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8"/>
  </p:notesMasterIdLst>
  <p:handoutMasterIdLst>
    <p:handoutMasterId r:id="rId19"/>
  </p:handoutMasterIdLst>
  <p:sldIdLst>
    <p:sldId id="256" r:id="rId5"/>
    <p:sldId id="272" r:id="rId6"/>
    <p:sldId id="257" r:id="rId7"/>
    <p:sldId id="258" r:id="rId8"/>
    <p:sldId id="262" r:id="rId9"/>
    <p:sldId id="269" r:id="rId10"/>
    <p:sldId id="265" r:id="rId11"/>
    <p:sldId id="259" r:id="rId12"/>
    <p:sldId id="261" r:id="rId13"/>
    <p:sldId id="273" r:id="rId14"/>
    <p:sldId id="266" r:id="rId15"/>
    <p:sldId id="274"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1AC2AD-9E1E-40B9-891D-F9BDB6491E7A}" v="134" dt="2023-05-02T05:32:08.704"/>
    <p1510:client id="{4F8B1497-CB9F-474B-89B2-00D05B2867F7}" v="2" dt="2023-05-02T06:46:59.850"/>
    <p1510:client id="{848A4FEF-6A2F-4962-BA3F-8D7B94CA54DC}" v="162" dt="2023-05-01T11:05:09.197"/>
    <p1510:client id="{8E851827-317E-4B43-A35C-B124B60B8ED4}" v="33" dt="2023-05-01T16:17:51.991"/>
    <p1510:client id="{CEAB05BA-26D9-4036-AA36-E6FB4528C3BB}" v="1466" dt="2023-05-02T07:45:01.331"/>
    <p1510:client id="{DA24BDF5-C765-498D-B6DB-454D52771CDD}" v="69" dt="2023-05-02T05:08:09.879"/>
    <p1510:client id="{E48C00B5-B529-43E2-9A99-D504BD8B66E1}" v="169" dt="2023-05-01T15:01:45.3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04" autoAdjust="0"/>
  </p:normalViewPr>
  <p:slideViewPr>
    <p:cSldViewPr snapToGrid="0">
      <p:cViewPr>
        <p:scale>
          <a:sx n="100" d="100"/>
          <a:sy n="100" d="100"/>
        </p:scale>
        <p:origin x="-77" y="-55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s://www.nurse24.it/studenti/studiare-all-universita/blended-learning-didattica-mista.html" TargetMode="External"/><Relationship Id="rId2" Type="http://schemas.openxmlformats.org/officeDocument/2006/relationships/image" Target="../media/image29.jpeg"/><Relationship Id="rId1" Type="http://schemas.openxmlformats.org/officeDocument/2006/relationships/slideLayout" Target="../slideLayouts/slideLayout14.xml"/><Relationship Id="rId4" Type="http://schemas.openxmlformats.org/officeDocument/2006/relationships/hyperlink" Target="https://creativecommons.org/licenses/by-nc-nd/3.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15.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slides/_rels/slide2.xml.rels><?xml version="1.0" encoding="UTF-8" standalone="yes"?>
<Relationships xmlns="http://schemas.openxmlformats.org/package/2006/relationships"><Relationship Id="rId3" Type="http://schemas.openxmlformats.org/officeDocument/2006/relationships/hyperlink" Target="http://saibabaofindia.wordpress.com/" TargetMode="External"/><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rivateinternetaccess.com/blog/new-study-quantifies-how-much-americans-value-their-private-information-about-3-50/" TargetMode="External"/><Relationship Id="rId2" Type="http://schemas.openxmlformats.org/officeDocument/2006/relationships/image" Target="../media/image23.jpeg"/><Relationship Id="rId1" Type="http://schemas.openxmlformats.org/officeDocument/2006/relationships/slideLayout" Target="../slideLayouts/slideLayout3.xml"/><Relationship Id="rId4" Type="http://schemas.openxmlformats.org/officeDocument/2006/relationships/hyperlink" Target="https://creativecommons.org/licenses/by-sa/3.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nancynwilson.com/building-an-online-business-2/" TargetMode="External"/><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hyperlink" Target="mailto:%3crahulbandari09@gmail.com"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0">
            <a:extLst>
              <a:ext uri="{FF2B5EF4-FFF2-40B4-BE49-F238E27FC236}">
                <a16:creationId xmlns:a16="http://schemas.microsoft.com/office/drawing/2014/main" id="{EF8C1CD2-E59C-42CC-91D0-39F8E0CF1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3466" y="753626"/>
            <a:ext cx="5930189" cy="3018522"/>
          </a:xfrm>
        </p:spPr>
        <p:txBody>
          <a:bodyPr>
            <a:normAutofit fontScale="90000"/>
          </a:bodyPr>
          <a:lstStyle/>
          <a:p>
            <a:r>
              <a:rPr lang="en-US" sz="2800" b="1" dirty="0">
                <a:ea typeface="+mj-lt"/>
                <a:cs typeface="+mj-lt"/>
              </a:rPr>
              <a:t>An NLP-based tool that generates structured data in tabular format from unstructured information contained in emails - Extracting &amp; Pre-processing </a:t>
            </a:r>
            <a:br>
              <a:rPr lang="en-US" sz="2500" b="1" dirty="0">
                <a:ea typeface="+mj-lt"/>
                <a:cs typeface="+mj-lt"/>
              </a:rPr>
            </a:br>
            <a:endParaRPr lang="en-US" sz="2500">
              <a:ea typeface="+mj-lt"/>
              <a:cs typeface="+mj-lt"/>
            </a:endParaRP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82750" y="3677317"/>
            <a:ext cx="10085245" cy="1585365"/>
          </a:xfrm>
        </p:spPr>
        <p:txBody>
          <a:bodyPr vert="horz" lIns="91440" tIns="45720" rIns="91440" bIns="45720" rtlCol="0" anchor="t">
            <a:noAutofit/>
          </a:bodyPr>
          <a:lstStyle/>
          <a:p>
            <a:r>
              <a:rPr lang="en-US" sz="2000" dirty="0"/>
              <a:t>By Rakesh Roshan Gouda</a:t>
            </a:r>
          </a:p>
          <a:p>
            <a:r>
              <a:rPr lang="en-US" sz="2000" dirty="0"/>
              <a:t>Regd.No-22016</a:t>
            </a:r>
          </a:p>
          <a:p>
            <a:r>
              <a:rPr lang="en-US" sz="2400" dirty="0"/>
              <a:t>Supervised by: </a:t>
            </a:r>
            <a:r>
              <a:rPr lang="en-US" sz="2400" b="1" dirty="0"/>
              <a:t>Prof. Pallav Kumar Baruah and Sri Satya Sai Mudigonda</a:t>
            </a:r>
          </a:p>
          <a:p>
            <a:endParaRPr lang="en-US" sz="2000" dirty="0"/>
          </a:p>
        </p:txBody>
      </p:sp>
      <p:sp>
        <p:nvSpPr>
          <p:cNvPr id="28" name="Freeform: Shape 12">
            <a:extLst>
              <a:ext uri="{FF2B5EF4-FFF2-40B4-BE49-F238E27FC236}">
                <a16:creationId xmlns:a16="http://schemas.microsoft.com/office/drawing/2014/main" id="{07062BB1-E215-424E-80C4-7E1CF179A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6092" y="0"/>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pic>
        <p:nvPicPr>
          <p:cNvPr id="6" name="Graphic 4" descr="Envelope with solid fill">
            <a:extLst>
              <a:ext uri="{FF2B5EF4-FFF2-40B4-BE49-F238E27FC236}">
                <a16:creationId xmlns:a16="http://schemas.microsoft.com/office/drawing/2014/main" id="{B40224CA-513B-6A71-89B9-0A6486949B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06092" y="2106287"/>
            <a:ext cx="2480088" cy="2480088"/>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pic>
        <p:nvPicPr>
          <p:cNvPr id="4" name="Graphic 4" descr="Envelope with solid fill">
            <a:extLst>
              <a:ext uri="{FF2B5EF4-FFF2-40B4-BE49-F238E27FC236}">
                <a16:creationId xmlns:a16="http://schemas.microsoft.com/office/drawing/2014/main" id="{DD0BA19A-74B4-A1B3-AE98-D7A5299C4C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92668" y="750464"/>
            <a:ext cx="2161997" cy="2161997"/>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sp>
        <p:nvSpPr>
          <p:cNvPr id="29" name="Oval 14">
            <a:extLst>
              <a:ext uri="{FF2B5EF4-FFF2-40B4-BE49-F238E27FC236}">
                <a16:creationId xmlns:a16="http://schemas.microsoft.com/office/drawing/2014/main" id="{6FD0FBFA-B43E-40C1-A6E4-B8823417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3287" y="3391544"/>
            <a:ext cx="569514" cy="56951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6">
            <a:extLst>
              <a:ext uri="{FF2B5EF4-FFF2-40B4-BE49-F238E27FC236}">
                <a16:creationId xmlns:a16="http://schemas.microsoft.com/office/drawing/2014/main" id="{B368E167-B2D7-4904-BB6B-AE0486A2C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62258" y="2429507"/>
            <a:ext cx="1029742" cy="1346076"/>
          </a:xfrm>
          <a:custGeom>
            <a:avLst/>
            <a:gdLst>
              <a:gd name="connsiteX0" fmla="*/ 824347 w 1261243"/>
              <a:gd name="connsiteY0" fmla="*/ 0 h 1648694"/>
              <a:gd name="connsiteX1" fmla="*/ 1145220 w 1261243"/>
              <a:gd name="connsiteY1" fmla="*/ 64781 h 1648694"/>
              <a:gd name="connsiteX2" fmla="*/ 1261243 w 1261243"/>
              <a:gd name="connsiteY2" fmla="*/ 127757 h 1648694"/>
              <a:gd name="connsiteX3" fmla="*/ 1261243 w 1261243"/>
              <a:gd name="connsiteY3" fmla="*/ 1520938 h 1648694"/>
              <a:gd name="connsiteX4" fmla="*/ 1145220 w 1261243"/>
              <a:gd name="connsiteY4" fmla="*/ 1583913 h 1648694"/>
              <a:gd name="connsiteX5" fmla="*/ 824347 w 1261243"/>
              <a:gd name="connsiteY5" fmla="*/ 1648694 h 1648694"/>
              <a:gd name="connsiteX6" fmla="*/ 0 w 1261243"/>
              <a:gd name="connsiteY6" fmla="*/ 824347 h 1648694"/>
              <a:gd name="connsiteX7" fmla="*/ 824347 w 1261243"/>
              <a:gd name="connsiteY7" fmla="*/ 0 h 164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1243" h="1648694">
                <a:moveTo>
                  <a:pt x="824347" y="0"/>
                </a:moveTo>
                <a:cubicBezTo>
                  <a:pt x="938165" y="0"/>
                  <a:pt x="1046596" y="23067"/>
                  <a:pt x="1145220" y="64781"/>
                </a:cubicBezTo>
                <a:lnTo>
                  <a:pt x="1261243" y="127757"/>
                </a:lnTo>
                <a:lnTo>
                  <a:pt x="1261243" y="1520938"/>
                </a:lnTo>
                <a:lnTo>
                  <a:pt x="1145220" y="1583913"/>
                </a:lnTo>
                <a:cubicBezTo>
                  <a:pt x="1046596" y="1625627"/>
                  <a:pt x="938165" y="1648694"/>
                  <a:pt x="824347" y="1648694"/>
                </a:cubicBezTo>
                <a:cubicBezTo>
                  <a:pt x="369073" y="1648694"/>
                  <a:pt x="0" y="1279621"/>
                  <a:pt x="0" y="824347"/>
                </a:cubicBezTo>
                <a:cubicBezTo>
                  <a:pt x="0" y="369073"/>
                  <a:pt x="369073" y="0"/>
                  <a:pt x="824347" y="0"/>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Envelope with solid fill">
            <a:extLst>
              <a:ext uri="{FF2B5EF4-FFF2-40B4-BE49-F238E27FC236}">
                <a16:creationId xmlns:a16="http://schemas.microsoft.com/office/drawing/2014/main" id="{1E23F9A7-4F74-A85B-1F6C-BDED2221D0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08044" y="4960639"/>
            <a:ext cx="2161997" cy="2161997"/>
          </a:xfrm>
          <a:custGeom>
            <a:avLst/>
            <a:gdLst/>
            <a:ahLst/>
            <a:cxnLst/>
            <a:rect l="l" t="t" r="r" b="b"/>
            <a:pathLst>
              <a:path w="2565029" h="2588972">
                <a:moveTo>
                  <a:pt x="69897" y="0"/>
                </a:moveTo>
                <a:lnTo>
                  <a:pt x="2495132" y="0"/>
                </a:lnTo>
                <a:cubicBezTo>
                  <a:pt x="2533735" y="0"/>
                  <a:pt x="2565029" y="31294"/>
                  <a:pt x="2565029" y="69897"/>
                </a:cubicBezTo>
                <a:lnTo>
                  <a:pt x="2565029" y="2519075"/>
                </a:lnTo>
                <a:cubicBezTo>
                  <a:pt x="2565029" y="2557678"/>
                  <a:pt x="2533735" y="2588972"/>
                  <a:pt x="2495132" y="2588972"/>
                </a:cubicBezTo>
                <a:lnTo>
                  <a:pt x="69897" y="2588972"/>
                </a:lnTo>
                <a:cubicBezTo>
                  <a:pt x="31294" y="2588972"/>
                  <a:pt x="0" y="2557678"/>
                  <a:pt x="0" y="2519075"/>
                </a:cubicBezTo>
                <a:lnTo>
                  <a:pt x="0" y="69897"/>
                </a:lnTo>
                <a:cubicBezTo>
                  <a:pt x="0" y="31294"/>
                  <a:pt x="31294" y="0"/>
                  <a:pt x="69897" y="0"/>
                </a:cubicBezTo>
                <a:close/>
              </a:path>
            </a:pathLst>
          </a:custGeom>
        </p:spPr>
      </p:pic>
      <p:sp>
        <p:nvSpPr>
          <p:cNvPr id="31" name="Freeform: Shape 18">
            <a:extLst>
              <a:ext uri="{FF2B5EF4-FFF2-40B4-BE49-F238E27FC236}">
                <a16:creationId xmlns:a16="http://schemas.microsoft.com/office/drawing/2014/main" id="{E97546D8-565E-45FE-8079-058CAED5A0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6710830" y="5005247"/>
            <a:ext cx="2170501" cy="2254419"/>
          </a:xfrm>
          <a:custGeom>
            <a:avLst/>
            <a:gdLst>
              <a:gd name="connsiteX0" fmla="*/ 2129607 w 2170501"/>
              <a:gd name="connsiteY0" fmla="*/ 1918583 h 2254419"/>
              <a:gd name="connsiteX1" fmla="*/ 2170492 w 2170501"/>
              <a:gd name="connsiteY1" fmla="*/ 1986678 h 2254419"/>
              <a:gd name="connsiteX2" fmla="*/ 2143122 w 2170501"/>
              <a:gd name="connsiteY2" fmla="*/ 2219532 h 2254419"/>
              <a:gd name="connsiteX3" fmla="*/ 2134528 w 2170501"/>
              <a:gd name="connsiteY3" fmla="*/ 2254419 h 2254419"/>
              <a:gd name="connsiteX4" fmla="*/ 1992178 w 2170501"/>
              <a:gd name="connsiteY4" fmla="*/ 2205563 h 2254419"/>
              <a:gd name="connsiteX5" fmla="*/ 1995353 w 2170501"/>
              <a:gd name="connsiteY5" fmla="*/ 2192695 h 2254419"/>
              <a:gd name="connsiteX6" fmla="*/ 2020595 w 2170501"/>
              <a:gd name="connsiteY6" fmla="*/ 1978457 h 2254419"/>
              <a:gd name="connsiteX7" fmla="*/ 2102402 w 2170501"/>
              <a:gd name="connsiteY7" fmla="*/ 1910681 h 2254419"/>
              <a:gd name="connsiteX8" fmla="*/ 2129607 w 2170501"/>
              <a:gd name="connsiteY8" fmla="*/ 1918583 h 2254419"/>
              <a:gd name="connsiteX9" fmla="*/ 1874324 w 2170501"/>
              <a:gd name="connsiteY9" fmla="*/ 904226 h 2254419"/>
              <a:gd name="connsiteX10" fmla="*/ 1919011 w 2170501"/>
              <a:gd name="connsiteY10" fmla="*/ 937393 h 2254419"/>
              <a:gd name="connsiteX11" fmla="*/ 2101793 w 2170501"/>
              <a:gd name="connsiteY11" fmla="*/ 1368166 h 2254419"/>
              <a:gd name="connsiteX12" fmla="*/ 2049988 w 2170501"/>
              <a:gd name="connsiteY12" fmla="*/ 1460853 h 2254419"/>
              <a:gd name="connsiteX13" fmla="*/ 2029492 w 2170501"/>
              <a:gd name="connsiteY13" fmla="*/ 1463442 h 2254419"/>
              <a:gd name="connsiteX14" fmla="*/ 2029492 w 2170501"/>
              <a:gd name="connsiteY14" fmla="*/ 1463668 h 2254419"/>
              <a:gd name="connsiteX15" fmla="*/ 1957302 w 2170501"/>
              <a:gd name="connsiteY15" fmla="*/ 1409047 h 2254419"/>
              <a:gd name="connsiteX16" fmla="*/ 1789159 w 2170501"/>
              <a:gd name="connsiteY16" fmla="*/ 1012848 h 2254419"/>
              <a:gd name="connsiteX17" fmla="*/ 1819072 w 2170501"/>
              <a:gd name="connsiteY17" fmla="*/ 910914 h 2254419"/>
              <a:gd name="connsiteX18" fmla="*/ 1874324 w 2170501"/>
              <a:gd name="connsiteY18" fmla="*/ 904226 h 2254419"/>
              <a:gd name="connsiteX19" fmla="*/ 565076 w 2170501"/>
              <a:gd name="connsiteY19" fmla="*/ 25347 h 2254419"/>
              <a:gd name="connsiteX20" fmla="*/ 602104 w 2170501"/>
              <a:gd name="connsiteY20" fmla="*/ 99534 h 2254419"/>
              <a:gd name="connsiteX21" fmla="*/ 527134 w 2170501"/>
              <a:gd name="connsiteY21" fmla="*/ 165379 h 2254419"/>
              <a:gd name="connsiteX22" fmla="*/ 517223 w 2170501"/>
              <a:gd name="connsiteY22" fmla="*/ 164816 h 2254419"/>
              <a:gd name="connsiteX23" fmla="*/ 86562 w 2170501"/>
              <a:gd name="connsiteY23" fmla="*/ 162226 h 2254419"/>
              <a:gd name="connsiteX24" fmla="*/ 886 w 2170501"/>
              <a:gd name="connsiteY24" fmla="*/ 99416 h 2254419"/>
              <a:gd name="connsiteX25" fmla="*/ 63695 w 2170501"/>
              <a:gd name="connsiteY25" fmla="*/ 13740 h 2254419"/>
              <a:gd name="connsiteX26" fmla="*/ 68993 w 2170501"/>
              <a:gd name="connsiteY26" fmla="*/ 13116 h 2254419"/>
              <a:gd name="connsiteX27" fmla="*/ 536819 w 2170501"/>
              <a:gd name="connsiteY27" fmla="*/ 15931 h 2254419"/>
              <a:gd name="connsiteX28" fmla="*/ 565076 w 2170501"/>
              <a:gd name="connsiteY28" fmla="*/ 25347 h 2254419"/>
              <a:gd name="connsiteX29" fmla="*/ 1132468 w 2170501"/>
              <a:gd name="connsiteY29" fmla="*/ 198602 h 2254419"/>
              <a:gd name="connsiteX30" fmla="*/ 1521686 w 2170501"/>
              <a:gd name="connsiteY30" fmla="*/ 458304 h 2254419"/>
              <a:gd name="connsiteX31" fmla="*/ 1529659 w 2170501"/>
              <a:gd name="connsiteY31" fmla="*/ 564078 h 2254419"/>
              <a:gd name="connsiteX32" fmla="*/ 1472583 w 2170501"/>
              <a:gd name="connsiteY32" fmla="*/ 590184 h 2254419"/>
              <a:gd name="connsiteX33" fmla="*/ 1472245 w 2170501"/>
              <a:gd name="connsiteY33" fmla="*/ 590184 h 2254419"/>
              <a:gd name="connsiteX34" fmla="*/ 1423143 w 2170501"/>
              <a:gd name="connsiteY34" fmla="*/ 572389 h 2254419"/>
              <a:gd name="connsiteX35" fmla="*/ 1064896 w 2170501"/>
              <a:gd name="connsiteY35" fmla="*/ 332846 h 2254419"/>
              <a:gd name="connsiteX36" fmla="*/ 1031562 w 2170501"/>
              <a:gd name="connsiteY36" fmla="*/ 231938 h 2254419"/>
              <a:gd name="connsiteX37" fmla="*/ 1132468 w 2170501"/>
              <a:gd name="connsiteY37" fmla="*/ 198602 h 225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70501" h="2254419">
                <a:moveTo>
                  <a:pt x="2129607" y="1918583"/>
                </a:moveTo>
                <a:cubicBezTo>
                  <a:pt x="2154398" y="1931279"/>
                  <a:pt x="2170966" y="1957258"/>
                  <a:pt x="2170492" y="1986678"/>
                </a:cubicBezTo>
                <a:cubicBezTo>
                  <a:pt x="2166208" y="2064866"/>
                  <a:pt x="2157057" y="2142632"/>
                  <a:pt x="2143122" y="2219532"/>
                </a:cubicBezTo>
                <a:lnTo>
                  <a:pt x="2134528" y="2254419"/>
                </a:lnTo>
                <a:lnTo>
                  <a:pt x="1992178" y="2205563"/>
                </a:lnTo>
                <a:lnTo>
                  <a:pt x="1995353" y="2192695"/>
                </a:lnTo>
                <a:cubicBezTo>
                  <a:pt x="2008198" y="2121944"/>
                  <a:pt x="2016634" y="2050393"/>
                  <a:pt x="2020595" y="1978457"/>
                </a:cubicBezTo>
                <a:cubicBezTo>
                  <a:pt x="2024469" y="1937147"/>
                  <a:pt x="2061092" y="1906808"/>
                  <a:pt x="2102402" y="1910681"/>
                </a:cubicBezTo>
                <a:cubicBezTo>
                  <a:pt x="2112167" y="1911596"/>
                  <a:pt x="2121344" y="1914352"/>
                  <a:pt x="2129607" y="1918583"/>
                </a:cubicBezTo>
                <a:close/>
                <a:moveTo>
                  <a:pt x="1874324" y="904226"/>
                </a:moveTo>
                <a:cubicBezTo>
                  <a:pt x="1892306" y="908991"/>
                  <a:pt x="1908526" y="920398"/>
                  <a:pt x="1919011" y="937393"/>
                </a:cubicBezTo>
                <a:cubicBezTo>
                  <a:pt x="1997699" y="1072785"/>
                  <a:pt x="2059099" y="1217502"/>
                  <a:pt x="2101793" y="1368166"/>
                </a:cubicBezTo>
                <a:cubicBezTo>
                  <a:pt x="2113067" y="1408067"/>
                  <a:pt x="2089878" y="1449546"/>
                  <a:pt x="2049988" y="1460853"/>
                </a:cubicBezTo>
                <a:cubicBezTo>
                  <a:pt x="2043310" y="1462643"/>
                  <a:pt x="2036406" y="1463511"/>
                  <a:pt x="2029492" y="1463442"/>
                </a:cubicBezTo>
                <a:lnTo>
                  <a:pt x="2029492" y="1463668"/>
                </a:lnTo>
                <a:cubicBezTo>
                  <a:pt x="1995920" y="1463668"/>
                  <a:pt x="1966424" y="1441358"/>
                  <a:pt x="1957302" y="1409047"/>
                </a:cubicBezTo>
                <a:cubicBezTo>
                  <a:pt x="1918054" y="1270468"/>
                  <a:pt x="1861564" y="1137362"/>
                  <a:pt x="1789159" y="1012848"/>
                </a:cubicBezTo>
                <a:cubicBezTo>
                  <a:pt x="1769270" y="976439"/>
                  <a:pt x="1782660" y="930802"/>
                  <a:pt x="1819072" y="910914"/>
                </a:cubicBezTo>
                <a:cubicBezTo>
                  <a:pt x="1836601" y="901341"/>
                  <a:pt x="1856343" y="899462"/>
                  <a:pt x="1874324" y="904226"/>
                </a:cubicBezTo>
                <a:close/>
                <a:moveTo>
                  <a:pt x="565076" y="25347"/>
                </a:moveTo>
                <a:cubicBezTo>
                  <a:pt x="590405" y="39934"/>
                  <a:pt x="605899" y="68698"/>
                  <a:pt x="602104" y="99534"/>
                </a:cubicBezTo>
                <a:cubicBezTo>
                  <a:pt x="597454" y="137333"/>
                  <a:pt x="565217" y="165647"/>
                  <a:pt x="527134" y="165379"/>
                </a:cubicBezTo>
                <a:cubicBezTo>
                  <a:pt x="523821" y="165412"/>
                  <a:pt x="520510" y="165224"/>
                  <a:pt x="517223" y="164816"/>
                </a:cubicBezTo>
                <a:cubicBezTo>
                  <a:pt x="374328" y="146158"/>
                  <a:pt x="229672" y="145287"/>
                  <a:pt x="86562" y="162226"/>
                </a:cubicBezTo>
                <a:cubicBezTo>
                  <a:pt x="45559" y="168541"/>
                  <a:pt x="7201" y="140420"/>
                  <a:pt x="886" y="99416"/>
                </a:cubicBezTo>
                <a:cubicBezTo>
                  <a:pt x="-5428" y="58412"/>
                  <a:pt x="22692" y="20054"/>
                  <a:pt x="63695" y="13740"/>
                </a:cubicBezTo>
                <a:cubicBezTo>
                  <a:pt x="65453" y="13470"/>
                  <a:pt x="67220" y="13261"/>
                  <a:pt x="68993" y="13116"/>
                </a:cubicBezTo>
                <a:cubicBezTo>
                  <a:pt x="224454" y="-5269"/>
                  <a:pt x="381592" y="-4323"/>
                  <a:pt x="536819" y="15931"/>
                </a:cubicBezTo>
                <a:cubicBezTo>
                  <a:pt x="547097" y="17195"/>
                  <a:pt x="556633" y="20483"/>
                  <a:pt x="565076" y="25347"/>
                </a:cubicBezTo>
                <a:close/>
                <a:moveTo>
                  <a:pt x="1132468" y="198602"/>
                </a:moveTo>
                <a:cubicBezTo>
                  <a:pt x="1272445" y="268739"/>
                  <a:pt x="1403185" y="355973"/>
                  <a:pt x="1521686" y="458304"/>
                </a:cubicBezTo>
                <a:cubicBezTo>
                  <a:pt x="1553095" y="485311"/>
                  <a:pt x="1556665" y="532668"/>
                  <a:pt x="1529659" y="564078"/>
                </a:cubicBezTo>
                <a:cubicBezTo>
                  <a:pt x="1515367" y="580705"/>
                  <a:pt x="1494511" y="590242"/>
                  <a:pt x="1472583" y="590184"/>
                </a:cubicBezTo>
                <a:lnTo>
                  <a:pt x="1472245" y="590184"/>
                </a:lnTo>
                <a:cubicBezTo>
                  <a:pt x="1454271" y="590357"/>
                  <a:pt x="1436837" y="584037"/>
                  <a:pt x="1423143" y="572389"/>
                </a:cubicBezTo>
                <a:cubicBezTo>
                  <a:pt x="1314092" y="478031"/>
                  <a:pt x="1193758" y="397569"/>
                  <a:pt x="1064896" y="332846"/>
                </a:cubicBezTo>
                <a:cubicBezTo>
                  <a:pt x="1027826" y="314186"/>
                  <a:pt x="1012901" y="269007"/>
                  <a:pt x="1031562" y="231938"/>
                </a:cubicBezTo>
                <a:cubicBezTo>
                  <a:pt x="1050220" y="194867"/>
                  <a:pt x="1095399" y="179942"/>
                  <a:pt x="1132468" y="198602"/>
                </a:cubicBezTo>
                <a:close/>
              </a:path>
            </a:pathLst>
          </a:custGeom>
          <a:solidFill>
            <a:schemeClr val="accent4"/>
          </a:solidFill>
          <a:ln w="9525" cap="flat">
            <a:noFill/>
            <a:prstDash val="solid"/>
            <a:miter/>
          </a:ln>
        </p:spPr>
        <p:txBody>
          <a:bodyPr wrap="square" rtlCol="0" anchor="ctr">
            <a:noAutofit/>
          </a:bodyPr>
          <a:lstStyle/>
          <a:p>
            <a:endParaRPr lang="en-US"/>
          </a:p>
        </p:txBody>
      </p:sp>
      <p:sp>
        <p:nvSpPr>
          <p:cNvPr id="32" name="Freeform: Shape 20">
            <a:extLst>
              <a:ext uri="{FF2B5EF4-FFF2-40B4-BE49-F238E27FC236}">
                <a16:creationId xmlns:a16="http://schemas.microsoft.com/office/drawing/2014/main" id="{33E49524-66B4-4DB0-AD09-DC8B9874E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6092" y="6039059"/>
            <a:ext cx="1978348" cy="818941"/>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7" descr="Tools with solid fill">
            <a:extLst>
              <a:ext uri="{FF2B5EF4-FFF2-40B4-BE49-F238E27FC236}">
                <a16:creationId xmlns:a16="http://schemas.microsoft.com/office/drawing/2014/main" id="{0A8F8C2F-8751-462F-66FE-F319E9AE37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50347" y="1404668"/>
            <a:ext cx="914400" cy="914400"/>
          </a:xfrm>
          <a:prstGeom prst="rect">
            <a:avLst/>
          </a:prstGeom>
        </p:spPr>
      </p:pic>
      <p:pic>
        <p:nvPicPr>
          <p:cNvPr id="8" name="Graphic 4" descr="Envelope with solid fill">
            <a:extLst>
              <a:ext uri="{FF2B5EF4-FFF2-40B4-BE49-F238E27FC236}">
                <a16:creationId xmlns:a16="http://schemas.microsoft.com/office/drawing/2014/main" id="{796BDC1C-0997-C493-4DB7-93A193FE32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75724" y="1181784"/>
            <a:ext cx="2161997" cy="2161997"/>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pic>
        <p:nvPicPr>
          <p:cNvPr id="9" name="Picture 9" descr="Sunburst chart&#10;&#10;Description automatically generated">
            <a:extLst>
              <a:ext uri="{FF2B5EF4-FFF2-40B4-BE49-F238E27FC236}">
                <a16:creationId xmlns:a16="http://schemas.microsoft.com/office/drawing/2014/main" id="{3C7DE52A-C7AD-D4BC-542A-AEFA4EE29B95}"/>
              </a:ext>
            </a:extLst>
          </p:cNvPr>
          <p:cNvPicPr>
            <a:picLocks noChangeAspect="1"/>
          </p:cNvPicPr>
          <p:nvPr/>
        </p:nvPicPr>
        <p:blipFill>
          <a:blip r:embed="rId6"/>
          <a:stretch>
            <a:fillRect/>
          </a:stretch>
        </p:blipFill>
        <p:spPr>
          <a:xfrm>
            <a:off x="142516" y="121130"/>
            <a:ext cx="1181461" cy="1152346"/>
          </a:xfrm>
          <a:prstGeom prst="rect">
            <a:avLst/>
          </a:prstGeom>
        </p:spPr>
      </p:pic>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7F7CF2ED-7003-604B-AA03-EA818C57DA6D}"/>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D04D59CD-EDC7-5D3C-7680-5D7E5981A7AC}"/>
              </a:ext>
            </a:extLst>
          </p:cNvPr>
          <p:cNvSpPr>
            <a:spLocks noGrp="1"/>
          </p:cNvSpPr>
          <p:nvPr>
            <p:ph type="sldNum" sz="quarter" idx="12"/>
          </p:nvPr>
        </p:nvSpPr>
        <p:spPr/>
        <p:txBody>
          <a:bodyPr/>
          <a:lstStyle/>
          <a:p>
            <a:fld id="{A49DFD55-3C28-40EF-9E31-A92D2E4017FF}" type="slidenum">
              <a:rPr lang="en-US" smtClean="0"/>
              <a:pPr/>
              <a:t>10</a:t>
            </a:fld>
            <a:endParaRPr lang="en-US" dirty="0"/>
          </a:p>
        </p:txBody>
      </p:sp>
      <p:graphicFrame>
        <p:nvGraphicFramePr>
          <p:cNvPr id="19" name="Table 18">
            <a:extLst>
              <a:ext uri="{FF2B5EF4-FFF2-40B4-BE49-F238E27FC236}">
                <a16:creationId xmlns:a16="http://schemas.microsoft.com/office/drawing/2014/main" id="{1E530EF0-74F4-D0B9-A7BB-3E32AFFDFDDF}"/>
              </a:ext>
            </a:extLst>
          </p:cNvPr>
          <p:cNvGraphicFramePr>
            <a:graphicFrameLocks noGrp="1"/>
          </p:cNvGraphicFramePr>
          <p:nvPr>
            <p:extLst>
              <p:ext uri="{D42A27DB-BD31-4B8C-83A1-F6EECF244321}">
                <p14:modId xmlns:p14="http://schemas.microsoft.com/office/powerpoint/2010/main" val="2235602843"/>
              </p:ext>
            </p:extLst>
          </p:nvPr>
        </p:nvGraphicFramePr>
        <p:xfrm>
          <a:off x="86264" y="1293961"/>
          <a:ext cx="11779245" cy="5317955"/>
        </p:xfrm>
        <a:graphic>
          <a:graphicData uri="http://schemas.openxmlformats.org/drawingml/2006/table">
            <a:tbl>
              <a:tblPr firstRow="1" bandRow="1">
                <a:tableStyleId>{72833802-FEF1-4C79-8D5D-14CF1EAF98D9}</a:tableStyleId>
              </a:tblPr>
              <a:tblGrid>
                <a:gridCol w="2355849">
                  <a:extLst>
                    <a:ext uri="{9D8B030D-6E8A-4147-A177-3AD203B41FA5}">
                      <a16:colId xmlns:a16="http://schemas.microsoft.com/office/drawing/2014/main" val="1326145115"/>
                    </a:ext>
                  </a:extLst>
                </a:gridCol>
                <a:gridCol w="2355849">
                  <a:extLst>
                    <a:ext uri="{9D8B030D-6E8A-4147-A177-3AD203B41FA5}">
                      <a16:colId xmlns:a16="http://schemas.microsoft.com/office/drawing/2014/main" val="754759014"/>
                    </a:ext>
                  </a:extLst>
                </a:gridCol>
                <a:gridCol w="2355849">
                  <a:extLst>
                    <a:ext uri="{9D8B030D-6E8A-4147-A177-3AD203B41FA5}">
                      <a16:colId xmlns:a16="http://schemas.microsoft.com/office/drawing/2014/main" val="3088944281"/>
                    </a:ext>
                  </a:extLst>
                </a:gridCol>
                <a:gridCol w="2355849">
                  <a:extLst>
                    <a:ext uri="{9D8B030D-6E8A-4147-A177-3AD203B41FA5}">
                      <a16:colId xmlns:a16="http://schemas.microsoft.com/office/drawing/2014/main" val="2211659091"/>
                    </a:ext>
                  </a:extLst>
                </a:gridCol>
                <a:gridCol w="2355849">
                  <a:extLst>
                    <a:ext uri="{9D8B030D-6E8A-4147-A177-3AD203B41FA5}">
                      <a16:colId xmlns:a16="http://schemas.microsoft.com/office/drawing/2014/main" val="1696096908"/>
                    </a:ext>
                  </a:extLst>
                </a:gridCol>
              </a:tblGrid>
              <a:tr h="1119571">
                <a:tc>
                  <a:txBody>
                    <a:bodyPr/>
                    <a:lstStyle/>
                    <a:p>
                      <a:pPr fontAlgn="t"/>
                      <a:br>
                        <a:rPr lang="en-US" dirty="0">
                          <a:effectLst/>
                        </a:rPr>
                      </a:br>
                      <a:endParaRPr lang="en-US" sz="4000">
                        <a:effectLst/>
                      </a:endParaRPr>
                    </a:p>
                  </a:txBody>
                  <a:tcPr marL="63500" marR="63500" marT="63500" marB="63500"/>
                </a:tc>
                <a:tc>
                  <a:txBody>
                    <a:bodyPr/>
                    <a:lstStyle/>
                    <a:p>
                      <a:pPr algn="ctr" rtl="0" fontAlgn="t">
                        <a:spcBef>
                          <a:spcPts val="0"/>
                        </a:spcBef>
                        <a:spcAft>
                          <a:spcPts val="800"/>
                        </a:spcAft>
                      </a:pPr>
                      <a:r>
                        <a:rPr lang="en-US" sz="2400" u="none" strike="noStrike" dirty="0">
                          <a:effectLst/>
                        </a:rPr>
                        <a:t>sender name</a:t>
                      </a:r>
                      <a:endParaRPr lang="en-US" sz="4000">
                        <a:effectLst/>
                      </a:endParaRPr>
                    </a:p>
                  </a:txBody>
                  <a:tcPr marL="63500" marR="63500" marT="63500" marB="63500"/>
                </a:tc>
                <a:tc>
                  <a:txBody>
                    <a:bodyPr/>
                    <a:lstStyle/>
                    <a:p>
                      <a:pPr algn="ctr" rtl="0" fontAlgn="t">
                        <a:spcBef>
                          <a:spcPts val="0"/>
                        </a:spcBef>
                        <a:spcAft>
                          <a:spcPts val="800"/>
                        </a:spcAft>
                      </a:pPr>
                      <a:r>
                        <a:rPr lang="en-US" sz="2400" u="none" strike="noStrike" dirty="0">
                          <a:effectLst/>
                        </a:rPr>
                        <a:t>Purpose</a:t>
                      </a:r>
                      <a:endParaRPr lang="en-US" sz="4000">
                        <a:effectLst/>
                      </a:endParaRPr>
                    </a:p>
                  </a:txBody>
                  <a:tcPr marL="63500" marR="63500" marT="63500" marB="63500"/>
                </a:tc>
                <a:tc>
                  <a:txBody>
                    <a:bodyPr/>
                    <a:lstStyle/>
                    <a:p>
                      <a:pPr algn="ctr" rtl="0" fontAlgn="t">
                        <a:spcBef>
                          <a:spcPts val="0"/>
                        </a:spcBef>
                        <a:spcAft>
                          <a:spcPts val="800"/>
                        </a:spcAft>
                      </a:pPr>
                      <a:r>
                        <a:rPr lang="en-US" sz="2400" u="none" strike="noStrike" dirty="0">
                          <a:effectLst/>
                        </a:rPr>
                        <a:t>Amount</a:t>
                      </a:r>
                      <a:endParaRPr lang="en-US" sz="4000">
                        <a:effectLst/>
                      </a:endParaRPr>
                    </a:p>
                  </a:txBody>
                  <a:tcPr marL="63500" marR="63500" marT="63500" marB="63500"/>
                </a:tc>
                <a:tc>
                  <a:txBody>
                    <a:bodyPr/>
                    <a:lstStyle/>
                    <a:p>
                      <a:pPr algn="ctr" rtl="0" fontAlgn="t">
                        <a:spcBef>
                          <a:spcPts val="0"/>
                        </a:spcBef>
                        <a:spcAft>
                          <a:spcPts val="800"/>
                        </a:spcAft>
                      </a:pPr>
                      <a:r>
                        <a:rPr lang="en-US" sz="2400" u="none" strike="noStrike" dirty="0">
                          <a:effectLst/>
                        </a:rPr>
                        <a:t>Payment method</a:t>
                      </a:r>
                      <a:endParaRPr lang="en-US" sz="4000" dirty="0">
                        <a:effectLst/>
                      </a:endParaRPr>
                    </a:p>
                  </a:txBody>
                  <a:tcPr marL="63500" marR="63500" marT="63500" marB="63500"/>
                </a:tc>
                <a:extLst>
                  <a:ext uri="{0D108BD9-81ED-4DB2-BD59-A6C34878D82A}">
                    <a16:rowId xmlns:a16="http://schemas.microsoft.com/office/drawing/2014/main" val="1574590627"/>
                  </a:ext>
                </a:extLst>
              </a:tr>
              <a:tr h="542291">
                <a:tc>
                  <a:txBody>
                    <a:bodyPr/>
                    <a:lstStyle/>
                    <a:p>
                      <a:pPr algn="ctr" rtl="0" fontAlgn="t">
                        <a:spcBef>
                          <a:spcPts val="0"/>
                        </a:spcBef>
                        <a:spcAft>
                          <a:spcPts val="800"/>
                        </a:spcAft>
                      </a:pPr>
                      <a:r>
                        <a:rPr lang="en-US" sz="2400" u="none" strike="noStrike" dirty="0">
                          <a:effectLst/>
                        </a:rPr>
                        <a:t>0</a:t>
                      </a:r>
                      <a:endParaRPr lang="en-US" sz="4000">
                        <a:effectLst/>
                      </a:endParaRPr>
                    </a:p>
                  </a:txBody>
                  <a:tcPr marL="63500" marR="63500" marT="63500" marB="63500"/>
                </a:tc>
                <a:tc>
                  <a:txBody>
                    <a:bodyPr/>
                    <a:lstStyle/>
                    <a:p>
                      <a:pPr rtl="0" fontAlgn="t">
                        <a:spcBef>
                          <a:spcPts val="0"/>
                        </a:spcBef>
                        <a:spcAft>
                          <a:spcPts val="800"/>
                        </a:spcAft>
                      </a:pPr>
                      <a:r>
                        <a:rPr lang="en-US" sz="2400" u="none" strike="noStrike" dirty="0">
                          <a:effectLst/>
                        </a:rPr>
                        <a:t>Rahul Bandari</a:t>
                      </a:r>
                      <a:endParaRPr lang="en-US" sz="4000">
                        <a:effectLst/>
                      </a:endParaRPr>
                    </a:p>
                  </a:txBody>
                  <a:tcPr marL="63500" marR="63500" marT="63500" marB="63500"/>
                </a:tc>
                <a:tc>
                  <a:txBody>
                    <a:bodyPr/>
                    <a:lstStyle/>
                    <a:p>
                      <a:pPr rtl="0" fontAlgn="t">
                        <a:spcBef>
                          <a:spcPts val="0"/>
                        </a:spcBef>
                        <a:spcAft>
                          <a:spcPts val="0"/>
                        </a:spcAft>
                      </a:pPr>
                      <a:r>
                        <a:rPr lang="en-US" sz="2400" u="none" strike="noStrike" dirty="0">
                          <a:effectLst/>
                        </a:rPr>
                        <a:t>Donation</a:t>
                      </a:r>
                      <a:endParaRPr lang="en-US" sz="4000">
                        <a:effectLst/>
                      </a:endParaRPr>
                    </a:p>
                  </a:txBody>
                  <a:tcPr marL="63500" marR="63500" marT="63500" marB="63500"/>
                </a:tc>
                <a:tc>
                  <a:txBody>
                    <a:bodyPr/>
                    <a:lstStyle/>
                    <a:p>
                      <a:pPr rtl="0" fontAlgn="t">
                        <a:spcBef>
                          <a:spcPts val="0"/>
                        </a:spcBef>
                        <a:spcAft>
                          <a:spcPts val="0"/>
                        </a:spcAft>
                      </a:pPr>
                      <a:r>
                        <a:rPr lang="en-US" sz="2400" u="none" strike="noStrike" dirty="0">
                          <a:effectLst/>
                        </a:rPr>
                        <a:t>₹ 50000.0</a:t>
                      </a:r>
                      <a:endParaRPr lang="en-US" sz="4000">
                        <a:effectLst/>
                      </a:endParaRPr>
                    </a:p>
                  </a:txBody>
                  <a:tcPr marL="63500" marR="63500" marT="63500" marB="63500"/>
                </a:tc>
                <a:tc>
                  <a:txBody>
                    <a:bodyPr/>
                    <a:lstStyle/>
                    <a:p>
                      <a:pPr rtl="0" fontAlgn="t">
                        <a:spcBef>
                          <a:spcPts val="0"/>
                        </a:spcBef>
                        <a:spcAft>
                          <a:spcPts val="0"/>
                        </a:spcAft>
                      </a:pPr>
                      <a:r>
                        <a:rPr lang="en-US" sz="2400" u="none" strike="noStrike" dirty="0" err="1">
                          <a:effectLst/>
                        </a:rPr>
                        <a:t>SBcollect</a:t>
                      </a:r>
                      <a:endParaRPr lang="en-US" sz="4000">
                        <a:effectLst/>
                      </a:endParaRPr>
                    </a:p>
                  </a:txBody>
                  <a:tcPr marL="63500" marR="63500" marT="63500" marB="63500"/>
                </a:tc>
                <a:extLst>
                  <a:ext uri="{0D108BD9-81ED-4DB2-BD59-A6C34878D82A}">
                    <a16:rowId xmlns:a16="http://schemas.microsoft.com/office/drawing/2014/main" val="790839368"/>
                  </a:ext>
                </a:extLst>
              </a:tr>
              <a:tr h="542291">
                <a:tc>
                  <a:txBody>
                    <a:bodyPr/>
                    <a:lstStyle/>
                    <a:p>
                      <a:pPr algn="ctr" rtl="0" fontAlgn="t">
                        <a:spcBef>
                          <a:spcPts val="0"/>
                        </a:spcBef>
                        <a:spcAft>
                          <a:spcPts val="800"/>
                        </a:spcAft>
                      </a:pPr>
                      <a:r>
                        <a:rPr lang="en-US" sz="2400" u="none" strike="noStrike" dirty="0">
                          <a:effectLst/>
                        </a:rPr>
                        <a:t>1</a:t>
                      </a:r>
                      <a:endParaRPr lang="en-US" sz="4000">
                        <a:effectLst/>
                      </a:endParaRPr>
                    </a:p>
                  </a:txBody>
                  <a:tcPr marL="63500" marR="63500" marT="63500" marB="63500"/>
                </a:tc>
                <a:tc>
                  <a:txBody>
                    <a:bodyPr/>
                    <a:lstStyle/>
                    <a:p>
                      <a:pPr rtl="0" fontAlgn="t">
                        <a:spcBef>
                          <a:spcPts val="0"/>
                        </a:spcBef>
                        <a:spcAft>
                          <a:spcPts val="800"/>
                        </a:spcAft>
                      </a:pPr>
                      <a:r>
                        <a:rPr lang="en-US" sz="2400" u="none" strike="noStrike" dirty="0">
                          <a:effectLst/>
                        </a:rPr>
                        <a:t>Rahul Bandari</a:t>
                      </a:r>
                      <a:endParaRPr lang="en-US" sz="4000">
                        <a:effectLst/>
                      </a:endParaRPr>
                    </a:p>
                  </a:txBody>
                  <a:tcPr marL="63500" marR="63500" marT="63500" marB="63500"/>
                </a:tc>
                <a:tc>
                  <a:txBody>
                    <a:bodyPr/>
                    <a:lstStyle/>
                    <a:p>
                      <a:pPr rtl="0" fontAlgn="t">
                        <a:spcBef>
                          <a:spcPts val="0"/>
                        </a:spcBef>
                        <a:spcAft>
                          <a:spcPts val="0"/>
                        </a:spcAft>
                      </a:pPr>
                      <a:r>
                        <a:rPr lang="en-US" sz="2400" u="none" strike="noStrike" dirty="0">
                          <a:effectLst/>
                        </a:rPr>
                        <a:t>Refund</a:t>
                      </a:r>
                      <a:endParaRPr lang="en-US" sz="4000">
                        <a:effectLst/>
                      </a:endParaRPr>
                    </a:p>
                  </a:txBody>
                  <a:tcPr marL="63500" marR="63500" marT="63500" marB="63500"/>
                </a:tc>
                <a:tc>
                  <a:txBody>
                    <a:bodyPr/>
                    <a:lstStyle/>
                    <a:p>
                      <a:pPr rtl="0" fontAlgn="t">
                        <a:spcBef>
                          <a:spcPts val="0"/>
                        </a:spcBef>
                        <a:spcAft>
                          <a:spcPts val="0"/>
                        </a:spcAft>
                      </a:pPr>
                      <a:r>
                        <a:rPr lang="en-US" sz="2400" u="none" strike="noStrike" dirty="0">
                          <a:effectLst/>
                        </a:rPr>
                        <a:t>€ 10000.0</a:t>
                      </a:r>
                      <a:endParaRPr lang="en-US" sz="4000">
                        <a:effectLst/>
                      </a:endParaRPr>
                    </a:p>
                  </a:txBody>
                  <a:tcPr marL="63500" marR="63500" marT="63500" marB="63500"/>
                </a:tc>
                <a:tc>
                  <a:txBody>
                    <a:bodyPr/>
                    <a:lstStyle/>
                    <a:p>
                      <a:pPr rtl="0" fontAlgn="t">
                        <a:spcBef>
                          <a:spcPts val="0"/>
                        </a:spcBef>
                        <a:spcAft>
                          <a:spcPts val="0"/>
                        </a:spcAft>
                      </a:pPr>
                      <a:r>
                        <a:rPr lang="en-US" sz="2400" u="none" strike="noStrike" dirty="0">
                          <a:effectLst/>
                        </a:rPr>
                        <a:t>Zelle</a:t>
                      </a:r>
                      <a:endParaRPr lang="en-US" sz="4000">
                        <a:effectLst/>
                      </a:endParaRPr>
                    </a:p>
                  </a:txBody>
                  <a:tcPr marL="63500" marR="63500" marT="63500" marB="63500"/>
                </a:tc>
                <a:extLst>
                  <a:ext uri="{0D108BD9-81ED-4DB2-BD59-A6C34878D82A}">
                    <a16:rowId xmlns:a16="http://schemas.microsoft.com/office/drawing/2014/main" val="1432101087"/>
                  </a:ext>
                </a:extLst>
              </a:tr>
              <a:tr h="944638">
                <a:tc>
                  <a:txBody>
                    <a:bodyPr/>
                    <a:lstStyle/>
                    <a:p>
                      <a:pPr algn="ctr" rtl="0" fontAlgn="t">
                        <a:spcBef>
                          <a:spcPts val="0"/>
                        </a:spcBef>
                        <a:spcAft>
                          <a:spcPts val="800"/>
                        </a:spcAft>
                      </a:pPr>
                      <a:r>
                        <a:rPr lang="en-US" sz="2400" u="none" strike="noStrike" dirty="0">
                          <a:effectLst/>
                        </a:rPr>
                        <a:t>2</a:t>
                      </a:r>
                      <a:endParaRPr lang="en-US" sz="4000">
                        <a:effectLst/>
                      </a:endParaRPr>
                    </a:p>
                  </a:txBody>
                  <a:tcPr marL="63500" marR="63500" marT="63500" marB="63500"/>
                </a:tc>
                <a:tc>
                  <a:txBody>
                    <a:bodyPr/>
                    <a:lstStyle/>
                    <a:p>
                      <a:pPr rtl="0" fontAlgn="t">
                        <a:spcBef>
                          <a:spcPts val="0"/>
                        </a:spcBef>
                        <a:spcAft>
                          <a:spcPts val="800"/>
                        </a:spcAft>
                      </a:pPr>
                      <a:r>
                        <a:rPr lang="en-US" sz="2400" u="none" strike="noStrike" dirty="0" err="1">
                          <a:effectLst/>
                        </a:rPr>
                        <a:t>Tejanshu</a:t>
                      </a:r>
                      <a:r>
                        <a:rPr lang="en-US" sz="2400" u="none" strike="noStrike" dirty="0">
                          <a:effectLst/>
                        </a:rPr>
                        <a:t> Sekhar Panda</a:t>
                      </a:r>
                      <a:endParaRPr lang="en-US" sz="4000">
                        <a:effectLst/>
                      </a:endParaRPr>
                    </a:p>
                  </a:txBody>
                  <a:tcPr marL="63500" marR="63500" marT="63500" marB="63500"/>
                </a:tc>
                <a:tc>
                  <a:txBody>
                    <a:bodyPr/>
                    <a:lstStyle/>
                    <a:p>
                      <a:pPr rtl="0" fontAlgn="t">
                        <a:spcBef>
                          <a:spcPts val="0"/>
                        </a:spcBef>
                        <a:spcAft>
                          <a:spcPts val="0"/>
                        </a:spcAft>
                      </a:pPr>
                      <a:r>
                        <a:rPr lang="en-US" sz="2400" u="none" strike="noStrike" dirty="0">
                          <a:effectLst/>
                        </a:rPr>
                        <a:t>Donation</a:t>
                      </a:r>
                      <a:endParaRPr lang="en-US" sz="4000">
                        <a:effectLst/>
                      </a:endParaRPr>
                    </a:p>
                  </a:txBody>
                  <a:tcPr marL="63500" marR="63500" marT="63500" marB="63500"/>
                </a:tc>
                <a:tc>
                  <a:txBody>
                    <a:bodyPr/>
                    <a:lstStyle/>
                    <a:p>
                      <a:pPr rtl="0" fontAlgn="t">
                        <a:spcBef>
                          <a:spcPts val="0"/>
                        </a:spcBef>
                        <a:spcAft>
                          <a:spcPts val="0"/>
                        </a:spcAft>
                      </a:pPr>
                      <a:r>
                        <a:rPr lang="en-US" sz="2400" u="none" strike="noStrike" dirty="0">
                          <a:effectLst/>
                        </a:rPr>
                        <a:t>₹ 50000.0</a:t>
                      </a:r>
                      <a:endParaRPr lang="en-US" sz="4000">
                        <a:effectLst/>
                      </a:endParaRPr>
                    </a:p>
                  </a:txBody>
                  <a:tcPr marL="63500" marR="63500" marT="63500" marB="63500"/>
                </a:tc>
                <a:tc>
                  <a:txBody>
                    <a:bodyPr/>
                    <a:lstStyle/>
                    <a:p>
                      <a:pPr rtl="0" fontAlgn="t">
                        <a:spcBef>
                          <a:spcPts val="0"/>
                        </a:spcBef>
                        <a:spcAft>
                          <a:spcPts val="0"/>
                        </a:spcAft>
                      </a:pPr>
                      <a:r>
                        <a:rPr lang="en-US" sz="2400" u="none" strike="noStrike" dirty="0" err="1">
                          <a:effectLst/>
                        </a:rPr>
                        <a:t>SBcollect</a:t>
                      </a:r>
                      <a:endParaRPr lang="en-US" sz="4000">
                        <a:effectLst/>
                      </a:endParaRPr>
                    </a:p>
                  </a:txBody>
                  <a:tcPr marL="63500" marR="63500" marT="63500" marB="63500"/>
                </a:tc>
                <a:extLst>
                  <a:ext uri="{0D108BD9-81ED-4DB2-BD59-A6C34878D82A}">
                    <a16:rowId xmlns:a16="http://schemas.microsoft.com/office/drawing/2014/main" val="4013227307"/>
                  </a:ext>
                </a:extLst>
              </a:tr>
              <a:tr h="542291">
                <a:tc>
                  <a:txBody>
                    <a:bodyPr/>
                    <a:lstStyle/>
                    <a:p>
                      <a:pPr algn="ctr" rtl="0" fontAlgn="t">
                        <a:spcBef>
                          <a:spcPts val="0"/>
                        </a:spcBef>
                        <a:spcAft>
                          <a:spcPts val="800"/>
                        </a:spcAft>
                      </a:pPr>
                      <a:r>
                        <a:rPr lang="en-US" sz="2400" u="none" strike="noStrike" dirty="0">
                          <a:effectLst/>
                        </a:rPr>
                        <a:t>3</a:t>
                      </a:r>
                      <a:endParaRPr lang="en-US" sz="4000">
                        <a:effectLst/>
                      </a:endParaRPr>
                    </a:p>
                  </a:txBody>
                  <a:tcPr marL="63500" marR="63500" marT="63500" marB="63500"/>
                </a:tc>
                <a:tc>
                  <a:txBody>
                    <a:bodyPr/>
                    <a:lstStyle/>
                    <a:p>
                      <a:pPr rtl="0" fontAlgn="t">
                        <a:spcBef>
                          <a:spcPts val="0"/>
                        </a:spcBef>
                        <a:spcAft>
                          <a:spcPts val="800"/>
                        </a:spcAft>
                      </a:pPr>
                      <a:r>
                        <a:rPr lang="en-US" sz="2400" u="none" strike="noStrike" dirty="0">
                          <a:effectLst/>
                        </a:rPr>
                        <a:t>Satyajit Behera</a:t>
                      </a:r>
                      <a:endParaRPr lang="en-US" sz="4000">
                        <a:effectLst/>
                      </a:endParaRPr>
                    </a:p>
                  </a:txBody>
                  <a:tcPr marL="63500" marR="63500" marT="63500" marB="63500"/>
                </a:tc>
                <a:tc>
                  <a:txBody>
                    <a:bodyPr/>
                    <a:lstStyle/>
                    <a:p>
                      <a:pPr rtl="0" fontAlgn="t">
                        <a:spcBef>
                          <a:spcPts val="0"/>
                        </a:spcBef>
                        <a:spcAft>
                          <a:spcPts val="0"/>
                        </a:spcAft>
                      </a:pPr>
                      <a:r>
                        <a:rPr lang="en-US" sz="2400" u="none" strike="noStrike" dirty="0">
                          <a:effectLst/>
                        </a:rPr>
                        <a:t>Donation</a:t>
                      </a:r>
                      <a:endParaRPr lang="en-US" sz="4000">
                        <a:effectLst/>
                      </a:endParaRPr>
                    </a:p>
                  </a:txBody>
                  <a:tcPr marL="63500" marR="63500" marT="63500" marB="63500"/>
                </a:tc>
                <a:tc>
                  <a:txBody>
                    <a:bodyPr/>
                    <a:lstStyle/>
                    <a:p>
                      <a:pPr rtl="0" fontAlgn="t">
                        <a:spcBef>
                          <a:spcPts val="0"/>
                        </a:spcBef>
                        <a:spcAft>
                          <a:spcPts val="0"/>
                        </a:spcAft>
                      </a:pPr>
                      <a:r>
                        <a:rPr lang="en-US" sz="2400" u="none" strike="noStrike" dirty="0">
                          <a:effectLst/>
                        </a:rPr>
                        <a:t>€ 2000.0</a:t>
                      </a:r>
                      <a:endParaRPr lang="en-US" sz="4000">
                        <a:effectLst/>
                      </a:endParaRPr>
                    </a:p>
                  </a:txBody>
                  <a:tcPr marL="63500" marR="63500" marT="63500" marB="63500"/>
                </a:tc>
                <a:tc>
                  <a:txBody>
                    <a:bodyPr/>
                    <a:lstStyle/>
                    <a:p>
                      <a:pPr rtl="0" fontAlgn="t">
                        <a:spcBef>
                          <a:spcPts val="0"/>
                        </a:spcBef>
                        <a:spcAft>
                          <a:spcPts val="0"/>
                        </a:spcAft>
                      </a:pPr>
                      <a:r>
                        <a:rPr lang="en-US" sz="2400" u="none" strike="noStrike" dirty="0">
                          <a:effectLst/>
                        </a:rPr>
                        <a:t>PayPal</a:t>
                      </a:r>
                      <a:endParaRPr lang="en-US" sz="4000">
                        <a:effectLst/>
                      </a:endParaRPr>
                    </a:p>
                  </a:txBody>
                  <a:tcPr marL="63500" marR="63500" marT="63500" marB="63500"/>
                </a:tc>
                <a:extLst>
                  <a:ext uri="{0D108BD9-81ED-4DB2-BD59-A6C34878D82A}">
                    <a16:rowId xmlns:a16="http://schemas.microsoft.com/office/drawing/2014/main" val="9603261"/>
                  </a:ext>
                </a:extLst>
              </a:tr>
              <a:tr h="542291">
                <a:tc>
                  <a:txBody>
                    <a:bodyPr/>
                    <a:lstStyle/>
                    <a:p>
                      <a:pPr algn="ctr" rtl="0" fontAlgn="t">
                        <a:spcBef>
                          <a:spcPts val="0"/>
                        </a:spcBef>
                        <a:spcAft>
                          <a:spcPts val="800"/>
                        </a:spcAft>
                      </a:pPr>
                      <a:r>
                        <a:rPr lang="en-US" sz="2400" u="none" strike="noStrike" dirty="0">
                          <a:effectLst/>
                        </a:rPr>
                        <a:t>4</a:t>
                      </a:r>
                      <a:endParaRPr lang="en-US" sz="4000">
                        <a:effectLst/>
                      </a:endParaRPr>
                    </a:p>
                  </a:txBody>
                  <a:tcPr marL="63500" marR="63500" marT="63500" marB="63500"/>
                </a:tc>
                <a:tc>
                  <a:txBody>
                    <a:bodyPr/>
                    <a:lstStyle/>
                    <a:p>
                      <a:pPr rtl="0" fontAlgn="t">
                        <a:spcBef>
                          <a:spcPts val="0"/>
                        </a:spcBef>
                        <a:spcAft>
                          <a:spcPts val="800"/>
                        </a:spcAft>
                      </a:pPr>
                      <a:r>
                        <a:rPr lang="en-US" sz="2400" u="none" strike="noStrike" dirty="0">
                          <a:effectLst/>
                        </a:rPr>
                        <a:t>Parth Nagar</a:t>
                      </a:r>
                      <a:endParaRPr lang="en-US" sz="4000">
                        <a:effectLst/>
                      </a:endParaRPr>
                    </a:p>
                  </a:txBody>
                  <a:tcPr marL="63500" marR="63500" marT="63500" marB="63500"/>
                </a:tc>
                <a:tc>
                  <a:txBody>
                    <a:bodyPr/>
                    <a:lstStyle/>
                    <a:p>
                      <a:pPr rtl="0" fontAlgn="t">
                        <a:spcBef>
                          <a:spcPts val="0"/>
                        </a:spcBef>
                        <a:spcAft>
                          <a:spcPts val="0"/>
                        </a:spcAft>
                      </a:pPr>
                      <a:r>
                        <a:rPr lang="en-US" sz="2400" u="none" strike="noStrike" dirty="0">
                          <a:effectLst/>
                        </a:rPr>
                        <a:t>Receipt</a:t>
                      </a:r>
                      <a:endParaRPr lang="en-US" sz="4000">
                        <a:effectLst/>
                      </a:endParaRPr>
                    </a:p>
                  </a:txBody>
                  <a:tcPr marL="63500" marR="63500" marT="63500" marB="63500"/>
                </a:tc>
                <a:tc>
                  <a:txBody>
                    <a:bodyPr/>
                    <a:lstStyle/>
                    <a:p>
                      <a:pPr rtl="0" fontAlgn="t">
                        <a:spcBef>
                          <a:spcPts val="0"/>
                        </a:spcBef>
                        <a:spcAft>
                          <a:spcPts val="0"/>
                        </a:spcAft>
                      </a:pPr>
                      <a:r>
                        <a:rPr lang="en-US" sz="2400" u="none" strike="noStrike" dirty="0">
                          <a:effectLst/>
                        </a:rPr>
                        <a:t>$ 15000.0</a:t>
                      </a:r>
                      <a:endParaRPr lang="en-US" sz="4000">
                        <a:effectLst/>
                      </a:endParaRPr>
                    </a:p>
                  </a:txBody>
                  <a:tcPr marL="63500" marR="63500" marT="63500" marB="63500"/>
                </a:tc>
                <a:tc>
                  <a:txBody>
                    <a:bodyPr/>
                    <a:lstStyle/>
                    <a:p>
                      <a:pPr rtl="0" fontAlgn="t">
                        <a:spcBef>
                          <a:spcPts val="0"/>
                        </a:spcBef>
                        <a:spcAft>
                          <a:spcPts val="0"/>
                        </a:spcAft>
                      </a:pPr>
                      <a:r>
                        <a:rPr lang="en-US" sz="2400" u="none" strike="noStrike" dirty="0" err="1">
                          <a:effectLst/>
                        </a:rPr>
                        <a:t>PhonePe</a:t>
                      </a:r>
                      <a:endParaRPr lang="en-US" sz="4000">
                        <a:effectLst/>
                      </a:endParaRPr>
                    </a:p>
                  </a:txBody>
                  <a:tcPr marL="63500" marR="63500" marT="63500" marB="63500"/>
                </a:tc>
                <a:extLst>
                  <a:ext uri="{0D108BD9-81ED-4DB2-BD59-A6C34878D82A}">
                    <a16:rowId xmlns:a16="http://schemas.microsoft.com/office/drawing/2014/main" val="2166590543"/>
                  </a:ext>
                </a:extLst>
              </a:tr>
              <a:tr h="542291">
                <a:tc>
                  <a:txBody>
                    <a:bodyPr/>
                    <a:lstStyle/>
                    <a:p>
                      <a:pPr algn="ctr" rtl="0" fontAlgn="t">
                        <a:spcBef>
                          <a:spcPts val="0"/>
                        </a:spcBef>
                        <a:spcAft>
                          <a:spcPts val="800"/>
                        </a:spcAft>
                      </a:pPr>
                      <a:r>
                        <a:rPr lang="en-US" sz="2400" u="none" strike="noStrike" dirty="0">
                          <a:effectLst/>
                        </a:rPr>
                        <a:t>5</a:t>
                      </a:r>
                      <a:endParaRPr lang="en-US" sz="4000">
                        <a:effectLst/>
                      </a:endParaRPr>
                    </a:p>
                  </a:txBody>
                  <a:tcPr marL="63500" marR="63500" marT="63500" marB="63500"/>
                </a:tc>
                <a:tc>
                  <a:txBody>
                    <a:bodyPr/>
                    <a:lstStyle/>
                    <a:p>
                      <a:pPr rtl="0" fontAlgn="t">
                        <a:spcBef>
                          <a:spcPts val="0"/>
                        </a:spcBef>
                        <a:spcAft>
                          <a:spcPts val="800"/>
                        </a:spcAft>
                      </a:pPr>
                      <a:r>
                        <a:rPr lang="en-US" sz="2400" u="none" strike="noStrike" dirty="0">
                          <a:effectLst/>
                        </a:rPr>
                        <a:t>Parth Nagar</a:t>
                      </a:r>
                      <a:endParaRPr lang="en-US" sz="4000">
                        <a:effectLst/>
                      </a:endParaRPr>
                    </a:p>
                  </a:txBody>
                  <a:tcPr marL="63500" marR="63500" marT="63500" marB="63500"/>
                </a:tc>
                <a:tc>
                  <a:txBody>
                    <a:bodyPr/>
                    <a:lstStyle/>
                    <a:p>
                      <a:pPr rtl="0" fontAlgn="t">
                        <a:spcBef>
                          <a:spcPts val="0"/>
                        </a:spcBef>
                        <a:spcAft>
                          <a:spcPts val="0"/>
                        </a:spcAft>
                      </a:pPr>
                      <a:r>
                        <a:rPr lang="en-US" sz="2400" u="none" strike="noStrike" dirty="0">
                          <a:effectLst/>
                        </a:rPr>
                        <a:t>Refund</a:t>
                      </a:r>
                      <a:endParaRPr lang="en-US" sz="4000">
                        <a:effectLst/>
                      </a:endParaRPr>
                    </a:p>
                  </a:txBody>
                  <a:tcPr marL="63500" marR="63500" marT="63500" marB="63500"/>
                </a:tc>
                <a:tc>
                  <a:txBody>
                    <a:bodyPr/>
                    <a:lstStyle/>
                    <a:p>
                      <a:pPr rtl="0" fontAlgn="t">
                        <a:spcBef>
                          <a:spcPts val="0"/>
                        </a:spcBef>
                        <a:spcAft>
                          <a:spcPts val="0"/>
                        </a:spcAft>
                      </a:pPr>
                      <a:r>
                        <a:rPr lang="en-US" sz="2400" u="none" strike="noStrike" dirty="0">
                          <a:effectLst/>
                        </a:rPr>
                        <a:t>$ 10000.0</a:t>
                      </a:r>
                      <a:endParaRPr lang="en-US" sz="4000">
                        <a:effectLst/>
                      </a:endParaRPr>
                    </a:p>
                  </a:txBody>
                  <a:tcPr marL="63500" marR="63500" marT="63500" marB="63500"/>
                </a:tc>
                <a:tc>
                  <a:txBody>
                    <a:bodyPr/>
                    <a:lstStyle/>
                    <a:p>
                      <a:pPr rtl="0" fontAlgn="t">
                        <a:spcBef>
                          <a:spcPts val="0"/>
                        </a:spcBef>
                        <a:spcAft>
                          <a:spcPts val="0"/>
                        </a:spcAft>
                      </a:pPr>
                      <a:r>
                        <a:rPr lang="en-US" sz="2400" u="none" strike="noStrike" dirty="0" err="1">
                          <a:effectLst/>
                        </a:rPr>
                        <a:t>Gpay</a:t>
                      </a:r>
                      <a:endParaRPr lang="en-US" sz="4000">
                        <a:effectLst/>
                      </a:endParaRPr>
                    </a:p>
                  </a:txBody>
                  <a:tcPr marL="63500" marR="63500" marT="63500" marB="63500"/>
                </a:tc>
                <a:extLst>
                  <a:ext uri="{0D108BD9-81ED-4DB2-BD59-A6C34878D82A}">
                    <a16:rowId xmlns:a16="http://schemas.microsoft.com/office/drawing/2014/main" val="2528531017"/>
                  </a:ext>
                </a:extLst>
              </a:tr>
              <a:tr h="542291">
                <a:tc>
                  <a:txBody>
                    <a:bodyPr/>
                    <a:lstStyle/>
                    <a:p>
                      <a:pPr algn="ctr" rtl="0" fontAlgn="t">
                        <a:spcBef>
                          <a:spcPts val="0"/>
                        </a:spcBef>
                        <a:spcAft>
                          <a:spcPts val="800"/>
                        </a:spcAft>
                      </a:pPr>
                      <a:r>
                        <a:rPr lang="en-US" sz="2400" u="none" strike="noStrike" dirty="0">
                          <a:effectLst/>
                        </a:rPr>
                        <a:t>6</a:t>
                      </a:r>
                      <a:endParaRPr lang="en-US" sz="4000">
                        <a:effectLst/>
                      </a:endParaRPr>
                    </a:p>
                  </a:txBody>
                  <a:tcPr marL="63500" marR="63500" marT="63500" marB="63500"/>
                </a:tc>
                <a:tc>
                  <a:txBody>
                    <a:bodyPr/>
                    <a:lstStyle/>
                    <a:p>
                      <a:pPr rtl="0" fontAlgn="t">
                        <a:spcBef>
                          <a:spcPts val="0"/>
                        </a:spcBef>
                        <a:spcAft>
                          <a:spcPts val="800"/>
                        </a:spcAft>
                      </a:pPr>
                      <a:r>
                        <a:rPr lang="en-US" sz="2400" u="none" strike="noStrike" dirty="0">
                          <a:effectLst/>
                        </a:rPr>
                        <a:t>Nirajit </a:t>
                      </a:r>
                      <a:r>
                        <a:rPr lang="en-US" sz="2400" u="none" strike="noStrike" dirty="0" err="1">
                          <a:effectLst/>
                        </a:rPr>
                        <a:t>pandey</a:t>
                      </a:r>
                      <a:endParaRPr lang="en-US" sz="4000">
                        <a:effectLst/>
                      </a:endParaRPr>
                    </a:p>
                  </a:txBody>
                  <a:tcPr marL="63500" marR="63500" marT="63500" marB="63500"/>
                </a:tc>
                <a:tc>
                  <a:txBody>
                    <a:bodyPr/>
                    <a:lstStyle/>
                    <a:p>
                      <a:pPr rtl="0" fontAlgn="t">
                        <a:spcBef>
                          <a:spcPts val="0"/>
                        </a:spcBef>
                        <a:spcAft>
                          <a:spcPts val="0"/>
                        </a:spcAft>
                      </a:pPr>
                      <a:r>
                        <a:rPr lang="en-US" sz="2400" u="none" strike="noStrike" dirty="0">
                          <a:effectLst/>
                        </a:rPr>
                        <a:t>Donation</a:t>
                      </a:r>
                      <a:endParaRPr lang="en-US" sz="4000">
                        <a:effectLst/>
                      </a:endParaRPr>
                    </a:p>
                  </a:txBody>
                  <a:tcPr marL="63500" marR="63500" marT="63500" marB="63500"/>
                </a:tc>
                <a:tc>
                  <a:txBody>
                    <a:bodyPr/>
                    <a:lstStyle/>
                    <a:p>
                      <a:pPr rtl="0" fontAlgn="t">
                        <a:spcBef>
                          <a:spcPts val="0"/>
                        </a:spcBef>
                        <a:spcAft>
                          <a:spcPts val="0"/>
                        </a:spcAft>
                      </a:pPr>
                      <a:r>
                        <a:rPr lang="en-US" sz="2400" u="none" strike="noStrike" dirty="0">
                          <a:effectLst/>
                        </a:rPr>
                        <a:t>$ 10000.0</a:t>
                      </a:r>
                      <a:endParaRPr lang="en-US" sz="4000">
                        <a:effectLst/>
                      </a:endParaRPr>
                    </a:p>
                  </a:txBody>
                  <a:tcPr marL="63500" marR="63500" marT="63500" marB="63500"/>
                </a:tc>
                <a:tc>
                  <a:txBody>
                    <a:bodyPr/>
                    <a:lstStyle/>
                    <a:p>
                      <a:pPr rtl="0" fontAlgn="t">
                        <a:spcBef>
                          <a:spcPts val="0"/>
                        </a:spcBef>
                        <a:spcAft>
                          <a:spcPts val="0"/>
                        </a:spcAft>
                      </a:pPr>
                      <a:r>
                        <a:rPr lang="en-US" sz="2400" u="none" strike="noStrike" dirty="0">
                          <a:effectLst/>
                        </a:rPr>
                        <a:t>wire</a:t>
                      </a:r>
                      <a:endParaRPr lang="en-US" sz="4000">
                        <a:effectLst/>
                      </a:endParaRPr>
                    </a:p>
                  </a:txBody>
                  <a:tcPr marL="63500" marR="63500" marT="63500" marB="63500"/>
                </a:tc>
                <a:extLst>
                  <a:ext uri="{0D108BD9-81ED-4DB2-BD59-A6C34878D82A}">
                    <a16:rowId xmlns:a16="http://schemas.microsoft.com/office/drawing/2014/main" val="3730117391"/>
                  </a:ext>
                </a:extLst>
              </a:tr>
            </a:tbl>
          </a:graphicData>
        </a:graphic>
      </p:graphicFrame>
      <p:sp>
        <p:nvSpPr>
          <p:cNvPr id="22" name="TextBox 21">
            <a:extLst>
              <a:ext uri="{FF2B5EF4-FFF2-40B4-BE49-F238E27FC236}">
                <a16:creationId xmlns:a16="http://schemas.microsoft.com/office/drawing/2014/main" id="{8DD177E9-47BD-DA9C-6724-A36EA1DABE5D}"/>
              </a:ext>
            </a:extLst>
          </p:cNvPr>
          <p:cNvSpPr txBox="1"/>
          <p:nvPr/>
        </p:nvSpPr>
        <p:spPr>
          <a:xfrm>
            <a:off x="3825874" y="333375"/>
            <a:ext cx="241389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Tabular Form</a:t>
            </a:r>
          </a:p>
        </p:txBody>
      </p:sp>
    </p:spTree>
    <p:extLst>
      <p:ext uri="{BB962C8B-B14F-4D97-AF65-F5344CB8AC3E}">
        <p14:creationId xmlns:p14="http://schemas.microsoft.com/office/powerpoint/2010/main" val="725521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3996007" y="133262"/>
            <a:ext cx="5111750" cy="1204912"/>
          </a:xfrm>
        </p:spPr>
        <p:txBody>
          <a:bodyPr/>
          <a:lstStyle/>
          <a:p>
            <a:r>
              <a:rPr lang="en-US"/>
              <a:t>Conclusion</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4844270" y="1446660"/>
            <a:ext cx="7138956" cy="4587964"/>
          </a:xfrm>
        </p:spPr>
        <p:txBody>
          <a:bodyPr vert="horz" lIns="91440" tIns="45720" rIns="91440" bIns="45720" rtlCol="0" anchor="t">
            <a:normAutofit/>
          </a:bodyPr>
          <a:lstStyle/>
          <a:p>
            <a:pPr marL="285750" indent="-285750">
              <a:buFont typeface="Arial"/>
              <a:buChar char="•"/>
            </a:pPr>
            <a:r>
              <a:rPr lang="en-US" sz="2000" dirty="0">
                <a:ea typeface="+mn-lt"/>
                <a:cs typeface="+mn-lt"/>
              </a:rPr>
              <a:t>Our project demonstrates the power of combining advanced data processing techniques with real-world problem-solving to create a valuable tool for managing financial data.</a:t>
            </a:r>
            <a:endParaRPr lang="en-US" dirty="0"/>
          </a:p>
          <a:p>
            <a:pPr marL="285750" indent="-285750">
              <a:buFont typeface="Arial"/>
              <a:buChar char="•"/>
            </a:pPr>
            <a:endParaRPr lang="en-US" sz="2000" dirty="0">
              <a:ea typeface="+mn-lt"/>
              <a:cs typeface="+mn-lt"/>
            </a:endParaRPr>
          </a:p>
          <a:p>
            <a:pPr marL="285750" indent="-285750">
              <a:buFont typeface="Arial"/>
              <a:buChar char="•"/>
            </a:pPr>
            <a:r>
              <a:rPr lang="en-US" sz="2000" dirty="0">
                <a:ea typeface="+mn-lt"/>
                <a:cs typeface="+mn-lt"/>
              </a:rPr>
              <a:t>Our approach can be beneficial for both individuals and organizations looking to streamline their financial tracking processes and improve accuracy.</a:t>
            </a:r>
            <a:endParaRPr lang="en-US" dirty="0"/>
          </a:p>
          <a:p>
            <a:pPr marL="285750" indent="-285750">
              <a:buFont typeface="Arial"/>
              <a:buChar char="•"/>
            </a:pPr>
            <a:endParaRPr lang="en-US" sz="2000" dirty="0">
              <a:ea typeface="+mn-lt"/>
              <a:cs typeface="+mn-lt"/>
            </a:endParaRPr>
          </a:p>
          <a:p>
            <a:pPr marL="285750" indent="-285750">
              <a:buFont typeface="Arial"/>
              <a:buChar char="•"/>
            </a:pPr>
            <a:r>
              <a:rPr lang="en-US" sz="2000" dirty="0">
                <a:ea typeface="+mn-lt"/>
                <a:cs typeface="+mn-lt"/>
              </a:rPr>
              <a:t>We are proud to have created a project that has the potential to make a positive impact on people's lives by simplifying and automating financial data management.</a:t>
            </a:r>
            <a:endParaRPr lang="en-US" dirty="0"/>
          </a:p>
          <a:p>
            <a:endParaRPr lang="en-US" sz="2000" dirty="0"/>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engineering drawing&#10;&#10;Description automatically generated">
            <a:extLst>
              <a:ext uri="{FF2B5EF4-FFF2-40B4-BE49-F238E27FC236}">
                <a16:creationId xmlns:a16="http://schemas.microsoft.com/office/drawing/2014/main" id="{052F18FE-E93C-157D-9327-F48F40F9A1AB}"/>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5628" r="23666" b="3462"/>
          <a:stretch/>
        </p:blipFill>
        <p:spPr>
          <a:xfrm>
            <a:off x="3523488" y="10"/>
            <a:ext cx="8668512" cy="6857990"/>
          </a:xfrm>
          <a:prstGeom prst="rect">
            <a:avLst/>
          </a:prstGeom>
        </p:spPr>
      </p:pic>
      <p:sp>
        <p:nvSpPr>
          <p:cNvPr id="28" name="Rectangle 2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53CFE3-9A1D-1648-A8AC-B332528C7E0F}"/>
              </a:ext>
            </a:extLst>
          </p:cNvPr>
          <p:cNvSpPr>
            <a:spLocks noGrp="1"/>
          </p:cNvSpPr>
          <p:nvPr>
            <p:ph type="title"/>
          </p:nvPr>
        </p:nvSpPr>
        <p:spPr>
          <a:xfrm>
            <a:off x="147302" y="1366778"/>
            <a:ext cx="8034641" cy="2399003"/>
          </a:xfrm>
        </p:spPr>
        <p:txBody>
          <a:bodyPr vert="horz" lIns="91440" tIns="45720" rIns="91440" bIns="45720" rtlCol="0" anchor="b">
            <a:normAutofit fontScale="90000"/>
          </a:bodyPr>
          <a:lstStyle/>
          <a:p>
            <a:r>
              <a:rPr lang="en-US" sz="4100"/>
              <a:t>To work with:</a:t>
            </a:r>
            <a:br>
              <a:rPr lang="en-US" sz="4100"/>
            </a:br>
            <a:br>
              <a:rPr lang="en-US" sz="4100"/>
            </a:br>
            <a:br>
              <a:rPr lang="en-US" sz="4100"/>
            </a:br>
            <a:r>
              <a:rPr lang="en-US" sz="4100"/>
              <a:t> </a:t>
            </a:r>
            <a:r>
              <a:rPr lang="en-US" sz="4000"/>
              <a:t>application part of python programming on data sc. Field</a:t>
            </a:r>
            <a:endParaRPr lang="en-US" sz="4000" dirty="0"/>
          </a:p>
        </p:txBody>
      </p:sp>
      <p:sp>
        <p:nvSpPr>
          <p:cNvPr id="3" name="Text Placeholder 2">
            <a:extLst>
              <a:ext uri="{FF2B5EF4-FFF2-40B4-BE49-F238E27FC236}">
                <a16:creationId xmlns:a16="http://schemas.microsoft.com/office/drawing/2014/main" id="{8F740CD8-1E12-2383-0CF0-025E1F55445A}"/>
              </a:ext>
            </a:extLst>
          </p:cNvPr>
          <p:cNvSpPr>
            <a:spLocks noGrp="1"/>
          </p:cNvSpPr>
          <p:nvPr>
            <p:ph type="body" idx="1"/>
          </p:nvPr>
        </p:nvSpPr>
        <p:spPr>
          <a:xfrm>
            <a:off x="477980" y="4110922"/>
            <a:ext cx="6798189" cy="1970141"/>
          </a:xfrm>
        </p:spPr>
        <p:txBody>
          <a:bodyPr vert="horz" lIns="91440" tIns="45720" rIns="91440" bIns="45720" rtlCol="0" anchor="t">
            <a:normAutofit/>
          </a:bodyPr>
          <a:lstStyle/>
          <a:p>
            <a:pPr>
              <a:lnSpc>
                <a:spcPct val="90000"/>
              </a:lnSpc>
            </a:pPr>
            <a:r>
              <a:rPr lang="en-US" sz="2000" dirty="0"/>
              <a:t>GMAIL API</a:t>
            </a:r>
          </a:p>
        </p:txBody>
      </p:sp>
      <p:sp>
        <p:nvSpPr>
          <p:cNvPr id="30" name="Rectangle 2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3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89CA0E46-1B41-1A06-B86E-E9A377DC6833}"/>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a:spcAft>
                <a:spcPts val="600"/>
              </a:spcAft>
              <a:defRPr/>
            </a:pPr>
            <a:r>
              <a:rPr lang="en-US" sz="1200" kern="1200">
                <a:solidFill>
                  <a:schemeClr val="tx1">
                    <a:lumMod val="50000"/>
                    <a:lumOff val="50000"/>
                  </a:schemeClr>
                </a:solidFill>
                <a:latin typeface="Calibri" panose="020F0502020204030204"/>
                <a:ea typeface="+mn-ea"/>
                <a:cs typeface="+mn-cs"/>
              </a:rPr>
              <a:t>PRESENTATION TITLE</a:t>
            </a:r>
          </a:p>
        </p:txBody>
      </p:sp>
      <p:sp>
        <p:nvSpPr>
          <p:cNvPr id="5" name="Slide Number Placeholder 4">
            <a:extLst>
              <a:ext uri="{FF2B5EF4-FFF2-40B4-BE49-F238E27FC236}">
                <a16:creationId xmlns:a16="http://schemas.microsoft.com/office/drawing/2014/main" id="{C38CF4E5-D4B9-2F1B-0049-41F485C90DA0}"/>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A49DFD55-3C28-40EF-9E31-A92D2E4017FF}" type="slidenum">
              <a:rPr lang="en-US" sz="1200">
                <a:solidFill>
                  <a:schemeClr val="bg1"/>
                </a:solidFill>
                <a:latin typeface="Calibri" panose="020F0502020204030204"/>
              </a:rPr>
              <a:pPr>
                <a:spcAft>
                  <a:spcPts val="600"/>
                </a:spcAft>
                <a:defRPr/>
              </a:pPr>
              <a:t>12</a:t>
            </a:fld>
            <a:endParaRPr lang="en-US" sz="1200">
              <a:solidFill>
                <a:schemeClr val="bg1"/>
              </a:solidFill>
              <a:latin typeface="Calibri" panose="020F0502020204030204"/>
            </a:endParaRPr>
          </a:p>
        </p:txBody>
      </p:sp>
      <p:sp>
        <p:nvSpPr>
          <p:cNvPr id="7" name="TextBox 6">
            <a:extLst>
              <a:ext uri="{FF2B5EF4-FFF2-40B4-BE49-F238E27FC236}">
                <a16:creationId xmlns:a16="http://schemas.microsoft.com/office/drawing/2014/main" id="{A29FD795-F314-9F79-D489-BDB0C4A7FC74}"/>
              </a:ext>
            </a:extLst>
          </p:cNvPr>
          <p:cNvSpPr txBox="1"/>
          <p:nvPr/>
        </p:nvSpPr>
        <p:spPr>
          <a:xfrm>
            <a:off x="9557946" y="6657945"/>
            <a:ext cx="263405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1486686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0">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2">
            <a:extLst>
              <a:ext uri="{FF2B5EF4-FFF2-40B4-BE49-F238E27FC236}">
                <a16:creationId xmlns:a16="http://schemas.microsoft.com/office/drawing/2014/main" id="{4B2AE301-8298-47C2-81FA-781BA50D9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4" name="Group 13">
              <a:extLst>
                <a:ext uri="{FF2B5EF4-FFF2-40B4-BE49-F238E27FC236}">
                  <a16:creationId xmlns:a16="http://schemas.microsoft.com/office/drawing/2014/main" id="{68DBE596-692C-4777-8933-9D5BB8533B3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8" name="Freeform: Shape 17">
                <a:extLst>
                  <a:ext uri="{FF2B5EF4-FFF2-40B4-BE49-F238E27FC236}">
                    <a16:creationId xmlns:a16="http://schemas.microsoft.com/office/drawing/2014/main" id="{9C38783D-8606-4709-8C6F-69DE0EF81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665A2D8C-561A-4347-88E9-4D84CF7CA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2" name="Group 14">
              <a:extLst>
                <a:ext uri="{FF2B5EF4-FFF2-40B4-BE49-F238E27FC236}">
                  <a16:creationId xmlns:a16="http://schemas.microsoft.com/office/drawing/2014/main" id="{77CB8EFE-31DC-44A2-A07E-FD84E8DA3E2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6" name="Freeform: Shape 15">
                <a:extLst>
                  <a:ext uri="{FF2B5EF4-FFF2-40B4-BE49-F238E27FC236}">
                    <a16:creationId xmlns:a16="http://schemas.microsoft.com/office/drawing/2014/main" id="{B6473FEC-46FF-4C7E-85BA-344E0365C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C875950-A52D-453F-A602-3E58AD414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086345" y="1297309"/>
            <a:ext cx="5499672" cy="1864675"/>
          </a:xfrm>
        </p:spPr>
        <p:txBody>
          <a:bodyPr>
            <a:normAutofit/>
          </a:bodyPr>
          <a:lstStyle/>
          <a:p>
            <a:r>
              <a:rPr lang="en-US" sz="720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8737600" y="466933"/>
            <a:ext cx="2635250" cy="707886"/>
          </a:xfrm>
        </p:spPr>
        <p:txBody>
          <a:bodyPr>
            <a:normAutofit/>
          </a:bodyPr>
          <a:lstStyle/>
          <a:p>
            <a:pPr>
              <a:lnSpc>
                <a:spcPct val="90000"/>
              </a:lnSpc>
              <a:spcAft>
                <a:spcPts val="600"/>
              </a:spcAft>
            </a:pPr>
            <a:fld id="{A49DFD55-3C28-40EF-9E31-A92D2E4017FF}" type="slidenum">
              <a:rPr lang="en-US" sz="4400">
                <a:solidFill>
                  <a:schemeClr val="bg1"/>
                </a:solidFill>
              </a:rPr>
              <a:pPr>
                <a:lnSpc>
                  <a:spcPct val="90000"/>
                </a:lnSpc>
                <a:spcAft>
                  <a:spcPts val="600"/>
                </a:spcAft>
              </a:pPr>
              <a:t>13</a:t>
            </a:fld>
            <a:endParaRPr lang="en-US" sz="4400">
              <a:solidFill>
                <a:schemeClr val="bg1"/>
              </a:solidFill>
            </a:endParaRPr>
          </a:p>
        </p:txBody>
      </p:sp>
      <p:pic>
        <p:nvPicPr>
          <p:cNvPr id="7" name="Graphic 7" descr="An organic corner shape">
            <a:extLst>
              <a:ext uri="{FF2B5EF4-FFF2-40B4-BE49-F238E27FC236}">
                <a16:creationId xmlns:a16="http://schemas.microsoft.com/office/drawing/2014/main" id="{D5C1D278-3996-7222-F7BD-A30AFAA0D4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06000" y="4507302"/>
            <a:ext cx="1984076" cy="1998453"/>
          </a:xfrm>
          <a:prstGeom prst="rect">
            <a:avLst/>
          </a:prstGeom>
        </p:spPr>
      </p:pic>
      <p:pic>
        <p:nvPicPr>
          <p:cNvPr id="8" name="Graphic 8" descr="A wreath with olives and leaves">
            <a:extLst>
              <a:ext uri="{FF2B5EF4-FFF2-40B4-BE49-F238E27FC236}">
                <a16:creationId xmlns:a16="http://schemas.microsoft.com/office/drawing/2014/main" id="{34811C6C-5ABD-B52E-F44D-2D6F1C6C3CE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 y="-22463"/>
            <a:ext cx="2846717" cy="2861095"/>
          </a:xfrm>
          <a:prstGeom prst="rect">
            <a:avLst/>
          </a:prstGeom>
        </p:spPr>
      </p:pic>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lowchart: Document 2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B63A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9" descr="A picture containing person, orange&#10;&#10;Description automatically generated">
            <a:extLst>
              <a:ext uri="{FF2B5EF4-FFF2-40B4-BE49-F238E27FC236}">
                <a16:creationId xmlns:a16="http://schemas.microsoft.com/office/drawing/2014/main" id="{B7D45A57-3517-B4A0-6238-C45E426A6744}"/>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4206875" y="681038"/>
            <a:ext cx="7346950" cy="5497513"/>
          </a:xfrm>
        </p:spPr>
      </p:pic>
      <p:sp>
        <p:nvSpPr>
          <p:cNvPr id="2" name="Title 1">
            <a:extLst>
              <a:ext uri="{FF2B5EF4-FFF2-40B4-BE49-F238E27FC236}">
                <a16:creationId xmlns:a16="http://schemas.microsoft.com/office/drawing/2014/main" id="{D8C24FF8-C615-46B7-526E-6870169D27E7}"/>
              </a:ext>
            </a:extLst>
          </p:cNvPr>
          <p:cNvSpPr>
            <a:spLocks noGrp="1"/>
          </p:cNvSpPr>
          <p:nvPr>
            <p:ph type="title"/>
          </p:nvPr>
        </p:nvSpPr>
        <p:spPr>
          <a:xfrm>
            <a:off x="838200" y="171162"/>
            <a:ext cx="2840182" cy="2371148"/>
          </a:xfrm>
          <a:prstGeom prst="ellipse">
            <a:avLst/>
          </a:prstGeom>
        </p:spPr>
        <p:txBody>
          <a:bodyPr vert="horz" lIns="91440" tIns="45720" rIns="91440" bIns="45720" rtlCol="0" anchor="ctr">
            <a:normAutofit/>
          </a:bodyPr>
          <a:lstStyle/>
          <a:p>
            <a:r>
              <a:rPr lang="en-US" sz="2700" kern="1200">
                <a:solidFill>
                  <a:srgbClr val="FFFFFF"/>
                </a:solidFill>
                <a:latin typeface="+mj-lt"/>
                <a:ea typeface="+mj-ea"/>
                <a:cs typeface="+mj-cs"/>
              </a:rPr>
              <a:t>Offering at THY LOTUS FEET</a:t>
            </a:r>
          </a:p>
        </p:txBody>
      </p:sp>
      <p:sp>
        <p:nvSpPr>
          <p:cNvPr id="5" name="Slide Number Placeholder 4">
            <a:extLst>
              <a:ext uri="{FF2B5EF4-FFF2-40B4-BE49-F238E27FC236}">
                <a16:creationId xmlns:a16="http://schemas.microsoft.com/office/drawing/2014/main" id="{79893FDB-28AF-3A8A-D068-4F9DD7BA0677}"/>
              </a:ext>
            </a:extLst>
          </p:cNvPr>
          <p:cNvSpPr>
            <a:spLocks noGrp="1"/>
          </p:cNvSpPr>
          <p:nvPr>
            <p:ph type="sldNum" sz="quarter" idx="12"/>
          </p:nvPr>
        </p:nvSpPr>
        <p:spPr>
          <a:xfrm>
            <a:off x="10926476" y="6356350"/>
            <a:ext cx="625443" cy="365125"/>
          </a:xfrm>
          <a:noFill/>
        </p:spPr>
        <p:txBody>
          <a:bodyPr vert="horz" lIns="91440" tIns="45720" rIns="91440" bIns="45720" rtlCol="0" anchor="ctr">
            <a:normAutofit/>
          </a:bodyPr>
          <a:lstStyle/>
          <a:p>
            <a:pPr algn="l">
              <a:spcAft>
                <a:spcPts val="600"/>
              </a:spcAft>
            </a:pPr>
            <a:fld id="{A49DFD55-3C28-40EF-9E31-A92D2E4017FF}" type="slidenum">
              <a:rPr lang="en-US" sz="1200"/>
              <a:pPr algn="l">
                <a:spcAft>
                  <a:spcPts val="600"/>
                </a:spcAft>
              </a:pPr>
              <a:t>2</a:t>
            </a:fld>
            <a:endParaRPr lang="en-US" sz="1200"/>
          </a:p>
        </p:txBody>
      </p:sp>
    </p:spTree>
    <p:extLst>
      <p:ext uri="{BB962C8B-B14F-4D97-AF65-F5344CB8AC3E}">
        <p14:creationId xmlns:p14="http://schemas.microsoft.com/office/powerpoint/2010/main" val="2291246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1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686834" y="1153572"/>
            <a:ext cx="3200400" cy="4461163"/>
          </a:xfrm>
        </p:spPr>
        <p:txBody>
          <a:bodyPr>
            <a:normAutofit/>
          </a:bodyPr>
          <a:lstStyle/>
          <a:p>
            <a:r>
              <a:rPr lang="en-US" sz="4400" dirty="0">
                <a:solidFill>
                  <a:srgbClr val="FFFFFF"/>
                </a:solidFill>
              </a:rPr>
              <a:t>AGENDA</a:t>
            </a:r>
          </a:p>
        </p:txBody>
      </p:sp>
      <p:sp>
        <p:nvSpPr>
          <p:cNvPr id="37"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4447308" y="591344"/>
            <a:ext cx="6906491" cy="5197431"/>
          </a:xfrm>
        </p:spPr>
        <p:txBody>
          <a:bodyPr vert="horz" lIns="91440" tIns="45720" rIns="91440" bIns="45720" rtlCol="0" anchor="ctr">
            <a:noAutofit/>
          </a:bodyPr>
          <a:lstStyle/>
          <a:p>
            <a:r>
              <a:rPr lang="en-US" sz="3600" dirty="0">
                <a:solidFill>
                  <a:srgbClr val="000000"/>
                </a:solidFill>
              </a:rPr>
              <a:t>Introduction</a:t>
            </a:r>
          </a:p>
          <a:p>
            <a:r>
              <a:rPr lang="en-US" sz="3600" dirty="0">
                <a:solidFill>
                  <a:srgbClr val="000000"/>
                </a:solidFill>
              </a:rPr>
              <a:t>Background</a:t>
            </a:r>
          </a:p>
          <a:p>
            <a:r>
              <a:rPr lang="en-US" sz="3600" dirty="0">
                <a:solidFill>
                  <a:srgbClr val="000000"/>
                </a:solidFill>
              </a:rPr>
              <a:t>Methodology</a:t>
            </a:r>
          </a:p>
          <a:p>
            <a:r>
              <a:rPr lang="en-US" sz="3600" dirty="0">
                <a:solidFill>
                  <a:srgbClr val="000000"/>
                </a:solidFill>
                <a:ea typeface="+mn-lt"/>
                <a:cs typeface="+mn-lt"/>
              </a:rPr>
              <a:t>Data pre-processing</a:t>
            </a:r>
          </a:p>
          <a:p>
            <a:r>
              <a:rPr lang="en-US" sz="3600" dirty="0">
                <a:solidFill>
                  <a:srgbClr val="000000"/>
                </a:solidFill>
                <a:ea typeface="+mn-lt"/>
                <a:cs typeface="+mn-lt"/>
              </a:rPr>
              <a:t>Results</a:t>
            </a:r>
            <a:endParaRPr lang="en-US" sz="3600" dirty="0">
              <a:solidFill>
                <a:srgbClr val="000000"/>
              </a:solidFill>
            </a:endParaRPr>
          </a:p>
          <a:p>
            <a:r>
              <a:rPr lang="en-US" sz="3600" dirty="0">
                <a:solidFill>
                  <a:srgbClr val="000000"/>
                </a:solidFill>
              </a:rPr>
              <a:t>conclusion</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dirty="0"/>
              <a:t>PRESENTATION TITLE</a:t>
            </a:r>
            <a:endParaRPr lang="en-US"/>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9541564" y="6356350"/>
            <a:ext cx="1812235" cy="365125"/>
          </a:xfrm>
        </p:spPr>
        <p:txBody>
          <a:bodyPr>
            <a:normAutofit/>
          </a:bodyPr>
          <a:lstStyle/>
          <a:p>
            <a:pPr>
              <a:spcAft>
                <a:spcPts val="600"/>
              </a:spcAft>
            </a:pPr>
            <a:fld id="{A49DFD55-3C28-40EF-9E31-A92D2E4017FF}" type="slidenum">
              <a:rPr lang="en-US" smtClean="0"/>
              <a:pPr>
                <a:spcAft>
                  <a:spcPts val="600"/>
                </a:spcAft>
              </a:pPr>
              <a:t>3</a:t>
            </a:fld>
            <a:endParaRPr lang="en-US"/>
          </a:p>
        </p:txBody>
      </p:sp>
    </p:spTree>
    <p:extLst>
      <p:ext uri="{BB962C8B-B14F-4D97-AF65-F5344CB8AC3E}">
        <p14:creationId xmlns:p14="http://schemas.microsoft.com/office/powerpoint/2010/main" val="17132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6" descr="A picture containing shape&#10;&#10;Description automatically generated">
            <a:extLst>
              <a:ext uri="{FF2B5EF4-FFF2-40B4-BE49-F238E27FC236}">
                <a16:creationId xmlns:a16="http://schemas.microsoft.com/office/drawing/2014/main" id="{2C763C00-A60E-521D-C413-3CF0F03B28C5}"/>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9091" r="18700" b="-2"/>
          <a:stretch/>
        </p:blipFill>
        <p:spPr>
          <a:xfrm>
            <a:off x="3523488" y="10"/>
            <a:ext cx="8668512" cy="6857990"/>
          </a:xfrm>
          <a:prstGeom prst="rect">
            <a:avLst/>
          </a:prstGeom>
        </p:spPr>
      </p:pic>
      <p:sp>
        <p:nvSpPr>
          <p:cNvPr id="29" name="Rectangle 1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751151" y="-1393675"/>
            <a:ext cx="4023360" cy="3204134"/>
          </a:xfrm>
        </p:spPr>
        <p:txBody>
          <a:bodyPr vert="horz" lIns="91440" tIns="45720" rIns="91440" bIns="45720" rtlCol="0" anchor="b">
            <a:normAutofit/>
          </a:bodyPr>
          <a:lstStyle/>
          <a:p>
            <a:r>
              <a:rPr lang="en-US" sz="410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247942" y="2371261"/>
            <a:ext cx="7847735" cy="4486176"/>
          </a:xfrm>
        </p:spPr>
        <p:txBody>
          <a:bodyPr vert="horz" lIns="91440" tIns="45720" rIns="91440" bIns="45720" rtlCol="0" anchor="t">
            <a:noAutofit/>
          </a:bodyPr>
          <a:lstStyle/>
          <a:p>
            <a:pPr>
              <a:lnSpc>
                <a:spcPct val="90000"/>
              </a:lnSpc>
            </a:pPr>
            <a:r>
              <a:rPr lang="en-US" sz="3200" b="1" dirty="0">
                <a:solidFill>
                  <a:srgbClr val="0070C0"/>
                </a:solidFill>
                <a:ea typeface="+mn-lt"/>
                <a:cs typeface="+mn-lt"/>
              </a:rPr>
              <a:t>This project develops a tool that uses Natural Language Processing (NLP) to extract structured data from emails. By automating this process, the tool saves time and reduces manual effort, making it easier to access timely and accurate data from emails.</a:t>
            </a:r>
            <a:endParaRPr lang="en-US" sz="3200" b="1" dirty="0">
              <a:solidFill>
                <a:srgbClr val="FFC000"/>
              </a:solidFill>
            </a:endParaRP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A49DFD55-3C28-40EF-9E31-A92D2E4017FF}" type="slidenum">
              <a:rPr lang="en-US" sz="1200">
                <a:solidFill>
                  <a:schemeClr val="bg1"/>
                </a:solidFill>
                <a:latin typeface="Calibri" panose="020F0502020204030204"/>
              </a:rPr>
              <a:pPr>
                <a:spcAft>
                  <a:spcPts val="600"/>
                </a:spcAft>
                <a:defRPr/>
              </a:pPr>
              <a:t>4</a:t>
            </a:fld>
            <a:endParaRPr lang="en-US" sz="1200">
              <a:solidFill>
                <a:schemeClr val="bg1"/>
              </a:solidFill>
              <a:latin typeface="Calibri" panose="020F0502020204030204"/>
            </a:endParaRPr>
          </a:p>
        </p:txBody>
      </p:sp>
      <p:sp>
        <p:nvSpPr>
          <p:cNvPr id="7" name="TextBox 6">
            <a:extLst>
              <a:ext uri="{FF2B5EF4-FFF2-40B4-BE49-F238E27FC236}">
                <a16:creationId xmlns:a16="http://schemas.microsoft.com/office/drawing/2014/main" id="{98E7A0C8-1D69-C69F-AEB4-1BBA0D7CF4EE}"/>
              </a:ext>
            </a:extLst>
          </p:cNvPr>
          <p:cNvSpPr txBox="1"/>
          <p:nvPr/>
        </p:nvSpPr>
        <p:spPr>
          <a:xfrm>
            <a:off x="9731070" y="6657945"/>
            <a:ext cx="2460930"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357151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41">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43">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295828" y="1257543"/>
            <a:ext cx="10640754" cy="775845"/>
          </a:xfrm>
        </p:spPr>
        <p:txBody>
          <a:bodyPr anchor="b">
            <a:normAutofit/>
          </a:bodyPr>
          <a:lstStyle/>
          <a:p>
            <a:r>
              <a:rPr lang="en-US" sz="4000">
                <a:solidFill>
                  <a:schemeClr val="tx2"/>
                </a:solidFill>
              </a:rPr>
              <a:t>Motivation</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37103" y="4876019"/>
            <a:ext cx="9163757" cy="1269956"/>
          </a:xfrm>
        </p:spPr>
        <p:txBody>
          <a:bodyPr anchor="ctr">
            <a:normAutofit fontScale="92500" lnSpcReduction="10000"/>
          </a:bodyPr>
          <a:lstStyle/>
          <a:p>
            <a:r>
              <a:rPr lang="en-US" sz="2000" dirty="0">
                <a:ea typeface="+mn-lt"/>
                <a:cs typeface="+mn-lt"/>
              </a:rPr>
              <a:t>"Our project aims to solve the challenge of manually extracting and organizing financial information from large volumes of emails. By utilizing NLP and the Gmail API, we have developed a tool that automatically retrieves important data from emails and presents it in a structured format. This saves time and effort, while reducing the risk of errors when managing financial data."</a:t>
            </a:r>
            <a:endParaRPr lang="en-US" dirty="0"/>
          </a:p>
        </p:txBody>
      </p:sp>
      <p:grpSp>
        <p:nvGrpSpPr>
          <p:cNvPr id="46" name="Group 45">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7" name="Freeform: Shape 46">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48">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0" name="Freeform: Shape 49">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Graphic 4">
            <a:extLst>
              <a:ext uri="{FF2B5EF4-FFF2-40B4-BE49-F238E27FC236}">
                <a16:creationId xmlns:a16="http://schemas.microsoft.com/office/drawing/2014/main" id="{6704ACD2-A157-4AEE-B15A-F37A546181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91141" y="377740"/>
            <a:ext cx="4087397" cy="4087397"/>
          </a:xfrm>
          <a:prstGeom prst="rect">
            <a:avLst/>
          </a:prstGeom>
        </p:spPr>
      </p:pic>
      <p:grpSp>
        <p:nvGrpSpPr>
          <p:cNvPr id="52" name="Group 51">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3" name="Freeform: Shape 52">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Freeform: Shape 55">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46DC679C-606B-CA60-49BC-20E0272E3707}"/>
              </a:ext>
            </a:extLst>
          </p:cNvPr>
          <p:cNvSpPr txBox="1"/>
          <p:nvPr/>
        </p:nvSpPr>
        <p:spPr>
          <a:xfrm>
            <a:off x="67224" y="2552175"/>
            <a:ext cx="704202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"Our project aims to solve the challenge of manually extracting and organizing financial information from large volumes of emails. By utilizing NLP and the Gmail API, we have developed a tool that automatically retrieves important data from emails and presents it in a structured format. This saves time and effort, while reducing the risk of errors when managing financial data."</a:t>
            </a:r>
            <a:endParaRPr lang="en-US" sz="2800" dirty="0"/>
          </a:p>
        </p:txBody>
      </p:sp>
    </p:spTree>
    <p:extLst>
      <p:ext uri="{BB962C8B-B14F-4D97-AF65-F5344CB8AC3E}">
        <p14:creationId xmlns:p14="http://schemas.microsoft.com/office/powerpoint/2010/main" val="37972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137034" y="609597"/>
            <a:ext cx="9392421" cy="1330841"/>
          </a:xfrm>
        </p:spPr>
        <p:txBody>
          <a:bodyPr vert="horz" lIns="91440" tIns="45720" rIns="91440" bIns="45720" rtlCol="0" anchor="ctr">
            <a:normAutofit/>
          </a:bodyPr>
          <a:lstStyle/>
          <a:p>
            <a:pPr algn="l"/>
            <a:r>
              <a:rPr lang="en-US" sz="4400" b="1" kern="1200" dirty="0">
                <a:solidFill>
                  <a:srgbClr val="C00000"/>
                </a:solidFill>
                <a:latin typeface="+mj-lt"/>
                <a:ea typeface="+mj-ea"/>
                <a:cs typeface="+mj-cs"/>
              </a:rPr>
              <a:t>Methodology</a:t>
            </a:r>
          </a:p>
        </p:txBody>
      </p:sp>
      <p:sp>
        <p:nvSpPr>
          <p:cNvPr id="6" name="TextBox 5">
            <a:extLst>
              <a:ext uri="{FF2B5EF4-FFF2-40B4-BE49-F238E27FC236}">
                <a16:creationId xmlns:a16="http://schemas.microsoft.com/office/drawing/2014/main" id="{DCE3F20C-3205-E630-D610-EB805827E970}"/>
              </a:ext>
            </a:extLst>
          </p:cNvPr>
          <p:cNvSpPr txBox="1"/>
          <p:nvPr/>
        </p:nvSpPr>
        <p:spPr>
          <a:xfrm>
            <a:off x="605073" y="1939571"/>
            <a:ext cx="7661908" cy="41765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2000" b="1" dirty="0"/>
              <a:t>Used Gmail API to retrieve email data and extract HTML content for processing.</a:t>
            </a:r>
          </a:p>
          <a:p>
            <a:pPr indent="-228600">
              <a:lnSpc>
                <a:spcPct val="90000"/>
              </a:lnSpc>
              <a:spcAft>
                <a:spcPts val="600"/>
              </a:spcAft>
              <a:buFont typeface="Arial" panose="020B0604020202020204" pitchFamily="34" charset="0"/>
              <a:buChar char="•"/>
            </a:pPr>
            <a:endParaRPr lang="en-US" sz="2000" b="1" dirty="0"/>
          </a:p>
          <a:p>
            <a:pPr indent="-228600">
              <a:lnSpc>
                <a:spcPct val="90000"/>
              </a:lnSpc>
              <a:spcAft>
                <a:spcPts val="600"/>
              </a:spcAft>
              <a:buFont typeface="Arial" panose="020B0604020202020204" pitchFamily="34" charset="0"/>
              <a:buChar char="•"/>
            </a:pPr>
            <a:r>
              <a:rPr lang="en-US" sz="2000" b="1" dirty="0"/>
              <a:t>Utilized NLP techniques, specifically regular expressions, to extract financial information.</a:t>
            </a:r>
          </a:p>
          <a:p>
            <a:pPr indent="-228600">
              <a:lnSpc>
                <a:spcPct val="90000"/>
              </a:lnSpc>
              <a:spcAft>
                <a:spcPts val="600"/>
              </a:spcAft>
              <a:buFont typeface="Arial" panose="020B0604020202020204" pitchFamily="34" charset="0"/>
              <a:buChar char="•"/>
            </a:pPr>
            <a:endParaRPr lang="en-US" sz="2000" b="1" dirty="0"/>
          </a:p>
          <a:p>
            <a:pPr indent="-228600">
              <a:lnSpc>
                <a:spcPct val="90000"/>
              </a:lnSpc>
              <a:spcAft>
                <a:spcPts val="600"/>
              </a:spcAft>
              <a:buFont typeface="Arial" panose="020B0604020202020204" pitchFamily="34" charset="0"/>
              <a:buChar char="•"/>
            </a:pPr>
            <a:r>
              <a:rPr lang="en-US" sz="2000" b="1" dirty="0"/>
              <a:t>Organized data into a tabular format using Pandas and </a:t>
            </a:r>
            <a:r>
              <a:rPr lang="en-US" sz="2000" b="1" dirty="0" err="1"/>
              <a:t>savability</a:t>
            </a:r>
            <a:r>
              <a:rPr lang="en-US" sz="2000" b="1" dirty="0"/>
              <a:t> of output.</a:t>
            </a:r>
          </a:p>
          <a:p>
            <a:pPr indent="-228600">
              <a:lnSpc>
                <a:spcPct val="90000"/>
              </a:lnSpc>
              <a:spcAft>
                <a:spcPts val="600"/>
              </a:spcAft>
              <a:buFont typeface="Arial" panose="020B0604020202020204" pitchFamily="34" charset="0"/>
              <a:buChar char="•"/>
            </a:pPr>
            <a:endParaRPr lang="en-US" sz="2000" b="1" dirty="0"/>
          </a:p>
          <a:p>
            <a:pPr indent="-228600">
              <a:lnSpc>
                <a:spcPct val="90000"/>
              </a:lnSpc>
              <a:spcAft>
                <a:spcPts val="600"/>
              </a:spcAft>
              <a:buFont typeface="Arial" panose="020B0604020202020204" pitchFamily="34" charset="0"/>
              <a:buChar char="•"/>
            </a:pPr>
            <a:r>
              <a:rPr lang="en-US" sz="2000" b="1" dirty="0"/>
              <a:t>Developed an efficient and accurate tool for extracting financial information from emails, providing a valuable solution for managing and organizing financial data.</a:t>
            </a:r>
          </a:p>
        </p:txBody>
      </p:sp>
      <p:pic>
        <p:nvPicPr>
          <p:cNvPr id="2" name="Picture 3" descr="Chart, histogram&#10;&#10;Description automatically generated">
            <a:extLst>
              <a:ext uri="{FF2B5EF4-FFF2-40B4-BE49-F238E27FC236}">
                <a16:creationId xmlns:a16="http://schemas.microsoft.com/office/drawing/2014/main" id="{714FDF1D-242D-F27A-A2CE-5A3476F23AE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196650" y="1494801"/>
            <a:ext cx="3904278" cy="3755915"/>
          </a:xfrm>
          <a:prstGeom prst="rect">
            <a:avLst/>
          </a:prstGeom>
        </p:spPr>
      </p:pic>
      <p:sp>
        <p:nvSpPr>
          <p:cNvPr id="18" name="Freeform: Shape 1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000"/>
              <a:pPr>
                <a:spcAft>
                  <a:spcPts val="600"/>
                </a:spcAft>
              </a:pPr>
              <a:t>6</a:t>
            </a:fld>
            <a:endParaRPr lang="en-US" sz="1000"/>
          </a:p>
        </p:txBody>
      </p:sp>
    </p:spTree>
    <p:extLst>
      <p:ext uri="{BB962C8B-B14F-4D97-AF65-F5344CB8AC3E}">
        <p14:creationId xmlns:p14="http://schemas.microsoft.com/office/powerpoint/2010/main" val="249968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3910102" y="2162894"/>
            <a:ext cx="7443697" cy="2801158"/>
          </a:xfrm>
        </p:spPr>
        <p:txBody>
          <a:bodyPr>
            <a:normAutofit/>
          </a:bodyPr>
          <a:lstStyle/>
          <a:p>
            <a:pPr marL="285750" indent="-285750">
              <a:buFont typeface="Arial"/>
              <a:buChar char="•"/>
            </a:pPr>
            <a:r>
              <a:rPr lang="en-US" sz="3200">
                <a:ea typeface="+mj-lt"/>
                <a:cs typeface="+mj-lt"/>
              </a:rPr>
              <a:t>Accessing Gmail data </a:t>
            </a:r>
            <a:endParaRPr lang="en-US" sz="3200"/>
          </a:p>
          <a:p>
            <a:pPr marL="285750" indent="-285750">
              <a:buFont typeface="Arial"/>
              <a:buChar char="•"/>
            </a:pPr>
            <a:r>
              <a:rPr lang="en-US" sz="3200" dirty="0">
                <a:ea typeface="+mj-lt"/>
                <a:cs typeface="+mj-lt"/>
              </a:rPr>
              <a:t>HTML extraction</a:t>
            </a:r>
            <a:endParaRPr lang="en-US" sz="3200"/>
          </a:p>
          <a:p>
            <a:pPr marL="285750" indent="-285750">
              <a:buFont typeface="Arial"/>
              <a:buChar char="•"/>
            </a:pPr>
            <a:r>
              <a:rPr lang="en-US" sz="3200" dirty="0">
                <a:ea typeface="+mj-lt"/>
                <a:cs typeface="+mj-lt"/>
              </a:rPr>
              <a:t>NLP processing</a:t>
            </a:r>
            <a:endParaRPr lang="en-US" sz="3200"/>
          </a:p>
          <a:p>
            <a:pPr marL="285750" indent="-285750">
              <a:buFont typeface="Arial"/>
              <a:buChar char="•"/>
            </a:pPr>
            <a:r>
              <a:rPr lang="en-US" sz="3200" dirty="0">
                <a:ea typeface="+mj-lt"/>
                <a:cs typeface="+mj-lt"/>
              </a:rPr>
              <a:t>Tabular representation</a:t>
            </a:r>
            <a:endParaRPr lang="en-US" sz="3200" dirty="0"/>
          </a:p>
          <a:p>
            <a:endParaRPr lang="en-US" dirty="0"/>
          </a:p>
          <a:p>
            <a:endParaRPr lang="en-US" dirty="0"/>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sp>
        <p:nvSpPr>
          <p:cNvPr id="7" name="TextBox 6">
            <a:extLst>
              <a:ext uri="{FF2B5EF4-FFF2-40B4-BE49-F238E27FC236}">
                <a16:creationId xmlns:a16="http://schemas.microsoft.com/office/drawing/2014/main" id="{2B8E0645-D746-83F1-C0FD-29AE8CE5B6A7}"/>
              </a:ext>
            </a:extLst>
          </p:cNvPr>
          <p:cNvSpPr txBox="1"/>
          <p:nvPr/>
        </p:nvSpPr>
        <p:spPr>
          <a:xfrm>
            <a:off x="120847" y="529241"/>
            <a:ext cx="6537422" cy="70788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t>Work/Data Pre-Processing</a:t>
            </a:r>
          </a:p>
        </p:txBody>
      </p:sp>
      <p:pic>
        <p:nvPicPr>
          <p:cNvPr id="8" name="Graphic 8" descr="Group brainstorm with solid fill">
            <a:extLst>
              <a:ext uri="{FF2B5EF4-FFF2-40B4-BE49-F238E27FC236}">
                <a16:creationId xmlns:a16="http://schemas.microsoft.com/office/drawing/2014/main" id="{CE8EE30E-AD2F-B14F-6CE7-0F4E2147AD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33781" y="-4313"/>
            <a:ext cx="2021456" cy="2007080"/>
          </a:xfrm>
          <a:prstGeom prst="rect">
            <a:avLst/>
          </a:prstGeom>
        </p:spPr>
      </p:pic>
      <p:sp>
        <p:nvSpPr>
          <p:cNvPr id="3" name="TextBox 2">
            <a:extLst>
              <a:ext uri="{FF2B5EF4-FFF2-40B4-BE49-F238E27FC236}">
                <a16:creationId xmlns:a16="http://schemas.microsoft.com/office/drawing/2014/main" id="{C73E199F-64DB-A00B-88F6-B8FE264B8DCC}"/>
              </a:ext>
            </a:extLst>
          </p:cNvPr>
          <p:cNvSpPr txBox="1"/>
          <p:nvPr/>
        </p:nvSpPr>
        <p:spPr>
          <a:xfrm>
            <a:off x="1509923" y="2318349"/>
            <a:ext cx="2858219"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t>STEP-1</a:t>
            </a:r>
          </a:p>
          <a:p>
            <a:r>
              <a:rPr lang="en-US" sz="2800" dirty="0"/>
              <a:t>STEP-2</a:t>
            </a:r>
          </a:p>
          <a:p>
            <a:r>
              <a:rPr lang="en-US" sz="2800" dirty="0"/>
              <a:t>STEP-3</a:t>
            </a:r>
          </a:p>
          <a:p>
            <a:r>
              <a:rPr lang="en-US" sz="2800" dirty="0"/>
              <a:t>STEP-4</a:t>
            </a:r>
          </a:p>
        </p:txBody>
      </p:sp>
      <p:cxnSp>
        <p:nvCxnSpPr>
          <p:cNvPr id="4" name="Straight Arrow Connector 3">
            <a:extLst>
              <a:ext uri="{FF2B5EF4-FFF2-40B4-BE49-F238E27FC236}">
                <a16:creationId xmlns:a16="http://schemas.microsoft.com/office/drawing/2014/main" id="{BF18246B-9806-9A29-E7A9-C6D47D31C33D}"/>
              </a:ext>
            </a:extLst>
          </p:cNvPr>
          <p:cNvCxnSpPr/>
          <p:nvPr/>
        </p:nvCxnSpPr>
        <p:spPr>
          <a:xfrm flipV="1">
            <a:off x="2891828" y="2519453"/>
            <a:ext cx="1015040" cy="201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8BA9D242-6B9F-AF7B-EFC9-9AF46079C9FB}"/>
              </a:ext>
            </a:extLst>
          </p:cNvPr>
          <p:cNvCxnSpPr>
            <a:cxnSpLocks/>
          </p:cNvCxnSpPr>
          <p:nvPr/>
        </p:nvCxnSpPr>
        <p:spPr>
          <a:xfrm flipV="1">
            <a:off x="2834318" y="2965150"/>
            <a:ext cx="1015040" cy="201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E477AE8A-4B96-05EC-0115-D4939291CF66}"/>
              </a:ext>
            </a:extLst>
          </p:cNvPr>
          <p:cNvCxnSpPr>
            <a:cxnSpLocks/>
          </p:cNvCxnSpPr>
          <p:nvPr/>
        </p:nvCxnSpPr>
        <p:spPr>
          <a:xfrm flipV="1">
            <a:off x="2877451" y="3410849"/>
            <a:ext cx="1015040" cy="201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F56E71FF-5323-E375-D51C-443AC8EFDB82}"/>
              </a:ext>
            </a:extLst>
          </p:cNvPr>
          <p:cNvCxnSpPr>
            <a:cxnSpLocks/>
          </p:cNvCxnSpPr>
          <p:nvPr/>
        </p:nvCxnSpPr>
        <p:spPr>
          <a:xfrm flipV="1">
            <a:off x="2891828" y="3799037"/>
            <a:ext cx="1015040" cy="201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4437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91315" y="3913545"/>
            <a:ext cx="6698565" cy="1255257"/>
          </a:xfrm>
        </p:spPr>
        <p:txBody>
          <a:bodyPr>
            <a:noAutofit/>
          </a:bodyPr>
          <a:lstStyle/>
          <a:p>
            <a:r>
              <a:rPr lang="en-US" sz="2000" dirty="0">
                <a:ea typeface="+mn-lt"/>
                <a:cs typeface="+mn-lt"/>
              </a:rPr>
              <a:t>The approach helps in easily and automatically extracting financial data from emails, reducing manual effort, and improving accuracy.</a:t>
            </a:r>
            <a:endParaRPr lang="en-US" sz="2000" dirty="0"/>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8</a:t>
            </a:fld>
            <a:endParaRPr lang="en-US" dirty="0"/>
          </a:p>
        </p:txBody>
      </p:sp>
      <p:sp>
        <p:nvSpPr>
          <p:cNvPr id="8" name="Text Placeholder 7">
            <a:extLst>
              <a:ext uri="{FF2B5EF4-FFF2-40B4-BE49-F238E27FC236}">
                <a16:creationId xmlns:a16="http://schemas.microsoft.com/office/drawing/2014/main" id="{929C517E-55C5-82AB-0C03-1665BAE37696}"/>
              </a:ext>
            </a:extLst>
          </p:cNvPr>
          <p:cNvSpPr>
            <a:spLocks noGrp="1"/>
          </p:cNvSpPr>
          <p:nvPr>
            <p:ph type="body" sz="quarter" idx="18"/>
          </p:nvPr>
        </p:nvSpPr>
        <p:spPr>
          <a:xfrm>
            <a:off x="5086671" y="2740074"/>
            <a:ext cx="5447736" cy="924578"/>
          </a:xfrm>
        </p:spPr>
        <p:txBody>
          <a:bodyPr>
            <a:normAutofit fontScale="85000" lnSpcReduction="10000"/>
          </a:bodyPr>
          <a:lstStyle/>
          <a:p>
            <a:r>
              <a:rPr lang="en-US" sz="2400" dirty="0">
                <a:ea typeface="+mn-lt"/>
                <a:cs typeface="+mn-lt"/>
              </a:rPr>
              <a:t>The project can be beneficial for individuals and organizations to keep track of their expenses and for </a:t>
            </a:r>
            <a:r>
              <a:rPr lang="en-US" sz="2400">
                <a:ea typeface="+mn-lt"/>
                <a:cs typeface="+mn-lt"/>
              </a:rPr>
              <a:t>auditing purposes.</a:t>
            </a:r>
            <a:endParaRPr lang="en-US" sz="2400"/>
          </a:p>
        </p:txBody>
      </p:sp>
      <p:sp>
        <p:nvSpPr>
          <p:cNvPr id="10" name="Text Placeholder 9">
            <a:extLst>
              <a:ext uri="{FF2B5EF4-FFF2-40B4-BE49-F238E27FC236}">
                <a16:creationId xmlns:a16="http://schemas.microsoft.com/office/drawing/2014/main" id="{CFE88B5E-9E8B-E657-E40C-ACFA5D36EFC8}"/>
              </a:ext>
            </a:extLst>
          </p:cNvPr>
          <p:cNvSpPr>
            <a:spLocks noGrp="1"/>
          </p:cNvSpPr>
          <p:nvPr>
            <p:ph type="body" sz="quarter" idx="17"/>
          </p:nvPr>
        </p:nvSpPr>
        <p:spPr>
          <a:xfrm>
            <a:off x="4459045" y="1469755"/>
            <a:ext cx="6957359" cy="1255257"/>
          </a:xfrm>
        </p:spPr>
        <p:txBody>
          <a:bodyPr vert="horz" lIns="91440" tIns="45720" rIns="91440" bIns="45720" rtlCol="0" anchor="t">
            <a:noAutofit/>
          </a:bodyPr>
          <a:lstStyle/>
          <a:p>
            <a:r>
              <a:rPr lang="en-US" sz="2000" dirty="0">
                <a:ea typeface="+mn-lt"/>
                <a:cs typeface="+mn-lt"/>
              </a:rPr>
              <a:t>Our approach can automate tasks related to tracking financial transactions using Gmail API and NLP techniques.</a:t>
            </a:r>
            <a:endParaRPr lang="en-US" sz="2000" dirty="0"/>
          </a:p>
          <a:p>
            <a:pPr marL="285750" indent="-285750">
              <a:buFont typeface="Arial"/>
              <a:buChar char="•"/>
            </a:pPr>
            <a:endParaRPr lang="en-US" dirty="0"/>
          </a:p>
          <a:p>
            <a:pPr marL="285750" indent="-285750">
              <a:buFont typeface="Arial"/>
              <a:buChar char="•"/>
            </a:pPr>
            <a:endParaRPr lang="en-US" dirty="0"/>
          </a:p>
          <a:p>
            <a:endParaRPr lang="en-US" dirty="0"/>
          </a:p>
        </p:txBody>
      </p:sp>
      <p:sp>
        <p:nvSpPr>
          <p:cNvPr id="23" name="TextBox 22">
            <a:extLst>
              <a:ext uri="{FF2B5EF4-FFF2-40B4-BE49-F238E27FC236}">
                <a16:creationId xmlns:a16="http://schemas.microsoft.com/office/drawing/2014/main" id="{453184A2-BB83-A590-2588-E522EE1E01F0}"/>
              </a:ext>
            </a:extLst>
          </p:cNvPr>
          <p:cNvSpPr txBox="1"/>
          <p:nvPr/>
        </p:nvSpPr>
        <p:spPr>
          <a:xfrm>
            <a:off x="836283" y="182710"/>
            <a:ext cx="3078250" cy="584775"/>
          </a:xfrm>
          <a:prstGeom prst="rect">
            <a:avLst/>
          </a:prstGeom>
          <a:solidFill>
            <a:schemeClr val="accent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dirty="0"/>
              <a:t>RESULTS</a:t>
            </a:r>
          </a:p>
        </p:txBody>
      </p:sp>
    </p:spTree>
    <p:extLst>
      <p:ext uri="{BB962C8B-B14F-4D97-AF65-F5344CB8AC3E}">
        <p14:creationId xmlns:p14="http://schemas.microsoft.com/office/powerpoint/2010/main" val="332104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BDD43881-1BD9-FE9A-B0EB-FFED5BA727E2}"/>
              </a:ext>
            </a:extLst>
          </p:cNvPr>
          <p:cNvSpPr txBox="1"/>
          <p:nvPr/>
        </p:nvSpPr>
        <p:spPr>
          <a:xfrm>
            <a:off x="2072737" y="67394"/>
            <a:ext cx="9486180" cy="67710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Output of our work</a:t>
            </a:r>
            <a:endParaRPr lang="en-US"/>
          </a:p>
          <a:p>
            <a:r>
              <a:rPr lang="en-US" sz="1600" dirty="0"/>
              <a:t>Subject: Rahul Bandari </a:t>
            </a:r>
            <a:r>
              <a:rPr lang="en-US" sz="1600" dirty="0">
                <a:hlinkClick r:id="rId2"/>
              </a:rPr>
              <a:t>&lt;rahulbandari09@gmail.com</a:t>
            </a:r>
            <a:r>
              <a:rPr lang="en-US" sz="1600" dirty="0"/>
              <a:t>&gt;</a:t>
            </a:r>
            <a:br>
              <a:rPr lang="en-US" sz="1600" dirty="0"/>
            </a:br>
            <a:r>
              <a:rPr lang="en-US" sz="1600" dirty="0"/>
              <a:t>Body: &lt;div </a:t>
            </a:r>
            <a:r>
              <a:rPr lang="en-US" sz="1600" err="1"/>
              <a:t>dir</a:t>
            </a:r>
            <a:r>
              <a:rPr lang="en-US" sz="1600" dirty="0"/>
              <a:t>=</a:t>
            </a:r>
            <a:r>
              <a:rPr lang="en-US" sz="1600" dirty="0">
                <a:solidFill>
                  <a:srgbClr val="0080FF"/>
                </a:solidFill>
              </a:rPr>
              <a:t>"</a:t>
            </a:r>
            <a:r>
              <a:rPr lang="en-US" sz="1600" err="1">
                <a:solidFill>
                  <a:srgbClr val="0080FF"/>
                </a:solidFill>
              </a:rPr>
              <a:t>ltr</a:t>
            </a:r>
            <a:r>
              <a:rPr lang="en-US" sz="1600" dirty="0">
                <a:solidFill>
                  <a:srgbClr val="0080FF"/>
                </a:solidFill>
              </a:rPr>
              <a:t>"</a:t>
            </a:r>
            <a:r>
              <a:rPr lang="en-US" sz="1600" dirty="0"/>
              <a:t>&gt;Sairam Ram&lt;div&gt;I have sent you Rs 50,000 through </a:t>
            </a:r>
            <a:r>
              <a:rPr lang="en-US" sz="1600" err="1"/>
              <a:t>SBcollent.Please</a:t>
            </a:r>
            <a:r>
              <a:rPr lang="en-US" sz="1600" dirty="0"/>
              <a:t> check it out </a:t>
            </a:r>
            <a:r>
              <a:rPr lang="en-US" sz="1600" b="1" dirty="0">
                <a:solidFill>
                  <a:srgbClr val="006666"/>
                </a:solidFill>
              </a:rPr>
              <a:t>and</a:t>
            </a:r>
            <a:r>
              <a:rPr lang="en-US" sz="1600" dirty="0"/>
              <a:t> confirm back to me.&lt;/div&gt;&lt;/div&gt;</a:t>
            </a:r>
            <a:br>
              <a:rPr lang="en-US" sz="1600" dirty="0"/>
            </a:br>
            <a:br>
              <a:rPr lang="en-US" sz="1600" dirty="0"/>
            </a:br>
            <a:r>
              <a:rPr lang="en-US" sz="1600" dirty="0"/>
              <a:t>Sender name: Rahul Bandari </a:t>
            </a:r>
            <a:br>
              <a:rPr lang="en-US" sz="1600" dirty="0"/>
            </a:br>
            <a:r>
              <a:rPr lang="en-US" sz="1600" dirty="0"/>
              <a:t>Subject: Donation</a:t>
            </a:r>
            <a:br>
              <a:rPr lang="en-US" sz="1600" dirty="0"/>
            </a:br>
            <a:r>
              <a:rPr lang="en-US" sz="1600" dirty="0"/>
              <a:t>Amount:  ₹ 50000.0</a:t>
            </a:r>
            <a:br>
              <a:rPr lang="en-US" sz="1600" dirty="0"/>
            </a:br>
            <a:r>
              <a:rPr lang="en-US" sz="1600" dirty="0"/>
              <a:t>Payment method: </a:t>
            </a:r>
            <a:r>
              <a:rPr lang="en-US" sz="1600" err="1"/>
              <a:t>SBcollect</a:t>
            </a:r>
            <a:br>
              <a:rPr lang="en-US" sz="1600" dirty="0"/>
            </a:br>
            <a:r>
              <a:rPr lang="en-US" sz="1600" dirty="0"/>
              <a:t>      sender name   Purpose     Amount Payment method</a:t>
            </a:r>
            <a:br>
              <a:rPr lang="en-US" sz="1600" dirty="0"/>
            </a:br>
            <a:r>
              <a:rPr lang="en-US" sz="1600" dirty="0"/>
              <a:t>0  Rahul Bandari   Donation  ₹ 50000.0      </a:t>
            </a:r>
            <a:r>
              <a:rPr lang="en-US" sz="1600" err="1"/>
              <a:t>SBcollect</a:t>
            </a:r>
            <a:endParaRPr lang="en-US" sz="1600"/>
          </a:p>
          <a:p>
            <a:endParaRPr lang="en-US" sz="1600" dirty="0">
              <a:ea typeface="+mn-lt"/>
              <a:cs typeface="+mn-lt"/>
            </a:endParaRPr>
          </a:p>
          <a:p>
            <a:r>
              <a:rPr lang="en-US" sz="1600" dirty="0">
                <a:ea typeface="+mn-lt"/>
                <a:cs typeface="+mn-lt"/>
              </a:rPr>
              <a:t>Subject: Rahul Bandari &lt;rahulbandari09@gmail.com&gt;
Body: &lt;div </a:t>
            </a:r>
            <a:r>
              <a:rPr lang="en-US" sz="1600" dirty="0" err="1">
                <a:ea typeface="+mn-lt"/>
                <a:cs typeface="+mn-lt"/>
              </a:rPr>
              <a:t>dir</a:t>
            </a:r>
            <a:r>
              <a:rPr lang="en-US" sz="1600" dirty="0">
                <a:ea typeface="+mn-lt"/>
                <a:cs typeface="+mn-lt"/>
              </a:rPr>
              <a:t>="</a:t>
            </a:r>
            <a:r>
              <a:rPr lang="en-US" sz="1600" dirty="0" err="1">
                <a:ea typeface="+mn-lt"/>
                <a:cs typeface="+mn-lt"/>
              </a:rPr>
              <a:t>ltr</a:t>
            </a:r>
            <a:r>
              <a:rPr lang="en-US" sz="1600" dirty="0">
                <a:ea typeface="+mn-lt"/>
                <a:cs typeface="+mn-lt"/>
              </a:rPr>
              <a:t>"&gt;Dear Ram,&lt;</a:t>
            </a:r>
            <a:r>
              <a:rPr lang="en-US" sz="1600" dirty="0" err="1">
                <a:ea typeface="+mn-lt"/>
                <a:cs typeface="+mn-lt"/>
              </a:rPr>
              <a:t>br</a:t>
            </a:r>
            <a:r>
              <a:rPr lang="en-US" sz="1600" dirty="0">
                <a:ea typeface="+mn-lt"/>
                <a:cs typeface="+mn-lt"/>
              </a:rPr>
              <a:t>&gt;I am writing to inform you that I have initiated a payment transfer of €10,000 to your account via Zelle. Please confirm once the payment is received. Thanks and regards&lt;</a:t>
            </a:r>
            <a:r>
              <a:rPr lang="en-US" sz="1600" dirty="0" err="1">
                <a:ea typeface="+mn-lt"/>
                <a:cs typeface="+mn-lt"/>
              </a:rPr>
              <a:t>br</a:t>
            </a:r>
            <a:r>
              <a:rPr lang="en-US" sz="1600" dirty="0">
                <a:ea typeface="+mn-lt"/>
                <a:cs typeface="+mn-lt"/>
              </a:rPr>
              <a:t>&gt;&lt;/div&gt;
Sender name: Rahul Bandari 
Subject: Refund
</a:t>
            </a:r>
            <a:r>
              <a:rPr lang="en-US" sz="1600" dirty="0" err="1">
                <a:ea typeface="+mn-lt"/>
                <a:cs typeface="+mn-lt"/>
              </a:rPr>
              <a:t>sdgh</a:t>
            </a:r>
            <a:r>
              <a:rPr lang="en-US" sz="1600" dirty="0">
                <a:ea typeface="+mn-lt"/>
                <a:cs typeface="+mn-lt"/>
              </a:rPr>
              <a:t>
Amount:  € 10000.0
Payment method: Zelle
      sender name   Purpose     Amount Payment method
0  Rahul Bandari   Donation  ₹ 50000.0      </a:t>
            </a:r>
            <a:r>
              <a:rPr lang="en-US" sz="1600" dirty="0" err="1">
                <a:ea typeface="+mn-lt"/>
                <a:cs typeface="+mn-lt"/>
              </a:rPr>
              <a:t>SBcollent</a:t>
            </a:r>
            <a:r>
              <a:rPr lang="en-US" sz="1600" dirty="0">
                <a:ea typeface="+mn-lt"/>
                <a:cs typeface="+mn-lt"/>
              </a:rPr>
              <a:t>
1  Rahul Bandari     Refund  € 10000.0          Zelle
</a:t>
            </a:r>
            <a:endParaRPr lang="en-US" sz="1600" dirty="0"/>
          </a:p>
        </p:txBody>
      </p:sp>
    </p:spTree>
    <p:extLst>
      <p:ext uri="{BB962C8B-B14F-4D97-AF65-F5344CB8AC3E}">
        <p14:creationId xmlns:p14="http://schemas.microsoft.com/office/powerpoint/2010/main" val="1429429409"/>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441</Words>
  <Application>Microsoft Office PowerPoint</Application>
  <PresentationFormat>Widescreen</PresentationFormat>
  <Paragraphs>134</Paragraphs>
  <Slides>13</Slides>
  <Notes>0</Notes>
  <HiddenSlides>1</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An NLP-based tool that generates structured data in tabular format from unstructured information contained in emails - Extracting &amp; Pre-processing  </vt:lpstr>
      <vt:lpstr>Offering at THY LOTUS FEET</vt:lpstr>
      <vt:lpstr>AGENDA</vt:lpstr>
      <vt:lpstr>INTRODUCTION</vt:lpstr>
      <vt:lpstr>Motivation</vt:lpstr>
      <vt:lpstr>Methodology</vt:lpstr>
      <vt:lpstr>Accessing Gmail data  HTML extraction NLP processing Tabular representation  </vt:lpstr>
      <vt:lpstr>PowerPoint Presentation</vt:lpstr>
      <vt:lpstr>PowerPoint Presentation</vt:lpstr>
      <vt:lpstr>PowerPoint Presentation</vt:lpstr>
      <vt:lpstr>Conclusion</vt:lpstr>
      <vt:lpstr>To work with:    application part of python programming on data sc. Field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514</cp:revision>
  <dcterms:created xsi:type="dcterms:W3CDTF">2021-05-30T14:07:31Z</dcterms:created>
  <dcterms:modified xsi:type="dcterms:W3CDTF">2023-05-02T07:45:02Z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