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112939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E8521-1ED8-4D26-BB88-276AEC7A2B85}" type="datetimeFigureOut">
              <a:rPr lang="en-IN" smtClean="0"/>
              <a:t>09-08-2020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39304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3294558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36597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59551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145078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220307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574529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391620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204261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333165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3E8521-1ED8-4D26-BB88-276AEC7A2B85}" type="datetimeFigureOut">
              <a:rPr lang="en-IN" smtClean="0"/>
              <a:t>09-08-2020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287808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3E8521-1ED8-4D26-BB88-276AEC7A2B85}" type="datetimeFigureOut">
              <a:rPr lang="en-IN" smtClean="0"/>
              <a:t>09-08-2020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82493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135159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64144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3E8521-1ED8-4D26-BB88-276AEC7A2B85}" type="datetimeFigureOut">
              <a:rPr lang="en-IN" smtClean="0"/>
              <a:t>09-08-2020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58927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E8521-1ED8-4D26-BB88-276AEC7A2B85}" type="datetimeFigureOut">
              <a:rPr lang="en-IN" smtClean="0"/>
              <a:t>09-08-2020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9F7A0B-5BA7-40E8-A687-5624085EAB76}" type="slidenum">
              <a:rPr lang="en-IN" smtClean="0"/>
              <a:t>‹#›</a:t>
            </a:fld>
            <a:endParaRPr lang="en-IN"/>
          </a:p>
        </p:txBody>
      </p:sp>
    </p:spTree>
    <p:extLst>
      <p:ext uri="{BB962C8B-B14F-4D97-AF65-F5344CB8AC3E}">
        <p14:creationId xmlns:p14="http://schemas.microsoft.com/office/powerpoint/2010/main" val="92582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3E8521-1ED8-4D26-BB88-276AEC7A2B85}" type="datetimeFigureOut">
              <a:rPr lang="en-IN" smtClean="0"/>
              <a:t>09-08-2020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9F7A0B-5BA7-40E8-A687-5624085EAB76}" type="slidenum">
              <a:rPr lang="en-IN" smtClean="0"/>
              <a:t>‹#›</a:t>
            </a:fld>
            <a:endParaRPr lang="en-IN"/>
          </a:p>
        </p:txBody>
      </p:sp>
    </p:spTree>
    <p:extLst>
      <p:ext uri="{BB962C8B-B14F-4D97-AF65-F5344CB8AC3E}">
        <p14:creationId xmlns:p14="http://schemas.microsoft.com/office/powerpoint/2010/main" val="178311332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08A7-1192-4806-837A-26323B3BDA31}"/>
              </a:ext>
            </a:extLst>
          </p:cNvPr>
          <p:cNvSpPr>
            <a:spLocks noGrp="1"/>
          </p:cNvSpPr>
          <p:nvPr>
            <p:ph type="ctrTitle"/>
          </p:nvPr>
        </p:nvSpPr>
        <p:spPr>
          <a:xfrm>
            <a:off x="406400" y="391886"/>
            <a:ext cx="10813143" cy="1422400"/>
          </a:xfrm>
        </p:spPr>
        <p:txBody>
          <a:bodyPr/>
          <a:lstStyle/>
          <a:p>
            <a:r>
              <a:rPr lang="en-US" dirty="0">
                <a:solidFill>
                  <a:schemeClr val="tx1">
                    <a:lumMod val="85000"/>
                    <a:lumOff val="15000"/>
                  </a:schemeClr>
                </a:solidFill>
              </a:rPr>
              <a:t>      </a:t>
            </a:r>
            <a:r>
              <a:rPr lang="en-US" u="sng" dirty="0">
                <a:solidFill>
                  <a:schemeClr val="tx1">
                    <a:lumMod val="85000"/>
                    <a:lumOff val="15000"/>
                  </a:schemeClr>
                </a:solidFill>
              </a:rPr>
              <a:t>DIABETESPREDICTION </a:t>
            </a:r>
            <a:endParaRPr lang="en-IN" u="sng" dirty="0">
              <a:solidFill>
                <a:schemeClr val="tx1">
                  <a:lumMod val="85000"/>
                  <a:lumOff val="15000"/>
                </a:schemeClr>
              </a:solidFill>
            </a:endParaRPr>
          </a:p>
        </p:txBody>
      </p:sp>
      <p:sp>
        <p:nvSpPr>
          <p:cNvPr id="3" name="Subtitle 2">
            <a:extLst>
              <a:ext uri="{FF2B5EF4-FFF2-40B4-BE49-F238E27FC236}">
                <a16:creationId xmlns:a16="http://schemas.microsoft.com/office/drawing/2014/main" id="{94B62077-4413-4B77-8860-078D739EDBD2}"/>
              </a:ext>
            </a:extLst>
          </p:cNvPr>
          <p:cNvSpPr>
            <a:spLocks noGrp="1"/>
          </p:cNvSpPr>
          <p:nvPr>
            <p:ph type="subTitle" idx="1"/>
          </p:nvPr>
        </p:nvSpPr>
        <p:spPr>
          <a:xfrm>
            <a:off x="8084457" y="3860800"/>
            <a:ext cx="3439886" cy="1778000"/>
          </a:xfrm>
        </p:spPr>
        <p:txBody>
          <a:bodyPr>
            <a:normAutofit fontScale="92500"/>
          </a:bodyPr>
          <a:lstStyle/>
          <a:p>
            <a:r>
              <a:rPr lang="en-US" dirty="0"/>
              <a:t>Rakesh Kasire </a:t>
            </a:r>
            <a:r>
              <a:rPr lang="en-US" dirty="0" err="1"/>
              <a:t>nadukuda</a:t>
            </a:r>
            <a:endParaRPr lang="en-US" dirty="0"/>
          </a:p>
          <a:p>
            <a:r>
              <a:rPr lang="en-US" dirty="0" err="1"/>
              <a:t>Shyam</a:t>
            </a:r>
            <a:r>
              <a:rPr lang="en-US" dirty="0"/>
              <a:t> </a:t>
            </a:r>
            <a:r>
              <a:rPr lang="en-US" dirty="0" err="1"/>
              <a:t>reddy</a:t>
            </a:r>
            <a:endParaRPr lang="en-US" dirty="0"/>
          </a:p>
          <a:p>
            <a:r>
              <a:rPr lang="en-US" dirty="0"/>
              <a:t>Harini </a:t>
            </a:r>
            <a:r>
              <a:rPr lang="en-US" dirty="0" err="1"/>
              <a:t>reddy</a:t>
            </a:r>
            <a:endParaRPr lang="en-US" dirty="0"/>
          </a:p>
          <a:p>
            <a:r>
              <a:rPr lang="en-US" dirty="0" err="1"/>
              <a:t>akhila</a:t>
            </a:r>
            <a:endParaRPr lang="en-US" dirty="0"/>
          </a:p>
          <a:p>
            <a:endParaRPr lang="en-IN" dirty="0"/>
          </a:p>
        </p:txBody>
      </p:sp>
    </p:spTree>
    <p:extLst>
      <p:ext uri="{BB962C8B-B14F-4D97-AF65-F5344CB8AC3E}">
        <p14:creationId xmlns:p14="http://schemas.microsoft.com/office/powerpoint/2010/main" val="78669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E087-CF4B-45E7-B014-624A21676B9A}"/>
              </a:ext>
            </a:extLst>
          </p:cNvPr>
          <p:cNvSpPr>
            <a:spLocks noGrp="1"/>
          </p:cNvSpPr>
          <p:nvPr>
            <p:ph type="title"/>
          </p:nvPr>
        </p:nvSpPr>
        <p:spPr>
          <a:xfrm>
            <a:off x="0" y="224970"/>
            <a:ext cx="12191999" cy="6633030"/>
          </a:xfrm>
        </p:spPr>
        <p:txBody>
          <a:bodyPr/>
          <a:lstStyle/>
          <a:p>
            <a:r>
              <a:rPr lang="en-IN" sz="4000" dirty="0">
                <a:solidFill>
                  <a:schemeClr val="accent3">
                    <a:lumMod val="60000"/>
                    <a:lumOff val="40000"/>
                  </a:schemeClr>
                </a:solidFill>
              </a:rPr>
              <a:t>#Data Visualization :</a:t>
            </a:r>
            <a:br>
              <a:rPr lang="en-IN" sz="2000" dirty="0"/>
            </a:br>
            <a:r>
              <a:rPr lang="en-IN" sz="2000" dirty="0" err="1"/>
              <a:t>sns.heatmap</a:t>
            </a:r>
            <a:r>
              <a:rPr lang="en-IN" sz="2000" dirty="0"/>
              <a:t>(</a:t>
            </a:r>
            <a:r>
              <a:rPr lang="en-IN" sz="2000" dirty="0" err="1"/>
              <a:t>s.isnull</a:t>
            </a:r>
            <a:r>
              <a:rPr lang="en-IN" sz="2000" dirty="0"/>
              <a:t>(),</a:t>
            </a:r>
            <a:r>
              <a:rPr lang="en-IN" sz="2000" dirty="0" err="1"/>
              <a:t>cmap</a:t>
            </a:r>
            <a:r>
              <a:rPr lang="en-IN" sz="2000" dirty="0"/>
              <a:t>='plasma')</a:t>
            </a:r>
          </a:p>
        </p:txBody>
      </p:sp>
      <p:pic>
        <p:nvPicPr>
          <p:cNvPr id="5" name="Content Placeholder 4">
            <a:extLst>
              <a:ext uri="{FF2B5EF4-FFF2-40B4-BE49-F238E27FC236}">
                <a16:creationId xmlns:a16="http://schemas.microsoft.com/office/drawing/2014/main" id="{6C06D8C0-1E7E-4234-8B02-AA389ED82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6" y="1306286"/>
            <a:ext cx="8744549" cy="5326744"/>
          </a:xfrm>
        </p:spPr>
      </p:pic>
    </p:spTree>
    <p:extLst>
      <p:ext uri="{BB962C8B-B14F-4D97-AF65-F5344CB8AC3E}">
        <p14:creationId xmlns:p14="http://schemas.microsoft.com/office/powerpoint/2010/main" val="336337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38CD-D60B-4803-A009-D890B6DC3471}"/>
              </a:ext>
            </a:extLst>
          </p:cNvPr>
          <p:cNvSpPr>
            <a:spLocks noGrp="1"/>
          </p:cNvSpPr>
          <p:nvPr>
            <p:ph type="title"/>
          </p:nvPr>
        </p:nvSpPr>
        <p:spPr>
          <a:xfrm>
            <a:off x="0" y="0"/>
            <a:ext cx="12061371" cy="6858000"/>
          </a:xfrm>
        </p:spPr>
        <p:txBody>
          <a:bodyPr/>
          <a:lstStyle/>
          <a:p>
            <a:r>
              <a:rPr lang="en-US" sz="2000" dirty="0" err="1"/>
              <a:t>sns.countplot</a:t>
            </a:r>
            <a:r>
              <a:rPr lang="en-US" sz="2000" dirty="0"/>
              <a:t>(x='</a:t>
            </a:r>
            <a:r>
              <a:rPr lang="en-US" sz="2000" dirty="0" err="1"/>
              <a:t>Outcome',data</a:t>
            </a:r>
            <a:r>
              <a:rPr lang="en-US" sz="2000" dirty="0"/>
              <a:t>=s)</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err="1"/>
              <a:t>sns.countplot</a:t>
            </a:r>
            <a:r>
              <a:rPr lang="en-US" sz="2000" dirty="0"/>
              <a:t>(x='</a:t>
            </a:r>
            <a:r>
              <a:rPr lang="en-US" sz="2000" dirty="0" err="1"/>
              <a:t>Age',data</a:t>
            </a:r>
            <a:r>
              <a:rPr lang="en-US" sz="2000" dirty="0"/>
              <a:t>=s)</a:t>
            </a:r>
            <a:endParaRPr lang="en-IN" sz="2000" dirty="0"/>
          </a:p>
        </p:txBody>
      </p:sp>
      <p:pic>
        <p:nvPicPr>
          <p:cNvPr id="5" name="Content Placeholder 4">
            <a:extLst>
              <a:ext uri="{FF2B5EF4-FFF2-40B4-BE49-F238E27FC236}">
                <a16:creationId xmlns:a16="http://schemas.microsoft.com/office/drawing/2014/main" id="{56C45DC4-7F7C-4ABE-90C4-8437C4BE0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29" y="435429"/>
            <a:ext cx="6081486" cy="2993571"/>
          </a:xfrm>
        </p:spPr>
      </p:pic>
      <p:pic>
        <p:nvPicPr>
          <p:cNvPr id="10" name="Picture 9">
            <a:extLst>
              <a:ext uri="{FF2B5EF4-FFF2-40B4-BE49-F238E27FC236}">
                <a16:creationId xmlns:a16="http://schemas.microsoft.com/office/drawing/2014/main" id="{B8F7E0D1-1E51-4929-8944-ED717AD65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29" y="3726543"/>
            <a:ext cx="8200571" cy="2993571"/>
          </a:xfrm>
          <a:prstGeom prst="rect">
            <a:avLst/>
          </a:prstGeom>
        </p:spPr>
      </p:pic>
    </p:spTree>
    <p:extLst>
      <p:ext uri="{BB962C8B-B14F-4D97-AF65-F5344CB8AC3E}">
        <p14:creationId xmlns:p14="http://schemas.microsoft.com/office/powerpoint/2010/main" val="308562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2CF7-9456-40C4-A622-F74A7DA81791}"/>
              </a:ext>
            </a:extLst>
          </p:cNvPr>
          <p:cNvSpPr>
            <a:spLocks noGrp="1"/>
          </p:cNvSpPr>
          <p:nvPr>
            <p:ph type="title"/>
          </p:nvPr>
        </p:nvSpPr>
        <p:spPr>
          <a:xfrm>
            <a:off x="0" y="-203199"/>
            <a:ext cx="12192000" cy="1828799"/>
          </a:xfrm>
        </p:spPr>
        <p:txBody>
          <a:bodyPr/>
          <a:lstStyle/>
          <a:p>
            <a:br>
              <a:rPr lang="en-US" sz="4000" dirty="0">
                <a:solidFill>
                  <a:schemeClr val="accent3">
                    <a:lumMod val="60000"/>
                    <a:lumOff val="40000"/>
                  </a:schemeClr>
                </a:solidFill>
              </a:rPr>
            </a:br>
            <a:r>
              <a:rPr lang="en-US" sz="4000" dirty="0">
                <a:solidFill>
                  <a:schemeClr val="accent3">
                    <a:lumMod val="60000"/>
                    <a:lumOff val="40000"/>
                  </a:schemeClr>
                </a:solidFill>
              </a:rPr>
              <a:t>Extract Features and </a:t>
            </a:r>
            <a:r>
              <a:rPr lang="en-US" sz="4000" dirty="0" err="1">
                <a:solidFill>
                  <a:schemeClr val="accent3">
                    <a:lumMod val="60000"/>
                    <a:lumOff val="40000"/>
                  </a:schemeClr>
                </a:solidFill>
              </a:rPr>
              <a:t>Lables</a:t>
            </a:r>
            <a:r>
              <a:rPr lang="en-US" sz="4000" dirty="0">
                <a:solidFill>
                  <a:schemeClr val="accent3">
                    <a:lumMod val="60000"/>
                    <a:lumOff val="40000"/>
                  </a:schemeClr>
                </a:solidFill>
              </a:rPr>
              <a:t> :</a:t>
            </a:r>
            <a:br>
              <a:rPr lang="en-US" sz="4000" dirty="0">
                <a:solidFill>
                  <a:schemeClr val="accent3">
                    <a:lumMod val="60000"/>
                    <a:lumOff val="40000"/>
                  </a:schemeClr>
                </a:solidFill>
              </a:rPr>
            </a:br>
            <a:r>
              <a:rPr lang="en-US" sz="2000" dirty="0"/>
              <a:t>X=</a:t>
            </a:r>
            <a:r>
              <a:rPr lang="en-US" sz="2000" dirty="0" err="1"/>
              <a:t>s.drop</a:t>
            </a:r>
            <a:r>
              <a:rPr lang="en-US" sz="2000" dirty="0"/>
              <a:t>('</a:t>
            </a:r>
            <a:r>
              <a:rPr lang="en-US" sz="2000" dirty="0" err="1"/>
              <a:t>Outcome',axis</a:t>
            </a:r>
            <a:r>
              <a:rPr lang="en-US" sz="2000" dirty="0"/>
              <a:t>=1).values</a:t>
            </a:r>
            <a:br>
              <a:rPr lang="en-US" sz="2000" dirty="0"/>
            </a:br>
            <a:r>
              <a:rPr lang="en-US" sz="2000" dirty="0"/>
              <a:t>y=s['Outcome'].values</a:t>
            </a:r>
            <a:br>
              <a:rPr lang="en-US" sz="2000" dirty="0"/>
            </a:br>
            <a:r>
              <a:rPr lang="en-US" sz="2000" dirty="0"/>
              <a:t>X</a:t>
            </a:r>
            <a:endParaRPr lang="en-IN" sz="2000" dirty="0"/>
          </a:p>
        </p:txBody>
      </p:sp>
      <p:pic>
        <p:nvPicPr>
          <p:cNvPr id="5" name="Content Placeholder 4">
            <a:extLst>
              <a:ext uri="{FF2B5EF4-FFF2-40B4-BE49-F238E27FC236}">
                <a16:creationId xmlns:a16="http://schemas.microsoft.com/office/drawing/2014/main" id="{EE4C2ED5-3FE3-4BA4-8B3B-B0D7D8720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170" y="2017486"/>
            <a:ext cx="10203543" cy="4702628"/>
          </a:xfrm>
        </p:spPr>
      </p:pic>
    </p:spTree>
    <p:extLst>
      <p:ext uri="{BB962C8B-B14F-4D97-AF65-F5344CB8AC3E}">
        <p14:creationId xmlns:p14="http://schemas.microsoft.com/office/powerpoint/2010/main" val="228584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CC7E-07AD-4802-A41D-EF55929C0CDF}"/>
              </a:ext>
            </a:extLst>
          </p:cNvPr>
          <p:cNvSpPr>
            <a:spLocks noGrp="1"/>
          </p:cNvSpPr>
          <p:nvPr>
            <p:ph type="title"/>
          </p:nvPr>
        </p:nvSpPr>
        <p:spPr>
          <a:xfrm>
            <a:off x="646111" y="174171"/>
            <a:ext cx="9404723" cy="638629"/>
          </a:xfrm>
        </p:spPr>
        <p:txBody>
          <a:bodyPr/>
          <a:lstStyle/>
          <a:p>
            <a:br>
              <a:rPr lang="en-US" sz="2000" dirty="0"/>
            </a:br>
            <a:r>
              <a:rPr lang="en-US" sz="2000" dirty="0"/>
              <a:t>y</a:t>
            </a:r>
            <a:endParaRPr lang="en-IN" sz="2000" dirty="0"/>
          </a:p>
        </p:txBody>
      </p:sp>
      <p:pic>
        <p:nvPicPr>
          <p:cNvPr id="5" name="Content Placeholder 4">
            <a:extLst>
              <a:ext uri="{FF2B5EF4-FFF2-40B4-BE49-F238E27FC236}">
                <a16:creationId xmlns:a16="http://schemas.microsoft.com/office/drawing/2014/main" id="{72D7A403-D679-4A5E-9EF8-2E5782A886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71" y="1132115"/>
            <a:ext cx="10595429" cy="5725886"/>
          </a:xfrm>
        </p:spPr>
      </p:pic>
    </p:spTree>
    <p:extLst>
      <p:ext uri="{BB962C8B-B14F-4D97-AF65-F5344CB8AC3E}">
        <p14:creationId xmlns:p14="http://schemas.microsoft.com/office/powerpoint/2010/main" val="200417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0CA7-4B34-4B89-AEFF-76F4A9595568}"/>
              </a:ext>
            </a:extLst>
          </p:cNvPr>
          <p:cNvSpPr>
            <a:spLocks noGrp="1"/>
          </p:cNvSpPr>
          <p:nvPr>
            <p:ph type="title"/>
          </p:nvPr>
        </p:nvSpPr>
        <p:spPr>
          <a:xfrm>
            <a:off x="159657" y="1"/>
            <a:ext cx="9891177" cy="2931886"/>
          </a:xfrm>
        </p:spPr>
        <p:txBody>
          <a:bodyPr/>
          <a:lstStyle/>
          <a:p>
            <a:r>
              <a:rPr lang="en-IN" sz="4000" dirty="0">
                <a:solidFill>
                  <a:schemeClr val="accent3">
                    <a:lumMod val="60000"/>
                    <a:lumOff val="40000"/>
                  </a:schemeClr>
                </a:solidFill>
              </a:rPr>
              <a:t>Split the Train and Test dataset :</a:t>
            </a:r>
            <a:br>
              <a:rPr lang="en-IN" sz="2000" dirty="0">
                <a:solidFill>
                  <a:schemeClr val="accent3">
                    <a:lumMod val="60000"/>
                    <a:lumOff val="40000"/>
                  </a:schemeClr>
                </a:solidFill>
              </a:rPr>
            </a:br>
            <a:r>
              <a:rPr lang="en-IN" sz="2000" dirty="0"/>
              <a:t>from </a:t>
            </a:r>
            <a:r>
              <a:rPr lang="en-IN" sz="2000" dirty="0" err="1"/>
              <a:t>sklearn.model_selection</a:t>
            </a:r>
            <a:r>
              <a:rPr lang="en-IN" sz="2000" dirty="0"/>
              <a:t> import </a:t>
            </a:r>
            <a:r>
              <a:rPr lang="en-IN" sz="2000" dirty="0" err="1"/>
              <a:t>train_test_split</a:t>
            </a:r>
            <a:br>
              <a:rPr lang="en-IN" sz="2000" dirty="0"/>
            </a:br>
            <a:r>
              <a:rPr lang="en-IN" sz="2000" dirty="0" err="1"/>
              <a:t>X_train,X_test,y_train,y_test</a:t>
            </a:r>
            <a:r>
              <a:rPr lang="en-IN" sz="2000" dirty="0"/>
              <a:t>=</a:t>
            </a:r>
            <a:r>
              <a:rPr lang="en-IN" sz="2000" dirty="0" err="1"/>
              <a:t>train_test_split</a:t>
            </a:r>
            <a:r>
              <a:rPr lang="en-IN" sz="2000" dirty="0"/>
              <a:t>(</a:t>
            </a:r>
            <a:r>
              <a:rPr lang="en-IN" sz="2000" dirty="0" err="1"/>
              <a:t>X,y,test_size</a:t>
            </a:r>
            <a:r>
              <a:rPr lang="en-IN" sz="2000" dirty="0"/>
              <a:t>=1/3,random_state=0)</a:t>
            </a:r>
            <a:br>
              <a:rPr lang="en-IN" sz="2000" dirty="0"/>
            </a:br>
            <a:r>
              <a:rPr lang="en-IN" sz="4000" dirty="0">
                <a:solidFill>
                  <a:schemeClr val="accent3">
                    <a:lumMod val="60000"/>
                    <a:lumOff val="40000"/>
                  </a:schemeClr>
                </a:solidFill>
              </a:rPr>
              <a:t>Feature Scaling :</a:t>
            </a:r>
            <a:br>
              <a:rPr lang="en-IN" sz="2000" dirty="0"/>
            </a:br>
            <a:r>
              <a:rPr lang="en-IN" sz="2000" dirty="0"/>
              <a:t>from </a:t>
            </a:r>
            <a:r>
              <a:rPr lang="en-IN" sz="2000" dirty="0" err="1"/>
              <a:t>sklearn.preprocessing</a:t>
            </a:r>
            <a:r>
              <a:rPr lang="en-IN" sz="2000" dirty="0"/>
              <a:t> import </a:t>
            </a:r>
            <a:r>
              <a:rPr lang="en-IN" sz="2000" dirty="0" err="1"/>
              <a:t>StandardScaler</a:t>
            </a:r>
            <a:br>
              <a:rPr lang="en-IN" sz="2000" dirty="0"/>
            </a:br>
            <a:r>
              <a:rPr lang="en-IN" sz="2000" dirty="0" err="1"/>
              <a:t>sc</a:t>
            </a:r>
            <a:r>
              <a:rPr lang="en-IN" sz="2000" dirty="0"/>
              <a:t>=</a:t>
            </a:r>
            <a:r>
              <a:rPr lang="en-IN" sz="2000" dirty="0" err="1"/>
              <a:t>StandardScaler</a:t>
            </a:r>
            <a:r>
              <a:rPr lang="en-IN" sz="2000" dirty="0"/>
              <a:t>()</a:t>
            </a:r>
            <a:br>
              <a:rPr lang="en-IN" sz="2000" dirty="0"/>
            </a:br>
            <a:r>
              <a:rPr lang="en-IN" sz="2000" dirty="0" err="1"/>
              <a:t>X_train</a:t>
            </a:r>
            <a:r>
              <a:rPr lang="en-IN" sz="2000" dirty="0"/>
              <a:t>[:,0:8]=</a:t>
            </a:r>
            <a:r>
              <a:rPr lang="en-IN" sz="2000" dirty="0" err="1"/>
              <a:t>sc.fit_transform</a:t>
            </a:r>
            <a:r>
              <a:rPr lang="en-IN" sz="2000" dirty="0"/>
              <a:t>(</a:t>
            </a:r>
            <a:r>
              <a:rPr lang="en-IN" sz="2000" dirty="0" err="1"/>
              <a:t>X_train</a:t>
            </a:r>
            <a:r>
              <a:rPr lang="en-IN" sz="2000" dirty="0"/>
              <a:t>[:,0:8])</a:t>
            </a:r>
            <a:br>
              <a:rPr lang="en-IN" sz="2000" dirty="0"/>
            </a:br>
            <a:r>
              <a:rPr lang="en-IN" sz="2000" dirty="0" err="1"/>
              <a:t>X_test</a:t>
            </a:r>
            <a:r>
              <a:rPr lang="en-IN" sz="2000" dirty="0"/>
              <a:t>[:,0:8]=</a:t>
            </a:r>
            <a:r>
              <a:rPr lang="en-IN" sz="2000" dirty="0" err="1"/>
              <a:t>sc.transform</a:t>
            </a:r>
            <a:r>
              <a:rPr lang="en-IN" sz="2000" dirty="0"/>
              <a:t>(</a:t>
            </a:r>
            <a:r>
              <a:rPr lang="en-IN" sz="2000" dirty="0" err="1"/>
              <a:t>X_test</a:t>
            </a:r>
            <a:r>
              <a:rPr lang="en-IN" sz="2000" dirty="0"/>
              <a:t>[:,0:8])</a:t>
            </a:r>
            <a:br>
              <a:rPr lang="en-IN" sz="2000" dirty="0"/>
            </a:br>
            <a:r>
              <a:rPr lang="en-IN" sz="2000" dirty="0" err="1"/>
              <a:t>X_train</a:t>
            </a:r>
            <a:endParaRPr lang="en-IN" sz="2000" dirty="0"/>
          </a:p>
        </p:txBody>
      </p:sp>
      <p:pic>
        <p:nvPicPr>
          <p:cNvPr id="5" name="Content Placeholder 4">
            <a:extLst>
              <a:ext uri="{FF2B5EF4-FFF2-40B4-BE49-F238E27FC236}">
                <a16:creationId xmlns:a16="http://schemas.microsoft.com/office/drawing/2014/main" id="{C5FF12F1-0DBE-47D7-94F6-116022129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71" y="3428999"/>
            <a:ext cx="10551886" cy="3320143"/>
          </a:xfrm>
        </p:spPr>
      </p:pic>
    </p:spTree>
    <p:extLst>
      <p:ext uri="{BB962C8B-B14F-4D97-AF65-F5344CB8AC3E}">
        <p14:creationId xmlns:p14="http://schemas.microsoft.com/office/powerpoint/2010/main" val="169333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3124-3690-4FDA-A388-6C6568CB6A30}"/>
              </a:ext>
            </a:extLst>
          </p:cNvPr>
          <p:cNvSpPr>
            <a:spLocks noGrp="1"/>
          </p:cNvSpPr>
          <p:nvPr>
            <p:ph type="title"/>
          </p:nvPr>
        </p:nvSpPr>
        <p:spPr>
          <a:xfrm>
            <a:off x="646111" y="1"/>
            <a:ext cx="10087427" cy="2496456"/>
          </a:xfrm>
        </p:spPr>
        <p:txBody>
          <a:bodyPr/>
          <a:lstStyle/>
          <a:p>
            <a:r>
              <a:rPr lang="en-IN" sz="4000" dirty="0">
                <a:solidFill>
                  <a:schemeClr val="accent3">
                    <a:lumMod val="60000"/>
                    <a:lumOff val="40000"/>
                  </a:schemeClr>
                </a:solidFill>
              </a:rPr>
              <a:t>Apply Algorithms :</a:t>
            </a:r>
            <a:br>
              <a:rPr lang="en-IN" sz="2000" dirty="0">
                <a:solidFill>
                  <a:schemeClr val="accent3">
                    <a:lumMod val="60000"/>
                    <a:lumOff val="40000"/>
                  </a:schemeClr>
                </a:solidFill>
              </a:rPr>
            </a:br>
            <a:br>
              <a:rPr lang="en-IN" sz="2000" dirty="0">
                <a:solidFill>
                  <a:schemeClr val="accent3">
                    <a:lumMod val="60000"/>
                    <a:lumOff val="40000"/>
                  </a:schemeClr>
                </a:solidFill>
              </a:rPr>
            </a:br>
            <a:r>
              <a:rPr lang="en-IN" sz="2000" dirty="0" err="1">
                <a:solidFill>
                  <a:schemeClr val="accent3">
                    <a:lumMod val="60000"/>
                    <a:lumOff val="40000"/>
                  </a:schemeClr>
                </a:solidFill>
              </a:rPr>
              <a:t>LogisticRegression</a:t>
            </a:r>
            <a:r>
              <a:rPr lang="en-IN" sz="2000" dirty="0">
                <a:solidFill>
                  <a:schemeClr val="accent3">
                    <a:lumMod val="60000"/>
                    <a:lumOff val="40000"/>
                  </a:schemeClr>
                </a:solidFill>
              </a:rPr>
              <a:t> :</a:t>
            </a:r>
            <a:br>
              <a:rPr lang="en-IN" sz="2000" dirty="0"/>
            </a:br>
            <a:r>
              <a:rPr lang="en-IN" sz="2000" dirty="0"/>
              <a:t>from </a:t>
            </a:r>
            <a:r>
              <a:rPr lang="en-IN" sz="2000" dirty="0" err="1"/>
              <a:t>sklearn.linear_model</a:t>
            </a:r>
            <a:r>
              <a:rPr lang="en-IN" sz="2000" dirty="0"/>
              <a:t> import </a:t>
            </a:r>
            <a:r>
              <a:rPr lang="en-IN" sz="2000" dirty="0" err="1"/>
              <a:t>LogisticRegression</a:t>
            </a:r>
            <a:br>
              <a:rPr lang="en-IN" sz="2000" dirty="0"/>
            </a:br>
            <a:r>
              <a:rPr lang="en-IN" sz="2000" dirty="0"/>
              <a:t>classifier=</a:t>
            </a:r>
            <a:r>
              <a:rPr lang="en-IN" sz="2000" dirty="0" err="1"/>
              <a:t>LogisticRegression</a:t>
            </a:r>
            <a:r>
              <a:rPr lang="en-IN" sz="2000" dirty="0"/>
              <a:t>(</a:t>
            </a:r>
            <a:r>
              <a:rPr lang="en-IN" sz="2000" dirty="0" err="1"/>
              <a:t>random_state</a:t>
            </a:r>
            <a:r>
              <a:rPr lang="en-IN" sz="2000" dirty="0"/>
              <a:t>=0)</a:t>
            </a:r>
            <a:br>
              <a:rPr lang="en-IN" sz="2000" dirty="0"/>
            </a:br>
            <a:r>
              <a:rPr lang="en-IN" sz="2000" dirty="0" err="1"/>
              <a:t>classifier.fit</a:t>
            </a:r>
            <a:r>
              <a:rPr lang="en-IN" sz="2000" dirty="0"/>
              <a:t>(</a:t>
            </a:r>
            <a:r>
              <a:rPr lang="en-IN" sz="2000" dirty="0" err="1"/>
              <a:t>X_train,y_train</a:t>
            </a:r>
            <a:r>
              <a:rPr lang="en-IN" sz="2000" dirty="0"/>
              <a:t>)</a:t>
            </a:r>
          </a:p>
        </p:txBody>
      </p:sp>
      <p:pic>
        <p:nvPicPr>
          <p:cNvPr id="5" name="Content Placeholder 4">
            <a:extLst>
              <a:ext uri="{FF2B5EF4-FFF2-40B4-BE49-F238E27FC236}">
                <a16:creationId xmlns:a16="http://schemas.microsoft.com/office/drawing/2014/main" id="{593D0ACA-D2C4-4DD1-93BE-C78A3E7F4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286" y="2351314"/>
            <a:ext cx="10087427" cy="4506686"/>
          </a:xfrm>
        </p:spPr>
      </p:pic>
    </p:spTree>
    <p:extLst>
      <p:ext uri="{BB962C8B-B14F-4D97-AF65-F5344CB8AC3E}">
        <p14:creationId xmlns:p14="http://schemas.microsoft.com/office/powerpoint/2010/main" val="156084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7D83-FBCB-49BA-A0C1-1CF7A4688938}"/>
              </a:ext>
            </a:extLst>
          </p:cNvPr>
          <p:cNvSpPr>
            <a:spLocks noGrp="1"/>
          </p:cNvSpPr>
          <p:nvPr>
            <p:ph type="title"/>
          </p:nvPr>
        </p:nvSpPr>
        <p:spPr>
          <a:xfrm>
            <a:off x="203201" y="181428"/>
            <a:ext cx="11451770" cy="6495143"/>
          </a:xfrm>
        </p:spPr>
        <p:txBody>
          <a:bodyPr/>
          <a:lstStyle/>
          <a:p>
            <a:r>
              <a:rPr lang="en-US" sz="2000" dirty="0" err="1"/>
              <a:t>y_pred</a:t>
            </a:r>
            <a:r>
              <a:rPr lang="en-US" sz="2000" dirty="0"/>
              <a:t>=</a:t>
            </a:r>
            <a:r>
              <a:rPr lang="en-US" sz="2000" dirty="0" err="1"/>
              <a:t>classifier.predict</a:t>
            </a:r>
            <a:r>
              <a:rPr lang="en-US" sz="2000" dirty="0"/>
              <a:t>(</a:t>
            </a:r>
            <a:r>
              <a:rPr lang="en-US" sz="2000" dirty="0" err="1"/>
              <a:t>X_test</a:t>
            </a:r>
            <a:r>
              <a:rPr lang="en-US" sz="2000" dirty="0"/>
              <a:t>)</a:t>
            </a:r>
            <a:br>
              <a:rPr lang="en-US" sz="2000" dirty="0"/>
            </a:br>
            <a:r>
              <a:rPr lang="en-US" sz="2000" dirty="0" err="1"/>
              <a:t>y_pred</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from </a:t>
            </a:r>
            <a:r>
              <a:rPr lang="en-US" sz="2000" dirty="0" err="1"/>
              <a:t>sklearn.metrics</a:t>
            </a:r>
            <a:r>
              <a:rPr lang="en-US" sz="2000" dirty="0"/>
              <a:t> import </a:t>
            </a:r>
            <a:r>
              <a:rPr lang="en-US" sz="2000" dirty="0" err="1"/>
              <a:t>confusion_matrix</a:t>
            </a:r>
            <a:r>
              <a:rPr lang="en-US" sz="2000" dirty="0"/>
              <a:t>, </a:t>
            </a:r>
            <a:r>
              <a:rPr lang="en-US" sz="2000" dirty="0" err="1"/>
              <a:t>accuracy_score</a:t>
            </a:r>
            <a:br>
              <a:rPr lang="en-US" sz="2000" dirty="0"/>
            </a:br>
            <a:r>
              <a:rPr lang="en-US" sz="2000" dirty="0"/>
              <a:t>cm = </a:t>
            </a:r>
            <a:r>
              <a:rPr lang="en-US" sz="2000" dirty="0" err="1"/>
              <a:t>confusion_matrix</a:t>
            </a:r>
            <a:r>
              <a:rPr lang="en-US" sz="2000" dirty="0"/>
              <a:t>(</a:t>
            </a:r>
            <a:r>
              <a:rPr lang="en-US" sz="2000" dirty="0" err="1"/>
              <a:t>y_test</a:t>
            </a:r>
            <a:r>
              <a:rPr lang="en-US" sz="2000" dirty="0"/>
              <a:t>, </a:t>
            </a:r>
            <a:r>
              <a:rPr lang="en-US" sz="2000" dirty="0" err="1"/>
              <a:t>y_pred</a:t>
            </a:r>
            <a:r>
              <a:rPr lang="en-US" sz="2000" dirty="0"/>
              <a:t>)</a:t>
            </a:r>
            <a:br>
              <a:rPr lang="en-US" sz="2000" dirty="0"/>
            </a:br>
            <a:r>
              <a:rPr lang="en-US" sz="2000" dirty="0"/>
              <a:t>print(cm)</a:t>
            </a:r>
            <a:br>
              <a:rPr lang="en-US" sz="2000" dirty="0"/>
            </a:br>
            <a:br>
              <a:rPr lang="en-US" sz="2000" dirty="0"/>
            </a:br>
            <a:br>
              <a:rPr lang="en-US" sz="2000" dirty="0"/>
            </a:br>
            <a:br>
              <a:rPr lang="en-US" sz="2000" dirty="0"/>
            </a:br>
            <a:br>
              <a:rPr lang="en-US" sz="2000" dirty="0"/>
            </a:br>
            <a:r>
              <a:rPr lang="en-US" sz="2000" dirty="0" err="1"/>
              <a:t>accuracy_score</a:t>
            </a:r>
            <a:r>
              <a:rPr lang="en-US" sz="2000" dirty="0"/>
              <a:t>(</a:t>
            </a:r>
            <a:r>
              <a:rPr lang="en-US" sz="2000" dirty="0" err="1"/>
              <a:t>y_test</a:t>
            </a:r>
            <a:r>
              <a:rPr lang="en-US" sz="2000" dirty="0"/>
              <a:t>, </a:t>
            </a:r>
            <a:r>
              <a:rPr lang="en-US" sz="2000" dirty="0" err="1"/>
              <a:t>y_pred</a:t>
            </a:r>
            <a:r>
              <a:rPr lang="en-US" sz="2000" dirty="0"/>
              <a:t>)</a:t>
            </a:r>
            <a:endParaRPr lang="en-IN" sz="2000" dirty="0"/>
          </a:p>
        </p:txBody>
      </p:sp>
      <p:pic>
        <p:nvPicPr>
          <p:cNvPr id="5" name="Content Placeholder 4">
            <a:extLst>
              <a:ext uri="{FF2B5EF4-FFF2-40B4-BE49-F238E27FC236}">
                <a16:creationId xmlns:a16="http://schemas.microsoft.com/office/drawing/2014/main" id="{C3315FE6-8BA3-4917-A0F8-71264FFCE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885372"/>
            <a:ext cx="9404723" cy="2394858"/>
          </a:xfrm>
        </p:spPr>
      </p:pic>
      <p:pic>
        <p:nvPicPr>
          <p:cNvPr id="9" name="Picture 8">
            <a:extLst>
              <a:ext uri="{FF2B5EF4-FFF2-40B4-BE49-F238E27FC236}">
                <a16:creationId xmlns:a16="http://schemas.microsoft.com/office/drawing/2014/main" id="{F5B44976-F4A0-4694-9DD4-E12FE2FF2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72" y="4238171"/>
            <a:ext cx="3338286" cy="856344"/>
          </a:xfrm>
          <a:prstGeom prst="rect">
            <a:avLst/>
          </a:prstGeom>
        </p:spPr>
      </p:pic>
      <p:pic>
        <p:nvPicPr>
          <p:cNvPr id="11" name="Picture 10">
            <a:extLst>
              <a:ext uri="{FF2B5EF4-FFF2-40B4-BE49-F238E27FC236}">
                <a16:creationId xmlns:a16="http://schemas.microsoft.com/office/drawing/2014/main" id="{C8FEA869-3866-47C5-847A-FF617B438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72" y="5820227"/>
            <a:ext cx="6429828" cy="856344"/>
          </a:xfrm>
          <a:prstGeom prst="rect">
            <a:avLst/>
          </a:prstGeom>
        </p:spPr>
      </p:pic>
    </p:spTree>
    <p:extLst>
      <p:ext uri="{BB962C8B-B14F-4D97-AF65-F5344CB8AC3E}">
        <p14:creationId xmlns:p14="http://schemas.microsoft.com/office/powerpoint/2010/main" val="57976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0562-34F1-4BFA-87BC-8131F560B496}"/>
              </a:ext>
            </a:extLst>
          </p:cNvPr>
          <p:cNvSpPr>
            <a:spLocks noGrp="1"/>
          </p:cNvSpPr>
          <p:nvPr>
            <p:ph type="title"/>
          </p:nvPr>
        </p:nvSpPr>
        <p:spPr>
          <a:xfrm>
            <a:off x="0" y="101600"/>
            <a:ext cx="12192000" cy="6756400"/>
          </a:xfrm>
        </p:spPr>
        <p:txBody>
          <a:bodyPr/>
          <a:lstStyle/>
          <a:p>
            <a:r>
              <a:rPr lang="en-IN" sz="2000" u="sng" dirty="0" err="1">
                <a:solidFill>
                  <a:schemeClr val="accent3">
                    <a:lumMod val="60000"/>
                    <a:lumOff val="40000"/>
                  </a:schemeClr>
                </a:solidFill>
              </a:rPr>
              <a:t>DecisionTreeClassifier</a:t>
            </a:r>
            <a:r>
              <a:rPr lang="en-IN" sz="2000" u="sng" dirty="0">
                <a:solidFill>
                  <a:schemeClr val="accent3">
                    <a:lumMod val="60000"/>
                    <a:lumOff val="40000"/>
                  </a:schemeClr>
                </a:solidFill>
              </a:rPr>
              <a:t>:</a:t>
            </a:r>
            <a:br>
              <a:rPr lang="en-IN" sz="2000" dirty="0"/>
            </a:br>
            <a:r>
              <a:rPr lang="en-IN" sz="2000" dirty="0"/>
              <a:t>from </a:t>
            </a:r>
            <a:r>
              <a:rPr lang="en-IN" sz="2000" dirty="0" err="1"/>
              <a:t>sklearn.tree</a:t>
            </a:r>
            <a:r>
              <a:rPr lang="en-IN" sz="2000" dirty="0"/>
              <a:t> import </a:t>
            </a:r>
            <a:r>
              <a:rPr lang="en-IN" sz="2000" dirty="0" err="1"/>
              <a:t>DecisionTreeClassifier</a:t>
            </a:r>
            <a:br>
              <a:rPr lang="en-IN" sz="2000" dirty="0"/>
            </a:br>
            <a:r>
              <a:rPr lang="en-IN" sz="2000" dirty="0" err="1"/>
              <a:t>tre</a:t>
            </a:r>
            <a:r>
              <a:rPr lang="en-IN" sz="2000" dirty="0"/>
              <a:t>=</a:t>
            </a:r>
            <a:r>
              <a:rPr lang="en-IN" sz="2000" dirty="0" err="1"/>
              <a:t>DecisionTreeClassifier</a:t>
            </a:r>
            <a:r>
              <a:rPr lang="en-IN" sz="2000" dirty="0"/>
              <a:t>(criterion='entropy',</a:t>
            </a:r>
            <a:r>
              <a:rPr lang="en-IN" sz="2000" dirty="0" err="1"/>
              <a:t>random_state</a:t>
            </a:r>
            <a:r>
              <a:rPr lang="en-IN" sz="2000" dirty="0"/>
              <a:t>=0)</a:t>
            </a:r>
            <a:br>
              <a:rPr lang="en-IN" sz="2000" dirty="0"/>
            </a:br>
            <a:r>
              <a:rPr lang="en-IN" sz="2000" dirty="0" err="1"/>
              <a:t>tre.fit</a:t>
            </a:r>
            <a:r>
              <a:rPr lang="en-IN" sz="2000" dirty="0"/>
              <a:t>(</a:t>
            </a:r>
            <a:r>
              <a:rPr lang="en-IN" sz="2000" dirty="0" err="1"/>
              <a:t>X_train</a:t>
            </a:r>
            <a:r>
              <a:rPr lang="en-IN" sz="2000" dirty="0"/>
              <a:t>, </a:t>
            </a:r>
            <a:r>
              <a:rPr lang="en-IN" sz="2000" dirty="0" err="1"/>
              <a:t>y_train</a:t>
            </a:r>
            <a:r>
              <a:rPr lang="en-IN"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fr-FR" sz="2000" dirty="0" err="1"/>
              <a:t>print</a:t>
            </a:r>
            <a:r>
              <a:rPr lang="fr-FR" sz="2000" dirty="0"/>
              <a:t>("</a:t>
            </a:r>
            <a:r>
              <a:rPr lang="fr-FR" sz="2000" dirty="0" err="1"/>
              <a:t>accuracy</a:t>
            </a:r>
            <a:r>
              <a:rPr lang="fr-FR" sz="2000" dirty="0"/>
              <a:t> :{:.3f}".format(</a:t>
            </a:r>
            <a:r>
              <a:rPr lang="fr-FR" sz="2000" dirty="0" err="1"/>
              <a:t>tre.score</a:t>
            </a:r>
            <a:r>
              <a:rPr lang="fr-FR" sz="2000" dirty="0"/>
              <a:t>(</a:t>
            </a:r>
            <a:r>
              <a:rPr lang="fr-FR" sz="2000" dirty="0" err="1"/>
              <a:t>X_train,y_train</a:t>
            </a:r>
            <a:r>
              <a:rPr lang="fr-FR" sz="2000" dirty="0"/>
              <a:t>)))</a:t>
            </a:r>
            <a:br>
              <a:rPr lang="en-IN" sz="2000" dirty="0"/>
            </a:br>
            <a:endParaRPr lang="en-IN" sz="2000" dirty="0"/>
          </a:p>
        </p:txBody>
      </p:sp>
      <p:pic>
        <p:nvPicPr>
          <p:cNvPr id="5" name="Content Placeholder 4">
            <a:extLst>
              <a:ext uri="{FF2B5EF4-FFF2-40B4-BE49-F238E27FC236}">
                <a16:creationId xmlns:a16="http://schemas.microsoft.com/office/drawing/2014/main" id="{1425FA21-7418-4E60-89D0-35D637BF6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486" y="1524001"/>
            <a:ext cx="7518400" cy="2960913"/>
          </a:xfrm>
        </p:spPr>
      </p:pic>
      <p:pic>
        <p:nvPicPr>
          <p:cNvPr id="7" name="Picture 6">
            <a:extLst>
              <a:ext uri="{FF2B5EF4-FFF2-40B4-BE49-F238E27FC236}">
                <a16:creationId xmlns:a16="http://schemas.microsoft.com/office/drawing/2014/main" id="{0864CA07-C6BA-4B79-8739-F41D5F5E1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744" y="5181600"/>
            <a:ext cx="5428342" cy="1171739"/>
          </a:xfrm>
          <a:prstGeom prst="rect">
            <a:avLst/>
          </a:prstGeom>
        </p:spPr>
      </p:pic>
    </p:spTree>
    <p:extLst>
      <p:ext uri="{BB962C8B-B14F-4D97-AF65-F5344CB8AC3E}">
        <p14:creationId xmlns:p14="http://schemas.microsoft.com/office/powerpoint/2010/main" val="61718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58BA-29E1-48D0-85CF-0E0012082CE9}"/>
              </a:ext>
            </a:extLst>
          </p:cNvPr>
          <p:cNvSpPr>
            <a:spLocks noGrp="1"/>
          </p:cNvSpPr>
          <p:nvPr>
            <p:ph type="title"/>
          </p:nvPr>
        </p:nvSpPr>
        <p:spPr>
          <a:xfrm>
            <a:off x="1" y="452718"/>
            <a:ext cx="11684000" cy="6644768"/>
          </a:xfrm>
        </p:spPr>
        <p:txBody>
          <a:bodyPr/>
          <a:lstStyle/>
          <a:p>
            <a:r>
              <a:rPr lang="en-US" sz="2000" dirty="0" err="1"/>
              <a:t>y_pred</a:t>
            </a:r>
            <a:r>
              <a:rPr lang="en-US" sz="2000" dirty="0"/>
              <a:t>=</a:t>
            </a:r>
            <a:r>
              <a:rPr lang="en-US" sz="2000" dirty="0" err="1"/>
              <a:t>classifier.predict</a:t>
            </a:r>
            <a:r>
              <a:rPr lang="en-US" sz="2000" dirty="0"/>
              <a:t>(</a:t>
            </a:r>
            <a:r>
              <a:rPr lang="en-US" sz="2000" dirty="0" err="1"/>
              <a:t>X_test</a:t>
            </a:r>
            <a:r>
              <a:rPr lang="en-US" sz="2000" dirty="0"/>
              <a:t>)</a:t>
            </a:r>
            <a:br>
              <a:rPr lang="en-US" sz="2000" dirty="0"/>
            </a:br>
            <a:r>
              <a:rPr lang="en-US" sz="2000" dirty="0" err="1"/>
              <a:t>y_pred</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from </a:t>
            </a:r>
            <a:r>
              <a:rPr lang="en-US" sz="2000" dirty="0" err="1"/>
              <a:t>sklearn.metrics</a:t>
            </a:r>
            <a:r>
              <a:rPr lang="en-US" sz="2000" dirty="0"/>
              <a:t> import </a:t>
            </a:r>
            <a:r>
              <a:rPr lang="en-US" sz="2000" dirty="0" err="1"/>
              <a:t>confusion_matrix</a:t>
            </a:r>
            <a:r>
              <a:rPr lang="en-US" sz="2000" dirty="0"/>
              <a:t>, </a:t>
            </a:r>
            <a:r>
              <a:rPr lang="en-US" sz="2000" dirty="0" err="1"/>
              <a:t>accuracy_score</a:t>
            </a:r>
            <a:br>
              <a:rPr lang="en-US" sz="2000" dirty="0"/>
            </a:br>
            <a:r>
              <a:rPr lang="en-US" sz="2000" dirty="0" err="1"/>
              <a:t>accuracy_score</a:t>
            </a:r>
            <a:r>
              <a:rPr lang="en-US" sz="2000" dirty="0"/>
              <a:t>(</a:t>
            </a:r>
            <a:r>
              <a:rPr lang="en-US" sz="2000" dirty="0" err="1"/>
              <a:t>y_test</a:t>
            </a:r>
            <a:r>
              <a:rPr lang="en-US" sz="2000" dirty="0"/>
              <a:t>, </a:t>
            </a:r>
            <a:r>
              <a:rPr lang="en-US" sz="2000" dirty="0" err="1"/>
              <a:t>y_pred</a:t>
            </a:r>
            <a:r>
              <a:rPr lang="en-US" sz="2000" dirty="0"/>
              <a:t>)</a:t>
            </a:r>
            <a:endParaRPr lang="en-IN" sz="2000" dirty="0"/>
          </a:p>
        </p:txBody>
      </p:sp>
      <p:pic>
        <p:nvPicPr>
          <p:cNvPr id="5" name="Content Placeholder 4">
            <a:extLst>
              <a:ext uri="{FF2B5EF4-FFF2-40B4-BE49-F238E27FC236}">
                <a16:creationId xmlns:a16="http://schemas.microsoft.com/office/drawing/2014/main" id="{0C36CDED-6456-496A-967C-7F395DA6D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286" y="1175658"/>
            <a:ext cx="7997371" cy="3236685"/>
          </a:xfrm>
        </p:spPr>
      </p:pic>
      <p:pic>
        <p:nvPicPr>
          <p:cNvPr id="7" name="Picture 6">
            <a:extLst>
              <a:ext uri="{FF2B5EF4-FFF2-40B4-BE49-F238E27FC236}">
                <a16:creationId xmlns:a16="http://schemas.microsoft.com/office/drawing/2014/main" id="{2F80DEF8-8314-4F3D-99B1-0EEEA4D52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85" y="5225143"/>
            <a:ext cx="4702629" cy="1222646"/>
          </a:xfrm>
          <a:prstGeom prst="rect">
            <a:avLst/>
          </a:prstGeom>
        </p:spPr>
      </p:pic>
    </p:spTree>
    <p:extLst>
      <p:ext uri="{BB962C8B-B14F-4D97-AF65-F5344CB8AC3E}">
        <p14:creationId xmlns:p14="http://schemas.microsoft.com/office/powerpoint/2010/main" val="384505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03A0-8845-4DA0-A51C-8E024A0700E2}"/>
              </a:ext>
            </a:extLst>
          </p:cNvPr>
          <p:cNvSpPr>
            <a:spLocks noGrp="1"/>
          </p:cNvSpPr>
          <p:nvPr>
            <p:ph type="title"/>
          </p:nvPr>
        </p:nvSpPr>
        <p:spPr>
          <a:xfrm>
            <a:off x="0" y="0"/>
            <a:ext cx="12017829" cy="6858000"/>
          </a:xfrm>
        </p:spPr>
        <p:txBody>
          <a:bodyPr/>
          <a:lstStyle/>
          <a:p>
            <a:r>
              <a:rPr lang="en-IN" sz="2000" u="sng" dirty="0" err="1">
                <a:solidFill>
                  <a:schemeClr val="accent3">
                    <a:lumMod val="60000"/>
                    <a:lumOff val="40000"/>
                  </a:schemeClr>
                </a:solidFill>
              </a:rPr>
              <a:t>RandomForestClassifier</a:t>
            </a:r>
            <a:r>
              <a:rPr lang="en-IN" sz="2000" u="sng" dirty="0">
                <a:solidFill>
                  <a:schemeClr val="accent3">
                    <a:lumMod val="60000"/>
                    <a:lumOff val="40000"/>
                  </a:schemeClr>
                </a:solidFill>
              </a:rPr>
              <a:t>:</a:t>
            </a:r>
            <a:br>
              <a:rPr lang="en-IN" sz="2000" dirty="0"/>
            </a:br>
            <a:r>
              <a:rPr lang="en-IN" sz="2000" dirty="0"/>
              <a:t>from </a:t>
            </a:r>
            <a:r>
              <a:rPr lang="en-IN" sz="2000" dirty="0" err="1"/>
              <a:t>sklearn.ensemble</a:t>
            </a:r>
            <a:r>
              <a:rPr lang="en-IN" sz="2000" dirty="0"/>
              <a:t> import </a:t>
            </a:r>
            <a:r>
              <a:rPr lang="en-IN" sz="2000" dirty="0" err="1"/>
              <a:t>RandomForestClassifier</a:t>
            </a:r>
            <a:br>
              <a:rPr lang="en-IN" sz="2000" dirty="0"/>
            </a:br>
            <a:r>
              <a:rPr lang="en-IN" sz="2000" dirty="0"/>
              <a:t>rf=</a:t>
            </a:r>
            <a:r>
              <a:rPr lang="en-IN" sz="2000" dirty="0" err="1"/>
              <a:t>RandomForestClassifier</a:t>
            </a:r>
            <a:r>
              <a:rPr lang="en-IN" sz="2000" dirty="0"/>
              <a:t>(</a:t>
            </a:r>
            <a:r>
              <a:rPr lang="en-IN" sz="2000" dirty="0" err="1"/>
              <a:t>n_estimators</a:t>
            </a:r>
            <a:r>
              <a:rPr lang="en-IN" sz="2000" dirty="0"/>
              <a:t>=40,criterion='entropy',</a:t>
            </a:r>
            <a:r>
              <a:rPr lang="en-IN" sz="2000" dirty="0" err="1"/>
              <a:t>random_state</a:t>
            </a:r>
            <a:r>
              <a:rPr lang="en-IN" sz="2000" dirty="0"/>
              <a:t>=0)</a:t>
            </a:r>
            <a:br>
              <a:rPr lang="en-IN" sz="2000" dirty="0"/>
            </a:br>
            <a:r>
              <a:rPr lang="en-IN" sz="2000" dirty="0" err="1"/>
              <a:t>rf.fit</a:t>
            </a:r>
            <a:r>
              <a:rPr lang="en-IN" sz="2000" dirty="0"/>
              <a:t>(</a:t>
            </a:r>
            <a:r>
              <a:rPr lang="en-IN" sz="2000" dirty="0" err="1"/>
              <a:t>X_train,y_train</a:t>
            </a:r>
            <a:r>
              <a:rPr lang="en-IN"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US" sz="2000" dirty="0" err="1"/>
              <a:t>y_pred</a:t>
            </a:r>
            <a:r>
              <a:rPr lang="en-US" sz="2000" dirty="0"/>
              <a:t>=</a:t>
            </a:r>
            <a:r>
              <a:rPr lang="en-US" sz="2000" dirty="0" err="1"/>
              <a:t>c.predict</a:t>
            </a:r>
            <a:r>
              <a:rPr lang="en-US" sz="2000" dirty="0"/>
              <a:t>(</a:t>
            </a:r>
            <a:r>
              <a:rPr lang="en-US" sz="2000" dirty="0" err="1"/>
              <a:t>X_test</a:t>
            </a:r>
            <a:r>
              <a:rPr lang="en-US" sz="2000" dirty="0"/>
              <a:t>)</a:t>
            </a:r>
            <a:br>
              <a:rPr lang="en-IN" sz="2000" dirty="0"/>
            </a:br>
            <a:r>
              <a:rPr lang="en-IN" sz="2000" dirty="0" err="1"/>
              <a:t>accuracy_score</a:t>
            </a:r>
            <a:r>
              <a:rPr lang="en-IN" sz="2000" dirty="0"/>
              <a:t>(</a:t>
            </a:r>
            <a:r>
              <a:rPr lang="en-IN" sz="2000" dirty="0" err="1"/>
              <a:t>y_test,y_pred</a:t>
            </a:r>
            <a:r>
              <a:rPr lang="en-IN" sz="2000" dirty="0"/>
              <a:t>)</a:t>
            </a:r>
          </a:p>
        </p:txBody>
      </p:sp>
      <p:pic>
        <p:nvPicPr>
          <p:cNvPr id="5" name="Content Placeholder 4">
            <a:extLst>
              <a:ext uri="{FF2B5EF4-FFF2-40B4-BE49-F238E27FC236}">
                <a16:creationId xmlns:a16="http://schemas.microsoft.com/office/drawing/2014/main" id="{7DB62729-5D7B-47A6-ADE1-73FECB6D2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538514"/>
            <a:ext cx="8141151" cy="2844800"/>
          </a:xfrm>
        </p:spPr>
      </p:pic>
      <p:pic>
        <p:nvPicPr>
          <p:cNvPr id="7" name="Picture 6">
            <a:extLst>
              <a:ext uri="{FF2B5EF4-FFF2-40B4-BE49-F238E27FC236}">
                <a16:creationId xmlns:a16="http://schemas.microsoft.com/office/drawing/2014/main" id="{A29B9C2E-89CD-4FDF-B36C-3149728D2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2" y="5207853"/>
            <a:ext cx="6088518" cy="1398747"/>
          </a:xfrm>
          <a:prstGeom prst="rect">
            <a:avLst/>
          </a:prstGeom>
        </p:spPr>
      </p:pic>
    </p:spTree>
    <p:extLst>
      <p:ext uri="{BB962C8B-B14F-4D97-AF65-F5344CB8AC3E}">
        <p14:creationId xmlns:p14="http://schemas.microsoft.com/office/powerpoint/2010/main" val="282199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F51B-6A94-415D-BBDD-1E816FA7F8EE}"/>
              </a:ext>
            </a:extLst>
          </p:cNvPr>
          <p:cNvSpPr>
            <a:spLocks noGrp="1"/>
          </p:cNvSpPr>
          <p:nvPr>
            <p:ph type="title"/>
          </p:nvPr>
        </p:nvSpPr>
        <p:spPr/>
        <p:txBody>
          <a:bodyPr/>
          <a:lstStyle/>
          <a:p>
            <a:r>
              <a:rPr lang="en-US" dirty="0">
                <a:solidFill>
                  <a:schemeClr val="accent3">
                    <a:lumMod val="75000"/>
                  </a:schemeClr>
                </a:solidFill>
              </a:rPr>
              <a:t>ABSTRACT :</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EDC6385C-FE95-4643-8FEF-1E573B41C5E6}"/>
              </a:ext>
            </a:extLst>
          </p:cNvPr>
          <p:cNvSpPr>
            <a:spLocks noGrp="1"/>
          </p:cNvSpPr>
          <p:nvPr>
            <p:ph idx="1"/>
          </p:nvPr>
        </p:nvSpPr>
        <p:spPr>
          <a:xfrm>
            <a:off x="2671162" y="1233714"/>
            <a:ext cx="9404724" cy="5624286"/>
          </a:xfrm>
        </p:spPr>
        <p:txBody>
          <a:bodyPr>
            <a:noAutofit/>
          </a:bodyPr>
          <a:lstStyle/>
          <a:p>
            <a:r>
              <a:rPr lang="en-GB" sz="2000" dirty="0">
                <a:solidFill>
                  <a:schemeClr val="tx1">
                    <a:lumMod val="85000"/>
                  </a:schemeClr>
                </a:solidFill>
                <a:effectLst/>
                <a:latin typeface="Arial" panose="020B0604020202020204" pitchFamily="34" charset="0"/>
                <a:ea typeface="Arial" panose="020B0604020202020204" pitchFamily="34" charset="0"/>
              </a:rPr>
              <a:t>Diabetes is considered as one of the deadliest and chronic diseases which causes an increase in blood sugar. Many complications occur if diabetes remains untreated and unidentified. The tedious identifying process results in visiting of a patient to a diagnostic  </a:t>
            </a:r>
            <a:r>
              <a:rPr lang="en-GB" sz="2000" dirty="0" err="1">
                <a:solidFill>
                  <a:schemeClr val="tx1">
                    <a:lumMod val="85000"/>
                  </a:schemeClr>
                </a:solidFill>
                <a:latin typeface="Arial" panose="020B0604020202020204" pitchFamily="34" charset="0"/>
                <a:ea typeface="Arial" panose="020B0604020202020204" pitchFamily="34" charset="0"/>
              </a:rPr>
              <a:t>C</a:t>
            </a:r>
            <a:r>
              <a:rPr lang="en-GB" sz="2000" dirty="0" err="1">
                <a:solidFill>
                  <a:schemeClr val="tx1">
                    <a:lumMod val="85000"/>
                  </a:schemeClr>
                </a:solidFill>
                <a:effectLst/>
                <a:latin typeface="Arial" panose="020B0604020202020204" pitchFamily="34" charset="0"/>
                <a:ea typeface="Arial" panose="020B0604020202020204" pitchFamily="34" charset="0"/>
              </a:rPr>
              <a:t>enter</a:t>
            </a:r>
            <a:r>
              <a:rPr lang="en-GB" sz="2000" dirty="0">
                <a:solidFill>
                  <a:schemeClr val="tx1">
                    <a:lumMod val="85000"/>
                  </a:schemeClr>
                </a:solidFill>
                <a:effectLst/>
                <a:latin typeface="Arial" panose="020B0604020202020204" pitchFamily="34" charset="0"/>
                <a:ea typeface="Arial" panose="020B0604020202020204" pitchFamily="34" charset="0"/>
              </a:rPr>
              <a:t>  and consulting doctor. But the rise in machine learning approaches solves this critical problem. The motive of this study is to design a model which can prognosticate the likelihood of diabetes in patients with maximum accuracy. Therefore three machine learning classification algorithms namely Decision Tree, SVM and Naive Bayes are used in this experiment to detect diabetes at an early stage. Experiments are performed on Pima Indians Diabetes Database (PIDD) which is sourced from UCI machine learning repository. The performances of all the three algorithms are evaluated on various measures like Precision, Accuracy, F-Measure, and Recall. Accuracy is measured over correctly and incorrectly classified instances. Results obtained show Naive Bayes outperforms with the highest accuracy of 76.30% comparatively other algorithms. These results are verified using Receiver Operating Characteristic (ROC) curves in a proper and systematic manner.</a:t>
            </a:r>
            <a:endParaRPr lang="en-IN" sz="2000" dirty="0">
              <a:solidFill>
                <a:schemeClr val="tx1">
                  <a:lumMod val="85000"/>
                </a:schemeClr>
              </a:solidFill>
              <a:effectLst/>
              <a:latin typeface="Arial" panose="020B0604020202020204" pitchFamily="34" charset="0"/>
              <a:ea typeface="Arial" panose="020B0604020202020204" pitchFamily="34" charset="0"/>
            </a:endParaRPr>
          </a:p>
          <a:p>
            <a:endParaRPr lang="en-IN" sz="2000" dirty="0"/>
          </a:p>
        </p:txBody>
      </p:sp>
    </p:spTree>
    <p:extLst>
      <p:ext uri="{BB962C8B-B14F-4D97-AF65-F5344CB8AC3E}">
        <p14:creationId xmlns:p14="http://schemas.microsoft.com/office/powerpoint/2010/main" val="176847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4145-797B-44E2-B5E3-FEB68AE16510}"/>
              </a:ext>
            </a:extLst>
          </p:cNvPr>
          <p:cNvSpPr>
            <a:spLocks noGrp="1"/>
          </p:cNvSpPr>
          <p:nvPr>
            <p:ph type="title"/>
          </p:nvPr>
        </p:nvSpPr>
        <p:spPr>
          <a:xfrm>
            <a:off x="21771" y="0"/>
            <a:ext cx="12148457" cy="6631641"/>
          </a:xfrm>
        </p:spPr>
        <p:txBody>
          <a:bodyPr/>
          <a:lstStyle/>
          <a:p>
            <a:r>
              <a:rPr lang="en-IN" sz="2000" u="sng" dirty="0">
                <a:solidFill>
                  <a:schemeClr val="accent3">
                    <a:lumMod val="60000"/>
                    <a:lumOff val="40000"/>
                  </a:schemeClr>
                </a:solidFill>
              </a:rPr>
              <a:t>Support Vector </a:t>
            </a:r>
            <a:r>
              <a:rPr lang="en-IN" sz="2000" u="sng" dirty="0" err="1">
                <a:solidFill>
                  <a:schemeClr val="accent3">
                    <a:lumMod val="60000"/>
                    <a:lumOff val="40000"/>
                  </a:schemeClr>
                </a:solidFill>
              </a:rPr>
              <a:t>Mchine</a:t>
            </a:r>
            <a:r>
              <a:rPr lang="en-IN" sz="2000" u="sng" dirty="0">
                <a:solidFill>
                  <a:schemeClr val="accent3">
                    <a:lumMod val="60000"/>
                    <a:lumOff val="40000"/>
                  </a:schemeClr>
                </a:solidFill>
              </a:rPr>
              <a:t>:</a:t>
            </a:r>
            <a:br>
              <a:rPr lang="en-IN" sz="2000" dirty="0"/>
            </a:br>
            <a:r>
              <a:rPr lang="en-IN" sz="2000" dirty="0"/>
              <a:t>from </a:t>
            </a:r>
            <a:r>
              <a:rPr lang="en-IN" sz="2000" dirty="0" err="1"/>
              <a:t>sklearn.svm</a:t>
            </a:r>
            <a:r>
              <a:rPr lang="en-IN" sz="2000" dirty="0"/>
              <a:t> import SVC</a:t>
            </a:r>
            <a:br>
              <a:rPr lang="en-IN" sz="2000" dirty="0"/>
            </a:br>
            <a:r>
              <a:rPr lang="en-IN" sz="2000" dirty="0"/>
              <a:t>c=SVC( kernel='linear', </a:t>
            </a:r>
            <a:r>
              <a:rPr lang="en-IN" sz="2000" dirty="0" err="1"/>
              <a:t>random_state</a:t>
            </a:r>
            <a:r>
              <a:rPr lang="en-IN" sz="2000" dirty="0"/>
              <a:t>=1)</a:t>
            </a:r>
            <a:br>
              <a:rPr lang="en-IN" sz="2000" dirty="0"/>
            </a:br>
            <a:r>
              <a:rPr lang="en-IN" sz="2000" dirty="0" err="1"/>
              <a:t>c.fit</a:t>
            </a:r>
            <a:r>
              <a:rPr lang="en-IN" sz="2000" dirty="0"/>
              <a:t>(</a:t>
            </a:r>
            <a:r>
              <a:rPr lang="en-IN" sz="2000" dirty="0" err="1"/>
              <a:t>X_train,y_train</a:t>
            </a:r>
            <a:r>
              <a:rPr lang="en-IN"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US" sz="2000" dirty="0" err="1"/>
              <a:t>y_pred</a:t>
            </a:r>
            <a:r>
              <a:rPr lang="en-US" sz="2000" dirty="0"/>
              <a:t>=</a:t>
            </a:r>
            <a:r>
              <a:rPr lang="en-US" sz="2000" dirty="0" err="1"/>
              <a:t>c.predict</a:t>
            </a:r>
            <a:r>
              <a:rPr lang="en-US" sz="2000" dirty="0"/>
              <a:t>(</a:t>
            </a:r>
            <a:r>
              <a:rPr lang="en-US" sz="2000" dirty="0" err="1"/>
              <a:t>X_test</a:t>
            </a:r>
            <a:r>
              <a:rPr lang="en-US" sz="2000" dirty="0"/>
              <a:t>)</a:t>
            </a:r>
            <a:br>
              <a:rPr lang="en-US" sz="2000" dirty="0"/>
            </a:br>
            <a:r>
              <a:rPr lang="en-US" sz="2000" dirty="0" err="1"/>
              <a:t>accuracy_score</a:t>
            </a:r>
            <a:r>
              <a:rPr lang="en-US" sz="2000" dirty="0"/>
              <a:t>(</a:t>
            </a:r>
            <a:r>
              <a:rPr lang="en-US" sz="2000" dirty="0" err="1"/>
              <a:t>y_test,y_pred</a:t>
            </a:r>
            <a:r>
              <a:rPr lang="en-US" sz="2000" dirty="0"/>
              <a:t>)</a:t>
            </a:r>
            <a:endParaRPr lang="en-IN" sz="2000" dirty="0"/>
          </a:p>
        </p:txBody>
      </p:sp>
      <p:pic>
        <p:nvPicPr>
          <p:cNvPr id="5" name="Content Placeholder 4">
            <a:extLst>
              <a:ext uri="{FF2B5EF4-FFF2-40B4-BE49-F238E27FC236}">
                <a16:creationId xmlns:a16="http://schemas.microsoft.com/office/drawing/2014/main" id="{C7BE8C99-37A1-43FA-B3F4-487A7FB76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714" y="1364343"/>
            <a:ext cx="7649029" cy="3291071"/>
          </a:xfrm>
        </p:spPr>
      </p:pic>
      <p:pic>
        <p:nvPicPr>
          <p:cNvPr id="7" name="Picture 6">
            <a:extLst>
              <a:ext uri="{FF2B5EF4-FFF2-40B4-BE49-F238E27FC236}">
                <a16:creationId xmlns:a16="http://schemas.microsoft.com/office/drawing/2014/main" id="{E45B55CE-06C4-45E9-9FDF-22110B3C4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7" y="5675085"/>
            <a:ext cx="5588000" cy="956555"/>
          </a:xfrm>
          <a:prstGeom prst="rect">
            <a:avLst/>
          </a:prstGeom>
        </p:spPr>
      </p:pic>
    </p:spTree>
    <p:extLst>
      <p:ext uri="{BB962C8B-B14F-4D97-AF65-F5344CB8AC3E}">
        <p14:creationId xmlns:p14="http://schemas.microsoft.com/office/powerpoint/2010/main" val="234168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B00A-0102-4BD2-B2FA-1E9EAFC23D53}"/>
              </a:ext>
            </a:extLst>
          </p:cNvPr>
          <p:cNvSpPr>
            <a:spLocks noGrp="1"/>
          </p:cNvSpPr>
          <p:nvPr>
            <p:ph type="title"/>
          </p:nvPr>
        </p:nvSpPr>
        <p:spPr>
          <a:xfrm>
            <a:off x="1" y="0"/>
            <a:ext cx="12192000" cy="6857999"/>
          </a:xfrm>
        </p:spPr>
        <p:txBody>
          <a:bodyPr/>
          <a:lstStyle/>
          <a:p>
            <a:r>
              <a:rPr lang="en-IN" sz="2000" u="sng" dirty="0" err="1">
                <a:solidFill>
                  <a:schemeClr val="accent3">
                    <a:lumMod val="40000"/>
                    <a:lumOff val="60000"/>
                  </a:schemeClr>
                </a:solidFill>
              </a:rPr>
              <a:t>Kneighborsclassifier</a:t>
            </a:r>
            <a:r>
              <a:rPr lang="en-IN" sz="2000" u="sng" dirty="0">
                <a:solidFill>
                  <a:schemeClr val="accent3">
                    <a:lumMod val="40000"/>
                    <a:lumOff val="60000"/>
                  </a:schemeClr>
                </a:solidFill>
              </a:rPr>
              <a:t>:</a:t>
            </a:r>
            <a:br>
              <a:rPr lang="en-IN" sz="2000" dirty="0"/>
            </a:br>
            <a:r>
              <a:rPr lang="en-IN" sz="2000" dirty="0"/>
              <a:t>from </a:t>
            </a:r>
            <a:r>
              <a:rPr lang="en-IN" sz="2000" dirty="0" err="1"/>
              <a:t>sklearn.neighbors</a:t>
            </a:r>
            <a:r>
              <a:rPr lang="en-IN" sz="2000" dirty="0"/>
              <a:t> import </a:t>
            </a:r>
            <a:r>
              <a:rPr lang="en-IN" sz="2000" dirty="0" err="1"/>
              <a:t>KNeighborsClassifier</a:t>
            </a:r>
            <a:br>
              <a:rPr lang="en-IN" sz="2000" dirty="0"/>
            </a:br>
            <a:r>
              <a:rPr lang="en-IN" sz="2000" dirty="0"/>
              <a:t>classifier=</a:t>
            </a:r>
            <a:r>
              <a:rPr lang="en-IN" sz="2000" dirty="0" err="1"/>
              <a:t>KNeighborsClassifier</a:t>
            </a:r>
            <a:r>
              <a:rPr lang="en-IN" sz="2000" dirty="0"/>
              <a:t>(</a:t>
            </a:r>
            <a:r>
              <a:rPr lang="en-IN" sz="2000" dirty="0" err="1"/>
              <a:t>n_neighbors</a:t>
            </a:r>
            <a:r>
              <a:rPr lang="en-IN" sz="2000" dirty="0"/>
              <a:t>=9,metric='</a:t>
            </a:r>
            <a:r>
              <a:rPr lang="en-IN" sz="2000" dirty="0" err="1"/>
              <a:t>minkowski</a:t>
            </a:r>
            <a:r>
              <a:rPr lang="en-IN" sz="2000" dirty="0"/>
              <a:t>',p=2)</a:t>
            </a:r>
            <a:br>
              <a:rPr lang="en-IN" sz="2000" dirty="0"/>
            </a:br>
            <a:r>
              <a:rPr lang="en-IN" sz="2000" dirty="0" err="1"/>
              <a:t>classifier.fit</a:t>
            </a:r>
            <a:r>
              <a:rPr lang="en-IN" sz="2000" dirty="0"/>
              <a:t>(</a:t>
            </a:r>
            <a:r>
              <a:rPr lang="en-IN" sz="2000" dirty="0" err="1"/>
              <a:t>X_train,y_train</a:t>
            </a:r>
            <a:r>
              <a:rPr lang="en-IN"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US" sz="2000" dirty="0" err="1"/>
              <a:t>y_pred</a:t>
            </a:r>
            <a:r>
              <a:rPr lang="en-US" sz="2000" dirty="0"/>
              <a:t>=</a:t>
            </a:r>
            <a:r>
              <a:rPr lang="en-US" sz="2000" dirty="0" err="1"/>
              <a:t>classifier.predict</a:t>
            </a:r>
            <a:r>
              <a:rPr lang="en-US" sz="2000" dirty="0"/>
              <a:t>(</a:t>
            </a:r>
            <a:r>
              <a:rPr lang="en-US" sz="2000" dirty="0" err="1"/>
              <a:t>X_test</a:t>
            </a:r>
            <a:r>
              <a:rPr lang="en-US" sz="2000" dirty="0"/>
              <a:t>)</a:t>
            </a:r>
            <a:br>
              <a:rPr lang="en-US" sz="2000" dirty="0"/>
            </a:br>
            <a:r>
              <a:rPr lang="en-US" sz="2000" dirty="0" err="1"/>
              <a:t>accuracy_score</a:t>
            </a:r>
            <a:r>
              <a:rPr lang="en-US" sz="2000" dirty="0"/>
              <a:t>(</a:t>
            </a:r>
            <a:r>
              <a:rPr lang="en-US" sz="2000" dirty="0" err="1"/>
              <a:t>y_test,y_pred</a:t>
            </a:r>
            <a:r>
              <a:rPr lang="en-US"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endParaRPr lang="en-IN" sz="2000" dirty="0"/>
          </a:p>
        </p:txBody>
      </p:sp>
      <p:pic>
        <p:nvPicPr>
          <p:cNvPr id="5" name="Content Placeholder 4">
            <a:extLst>
              <a:ext uri="{FF2B5EF4-FFF2-40B4-BE49-F238E27FC236}">
                <a16:creationId xmlns:a16="http://schemas.microsoft.com/office/drawing/2014/main" id="{FCEA738D-C900-4616-B941-8884AD8E5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3" y="1640114"/>
            <a:ext cx="9260114" cy="2931886"/>
          </a:xfrm>
        </p:spPr>
      </p:pic>
      <p:pic>
        <p:nvPicPr>
          <p:cNvPr id="7" name="Picture 6">
            <a:extLst>
              <a:ext uri="{FF2B5EF4-FFF2-40B4-BE49-F238E27FC236}">
                <a16:creationId xmlns:a16="http://schemas.microsoft.com/office/drawing/2014/main" id="{24CADF10-CEED-47CD-949E-8F7F4108A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4" y="5326743"/>
            <a:ext cx="5007428" cy="1393371"/>
          </a:xfrm>
          <a:prstGeom prst="rect">
            <a:avLst/>
          </a:prstGeom>
        </p:spPr>
      </p:pic>
    </p:spTree>
    <p:extLst>
      <p:ext uri="{BB962C8B-B14F-4D97-AF65-F5344CB8AC3E}">
        <p14:creationId xmlns:p14="http://schemas.microsoft.com/office/powerpoint/2010/main" val="26474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E8BA-CE68-416D-A3D8-E08840287C62}"/>
              </a:ext>
            </a:extLst>
          </p:cNvPr>
          <p:cNvSpPr>
            <a:spLocks noGrp="1"/>
          </p:cNvSpPr>
          <p:nvPr>
            <p:ph type="title"/>
          </p:nvPr>
        </p:nvSpPr>
        <p:spPr>
          <a:xfrm>
            <a:off x="0" y="0"/>
            <a:ext cx="12032343" cy="6858000"/>
          </a:xfrm>
        </p:spPr>
        <p:txBody>
          <a:bodyPr/>
          <a:lstStyle/>
          <a:p>
            <a:endParaRPr lang="en-IN" dirty="0"/>
          </a:p>
        </p:txBody>
      </p:sp>
      <p:pic>
        <p:nvPicPr>
          <p:cNvPr id="5" name="Content Placeholder 4">
            <a:extLst>
              <a:ext uri="{FF2B5EF4-FFF2-40B4-BE49-F238E27FC236}">
                <a16:creationId xmlns:a16="http://schemas.microsoft.com/office/drawing/2014/main" id="{3C8663F1-D94B-4DD2-8C2D-B9E31FA00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66857"/>
          </a:xfrm>
        </p:spPr>
      </p:pic>
    </p:spTree>
    <p:extLst>
      <p:ext uri="{BB962C8B-B14F-4D97-AF65-F5344CB8AC3E}">
        <p14:creationId xmlns:p14="http://schemas.microsoft.com/office/powerpoint/2010/main" val="331090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A2E3-657D-4631-B580-03F6F7907550}"/>
              </a:ext>
            </a:extLst>
          </p:cNvPr>
          <p:cNvSpPr>
            <a:spLocks noGrp="1"/>
          </p:cNvSpPr>
          <p:nvPr>
            <p:ph type="title"/>
          </p:nvPr>
        </p:nvSpPr>
        <p:spPr/>
        <p:txBody>
          <a:bodyPr/>
          <a:lstStyle/>
          <a:p>
            <a:r>
              <a:rPr lang="en-US" dirty="0">
                <a:solidFill>
                  <a:schemeClr val="accent3">
                    <a:lumMod val="75000"/>
                  </a:schemeClr>
                </a:solidFill>
              </a:rPr>
              <a:t>INTRODUCTION :</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175E1F4F-40AD-4B7D-83CF-9D66A52B7FA2}"/>
              </a:ext>
            </a:extLst>
          </p:cNvPr>
          <p:cNvSpPr>
            <a:spLocks noGrp="1"/>
          </p:cNvSpPr>
          <p:nvPr>
            <p:ph idx="1"/>
          </p:nvPr>
        </p:nvSpPr>
        <p:spPr>
          <a:xfrm>
            <a:off x="3323771" y="1393372"/>
            <a:ext cx="8868230" cy="5011910"/>
          </a:xfrm>
        </p:spPr>
        <p:txBody>
          <a:bodyPr>
            <a:normAutofit fontScale="25000" lnSpcReduction="20000"/>
          </a:bodyPr>
          <a:lstStyle/>
          <a:p>
            <a:pPr>
              <a:lnSpc>
                <a:spcPct val="107000"/>
              </a:lnSpc>
              <a:spcAft>
                <a:spcPts val="800"/>
              </a:spcAft>
            </a:pPr>
            <a:r>
              <a:rPr lang="en-US" sz="11200" dirty="0">
                <a:effectLst/>
                <a:latin typeface="Calibri" panose="020F0502020204030204" pitchFamily="34" charset="0"/>
                <a:ea typeface="Calibri" panose="020F0502020204030204" pitchFamily="34" charset="0"/>
                <a:cs typeface="Times New Roman" panose="02020603050405020304" pitchFamily="18" charset="0"/>
              </a:rPr>
              <a:t>the problem statement is given to us develop a model to predict the risk level of diabetes in the patients using machine learning algorithms. this dataset contains 8 features (independent variable)  and 1 label (dependent variable).</a:t>
            </a:r>
            <a:endParaRPr lang="en-IN" sz="1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200" dirty="0">
                <a:effectLst/>
                <a:latin typeface="Calibri" panose="020F0502020204030204" pitchFamily="34" charset="0"/>
                <a:ea typeface="Calibri" panose="020F0502020204030204" pitchFamily="34" charset="0"/>
                <a:cs typeface="Times New Roman" panose="02020603050405020304" pitchFamily="18" charset="0"/>
              </a:rPr>
              <a:t>the 8 features are  pregnancies, Glucose</a:t>
            </a:r>
            <a:r>
              <a:rPr lang="en-US" sz="11200" dirty="0">
                <a:latin typeface="Calibri" panose="020F0502020204030204" pitchFamily="34" charset="0"/>
                <a:ea typeface="Calibri" panose="020F0502020204030204" pitchFamily="34" charset="0"/>
                <a:cs typeface="Times New Roman" panose="02020603050405020304" pitchFamily="18" charset="0"/>
              </a:rPr>
              <a:t>, </a:t>
            </a:r>
            <a:r>
              <a:rPr lang="en-US" sz="11200" dirty="0">
                <a:effectLst/>
                <a:latin typeface="Calibri" panose="020F0502020204030204" pitchFamily="34" charset="0"/>
                <a:ea typeface="Calibri" panose="020F0502020204030204" pitchFamily="34" charset="0"/>
                <a:cs typeface="Times New Roman" panose="02020603050405020304" pitchFamily="18" charset="0"/>
              </a:rPr>
              <a:t>Blood Pressure</a:t>
            </a:r>
            <a:r>
              <a:rPr lang="en-IN" sz="11200" dirty="0">
                <a:latin typeface="Calibri" panose="020F0502020204030204" pitchFamily="34" charset="0"/>
                <a:ea typeface="Calibri" panose="020F0502020204030204" pitchFamily="34" charset="0"/>
                <a:cs typeface="Times New Roman" panose="02020603050405020304" pitchFamily="18" charset="0"/>
              </a:rPr>
              <a:t>,</a:t>
            </a:r>
            <a:r>
              <a:rPr lang="en-US" sz="11200" dirty="0">
                <a:effectLst/>
                <a:latin typeface="Calibri" panose="020F0502020204030204" pitchFamily="34" charset="0"/>
                <a:ea typeface="Calibri" panose="020F0502020204030204" pitchFamily="34" charset="0"/>
                <a:cs typeface="Times New Roman" panose="02020603050405020304" pitchFamily="18" charset="0"/>
              </a:rPr>
              <a:t>Skin Thickness</a:t>
            </a:r>
            <a:r>
              <a:rPr lang="en-IN" sz="11200" dirty="0">
                <a:latin typeface="Calibri" panose="020F0502020204030204" pitchFamily="34" charset="0"/>
                <a:ea typeface="Calibri" panose="020F0502020204030204" pitchFamily="34" charset="0"/>
                <a:cs typeface="Times New Roman" panose="02020603050405020304" pitchFamily="18" charset="0"/>
              </a:rPr>
              <a:t>, </a:t>
            </a:r>
            <a:r>
              <a:rPr lang="en-US" sz="11200" dirty="0">
                <a:latin typeface="Calibri" panose="020F0502020204030204" pitchFamily="34" charset="0"/>
                <a:ea typeface="Calibri" panose="020F0502020204030204" pitchFamily="34" charset="0"/>
                <a:cs typeface="Times New Roman" panose="02020603050405020304" pitchFamily="18" charset="0"/>
              </a:rPr>
              <a:t>I</a:t>
            </a:r>
            <a:r>
              <a:rPr lang="en-US" sz="11200" dirty="0">
                <a:effectLst/>
                <a:latin typeface="Calibri" panose="020F0502020204030204" pitchFamily="34" charset="0"/>
                <a:ea typeface="Calibri" panose="020F0502020204030204" pitchFamily="34" charset="0"/>
                <a:cs typeface="Times New Roman" panose="02020603050405020304" pitchFamily="18" charset="0"/>
              </a:rPr>
              <a:t>nsulin, BMI</a:t>
            </a:r>
            <a:r>
              <a:rPr lang="en-US" sz="11200" dirty="0">
                <a:latin typeface="Calibri" panose="020F0502020204030204" pitchFamily="34" charset="0"/>
                <a:ea typeface="Calibri" panose="020F0502020204030204" pitchFamily="34" charset="0"/>
                <a:cs typeface="Times New Roman" panose="02020603050405020304" pitchFamily="18" charset="0"/>
              </a:rPr>
              <a:t>, </a:t>
            </a:r>
            <a:r>
              <a:rPr lang="en-US" sz="11200" dirty="0" err="1">
                <a:effectLst/>
                <a:latin typeface="Calibri" panose="020F0502020204030204" pitchFamily="34" charset="0"/>
                <a:ea typeface="Calibri" panose="020F0502020204030204" pitchFamily="34" charset="0"/>
                <a:cs typeface="Times New Roman" panose="02020603050405020304" pitchFamily="18" charset="0"/>
              </a:rPr>
              <a:t>Diabetespedegreefunction</a:t>
            </a:r>
            <a:r>
              <a:rPr lang="en-IN" sz="11200" dirty="0">
                <a:latin typeface="Calibri" panose="020F0502020204030204" pitchFamily="34" charset="0"/>
                <a:ea typeface="Calibri" panose="020F0502020204030204" pitchFamily="34" charset="0"/>
                <a:cs typeface="Times New Roman" panose="02020603050405020304" pitchFamily="18" charset="0"/>
              </a:rPr>
              <a:t>,</a:t>
            </a:r>
            <a:r>
              <a:rPr lang="en-US" sz="11200" dirty="0">
                <a:effectLst/>
                <a:latin typeface="Calibri" panose="020F0502020204030204" pitchFamily="34" charset="0"/>
                <a:ea typeface="Calibri" panose="020F0502020204030204" pitchFamily="34" charset="0"/>
                <a:cs typeface="Times New Roman" panose="02020603050405020304" pitchFamily="18" charset="0"/>
              </a:rPr>
              <a:t>Age.</a:t>
            </a:r>
            <a:endParaRPr lang="en-IN" sz="1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200" dirty="0">
                <a:effectLst/>
                <a:latin typeface="Calibri" panose="020F0502020204030204" pitchFamily="34" charset="0"/>
                <a:ea typeface="Calibri" panose="020F0502020204030204" pitchFamily="34" charset="0"/>
                <a:cs typeface="Times New Roman" panose="02020603050405020304" pitchFamily="18" charset="0"/>
              </a:rPr>
              <a:t>And label is Outcome The outcome contains 1 and 0    1 means the patient have diabetes and 0 means the patient don’t have diabetes.</a:t>
            </a:r>
            <a:endParaRPr lang="en-IN" sz="1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794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80C306-55CF-4D9C-8E56-FA9048A03D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59658"/>
            <a:ext cx="11059885" cy="6531428"/>
          </a:xfrm>
        </p:spPr>
      </p:pic>
    </p:spTree>
    <p:extLst>
      <p:ext uri="{BB962C8B-B14F-4D97-AF65-F5344CB8AC3E}">
        <p14:creationId xmlns:p14="http://schemas.microsoft.com/office/powerpoint/2010/main" val="23136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60FD-C723-4CB2-AD14-103638CFB37D}"/>
              </a:ext>
            </a:extLst>
          </p:cNvPr>
          <p:cNvSpPr>
            <a:spLocks noGrp="1"/>
          </p:cNvSpPr>
          <p:nvPr>
            <p:ph type="title"/>
          </p:nvPr>
        </p:nvSpPr>
        <p:spPr>
          <a:xfrm>
            <a:off x="646112" y="452718"/>
            <a:ext cx="3983946" cy="2072768"/>
          </a:xfrm>
        </p:spPr>
        <p:txBody>
          <a:bodyPr/>
          <a:lstStyle/>
          <a:p>
            <a:r>
              <a:rPr lang="en-US" dirty="0">
                <a:solidFill>
                  <a:schemeClr val="accent3">
                    <a:lumMod val="60000"/>
                    <a:lumOff val="40000"/>
                  </a:schemeClr>
                </a:solidFill>
              </a:rPr>
              <a:t>STEPS:</a:t>
            </a:r>
            <a:br>
              <a:rPr lang="en-US" dirty="0">
                <a:solidFill>
                  <a:schemeClr val="accent3">
                    <a:lumMod val="60000"/>
                    <a:lumOff val="40000"/>
                  </a:schemeClr>
                </a:solidFill>
              </a:rPr>
            </a:br>
            <a:br>
              <a:rPr lang="en-US" dirty="0">
                <a:solidFill>
                  <a:schemeClr val="accent3">
                    <a:lumMod val="60000"/>
                    <a:lumOff val="40000"/>
                  </a:schemeClr>
                </a:solidFill>
              </a:rPr>
            </a:br>
            <a:r>
              <a:rPr lang="en-US" sz="2000" dirty="0">
                <a:solidFill>
                  <a:schemeClr val="accent3">
                    <a:lumMod val="60000"/>
                    <a:lumOff val="40000"/>
                  </a:schemeClr>
                </a:solidFill>
              </a:rPr>
              <a:t>The following are the steps used to Solve these Problem.</a:t>
            </a: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2E9100B8-6869-4715-B536-EF20F574C335}"/>
              </a:ext>
            </a:extLst>
          </p:cNvPr>
          <p:cNvSpPr>
            <a:spLocks noGrp="1"/>
          </p:cNvSpPr>
          <p:nvPr>
            <p:ph idx="1"/>
          </p:nvPr>
        </p:nvSpPr>
        <p:spPr>
          <a:xfrm>
            <a:off x="4412342" y="1901371"/>
            <a:ext cx="7474857" cy="4630058"/>
          </a:xfrm>
        </p:spPr>
        <p:txBody>
          <a:bodyPr>
            <a:normAutofit lnSpcReduction="10000"/>
          </a:bodyPr>
          <a:lstStyle/>
          <a:p>
            <a:r>
              <a:rPr lang="en-US" dirty="0"/>
              <a:t>1.Data Pre-processing Tools</a:t>
            </a:r>
          </a:p>
          <a:p>
            <a:r>
              <a:rPr lang="en-US" dirty="0"/>
              <a:t>2.Model Representation</a:t>
            </a:r>
          </a:p>
          <a:p>
            <a:r>
              <a:rPr lang="en-US" dirty="0"/>
              <a:t>3.importing  the Libraries</a:t>
            </a:r>
          </a:p>
          <a:p>
            <a:r>
              <a:rPr lang="en-US" dirty="0"/>
              <a:t>4.importing the Dataset</a:t>
            </a:r>
          </a:p>
          <a:p>
            <a:r>
              <a:rPr lang="en-US" dirty="0"/>
              <a:t>5.Encoding Categorical Data   </a:t>
            </a:r>
          </a:p>
          <a:p>
            <a:pPr marL="0" indent="0">
              <a:buNone/>
            </a:pPr>
            <a:r>
              <a:rPr lang="en-US" dirty="0"/>
              <a:t>                     1.Encoding Independent Variable</a:t>
            </a:r>
          </a:p>
          <a:p>
            <a:pPr marL="0" indent="0">
              <a:buNone/>
            </a:pPr>
            <a:r>
              <a:rPr lang="en-US" dirty="0"/>
              <a:t>                     2.Encoding Dependent Variable    </a:t>
            </a:r>
          </a:p>
          <a:p>
            <a:r>
              <a:rPr lang="en-US" dirty="0"/>
              <a:t>6.Extracting The Features and Labels</a:t>
            </a:r>
          </a:p>
          <a:p>
            <a:r>
              <a:rPr lang="en-US" dirty="0"/>
              <a:t>7.Handling missing Data</a:t>
            </a:r>
          </a:p>
          <a:p>
            <a:r>
              <a:rPr lang="en-US" dirty="0"/>
              <a:t>8.Splitting Dataset into Training and Test Set</a:t>
            </a:r>
          </a:p>
          <a:p>
            <a:r>
              <a:rPr lang="en-US" dirty="0"/>
              <a:t>9.Feature Scaling</a:t>
            </a:r>
            <a:endParaRPr lang="en-IN" dirty="0"/>
          </a:p>
        </p:txBody>
      </p:sp>
    </p:spTree>
    <p:extLst>
      <p:ext uri="{BB962C8B-B14F-4D97-AF65-F5344CB8AC3E}">
        <p14:creationId xmlns:p14="http://schemas.microsoft.com/office/powerpoint/2010/main" val="370273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98BC-36AE-48D0-932A-36A344940492}"/>
              </a:ext>
            </a:extLst>
          </p:cNvPr>
          <p:cNvSpPr>
            <a:spLocks noGrp="1"/>
          </p:cNvSpPr>
          <p:nvPr>
            <p:ph type="title"/>
          </p:nvPr>
        </p:nvSpPr>
        <p:spPr>
          <a:xfrm>
            <a:off x="159657" y="152401"/>
            <a:ext cx="9891178" cy="1748970"/>
          </a:xfrm>
        </p:spPr>
        <p:txBody>
          <a:bodyPr/>
          <a:lstStyle/>
          <a:p>
            <a:r>
              <a:rPr lang="en-US" dirty="0">
                <a:solidFill>
                  <a:schemeClr val="accent3">
                    <a:lumMod val="60000"/>
                    <a:lumOff val="40000"/>
                  </a:schemeClr>
                </a:solidFill>
              </a:rPr>
              <a:t>1.Importing The Libraries </a:t>
            </a:r>
            <a:br>
              <a:rPr lang="en-US" dirty="0">
                <a:solidFill>
                  <a:schemeClr val="accent3">
                    <a:lumMod val="60000"/>
                    <a:lumOff val="40000"/>
                  </a:schemeClr>
                </a:solidFill>
              </a:rPr>
            </a:br>
            <a:r>
              <a:rPr lang="en-US" dirty="0">
                <a:solidFill>
                  <a:schemeClr val="accent3">
                    <a:lumMod val="60000"/>
                    <a:lumOff val="40000"/>
                  </a:schemeClr>
                </a:solidFill>
              </a:rPr>
              <a:t>2.Importing The Dataset</a:t>
            </a: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58A6BEE1-84F8-433F-868C-5C7A103BC54A}"/>
              </a:ext>
            </a:extLst>
          </p:cNvPr>
          <p:cNvSpPr>
            <a:spLocks noGrp="1"/>
          </p:cNvSpPr>
          <p:nvPr>
            <p:ph idx="1"/>
          </p:nvPr>
        </p:nvSpPr>
        <p:spPr>
          <a:xfrm>
            <a:off x="159656" y="2177143"/>
            <a:ext cx="12032343" cy="4528456"/>
          </a:xfrm>
        </p:spPr>
        <p:txBody>
          <a:bodyPr/>
          <a:lstStyle/>
          <a:p>
            <a:pPr lvl="1"/>
            <a:r>
              <a:rPr lang="en-IN" dirty="0"/>
              <a:t>import </a:t>
            </a:r>
            <a:r>
              <a:rPr lang="en-IN" dirty="0" err="1"/>
              <a:t>numpy</a:t>
            </a:r>
            <a:r>
              <a:rPr lang="en-IN" dirty="0"/>
              <a:t> as np</a:t>
            </a:r>
          </a:p>
          <a:p>
            <a:r>
              <a:rPr lang="en-IN" dirty="0"/>
              <a:t>import pandas as pd</a:t>
            </a:r>
          </a:p>
          <a:p>
            <a:r>
              <a:rPr lang="en-IN" dirty="0"/>
              <a:t>import </a:t>
            </a:r>
            <a:r>
              <a:rPr lang="en-IN" dirty="0" err="1"/>
              <a:t>matplotlib.pyplot</a:t>
            </a:r>
            <a:r>
              <a:rPr lang="en-IN" dirty="0"/>
              <a:t> as </a:t>
            </a:r>
            <a:r>
              <a:rPr lang="en-IN" dirty="0" err="1"/>
              <a:t>plt</a:t>
            </a:r>
            <a:endParaRPr lang="en-IN" dirty="0"/>
          </a:p>
          <a:p>
            <a:r>
              <a:rPr lang="en-IN" dirty="0"/>
              <a:t>import seaborn as </a:t>
            </a:r>
            <a:r>
              <a:rPr lang="en-IN" dirty="0" err="1"/>
              <a:t>sns</a:t>
            </a:r>
            <a:endParaRPr lang="en-IN" dirty="0"/>
          </a:p>
          <a:p>
            <a:r>
              <a:rPr lang="en-IN" dirty="0"/>
              <a:t>import warnings</a:t>
            </a:r>
          </a:p>
          <a:p>
            <a:r>
              <a:rPr lang="en-IN" dirty="0" err="1"/>
              <a:t>warnings.filterwarnings</a:t>
            </a:r>
            <a:r>
              <a:rPr lang="en-IN" dirty="0"/>
              <a:t>('ignore’)</a:t>
            </a:r>
          </a:p>
          <a:p>
            <a:r>
              <a:rPr lang="en-IN" dirty="0"/>
              <a:t>dataset=</a:t>
            </a:r>
            <a:r>
              <a:rPr lang="en-IN" dirty="0" err="1"/>
              <a:t>pd.read_csv</a:t>
            </a:r>
            <a:r>
              <a:rPr lang="en-IN" dirty="0"/>
              <a:t>("D:\Projectgs.csv")</a:t>
            </a:r>
          </a:p>
          <a:p>
            <a:r>
              <a:rPr lang="en-IN" dirty="0"/>
              <a:t>s=</a:t>
            </a:r>
            <a:r>
              <a:rPr lang="en-IN" dirty="0" err="1"/>
              <a:t>dataset.copy</a:t>
            </a:r>
            <a:r>
              <a:rPr lang="en-IN" dirty="0"/>
              <a:t>()</a:t>
            </a:r>
          </a:p>
          <a:p>
            <a:r>
              <a:rPr lang="en-IN" dirty="0"/>
              <a:t>s</a:t>
            </a:r>
          </a:p>
        </p:txBody>
      </p:sp>
    </p:spTree>
    <p:extLst>
      <p:ext uri="{BB962C8B-B14F-4D97-AF65-F5344CB8AC3E}">
        <p14:creationId xmlns:p14="http://schemas.microsoft.com/office/powerpoint/2010/main" val="284386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FBAA-C29E-4BE0-9ACE-291339C1D943}"/>
              </a:ext>
            </a:extLst>
          </p:cNvPr>
          <p:cNvSpPr>
            <a:spLocks noGrp="1"/>
          </p:cNvSpPr>
          <p:nvPr>
            <p:ph type="title"/>
          </p:nvPr>
        </p:nvSpPr>
        <p:spPr>
          <a:xfrm>
            <a:off x="0" y="0"/>
            <a:ext cx="4397829" cy="6495143"/>
          </a:xfrm>
        </p:spPr>
        <p:txBody>
          <a:bodyPr/>
          <a:lstStyle/>
          <a:p>
            <a:pPr lvl="1"/>
            <a:r>
              <a:rPr lang="en-IN" sz="4000" dirty="0">
                <a:solidFill>
                  <a:schemeClr val="accent3">
                    <a:lumMod val="60000"/>
                    <a:lumOff val="40000"/>
                  </a:schemeClr>
                </a:solidFill>
              </a:rPr>
              <a:t>Importing The Libraries</a:t>
            </a:r>
            <a:br>
              <a:rPr lang="en-IN" sz="4000" dirty="0">
                <a:solidFill>
                  <a:schemeClr val="accent3">
                    <a:lumMod val="60000"/>
                    <a:lumOff val="40000"/>
                  </a:schemeClr>
                </a:solidFill>
              </a:rPr>
            </a:br>
            <a:br>
              <a:rPr lang="en-IN" sz="4000" dirty="0">
                <a:solidFill>
                  <a:schemeClr val="accent3">
                    <a:lumMod val="60000"/>
                    <a:lumOff val="40000"/>
                  </a:schemeClr>
                </a:solidFill>
              </a:rPr>
            </a:br>
            <a:r>
              <a:rPr lang="en-IN" sz="4000" dirty="0">
                <a:solidFill>
                  <a:schemeClr val="accent3">
                    <a:lumMod val="60000"/>
                    <a:lumOff val="40000"/>
                  </a:schemeClr>
                </a:solidFill>
              </a:rPr>
              <a:t>Importing The Dataset</a:t>
            </a:r>
            <a:br>
              <a:rPr lang="en-IN" dirty="0"/>
            </a:br>
            <a:br>
              <a:rPr lang="en-IN" dirty="0"/>
            </a:br>
            <a:br>
              <a:rPr lang="en-IN" dirty="0"/>
            </a:br>
            <a:r>
              <a:rPr lang="en-IN" dirty="0"/>
              <a:t>import </a:t>
            </a:r>
            <a:r>
              <a:rPr lang="en-IN" dirty="0" err="1"/>
              <a:t>numpy</a:t>
            </a:r>
            <a:r>
              <a:rPr lang="en-IN" dirty="0"/>
              <a:t> as np</a:t>
            </a:r>
            <a:br>
              <a:rPr lang="en-IN" dirty="0"/>
            </a:br>
            <a:r>
              <a:rPr lang="en-IN" dirty="0"/>
              <a:t>import pandas as pd</a:t>
            </a:r>
            <a:br>
              <a:rPr lang="en-IN" dirty="0"/>
            </a:br>
            <a:r>
              <a:rPr lang="en-IN" dirty="0"/>
              <a:t>import </a:t>
            </a:r>
            <a:r>
              <a:rPr lang="en-IN" dirty="0" err="1"/>
              <a:t>matplotlib.pyplot</a:t>
            </a:r>
            <a:r>
              <a:rPr lang="en-IN" dirty="0"/>
              <a:t> as </a:t>
            </a:r>
            <a:r>
              <a:rPr lang="en-IN" dirty="0" err="1"/>
              <a:t>plt</a:t>
            </a:r>
            <a:br>
              <a:rPr lang="en-IN" dirty="0"/>
            </a:br>
            <a:r>
              <a:rPr lang="en-IN" dirty="0"/>
              <a:t>import seaborn as </a:t>
            </a:r>
            <a:r>
              <a:rPr lang="en-IN" dirty="0" err="1"/>
              <a:t>sns</a:t>
            </a:r>
            <a:br>
              <a:rPr lang="en-IN" dirty="0"/>
            </a:br>
            <a:r>
              <a:rPr lang="en-IN" dirty="0"/>
              <a:t>import warnings</a:t>
            </a:r>
            <a:br>
              <a:rPr lang="en-IN" dirty="0"/>
            </a:br>
            <a:r>
              <a:rPr lang="en-IN" dirty="0" err="1"/>
              <a:t>warnings.filterwarnings</a:t>
            </a:r>
            <a:r>
              <a:rPr lang="en-IN" dirty="0"/>
              <a:t>('ignore’)</a:t>
            </a:r>
            <a:br>
              <a:rPr lang="en-IN" dirty="0"/>
            </a:br>
            <a:r>
              <a:rPr lang="en-IN" dirty="0"/>
              <a:t>dataset=</a:t>
            </a:r>
            <a:r>
              <a:rPr lang="en-IN" dirty="0" err="1"/>
              <a:t>pd.read_csv</a:t>
            </a:r>
            <a:r>
              <a:rPr lang="en-IN" dirty="0"/>
              <a:t>("D:\Projectgs.csv")</a:t>
            </a:r>
            <a:br>
              <a:rPr lang="en-IN" dirty="0"/>
            </a:br>
            <a:r>
              <a:rPr lang="en-IN" dirty="0"/>
              <a:t>s=</a:t>
            </a:r>
            <a:r>
              <a:rPr lang="en-IN" dirty="0" err="1"/>
              <a:t>dataset.copy</a:t>
            </a:r>
            <a:r>
              <a:rPr lang="en-IN" dirty="0"/>
              <a:t>()</a:t>
            </a:r>
            <a:br>
              <a:rPr lang="en-IN" dirty="0"/>
            </a:br>
            <a:r>
              <a:rPr lang="en-IN" dirty="0"/>
              <a:t>s</a:t>
            </a:r>
          </a:p>
        </p:txBody>
      </p:sp>
      <p:pic>
        <p:nvPicPr>
          <p:cNvPr id="5" name="Content Placeholder 4">
            <a:extLst>
              <a:ext uri="{FF2B5EF4-FFF2-40B4-BE49-F238E27FC236}">
                <a16:creationId xmlns:a16="http://schemas.microsoft.com/office/drawing/2014/main" id="{2428BBBE-352D-4B73-A06C-E42CA87CED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829" y="362857"/>
            <a:ext cx="7678057" cy="6241143"/>
          </a:xfrm>
        </p:spPr>
      </p:pic>
    </p:spTree>
    <p:extLst>
      <p:ext uri="{BB962C8B-B14F-4D97-AF65-F5344CB8AC3E}">
        <p14:creationId xmlns:p14="http://schemas.microsoft.com/office/powerpoint/2010/main" val="16976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1D4E-3347-45FD-942F-85EF0579A7F2}"/>
              </a:ext>
            </a:extLst>
          </p:cNvPr>
          <p:cNvSpPr>
            <a:spLocks noGrp="1"/>
          </p:cNvSpPr>
          <p:nvPr>
            <p:ph type="title"/>
          </p:nvPr>
        </p:nvSpPr>
        <p:spPr>
          <a:xfrm>
            <a:off x="-1" y="0"/>
            <a:ext cx="12221029" cy="6858000"/>
          </a:xfrm>
        </p:spPr>
        <p:txBody>
          <a:bodyPr/>
          <a:lstStyle/>
          <a:p>
            <a:r>
              <a:rPr lang="en-IN" sz="4000" dirty="0">
                <a:solidFill>
                  <a:schemeClr val="accent3">
                    <a:lumMod val="60000"/>
                    <a:lumOff val="40000"/>
                  </a:schemeClr>
                </a:solidFill>
              </a:rPr>
              <a:t>#Basic Information About Dataset :</a:t>
            </a:r>
            <a:br>
              <a:rPr lang="en-IN" sz="2400" dirty="0"/>
            </a:br>
            <a:r>
              <a:rPr lang="en-IN" sz="2400" dirty="0" err="1"/>
              <a:t>s.Shape</a:t>
            </a:r>
            <a:br>
              <a:rPr lang="en-IN" dirty="0"/>
            </a:br>
            <a:br>
              <a:rPr lang="en-IN" dirty="0"/>
            </a:br>
            <a:br>
              <a:rPr lang="en-IN" dirty="0"/>
            </a:br>
            <a:r>
              <a:rPr lang="en-US" sz="2400" dirty="0"/>
              <a:t>print(</a:t>
            </a:r>
            <a:r>
              <a:rPr lang="en-US" sz="2400" dirty="0" err="1"/>
              <a:t>s.groupby</a:t>
            </a:r>
            <a:r>
              <a:rPr lang="en-US" sz="2400" dirty="0"/>
              <a:t>('Outcome').size())</a:t>
            </a:r>
            <a:br>
              <a:rPr lang="en-US" sz="2400" dirty="0"/>
            </a:br>
            <a:br>
              <a:rPr lang="en-US" sz="2400" dirty="0"/>
            </a:br>
            <a:br>
              <a:rPr lang="en-US" dirty="0"/>
            </a:br>
            <a:r>
              <a:rPr lang="en-US" sz="2400" dirty="0"/>
              <a:t>s.info()</a:t>
            </a:r>
            <a:endParaRPr lang="en-IN" sz="2400" dirty="0"/>
          </a:p>
        </p:txBody>
      </p:sp>
      <p:pic>
        <p:nvPicPr>
          <p:cNvPr id="5" name="Content Placeholder 4">
            <a:extLst>
              <a:ext uri="{FF2B5EF4-FFF2-40B4-BE49-F238E27FC236}">
                <a16:creationId xmlns:a16="http://schemas.microsoft.com/office/drawing/2014/main" id="{CE8D6DAB-2261-43EE-B756-8465872CA0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13" y="1132113"/>
            <a:ext cx="5399315" cy="769257"/>
          </a:xfrm>
        </p:spPr>
      </p:pic>
      <p:pic>
        <p:nvPicPr>
          <p:cNvPr id="7" name="Picture 6">
            <a:extLst>
              <a:ext uri="{FF2B5EF4-FFF2-40B4-BE49-F238E27FC236}">
                <a16:creationId xmlns:a16="http://schemas.microsoft.com/office/drawing/2014/main" id="{196185B3-6AC0-4E6E-B0EF-CC947A2AB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486" y="4078514"/>
            <a:ext cx="10914743" cy="2569030"/>
          </a:xfrm>
          <a:prstGeom prst="rect">
            <a:avLst/>
          </a:prstGeom>
        </p:spPr>
      </p:pic>
      <p:pic>
        <p:nvPicPr>
          <p:cNvPr id="9" name="Picture 8">
            <a:extLst>
              <a:ext uri="{FF2B5EF4-FFF2-40B4-BE49-F238E27FC236}">
                <a16:creationId xmlns:a16="http://schemas.microsoft.com/office/drawing/2014/main" id="{DE4A8E8D-6AA8-47C4-BD41-053CFF840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772" y="2409370"/>
            <a:ext cx="4368799" cy="1019629"/>
          </a:xfrm>
          <a:prstGeom prst="rect">
            <a:avLst/>
          </a:prstGeom>
        </p:spPr>
      </p:pic>
    </p:spTree>
    <p:extLst>
      <p:ext uri="{BB962C8B-B14F-4D97-AF65-F5344CB8AC3E}">
        <p14:creationId xmlns:p14="http://schemas.microsoft.com/office/powerpoint/2010/main" val="283556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4FBA-CB29-4E75-9C5D-2CD94A52A65C}"/>
              </a:ext>
            </a:extLst>
          </p:cNvPr>
          <p:cNvSpPr>
            <a:spLocks noGrp="1"/>
          </p:cNvSpPr>
          <p:nvPr>
            <p:ph type="title"/>
          </p:nvPr>
        </p:nvSpPr>
        <p:spPr/>
        <p:txBody>
          <a:bodyPr/>
          <a:lstStyle/>
          <a:p>
            <a:br>
              <a:rPr lang="en-US" dirty="0"/>
            </a:br>
            <a:r>
              <a:rPr lang="en-US" sz="2400" dirty="0" err="1"/>
              <a:t>s.describe</a:t>
            </a:r>
            <a:r>
              <a:rPr lang="en-US" sz="2400" dirty="0"/>
              <a:t>()</a:t>
            </a:r>
            <a:endParaRPr lang="en-IN" sz="2400" dirty="0"/>
          </a:p>
        </p:txBody>
      </p:sp>
      <p:pic>
        <p:nvPicPr>
          <p:cNvPr id="5" name="Content Placeholder 4">
            <a:extLst>
              <a:ext uri="{FF2B5EF4-FFF2-40B4-BE49-F238E27FC236}">
                <a16:creationId xmlns:a16="http://schemas.microsoft.com/office/drawing/2014/main" id="{70809DCF-AAC1-4C9B-9CD8-4BD4C20B5C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82058"/>
            <a:ext cx="11066918" cy="5021942"/>
          </a:xfrm>
        </p:spPr>
      </p:pic>
    </p:spTree>
    <p:extLst>
      <p:ext uri="{BB962C8B-B14F-4D97-AF65-F5344CB8AC3E}">
        <p14:creationId xmlns:p14="http://schemas.microsoft.com/office/powerpoint/2010/main" val="779451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179</TotalTime>
  <Words>1217</Words>
  <Application>Microsoft Office PowerPoint</Application>
  <PresentationFormat>Widescreen</PresentationFormat>
  <Paragraphs>48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      DIABETESPREDICTION </vt:lpstr>
      <vt:lpstr>ABSTRACT :</vt:lpstr>
      <vt:lpstr>INTRODUCTION :</vt:lpstr>
      <vt:lpstr>PowerPoint Presentation</vt:lpstr>
      <vt:lpstr>STEPS:  The following are the steps used to Solve these Problem.</vt:lpstr>
      <vt:lpstr>1.Importing The Libraries  2.Importing The Dataset</vt:lpstr>
      <vt:lpstr>Importing The Libraries  Importing The Dataset   import numpy as np import pandas as pd import matplotlib.pyplot as plt import seaborn as sns import warnings warnings.filterwarnings('ignore’) dataset=pd.read_csv("D:\Projectgs.csv") s=dataset.copy() s</vt:lpstr>
      <vt:lpstr>#Basic Information About Dataset : s.Shape   print(s.groupby('Outcome').size())   s.info()</vt:lpstr>
      <vt:lpstr> s.describe()</vt:lpstr>
      <vt:lpstr>#Data Visualization : sns.heatmap(s.isnull(),cmap='plasma')</vt:lpstr>
      <vt:lpstr>sns.countplot(x='Outcome',data=s)           sns.countplot(x='Age',data=s)</vt:lpstr>
      <vt:lpstr> Extract Features and Lables : X=s.drop('Outcome',axis=1).values y=s['Outcome'].values X</vt:lpstr>
      <vt:lpstr> y</vt:lpstr>
      <vt:lpstr>Split the Train and Test dataset : from sklearn.model_selection import train_test_split X_train,X_test,y_train,y_test=train_test_split(X,y,test_size=1/3,random_state=0) Feature Scaling : from sklearn.preprocessing import StandardScaler sc=StandardScaler() X_train[:,0:8]=sc.fit_transform(X_train[:,0:8]) X_test[:,0:8]=sc.transform(X_test[:,0:8]) X_train</vt:lpstr>
      <vt:lpstr>Apply Algorithms :  LogisticRegression : from sklearn.linear_model import LogisticRegression classifier=LogisticRegression(random_state=0) classifier.fit(X_train,y_train)</vt:lpstr>
      <vt:lpstr>y_pred=classifier.predict(X_test) y_pred         from sklearn.metrics import confusion_matrix, accuracy_score cm = confusion_matrix(y_test, y_pred) print(cm)     accuracy_score(y_test, y_pred)</vt:lpstr>
      <vt:lpstr>DecisionTreeClassifier: from sklearn.tree import DecisionTreeClassifier tre=DecisionTreeClassifier(criterion='entropy',random_state=0) tre.fit(X_train, y_train)            print("accuracy :{:.3f}".format(tre.score(X_train,y_train))) </vt:lpstr>
      <vt:lpstr>y_pred=classifier.predict(X_test) y_pred            from sklearn.metrics import confusion_matrix, accuracy_score accuracy_score(y_test, y_pred)</vt:lpstr>
      <vt:lpstr>RandomForestClassifier: from sklearn.ensemble import RandomForestClassifier rf=RandomForestClassifier(n_estimators=40,criterion='entropy',random_state=0) rf.fit(X_train,y_train)            y_pred=c.predict(X_test) accuracy_score(y_test,y_pred)</vt:lpstr>
      <vt:lpstr>Support Vector Mchine: from sklearn.svm import SVC c=SVC( kernel='linear', random_state=1) c.fit(X_train,y_train)             y_pred=c.predict(X_test) accuracy_score(y_test,y_pred)</vt:lpstr>
      <vt:lpstr>Kneighborsclassifier: from sklearn.neighbors import KNeighborsClassifier classifier=KNeighborsClassifier(n_neighbors=9,metric='minkowski',p=2) classifier.fit(X_train,y_train)            y_pred=classifier.predict(X_test) accuracy_score(y_test,y_pred)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rakesh kasire</dc:creator>
  <cp:lastModifiedBy>rakesh kasire</cp:lastModifiedBy>
  <cp:revision>17</cp:revision>
  <dcterms:created xsi:type="dcterms:W3CDTF">2020-08-09T11:01:14Z</dcterms:created>
  <dcterms:modified xsi:type="dcterms:W3CDTF">2020-08-09T14:01:03Z</dcterms:modified>
</cp:coreProperties>
</file>