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64" r:id="rId1"/>
  </p:sldMasterIdLst>
  <p:notesMasterIdLst>
    <p:notesMasterId r:id="rId25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77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3"/>
  </p:normalViewPr>
  <p:slideViewPr>
    <p:cSldViewPr snapToGrid="0" snapToObjects="1">
      <p:cViewPr varScale="1">
        <p:scale>
          <a:sx n="111" d="100"/>
          <a:sy n="111" d="100"/>
        </p:scale>
        <p:origin x="240" y="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EDF1C6-5B33-DC45-A94C-F6CA1C239042}" type="datetimeFigureOut">
              <a:rPr lang="en-US" smtClean="0"/>
              <a:t>12/3/19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0F4D37-4FEF-4647-8026-F364C539F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8498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Criterion is the function to measure the quality of a split. Supported criteria are “</a:t>
            </a:r>
            <a:r>
              <a:rPr lang="en-US" dirty="0" err="1" smtClean="0"/>
              <a:t>gini</a:t>
            </a:r>
            <a:r>
              <a:rPr lang="en-US" dirty="0" smtClean="0"/>
              <a:t>” for the Gini impurity and “entropy” for the information gain.</a:t>
            </a:r>
            <a:endParaRPr lang="en-US" b="0" dirty="0" smtClean="0">
              <a:effectLst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0F4D37-4FEF-4647-8026-F364C539F22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1237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olver</a:t>
            </a:r>
            <a:r>
              <a:rPr lang="en-US" dirty="0" smtClean="0"/>
              <a:t> is taken as ‘</a:t>
            </a:r>
            <a:r>
              <a:rPr lang="en-US" dirty="0" err="1" smtClean="0"/>
              <a:t>lbfgs</a:t>
            </a:r>
            <a:r>
              <a:rPr lang="en-US" dirty="0" smtClean="0"/>
              <a:t>’ after comparing the accuracy of the models trained on other solvers: ‘sag’, ‘saga’ and ‘newton-cg’ </a:t>
            </a:r>
            <a:endParaRPr lang="en-US" b="0" dirty="0" smtClean="0">
              <a:effectLst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0F4D37-4FEF-4647-8026-F364C539F22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4907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5DFBEF1-13D1-C543-B4C1-45A2D09A6084}" type="datetimeFigureOut">
              <a:rPr lang="en-US" smtClean="0"/>
              <a:t>12/3/19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70CF086-C15F-5143-B042-A8255F463556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748899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FBEF1-13D1-C543-B4C1-45A2D09A6084}" type="datetimeFigureOut">
              <a:rPr lang="en-US" smtClean="0"/>
              <a:t>12/3/19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CF086-C15F-5143-B042-A8255F463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891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FBEF1-13D1-C543-B4C1-45A2D09A6084}" type="datetimeFigureOut">
              <a:rPr lang="en-US" smtClean="0"/>
              <a:t>12/3/19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CF086-C15F-5143-B042-A8255F463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947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FBEF1-13D1-C543-B4C1-45A2D09A6084}" type="datetimeFigureOut">
              <a:rPr lang="en-US" smtClean="0"/>
              <a:t>12/3/19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CF086-C15F-5143-B042-A8255F463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71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5DFBEF1-13D1-C543-B4C1-45A2D09A6084}" type="datetimeFigureOut">
              <a:rPr lang="en-US" smtClean="0"/>
              <a:t>12/3/19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70CF086-C15F-5143-B042-A8255F46355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2625605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FBEF1-13D1-C543-B4C1-45A2D09A6084}" type="datetimeFigureOut">
              <a:rPr lang="en-US" smtClean="0"/>
              <a:t>12/3/19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CF086-C15F-5143-B042-A8255F463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701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FBEF1-13D1-C543-B4C1-45A2D09A6084}" type="datetimeFigureOut">
              <a:rPr lang="en-US" smtClean="0"/>
              <a:t>12/3/19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CF086-C15F-5143-B042-A8255F463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230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FBEF1-13D1-C543-B4C1-45A2D09A6084}" type="datetimeFigureOut">
              <a:rPr lang="en-US" smtClean="0"/>
              <a:t>12/3/19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CF086-C15F-5143-B042-A8255F463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442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FBEF1-13D1-C543-B4C1-45A2D09A6084}" type="datetimeFigureOut">
              <a:rPr lang="en-US" smtClean="0"/>
              <a:t>12/3/19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CF086-C15F-5143-B042-A8255F463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42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5DFBEF1-13D1-C543-B4C1-45A2D09A6084}" type="datetimeFigureOut">
              <a:rPr lang="en-US" smtClean="0"/>
              <a:t>12/3/19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70CF086-C15F-5143-B042-A8255F46355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46983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5DFBEF1-13D1-C543-B4C1-45A2D09A6084}" type="datetimeFigureOut">
              <a:rPr lang="en-US" smtClean="0"/>
              <a:t>12/3/19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70CF086-C15F-5143-B042-A8255F46355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52580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45DFBEF1-13D1-C543-B4C1-45A2D09A6084}" type="datetimeFigureOut">
              <a:rPr lang="en-US" smtClean="0"/>
              <a:t>12/3/19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70CF086-C15F-5143-B042-A8255F46355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48046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Breast Cancer cell classification(Benign or Malignant)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r-HR" dirty="0" err="1"/>
              <a:t>By</a:t>
            </a:r>
            <a:r>
              <a:rPr lang="hr-HR" dirty="0"/>
              <a:t>: </a:t>
            </a:r>
            <a:r>
              <a:rPr lang="hr-HR" dirty="0" err="1"/>
              <a:t>Rakesh</a:t>
            </a:r>
            <a:r>
              <a:rPr lang="hr-HR" dirty="0"/>
              <a:t> Nagaraju (014279304)</a:t>
            </a:r>
            <a:endParaRPr lang="hr-HR" b="0" dirty="0" smtClean="0">
              <a:effectLst/>
            </a:endParaRPr>
          </a:p>
          <a:p>
            <a:r>
              <a:rPr lang="hr-HR" dirty="0" smtClean="0"/>
              <a:t/>
            </a:r>
            <a:br>
              <a:rPr lang="hr-HR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9524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Predict the trained model.</a:t>
            </a:r>
          </a:p>
          <a:p>
            <a:r>
              <a:rPr lang="en-US" dirty="0" err="1" smtClean="0"/>
              <a:t>classification_report</a:t>
            </a:r>
            <a:r>
              <a:rPr lang="en-US" dirty="0" smtClean="0"/>
              <a:t>() and</a:t>
            </a:r>
            <a:r>
              <a:rPr lang="en-US" dirty="0"/>
              <a:t> </a:t>
            </a:r>
            <a:r>
              <a:rPr lang="en-US" dirty="0" err="1" smtClean="0"/>
              <a:t>Balanced_accuracy_score</a:t>
            </a:r>
            <a:r>
              <a:rPr lang="en-US" dirty="0" smtClean="0"/>
              <a:t>().</a:t>
            </a:r>
          </a:p>
          <a:p>
            <a:r>
              <a:rPr lang="en-US" dirty="0" smtClean="0"/>
              <a:t>TP, FP, TN, FP are calculated.</a:t>
            </a:r>
          </a:p>
          <a:p>
            <a:r>
              <a:rPr lang="en-US" dirty="0" smtClean="0"/>
              <a:t>This is done for each fold.</a:t>
            </a:r>
          </a:p>
          <a:p>
            <a:r>
              <a:rPr lang="en-US" dirty="0" smtClean="0"/>
              <a:t>Mean accuracy is calculated FPR all folds.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6750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Comprison</a:t>
            </a:r>
            <a:r>
              <a:rPr lang="en-US" dirty="0" smtClean="0"/>
              <a:t> between all approaches: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35250" y="1690688"/>
            <a:ext cx="6921500" cy="2108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1600" y="3702051"/>
            <a:ext cx="6908800" cy="142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7488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2650" y="695325"/>
            <a:ext cx="7886700" cy="4963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938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85825"/>
            <a:ext cx="10515600" cy="5291138"/>
          </a:xfrm>
        </p:spPr>
        <p:txBody>
          <a:bodyPr/>
          <a:lstStyle/>
          <a:p>
            <a:endParaRPr lang="en-US" dirty="0" smtClean="0"/>
          </a:p>
          <a:p>
            <a:endParaRPr lang="en-US"/>
          </a:p>
          <a:p>
            <a:r>
              <a:rPr lang="en-US" smtClean="0"/>
              <a:t>Next</a:t>
            </a:r>
            <a:r>
              <a:rPr lang="en-US" dirty="0" smtClean="0"/>
              <a:t>, recall, precision is calculated.</a:t>
            </a:r>
          </a:p>
          <a:p>
            <a:r>
              <a:rPr lang="en-US" dirty="0" err="1" smtClean="0"/>
              <a:t>Precision_recall_curve</a:t>
            </a:r>
            <a:r>
              <a:rPr lang="en-US" dirty="0" smtClean="0"/>
              <a:t>().</a:t>
            </a:r>
          </a:p>
          <a:p>
            <a:r>
              <a:rPr lang="en-US" dirty="0" smtClean="0"/>
              <a:t>ROC curve is plotted for each fold. </a:t>
            </a:r>
            <a:r>
              <a:rPr lang="en-US" dirty="0" smtClean="0"/>
              <a:t>AUC is calculated.</a:t>
            </a:r>
            <a:endParaRPr lang="en-US" dirty="0" smtClean="0"/>
          </a:p>
          <a:p>
            <a:r>
              <a:rPr lang="en-US" dirty="0" smtClean="0"/>
              <a:t>PR curve is plotted for each fold. AUC is calculated.</a:t>
            </a:r>
          </a:p>
          <a:p>
            <a:r>
              <a:rPr lang="en-US" dirty="0" smtClean="0"/>
              <a:t>Mean ROC and PR curves are also plotted and AUC is generated.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8808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4" name="Picture 20" descr="https://lh3.googleusercontent.com/1hzsNh34Au-FV0mMe7b9oG8aygsZUhBd4Th-kS1t3SrqPTb_ezpGXX8HCkK4FOgwCWZ2k-d6RLBG7iW-fjnGuHr0U68c2SyLdZP8fI81CAFmRpcmNizbwzcgQ3rAGPTcz5t8Qr7j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048" y="621858"/>
            <a:ext cx="5751069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https://lh3.googleusercontent.com/9Jmzi_3T73qprUPMgoW9BZ7vv0p161ZakkppFGEmWImvM38zj_R3LZdhVxfYI8TUvqM1vxeB-ZatGdwuc2LQUFBODbhd25hxwlN6rDi2mQvhYyrf9rRFDnZZFfpTZWw1_Q_-CT0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7732" y="573439"/>
            <a:ext cx="5943600" cy="444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6080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lh6.googleusercontent.com/j_ld7KsR32vEiV-fwV_jHKiGw-UMAcRZ8hpmEq66NuMGG3kLOyYNHb6wDDO_kzMbjtiaQ4LitM3fPBl_CycDrYFS9QqVPdtUud3qdf2QEgy7JPMJRk3OV4d_rhOnUOB5OsZMbJD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68" y="448237"/>
            <a:ext cx="5808625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lh4.googleusercontent.com/Py2MPpow6aILZVXLgGD4FzmqztbHXYEMZGl1SWTDBsID9F2xPZ1w4BnaKuhoVMdtgGH1F4zsJRb_1MUiPbVtlAjJjPaMNzKaHuzVVpWxqK8p_WQlwsfQfP3-WYMyck5YNALIFIp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7193" y="376006"/>
            <a:ext cx="5943600" cy="449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27098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lh3.googleusercontent.com/2mEC1N4TFbBPdq3fCgArq0zuEVcxk8fU2JBJyG2EQ4lpEasqOuTNfierVPBuQQv3nzLJAMwr4Xupn9n-zgdRkopN1aIx9rV1u3M27VtEVEg8WFrNvYA9GBrjPUiSN67j6gPg0v4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863" y="436663"/>
            <a:ext cx="5842931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lh6.googleusercontent.com/RxT4IcqiAKtHrAT-LMVqVz-6JiT1CFFDxNuxqOftn70Qe6K2ORAqeNrWt8y6QyUxs47qALIxK7BlSnjqv7ZqOEBwMpMmf24j-iCTC7J3CYZe0xF9av3Zb2Ey6AiGUk70-N8rxbL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3794" y="350144"/>
            <a:ext cx="5943600" cy="452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22669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s://lh5.googleusercontent.com/M4WXLCSlzG-hALDw0-nP9LkKeEJdA_GD4NrHU9hROCeaVXbrtRT0aeEhrpvKz6SICT2vLMJ-Oh6FDSOAoGNqeUcKj6om-TgdYtmpUn7QiukYlcqXtNTeeDiDDjSHN3j2uY9jp6f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620" y="1018572"/>
            <a:ext cx="5943600" cy="434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s://lh5.googleusercontent.com/XXmdVHGNRU1DAA3GhM4Zv4vYR0lXHkyX5mawFiNGBcJCXmsURez7Wt6hJZL79-PMJGw1wRvNhm4kkWn4R4hksbXlot9jZxkHlHetw4ryfhwyh-DXW5k9SL1UITzYjE-FNfyL1M-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7220" y="1018572"/>
            <a:ext cx="5943600" cy="442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9958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s://lh4.googleusercontent.com/y0UtyRXiAqD8_3HdjIz2FUGLOGBraARGiy-UZDFRrqm-OCJXI0M53ap9ZcXiP6y-N_hnNa52oXntFXwhAUXH2SXlF1T_2kbkWHsVsqrFW8-Oy5suXxa8ErRE_Rk3KYtl4AnDdKB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18572"/>
            <a:ext cx="5943600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s://lh6.googleusercontent.com/n78YHFs48j2PT77-ouDAOKM0mR8XX9CTea2Ayixmsp7Jgn7j-3T7nTz6EO-Xyu8OP1mefN3h0vYKUt6DyraQzpGk1_PwR__6EAV3rABr-aYRMt_E2zZHO3ioG373RIHXo4D7AoLj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1018572"/>
            <a:ext cx="5943600" cy="456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18824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s://lh4.googleusercontent.com/YqvEs3kgk6z_gF4kUxMJvbNHmIgVtzXv0CCKYqOc5ftC4LJntlF5BDFwaGEvbkDeA76X9IFrhowujcVIGwJBmJ6msZjEcw7VwwkKs10fI2QeN0ehjxTbTiBdVY2-nKtgeNPvqkv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965" y="1088020"/>
            <a:ext cx="5943600" cy="444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s://lh6.googleusercontent.com/70wqnEOnQEDYhcahzZAsVlyxz8W-rzGESvBkOk9HhRWee8c4ih3hSB0yI3XIYd0boXhByRB0qJNih1FAcOG7FvvziehoKqscsVf6bpzBRJZ-SogdwKEF-Hpjt3WU6dAlQbwdIVq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1088020"/>
            <a:ext cx="5943600" cy="449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4616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Breast cancer - most common diseases found in women with </a:t>
            </a:r>
            <a:r>
              <a:rPr lang="en-US" dirty="0"/>
              <a:t>271,270 new cases expected in the United States in </a:t>
            </a:r>
            <a:r>
              <a:rPr lang="en-US" dirty="0" smtClean="0"/>
              <a:t>2019. </a:t>
            </a:r>
          </a:p>
          <a:p>
            <a:r>
              <a:rPr lang="en-US" dirty="0" smtClean="0"/>
              <a:t>Also </a:t>
            </a:r>
            <a:r>
              <a:rPr lang="en-US" dirty="0"/>
              <a:t>according to global </a:t>
            </a:r>
            <a:r>
              <a:rPr lang="en-US" dirty="0" smtClean="0"/>
              <a:t>statistics, Breast </a:t>
            </a:r>
            <a:r>
              <a:rPr lang="en-US" dirty="0"/>
              <a:t>cancer represents the majority of cases of cancer-related </a:t>
            </a:r>
            <a:r>
              <a:rPr lang="en-US" dirty="0" smtClean="0"/>
              <a:t>deaths - a </a:t>
            </a:r>
            <a:r>
              <a:rPr lang="en-US" dirty="0"/>
              <a:t>significant public health problem in today’s society.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955761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https://lh5.googleusercontent.com/mPkPioqi8iYeaBM-YM9VJlhUwkY6FQbfrGnkhCt1MMWqcaEqmZQdGsHRu8eTypGJFjaU1tpqdHwWQ9kEilCjIBPn5f3IJHnR-gNxbXYPsnwGQtV8sF_94dh-gJoRpx2M186pbSy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72" y="1134319"/>
            <a:ext cx="5943600" cy="452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https://lh3.googleusercontent.com/4JQMWF58YhG4uaT-45o9ogjCvPMxRHDGCb-DYzu18a9DtMn4IKADDG5w0QashIeFmuWvW8IfAn7qarPqtRNW2s7_mtNJvvEPWONt6-STVLNh9q0sGbyAZHHzrmurqVnW8WsGVPp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7772" y="1134319"/>
            <a:ext cx="5943600" cy="450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31866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https://lh4.googleusercontent.com/jTqOvwHr5x51nbuGqGf3nnrQ5jnJM9S6R3fw2-Bkn1lm7UMMZCXkV4hUqRZj5hLMWwN4h1Rwrci8IMGsK3W-k9OCoVBgaEY5TkdOhRaoyARKNL0RPWHQavjF6azkiL0roRBoBnk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643" y="1180618"/>
            <a:ext cx="5943600" cy="445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https://lh6.googleusercontent.com/VP1RAunyJMYmcL0Zvq90OQ0nUV1PeCznfesXVFZUDny8Z6MWaI4upa2-bsp1_OyWiviukDnpHhnWlNQfsbg6IJCFw-pjUk59lzUFWo9gNF_RbbYZLj2Vc0nvqwqpHfNnd0YkDht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8243" y="1180618"/>
            <a:ext cx="5943600" cy="453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76827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https://lh3.googleusercontent.com/GBRIBAfMMRv2_-DZQ0b_Yg1XQH-A592HgNa151PKb73gyUuPHNIUTyCBbxLG3euGP0mu-PVCHzVPPIGfgknDA6ZW0ZnSBAfvxMbv7p9nR8OXgiTbjr4_I39XLSOoh0li71CullO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494" y="1157468"/>
            <a:ext cx="5943600" cy="4410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https://lh4.googleusercontent.com/b9G_kAPr3C5537Fi9HcgDuE7enA4iJvazzorB5xahVK-5V2dRriTi_4wGmFBlK1jeiSvgq_Hp00PFlOSssq-TF9lTib2iERHFptaeKxJXzOiXcteE-QSJW9wnVeQMH7RhBjE5lk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5094" y="1157468"/>
            <a:ext cx="5943600" cy="453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2804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03492" y="2627452"/>
            <a:ext cx="39585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Thank You!!!</a:t>
            </a:r>
            <a:endParaRPr lang="en-US" sz="320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29961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42925"/>
            <a:ext cx="10515600" cy="5634038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Diagnosing cancer at the early stages can improve the prognosis and chance of survival, significantly, as it can, in turn, promote the timely treatment of patients. </a:t>
            </a:r>
          </a:p>
          <a:p>
            <a:r>
              <a:rPr lang="en-US" dirty="0" smtClean="0"/>
              <a:t>Additionally, accurate classification of Benign tumors can prevent patients from undergoing unnecessary treatments. </a:t>
            </a:r>
          </a:p>
          <a:p>
            <a:r>
              <a:rPr lang="en-US" dirty="0" smtClean="0"/>
              <a:t>Thus, the correct diagnosis of the disease and the right classification of Breast cancer cells as either Malignant or Benign is a subject of research.</a:t>
            </a:r>
          </a:p>
          <a:p>
            <a:r>
              <a:rPr lang="en-US" dirty="0" smtClean="0"/>
              <a:t>In this project, applying 7 algorithms on “Wisconsin Breast Cancer” dataset and then compare the accuracy of all the approaches.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748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Dataset used is “Wisconsin Breast Cancer Dataset”</a:t>
            </a:r>
          </a:p>
          <a:p>
            <a:r>
              <a:rPr lang="en-US" dirty="0" smtClean="0"/>
              <a:t>Downloaded from </a:t>
            </a:r>
            <a:r>
              <a:rPr lang="en-US" dirty="0" err="1" smtClean="0"/>
              <a:t>Kaggle</a:t>
            </a:r>
            <a:r>
              <a:rPr lang="en-US" dirty="0" smtClean="0"/>
              <a:t>.</a:t>
            </a:r>
          </a:p>
          <a:p>
            <a:r>
              <a:rPr lang="en-US" dirty="0" smtClean="0"/>
              <a:t>Contains 569 </a:t>
            </a:r>
            <a:r>
              <a:rPr lang="en-US" dirty="0"/>
              <a:t>(rows), 32 (columns</a:t>
            </a:r>
            <a:r>
              <a:rPr lang="en-US" dirty="0" smtClean="0"/>
              <a:t>)</a:t>
            </a:r>
          </a:p>
          <a:p>
            <a:r>
              <a:rPr lang="en-US" dirty="0" smtClean="0"/>
              <a:t>Column 1 &amp;2 : Patient ID and Diagnosis</a:t>
            </a:r>
          </a:p>
          <a:p>
            <a:r>
              <a:rPr lang="en-US" dirty="0" smtClean="0"/>
              <a:t>Rest(30 columns) : features</a:t>
            </a:r>
          </a:p>
          <a:p>
            <a:r>
              <a:rPr lang="en-US" dirty="0" smtClean="0"/>
              <a:t>357 </a:t>
            </a:r>
            <a:r>
              <a:rPr lang="en-US" dirty="0"/>
              <a:t>Benign (63%) and 212 Malignant (37%).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839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85775"/>
            <a:ext cx="10515600" cy="5691188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Next, remove Categorical data (convert diagnosis values to 0,1) - Label encoder()</a:t>
            </a:r>
          </a:p>
          <a:p>
            <a:r>
              <a:rPr lang="en-US" dirty="0" smtClean="0"/>
              <a:t>Next, Analyzing the data by plotting a bar graph for each features and using different colors for Malignant and Benign cases.</a:t>
            </a:r>
          </a:p>
          <a:p>
            <a:r>
              <a:rPr lang="en-US" dirty="0" smtClean="0"/>
              <a:t>k- cross validation (default used in this project = 5)</a:t>
            </a:r>
          </a:p>
        </p:txBody>
      </p:sp>
    </p:spTree>
    <p:extLst>
      <p:ext uri="{BB962C8B-B14F-4D97-AF65-F5344CB8AC3E}">
        <p14:creationId xmlns:p14="http://schemas.microsoft.com/office/powerpoint/2010/main" val="1171151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Support </a:t>
            </a:r>
            <a:r>
              <a:rPr lang="en-US" b="1" dirty="0"/>
              <a:t>Vector Machine (SVM</a:t>
            </a:r>
            <a:r>
              <a:rPr lang="en-US" b="1" dirty="0" smtClean="0"/>
              <a:t>): </a:t>
            </a:r>
            <a:r>
              <a:rPr lang="en-US" dirty="0"/>
              <a:t>SVM runs on 4 main ideas: Separating hyperplane (to separate training data into two classes), Maximizing minimum separation between classes (choosing hyperplane such that to maximize the margin), working in a higher-dimensional space (project data to higher dimensional space) and Kernel trick (used to project data into higher dimension). </a:t>
            </a:r>
            <a:endParaRPr lang="en-US" b="0" dirty="0" smtClean="0">
              <a:effectLst/>
            </a:endParaRPr>
          </a:p>
          <a:p>
            <a:r>
              <a:rPr lang="en-US" dirty="0" err="1" smtClean="0"/>
              <a:t>Sklearn</a:t>
            </a:r>
            <a:r>
              <a:rPr lang="en-US" dirty="0" smtClean="0"/>
              <a:t> SVC() package.</a:t>
            </a:r>
          </a:p>
          <a:p>
            <a:r>
              <a:rPr lang="en-US" dirty="0" smtClean="0"/>
              <a:t>Using Kernel: Linear, RBF and Polynomial, with c = 3.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427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23875"/>
            <a:ext cx="10515600" cy="5653088"/>
          </a:xfrm>
        </p:spPr>
        <p:txBody>
          <a:bodyPr>
            <a:normAutofit/>
          </a:bodyPr>
          <a:lstStyle/>
          <a:p>
            <a:endParaRPr lang="en-US" b="1" dirty="0" smtClean="0"/>
          </a:p>
          <a:p>
            <a:endParaRPr lang="en-US" b="1" dirty="0"/>
          </a:p>
          <a:p>
            <a:r>
              <a:rPr lang="en-US" b="1" dirty="0" smtClean="0"/>
              <a:t>K-Nearest </a:t>
            </a:r>
            <a:r>
              <a:rPr lang="en-US" b="1" dirty="0"/>
              <a:t>Neighbor (k-NN):</a:t>
            </a:r>
            <a:r>
              <a:rPr lang="en-US" dirty="0"/>
              <a:t> </a:t>
            </a:r>
            <a:r>
              <a:rPr lang="en-US" dirty="0" smtClean="0"/>
              <a:t>a </a:t>
            </a:r>
            <a:r>
              <a:rPr lang="en-US" dirty="0"/>
              <a:t>supervised learning </a:t>
            </a:r>
            <a:r>
              <a:rPr lang="en-US" dirty="0" smtClean="0"/>
              <a:t>technique, classify </a:t>
            </a:r>
            <a:r>
              <a:rPr lang="en-US" dirty="0"/>
              <a:t>a sample based on a majority vote of the k nearest samples in the training </a:t>
            </a:r>
            <a:r>
              <a:rPr lang="en-US" dirty="0" smtClean="0"/>
              <a:t>set, no </a:t>
            </a:r>
            <a:r>
              <a:rPr lang="en-US" dirty="0"/>
              <a:t>training is required.</a:t>
            </a:r>
            <a:endParaRPr lang="en-US" b="0" dirty="0" smtClean="0">
              <a:effectLst/>
            </a:endParaRPr>
          </a:p>
          <a:p>
            <a:r>
              <a:rPr lang="en-US" dirty="0"/>
              <a:t>In this implementation, we keep </a:t>
            </a:r>
            <a:r>
              <a:rPr lang="en-US" dirty="0" smtClean="0"/>
              <a:t>k = 5 </a:t>
            </a:r>
            <a:r>
              <a:rPr lang="en-US" dirty="0"/>
              <a:t>value as p is set to 2(equivalent to using Euclidean distance), metric used is ’</a:t>
            </a:r>
            <a:r>
              <a:rPr lang="en-US" dirty="0" err="1"/>
              <a:t>minkowski</a:t>
            </a:r>
            <a:r>
              <a:rPr lang="en-US" dirty="0"/>
              <a:t>’.</a:t>
            </a:r>
            <a:endParaRPr lang="en-US" b="0" dirty="0" smtClean="0">
              <a:effectLst/>
            </a:endParaRPr>
          </a:p>
          <a:p>
            <a:endParaRPr lang="en-US" b="0" dirty="0" smtClean="0">
              <a:effectLst/>
            </a:endParaRPr>
          </a:p>
          <a:p>
            <a:r>
              <a:rPr lang="en-US" b="1" dirty="0"/>
              <a:t>Decision Tree: </a:t>
            </a:r>
            <a:r>
              <a:rPr lang="en-US" dirty="0"/>
              <a:t>It creates a</a:t>
            </a:r>
            <a:r>
              <a:rPr lang="en-US" b="1" dirty="0"/>
              <a:t> </a:t>
            </a:r>
            <a:r>
              <a:rPr lang="en-US" dirty="0"/>
              <a:t>Tree that is used to make decisions, kind of like a flow chart. Each node is a test condition and each branch is an outcome of the test represented by the corresponding node.</a:t>
            </a:r>
            <a:endParaRPr lang="en-US" b="0" dirty="0" smtClean="0">
              <a:effectLst/>
            </a:endParaRPr>
          </a:p>
          <a:p>
            <a:r>
              <a:rPr lang="en-US" dirty="0" smtClean="0"/>
              <a:t>In </a:t>
            </a:r>
            <a:r>
              <a:rPr lang="en-US" dirty="0"/>
              <a:t>this implementation, we choose criterion as “entropy” and the random state as 0 and the rest of the parameters are kept as default. </a:t>
            </a:r>
            <a:endParaRPr lang="en-US" b="0" dirty="0" smtClean="0">
              <a:effectLst/>
            </a:endParaRPr>
          </a:p>
          <a:p>
            <a:endParaRPr lang="en-US" b="0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997404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38150"/>
            <a:ext cx="10515600" cy="5738813"/>
          </a:xfrm>
        </p:spPr>
        <p:txBody>
          <a:bodyPr>
            <a:normAutofit lnSpcReduction="10000"/>
          </a:bodyPr>
          <a:lstStyle/>
          <a:p>
            <a:endParaRPr lang="en-US" b="1" dirty="0" smtClean="0"/>
          </a:p>
          <a:p>
            <a:endParaRPr lang="en-US" b="1" dirty="0"/>
          </a:p>
          <a:p>
            <a:r>
              <a:rPr lang="en-US" b="1" dirty="0" smtClean="0"/>
              <a:t>Random Forest:</a:t>
            </a:r>
            <a:r>
              <a:rPr lang="en-US" dirty="0" smtClean="0"/>
              <a:t> Random Forest (RF) is a generalization of a decision tree. This training algorithm uses heuristic to do smart bagging. </a:t>
            </a:r>
            <a:endParaRPr lang="en-US" b="0" dirty="0" smtClean="0">
              <a:effectLst/>
            </a:endParaRPr>
          </a:p>
          <a:p>
            <a:r>
              <a:rPr lang="en-US" dirty="0" smtClean="0"/>
              <a:t>In this implementation, criterion = “entropy”, random state as 0 and estimators=10(default). </a:t>
            </a:r>
          </a:p>
          <a:p>
            <a:endParaRPr lang="en-US" b="0" dirty="0" smtClean="0">
              <a:effectLst/>
            </a:endParaRPr>
          </a:p>
          <a:p>
            <a:r>
              <a:rPr lang="en-US" b="1" dirty="0" smtClean="0"/>
              <a:t>Naive Bayes: </a:t>
            </a:r>
            <a:r>
              <a:rPr lang="en-US" dirty="0" smtClean="0"/>
              <a:t>Naive Bayes classifier assumes that the presence of a particular feature in a class is unrelated to the presence of any other feature.</a:t>
            </a:r>
          </a:p>
          <a:p>
            <a:r>
              <a:rPr lang="en-US" dirty="0" smtClean="0"/>
              <a:t> In this implementation, we use the </a:t>
            </a:r>
            <a:r>
              <a:rPr lang="en-US" dirty="0" err="1" smtClean="0"/>
              <a:t>sklearn</a:t>
            </a:r>
            <a:r>
              <a:rPr lang="en-US" dirty="0" smtClean="0"/>
              <a:t> </a:t>
            </a:r>
            <a:r>
              <a:rPr lang="en-US" dirty="0" err="1" smtClean="0"/>
              <a:t>GaussianNB</a:t>
            </a:r>
            <a:r>
              <a:rPr lang="en-US" dirty="0" smtClean="0"/>
              <a:t>() package with all parameters kept as default.</a:t>
            </a:r>
            <a:endParaRPr lang="en-US" b="0" dirty="0" smtClean="0">
              <a:effectLst/>
            </a:endParaRPr>
          </a:p>
          <a:p>
            <a:endParaRPr lang="en-US" b="0" dirty="0" smtClean="0">
              <a:effectLst/>
            </a:endParaRPr>
          </a:p>
          <a:p>
            <a:r>
              <a:rPr lang="en-US" b="1" dirty="0" smtClean="0"/>
              <a:t>Logistic Regression:</a:t>
            </a:r>
            <a:r>
              <a:rPr lang="en-US" dirty="0" smtClean="0"/>
              <a:t> Logistic regression uses an equation as the representation similar to linear regression. </a:t>
            </a:r>
          </a:p>
          <a:p>
            <a:r>
              <a:rPr lang="en-US" dirty="0" smtClean="0"/>
              <a:t>In this implementation, we keep penalty as 'l2', solver as '</a:t>
            </a:r>
            <a:r>
              <a:rPr lang="en-US" dirty="0" err="1" smtClean="0"/>
              <a:t>lbfgs</a:t>
            </a:r>
            <a:r>
              <a:rPr lang="en-US" dirty="0" smtClean="0"/>
              <a:t>', </a:t>
            </a:r>
            <a:r>
              <a:rPr lang="en-US" dirty="0" err="1" smtClean="0"/>
              <a:t>random_state</a:t>
            </a:r>
            <a:r>
              <a:rPr lang="en-US" dirty="0" smtClean="0"/>
              <a:t> as 0 and </a:t>
            </a:r>
            <a:r>
              <a:rPr lang="en-US" dirty="0" err="1" smtClean="0"/>
              <a:t>max_iter</a:t>
            </a:r>
            <a:r>
              <a:rPr lang="en-US" dirty="0" smtClean="0"/>
              <a:t> = 1000.</a:t>
            </a:r>
            <a:endParaRPr lang="en-US" b="0" dirty="0" smtClean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7003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90550"/>
            <a:ext cx="10515600" cy="5586413"/>
          </a:xfrm>
        </p:spPr>
        <p:txBody>
          <a:bodyPr>
            <a:normAutofit/>
          </a:bodyPr>
          <a:lstStyle/>
          <a:p>
            <a:endParaRPr lang="en-US" b="1" dirty="0" smtClean="0"/>
          </a:p>
          <a:p>
            <a:endParaRPr lang="en-US" b="1" dirty="0"/>
          </a:p>
          <a:p>
            <a:r>
              <a:rPr lang="en-US" b="1" dirty="0" smtClean="0"/>
              <a:t>Neural Network:</a:t>
            </a:r>
            <a:r>
              <a:rPr lang="en-US" dirty="0" smtClean="0"/>
              <a:t> In this project, using a </a:t>
            </a:r>
            <a:r>
              <a:rPr lang="en-US" b="1" dirty="0" smtClean="0"/>
              <a:t>Multilayer Perceptron</a:t>
            </a:r>
            <a:r>
              <a:rPr lang="en-US" dirty="0" smtClean="0"/>
              <a:t>(MLP).</a:t>
            </a:r>
            <a:endParaRPr lang="en-US" b="0" dirty="0" smtClean="0">
              <a:effectLst/>
            </a:endParaRPr>
          </a:p>
          <a:p>
            <a:r>
              <a:rPr lang="en-US" dirty="0" smtClean="0"/>
              <a:t>In our implementation, we are using the </a:t>
            </a:r>
            <a:r>
              <a:rPr lang="en-US" dirty="0" err="1" smtClean="0"/>
              <a:t>sklearn</a:t>
            </a:r>
            <a:r>
              <a:rPr lang="en-US" dirty="0" smtClean="0"/>
              <a:t> </a:t>
            </a:r>
            <a:r>
              <a:rPr lang="en-US" dirty="0" err="1" smtClean="0"/>
              <a:t>Keras</a:t>
            </a:r>
            <a:r>
              <a:rPr lang="en-US" dirty="0" smtClean="0"/>
              <a:t> package. </a:t>
            </a:r>
          </a:p>
          <a:p>
            <a:r>
              <a:rPr lang="en-US" dirty="0" smtClean="0"/>
              <a:t>Sequential() model is implemented, which is a linear stack of layers. </a:t>
            </a:r>
          </a:p>
          <a:p>
            <a:r>
              <a:rPr lang="en-US" dirty="0" smtClean="0"/>
              <a:t>We are using 2 hidden layers, one input layer, and one output layer. </a:t>
            </a:r>
          </a:p>
          <a:p>
            <a:r>
              <a:rPr lang="en-US" dirty="0" smtClean="0"/>
              <a:t>We are calculating the Stochastic Gradient Descent SGD with a learning rate as 0.01, decay as 1*e-6, momentum as 0.9 and use it as an optimizer. </a:t>
            </a:r>
          </a:p>
          <a:p>
            <a:r>
              <a:rPr lang="en-US" dirty="0" smtClean="0"/>
              <a:t>For the first 3 layers, the activation function used is the Rectified Linear unit (</a:t>
            </a:r>
            <a:r>
              <a:rPr lang="en-US" dirty="0" err="1" smtClean="0"/>
              <a:t>ReLu</a:t>
            </a:r>
            <a:r>
              <a:rPr lang="en-US" dirty="0" smtClean="0"/>
              <a:t>) and for the output layer, “sigmoid” is used. The loss used here is the mean squared loss.</a:t>
            </a:r>
            <a:br>
              <a:rPr lang="en-US" dirty="0" smtClean="0"/>
            </a:b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072133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</a:majorFont>
      <a:minorFont>
        <a:latin typeface="Franklin Gothic Book" panose="020B0503020102020204"/>
        <a:ea typeface=""/>
        <a:cs typeface="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316</TotalTime>
  <Words>728</Words>
  <Application>Microsoft Macintosh PowerPoint</Application>
  <PresentationFormat>Widescreen</PresentationFormat>
  <Paragraphs>74</Paragraphs>
  <Slides>23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Calibri</vt:lpstr>
      <vt:lpstr>Franklin Gothic Book</vt:lpstr>
      <vt:lpstr>Arial</vt:lpstr>
      <vt:lpstr>Crop</vt:lpstr>
      <vt:lpstr>Breast Cancer cell classification(Benign or Malignant)</vt:lpstr>
      <vt:lpstr>Introduction</vt:lpstr>
      <vt:lpstr>PowerPoint Presentation</vt:lpstr>
      <vt:lpstr>Dataset</vt:lpstr>
      <vt:lpstr>PowerPoint Presentation</vt:lpstr>
      <vt:lpstr>Implementation</vt:lpstr>
      <vt:lpstr>PowerPoint Presentation</vt:lpstr>
      <vt:lpstr>PowerPoint Presentation</vt:lpstr>
      <vt:lpstr>PowerPoint Presentation</vt:lpstr>
      <vt:lpstr>Results:</vt:lpstr>
      <vt:lpstr>Comprison between all approaches: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Breast Cancer cell classification(Benign or Malignant)</dc:title>
  <dc:creator>Microsoft Office User</dc:creator>
  <cp:lastModifiedBy>Microsoft Office User</cp:lastModifiedBy>
  <cp:revision>5</cp:revision>
  <dcterms:created xsi:type="dcterms:W3CDTF">2019-12-03T11:37:17Z</dcterms:created>
  <dcterms:modified xsi:type="dcterms:W3CDTF">2019-12-03T16:53:55Z</dcterms:modified>
</cp:coreProperties>
</file>