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73b8ae504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73b8ae504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73b8ae504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73b8ae504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73b8ae504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73b8ae504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73b8ae504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73b8ae504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73b8ae504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73b8ae504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73b8ae504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73b8ae504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73b8ae504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73b8ae504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7445c91c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7445c91c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73b8ae504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73b8ae504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73b8ae504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73b8ae504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73b8ae50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73b8ae50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73b8ae50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73b8ae50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73b8ae504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73b8ae504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73b8ae504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73b8ae504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73b8ae504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73b8ae504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73b8ae504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73b8ae504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73b8ae504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73b8ae504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73b8ae504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73b8ae504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Integer_factorization" TargetMode="External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hyperlink" Target="https://en.wikipedia.org/wiki/Mathematician" TargetMode="External"/><Relationship Id="rId5" Type="http://schemas.openxmlformats.org/officeDocument/2006/relationships/hyperlink" Target="https://en.wikipedia.org/wiki/Computer_scientist" TargetMode="External"/><Relationship Id="rId6" Type="http://schemas.openxmlformats.org/officeDocument/2006/relationships/hyperlink" Target="https://en.wikipedia.org/wiki/Turing_Awar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B9C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552550" y="1696450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Rabin Cipher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Presented By: Rakesh Nagaraju</a:t>
            </a:r>
            <a:endParaRPr sz="100"/>
          </a:p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1406242" y="19967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CS 265 </a:t>
            </a:r>
            <a:endParaRPr b="1" sz="2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Final Project Presentation</a:t>
            </a:r>
            <a:endParaRPr b="1" sz="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B9C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ctrTitle"/>
          </p:nvPr>
        </p:nvSpPr>
        <p:spPr>
          <a:xfrm>
            <a:off x="431475" y="454175"/>
            <a:ext cx="84588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Rabin Cipher - </a:t>
            </a:r>
            <a:r>
              <a:rPr lang="en" sz="3300">
                <a:solidFill>
                  <a:srgbClr val="000000"/>
                </a:solidFill>
              </a:rPr>
              <a:t>Key Generation Example</a:t>
            </a:r>
            <a:endParaRPr sz="3300">
              <a:solidFill>
                <a:srgbClr val="000000"/>
              </a:solidFill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60275" y="1226175"/>
            <a:ext cx="8830200" cy="3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We have to select P and Q such that it satisfies the condition: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 P ≡ Q ≡ 3 mod 4. </a:t>
            </a: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Say : P = 7 and  Q =11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Now, calculate N,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   N = P * Q = 7 * 11 = </a:t>
            </a: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77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   Public Key : (N = 77)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   Private Key : (P = 7 , Q = 11)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B9C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ctrTitle"/>
          </p:nvPr>
        </p:nvSpPr>
        <p:spPr>
          <a:xfrm>
            <a:off x="431475" y="454175"/>
            <a:ext cx="84588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Rabin Cipher - Encryption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382350" y="1226175"/>
            <a:ext cx="8508000" cy="3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         Suppose you want to encrypt a plaintext </a:t>
            </a: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Convert </a:t>
            </a: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 into array of Integer, </a:t>
            </a: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endParaRPr b="1" sz="2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Get </a:t>
            </a: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 from Public Key.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Compute ,</a:t>
            </a: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C = M</a:t>
            </a:r>
            <a:r>
              <a:rPr b="1" baseline="30000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mod N 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and return </a:t>
            </a: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C.</a:t>
            </a:r>
            <a:endParaRPr b="1" sz="2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Convert </a:t>
            </a: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Ciphertext C </a:t>
            </a: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to</a:t>
            </a: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hex string </a:t>
            </a: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and s</a:t>
            </a: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end 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B9C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ctrTitle"/>
          </p:nvPr>
        </p:nvSpPr>
        <p:spPr>
          <a:xfrm>
            <a:off x="431475" y="454175"/>
            <a:ext cx="84588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000000"/>
                </a:solidFill>
              </a:rPr>
              <a:t>Rabin Cipher - Encryption Example: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43" name="Google Shape;143;p24"/>
          <p:cNvSpPr txBox="1"/>
          <p:nvPr/>
        </p:nvSpPr>
        <p:spPr>
          <a:xfrm>
            <a:off x="382350" y="1226175"/>
            <a:ext cx="8508000" cy="3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Example: N = 77 such that P =7, Q = 11 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Suppose the </a:t>
            </a: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message to be sent is  10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Encryption: 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C = 10</a:t>
            </a:r>
            <a:r>
              <a:rPr baseline="30000"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mod 77 ⇒ 100 mod (77) = </a:t>
            </a: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23</a:t>
            </a:r>
            <a:endParaRPr b="1" sz="2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</a:pP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Ciphered-Text = 23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B9C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ctrTitle"/>
          </p:nvPr>
        </p:nvSpPr>
        <p:spPr>
          <a:xfrm>
            <a:off x="431475" y="454175"/>
            <a:ext cx="84588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Rabin Cipher - Decryption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382350" y="1226175"/>
            <a:ext cx="86088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Suppose we want to decrypt a ciphertext.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Convert hex ciphertext to </a:t>
            </a: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array of Integer, C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Calculate: 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sqrt(C) mod N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AutoNum type="arabicPeriod"/>
            </a:pP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When , there is a simple Formula called Extended Euclidean, to find the root of C mod P: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AutoNum type="arabicPeriod"/>
            </a:pP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Therefore,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875" y="3005325"/>
            <a:ext cx="3525325" cy="8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1700" y="4091900"/>
            <a:ext cx="2620250" cy="4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B9C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ctrTitle"/>
          </p:nvPr>
        </p:nvSpPr>
        <p:spPr>
          <a:xfrm>
            <a:off x="431475" y="454175"/>
            <a:ext cx="84588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000000"/>
                </a:solidFill>
              </a:rPr>
              <a:t>Rabin Cipher - Decryption Contd.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382350" y="1226175"/>
            <a:ext cx="8508000" cy="3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Hence, the first 2 roots are calculated as: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The other 2 roots are: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Then we use Chinese Remainder Theorem to obtain four roots of C mod N.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Out of the four one is the correct message. 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5900" y="1226175"/>
            <a:ext cx="182880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6248" y="1935375"/>
            <a:ext cx="2350775" cy="6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B9C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ctrTitle"/>
          </p:nvPr>
        </p:nvSpPr>
        <p:spPr>
          <a:xfrm>
            <a:off x="431475" y="454175"/>
            <a:ext cx="84588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Rabin Cipher -</a:t>
            </a:r>
            <a:r>
              <a:rPr lang="en" sz="3600">
                <a:solidFill>
                  <a:srgbClr val="000000"/>
                </a:solidFill>
              </a:rPr>
              <a:t> Decryption Example: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382350" y="1226175"/>
            <a:ext cx="8508000" cy="3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Ciphered-Text = 23</a:t>
            </a:r>
            <a:endParaRPr b="1" sz="2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 = 7, Q = 11</a:t>
            </a:r>
            <a:endParaRPr b="1" sz="2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Calculate roots as:</a:t>
            </a:r>
            <a:endParaRPr b="1" sz="2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  23</a:t>
            </a:r>
            <a:r>
              <a:rPr b="1" baseline="30000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(7+1)/4</a:t>
            </a: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≡  2</a:t>
            </a:r>
            <a:r>
              <a:rPr b="1" baseline="30000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≡  4 mod 7        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and</a:t>
            </a: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      23</a:t>
            </a:r>
            <a:r>
              <a:rPr b="1" baseline="30000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(11+1)/4</a:t>
            </a: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≡ 1</a:t>
            </a:r>
            <a:r>
              <a:rPr b="1" baseline="30000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≡ 1 mod 11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Using Chinese Remainder algorithm, we get roots: 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</a:t>
            </a: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10 mod 77,         -10 mod 77,           32 mod 77,             -32 mod 77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Finally, we get roots: </a:t>
            </a:r>
            <a:endParaRPr b="1" sz="2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   R1 = 10,        R2 = 67,          R3 = 32,         R4 = 45</a:t>
            </a: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B9C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ctrTitle"/>
          </p:nvPr>
        </p:nvSpPr>
        <p:spPr>
          <a:xfrm>
            <a:off x="431475" y="454175"/>
            <a:ext cx="84588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Rabin Cipher - Decryption Contd.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71" name="Google Shape;171;p28"/>
          <p:cNvSpPr txBox="1"/>
          <p:nvPr/>
        </p:nvSpPr>
        <p:spPr>
          <a:xfrm>
            <a:off x="382350" y="1226175"/>
            <a:ext cx="8508000" cy="3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How to find the Correct plaintext among 4 roots??</a:t>
            </a:r>
            <a:endParaRPr b="1" i="1" sz="2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One way is to </a:t>
            </a: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repeat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 the plaintext twice before encrypting.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Encrypt this message and send it.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During decryption, out of the possible four results,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Divide every result to </a:t>
            </a: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equal halves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compare them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The pair which matches is the </a:t>
            </a: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correct recovered plaintext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. 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B9C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ctrTitle"/>
          </p:nvPr>
        </p:nvSpPr>
        <p:spPr>
          <a:xfrm>
            <a:off x="431475" y="454175"/>
            <a:ext cx="84588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Rabin Cipher - Decryption Contd.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382350" y="1226175"/>
            <a:ext cx="8508000" cy="3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How to find the Correct plaintext among 4 roots??</a:t>
            </a:r>
            <a:endParaRPr b="1" i="1" sz="2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Suppose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 plaintext is “10”,  before encrypting we make it “1010”.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Encrypt this message and send it.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During decryption, we get four results,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For our example one of the roots will be </a:t>
            </a:r>
            <a:r>
              <a:rPr b="1" i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“1010”,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we divide into 2 halves and compare them.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“1010” = 10:10.  Therefore 10 is correct text.</a:t>
            </a:r>
            <a:endParaRPr b="1" i="1" sz="2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B9C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ctrTitle"/>
          </p:nvPr>
        </p:nvSpPr>
        <p:spPr>
          <a:xfrm>
            <a:off x="431475" y="454175"/>
            <a:ext cx="84588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Rabin Cipher - Conclusion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83" name="Google Shape;183;p30"/>
          <p:cNvSpPr txBox="1"/>
          <p:nvPr/>
        </p:nvSpPr>
        <p:spPr>
          <a:xfrm>
            <a:off x="382350" y="1226175"/>
            <a:ext cx="8508000" cy="3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Advantages: </a:t>
            </a:r>
            <a:endParaRPr b="1" sz="2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AutoNum type="arabicPeriod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security of Rabin algorithm relies on the difficulty of factoring very large numbers, so the greater the private keys are used, the better the security becomes.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just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AutoNum type="arabicPeriod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Another advantage of Rabin cipher is its encryption, where the calculation is done by square modulo N making it more efficient than RSA, as the calculation required is at least of a cube. 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Disadvantages: </a:t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AutoNum type="arabicPeriod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Decrypting produces four outputs out of which only one is correct. Thus increasing computation.  </a:t>
            </a:r>
            <a:endParaRPr sz="80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AutoNum type="arabicPeriod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Vulnerable to chosen ciphertext attacks.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B9C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ctrTitle"/>
          </p:nvPr>
        </p:nvSpPr>
        <p:spPr>
          <a:xfrm>
            <a:off x="431475" y="454175"/>
            <a:ext cx="84588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References: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382275" y="1075475"/>
            <a:ext cx="8508000" cy="3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  </a:t>
            </a:r>
            <a:r>
              <a:rPr lang="en" sz="130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Rabin, M. O. (1979). Digitalized signatures and public-key functions as intractable as factorization (No. MIT/LCS/TR-212). Massachusetts Inst of Tech Cambridge Lab for Computer Science.</a:t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  	M. O. Rabin, "Digitized signatures and public-key functions as intractable as factorization,", MIT Lab. for Computer Science, Technical Report LCS/TR-212, 1979.</a:t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  	H. C. Williams, "A Modification of the RSA Public-Key Encryption Procedure," IEEE Transactions on Information Theory, Vol IT-26, No. 6, November 1980.</a:t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  	Henk C. A. van Tilborg, An Introduction to Cryptology. Boston: Kluwer Academic Publishers, 1988.</a:t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  	Jennifer Seberry and Josef Pieprzyk, Cryptography: An Introduction to Computer Security. Sydney, Australia: Prentice Hall, 1989.</a:t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[6]       https://en.wikipedia.org/wiki/Chinese_remainder_theorem.</a:t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[7]   	https://en.wikipedia.org/wiki/Extended_Euclidean_algorithm.</a:t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B9C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759400" y="454175"/>
            <a:ext cx="81309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Rabin Cipher - A brief History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248475" y="1219000"/>
            <a:ext cx="8846400" cy="37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Invented by Michael O. Rabin in </a:t>
            </a:r>
            <a:r>
              <a:rPr lang="en" sz="2100">
                <a:solidFill>
                  <a:schemeClr val="dk2"/>
                </a:solidFill>
              </a:rPr>
              <a:t>January 1979 in</a:t>
            </a:r>
            <a:r>
              <a:rPr lang="en" sz="2100"/>
              <a:t> his journal entitled "</a:t>
            </a:r>
            <a:r>
              <a:rPr i="1" lang="en" sz="1700"/>
              <a:t>Digitalized Signatures and Public-Key Functions as Intractable as </a:t>
            </a:r>
            <a:r>
              <a:rPr i="1" lang="en" sz="1700"/>
              <a:t>Factorization</a:t>
            </a:r>
            <a:r>
              <a:rPr lang="en" sz="2100"/>
              <a:t>". 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It was the first asymmetric cryptosystem </a:t>
            </a:r>
            <a:endParaRPr sz="21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whose security was proved equivalent </a:t>
            </a:r>
            <a:endParaRPr sz="21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to the intractability of </a:t>
            </a:r>
            <a:r>
              <a:rPr lang="en" sz="2100">
                <a:solidFill>
                  <a:schemeClr val="dk2"/>
                </a:solidFill>
                <a:uFill>
                  <a:noFill/>
                </a:uFill>
                <a:hlinkClick r:id="rId3"/>
              </a:rPr>
              <a:t>integer factorization</a:t>
            </a:r>
            <a:r>
              <a:rPr lang="en" sz="2100">
                <a:solidFill>
                  <a:schemeClr val="dk2"/>
                </a:solidFill>
              </a:rPr>
              <a:t>.</a:t>
            </a:r>
            <a:endParaRPr sz="21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7550" y="2119150"/>
            <a:ext cx="2193850" cy="25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B9C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759400" y="454175"/>
            <a:ext cx="81309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Rabin Cipher - A brief History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759400" y="1480150"/>
            <a:ext cx="7847100" cy="31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0875" y="1305575"/>
            <a:ext cx="3025625" cy="20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446200" y="1205600"/>
            <a:ext cx="5018700" cy="3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Born on September 1, 1931 in Breslau,  Germany.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Rabin was an Israeli </a:t>
            </a:r>
            <a:r>
              <a:rPr lang="en" sz="2100">
                <a:solidFill>
                  <a:schemeClr val="dk2"/>
                </a:solidFill>
                <a:uFill>
                  <a:noFill/>
                </a:uFill>
                <a:hlinkClick r:id="rId4"/>
              </a:rPr>
              <a:t>mathematician</a:t>
            </a:r>
            <a:r>
              <a:rPr lang="en" sz="2100">
                <a:solidFill>
                  <a:schemeClr val="dk2"/>
                </a:solidFill>
              </a:rPr>
              <a:t> </a:t>
            </a:r>
            <a:endParaRPr sz="21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&amp; </a:t>
            </a:r>
            <a:r>
              <a:rPr lang="en" sz="2100">
                <a:solidFill>
                  <a:schemeClr val="dk2"/>
                </a:solidFill>
                <a:uFill>
                  <a:noFill/>
                </a:uFill>
                <a:hlinkClick r:id="rId5"/>
              </a:rPr>
              <a:t>computer scientist</a:t>
            </a:r>
            <a:r>
              <a:rPr lang="en" sz="2100">
                <a:solidFill>
                  <a:schemeClr val="dk2"/>
                </a:solidFill>
              </a:rPr>
              <a:t>. 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Received of the </a:t>
            </a:r>
            <a:r>
              <a:rPr lang="en" sz="2100">
                <a:solidFill>
                  <a:schemeClr val="dk2"/>
                </a:solidFill>
                <a:uFill>
                  <a:noFill/>
                </a:uFill>
                <a:hlinkClick r:id="rId6"/>
              </a:rPr>
              <a:t>Turing Award</a:t>
            </a:r>
            <a:r>
              <a:rPr lang="en" sz="2100">
                <a:solidFill>
                  <a:schemeClr val="dk2"/>
                </a:solidFill>
              </a:rPr>
              <a:t> in 1976.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B9C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759400" y="454175"/>
            <a:ext cx="81309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Rabin Cipher - Overview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382350" y="1226175"/>
            <a:ext cx="8508000" cy="3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Type of Cipher:                </a:t>
            </a: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Asymmetric-Public Key.</a:t>
            </a:r>
            <a:endParaRPr b="1" sz="2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Unit of operations:        </a:t>
            </a: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Big-Integer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Plain Block size:              </a:t>
            </a: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Variable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Cipher Block size:          </a:t>
            </a: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Variable</a:t>
            </a:r>
            <a:endParaRPr b="1" sz="2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Input Key length:            </a:t>
            </a: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Variable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Implementation type:  </a:t>
            </a: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Software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Kerckhoffs' principle: </a:t>
            </a: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Not-Satisfied</a:t>
            </a:r>
            <a:endParaRPr b="1" sz="2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Known attacks:             </a:t>
            </a: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Vulnerable against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chosen </a:t>
            </a: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Ciphertext</a:t>
            </a: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Attacks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Status of lifecycle:         </a:t>
            </a: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Dead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B9C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ctrTitle"/>
          </p:nvPr>
        </p:nvSpPr>
        <p:spPr>
          <a:xfrm>
            <a:off x="431475" y="454175"/>
            <a:ext cx="84588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Rabin Cipher - Required Background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382350" y="1226175"/>
            <a:ext cx="8508000" cy="3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304800" rtl="0" algn="just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Chinese Remainder Theorem: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 Chinese remainder theorem states that “</a:t>
            </a: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when the remainders of the Euclidean division are known, then one can determine uniquely the remainder of the division of n by the product of these integers, under the condition that the divisors are pairwise coprime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” [6].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30480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x ≡ a1 (mod m1), x ≡ a2 (mod m2), ..., x ≡ ak (mod mk) have a solution, and the solution is unique modulo m, where m = m1.m2⋅⋅⋅mk 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B9C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ctrTitle"/>
          </p:nvPr>
        </p:nvSpPr>
        <p:spPr>
          <a:xfrm>
            <a:off x="431475" y="454175"/>
            <a:ext cx="84588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Rabin Cipher - Required Background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271250" y="1084950"/>
            <a:ext cx="8619000" cy="39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3048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Example: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Solve the simultaneous congruences x ≡ 6 (mod 11), x ≡ 13 (mod 16), x ≡ 9 (mod 21), x ≡ 19 (mod 25).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3048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Solution: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Since 11, 16, 21, and 25 are pairwise relatively prime, the Chinese Remainder Theorem tells us that there is a unique solution modulo m, where m = 11⋅16⋅21⋅25 = 92400.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3048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Length of set = k = 4;  m1 = 11, m2 = 16, m3 = 21, m4 = 25 ;  a1 = 6, a2 = 13, a3 = 9, a4 = 19.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304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Compute z1 = m / m1 = m2.m3.m4 =</a:t>
            </a:r>
            <a:r>
              <a:rPr b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16⋅21⋅25 = 8400 </a:t>
            </a:r>
            <a:endParaRPr b="1" sz="15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3048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b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b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           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z2 = m / m2 = m1.m3.m4 =</a:t>
            </a:r>
            <a:r>
              <a:rPr b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11⋅21⋅25 = 5775 </a:t>
            </a:r>
            <a:endParaRPr b="1" sz="15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3048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                 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z3 = m / m3 = m1.m2.m4 = </a:t>
            </a:r>
            <a:r>
              <a:rPr b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11⋅16⋅25 = 4400 </a:t>
            </a:r>
            <a:endParaRPr b="1" sz="15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3048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                  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z4 = m / m4 = m1.m3.m3 =</a:t>
            </a:r>
            <a:r>
              <a:rPr b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11⋅16⋅21 = 3696 </a:t>
            </a:r>
            <a:endParaRPr b="1" sz="15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B9C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ctrTitle"/>
          </p:nvPr>
        </p:nvSpPr>
        <p:spPr>
          <a:xfrm>
            <a:off x="431475" y="454175"/>
            <a:ext cx="84588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Rabin Cipher - Required Background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382350" y="1226175"/>
            <a:ext cx="85080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304800" rtl="0" algn="just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y1 ≡ z1 –1 (mod m1) ≡</a:t>
            </a: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8400–1 (mod 11) ≡ 7–1 (mod 11) ≡ 8 (mod 11) 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30480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y2 ≡ z2 –1 (mod m2) ≡ </a:t>
            </a: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5775–1 (mod 16) ≡ 15–1 (mod 16) ≡ 15 (mod 16) 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30480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y3 ≡ z3 –1 (mod m3) ≡</a:t>
            </a: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4400–1 (mod 21) ≡ 11–1 (mod 21) ≡ 2 (mod 21) 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30480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y4 ≡ z4 –1 (mod m4) ≡</a:t>
            </a: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3696–1 (mod 25) ≡ 21–1 (mod 25) ≡ 6 (mod 25)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304800" rtl="0" algn="just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B9C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ctrTitle"/>
          </p:nvPr>
        </p:nvSpPr>
        <p:spPr>
          <a:xfrm>
            <a:off x="431475" y="454175"/>
            <a:ext cx="84588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Rabin Cipher - Required Background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382350" y="1226175"/>
            <a:ext cx="85080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304800" rtl="0" algn="just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w1 ≡ y1.z1 (mod m) ≡</a:t>
            </a:r>
            <a:r>
              <a:rPr b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8⋅8400 (mod 92400) ≡ 67200 (mod 92400) </a:t>
            </a:r>
            <a:endParaRPr b="1" sz="15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30480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w2 ≡ y2.z2 (mod m) ≡ </a:t>
            </a:r>
            <a:r>
              <a:rPr b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15⋅5775 (mod 92400) ≡ 86625 (mod 92400) </a:t>
            </a:r>
            <a:endParaRPr b="1" sz="15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30480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w3 ≡ y3.z3 (mod m) ≡</a:t>
            </a:r>
            <a:r>
              <a:rPr b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2⋅4400 (mod 92400) ≡ 8800 (mod 92400) </a:t>
            </a:r>
            <a:endParaRPr b="1" sz="15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30480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w4 ≡ y4.z4 (mod m) ≡ </a:t>
            </a:r>
            <a:r>
              <a:rPr b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6⋅3696 (mod 92400) ≡ 22176 (mod 92400) </a:t>
            </a:r>
            <a:endParaRPr b="1" sz="15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30480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solution, which is unique modulo 92400, is x ≡ a1w1 + a2w2 + a3w3 + a4w4 (mod 92400) ≡ 6⋅67200 + 13⋅86625 + 9⋅8800 + 19⋅22176 (mod 92400) ≡ 2029869 (mod 92400) ≡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51669 (mod 92400)</a:t>
            </a:r>
            <a:r>
              <a:rPr b="1"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B9C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ctrTitle"/>
          </p:nvPr>
        </p:nvSpPr>
        <p:spPr>
          <a:xfrm>
            <a:off x="431475" y="454175"/>
            <a:ext cx="84588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Rabin Cipher - Key Generation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382350" y="1226175"/>
            <a:ext cx="8508000" cy="3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Computationally secure ⇒ chosen plaintext attack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           Provided that the modulus n = pq can not be factored.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Chooses </a:t>
            </a: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two large primes P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Q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 , such that: </a:t>
            </a: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 ≡ Q ≡ 3 mod 4.</a:t>
            </a:r>
            <a:endParaRPr b="1" sz="17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Comput </a:t>
            </a: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 = P * Q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P and Q are the </a:t>
            </a: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Private-Key.</a:t>
            </a:r>
            <a:endParaRPr b="1" sz="2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N is the </a:t>
            </a: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Public-Key. 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