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C06D9C-A621-42BA-9C33-B4F23B5B1392}">
  <a:tblStyle styleId="{6DC06D9C-A621-42BA-9C33-B4F23B5B13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cebdf2c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cebdf2c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cebdf2c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cebdf2c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cebdf2c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cebdf2c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cebdf2cd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cebdf2cd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cebdf2cd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cebdf2cd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cebdf2cd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cebdf2cd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cebdf2cd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cebdf2cd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83c9544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83c9544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cebdf2cd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cebdf2cd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68acd706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68acd706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68acd70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68acd70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83c9544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83c9544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68acd706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68acd706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cebdf2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cebdf2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cebdf2cd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cebdf2cd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cebdf2cd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cebdf2cd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cebdf2c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cebdf2c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ijrar.org/papers/IJRAR190B030.pdf" TargetMode="External"/><Relationship Id="rId4" Type="http://schemas.openxmlformats.org/officeDocument/2006/relationships/hyperlink" Target="https://www.ijeat.org/wp-content/uploads/papers/v9i4/D7293049420.pdf" TargetMode="External"/><Relationship Id="rId5" Type="http://schemas.openxmlformats.org/officeDocument/2006/relationships/hyperlink" Target="https://www.researchgate.net/publication/321002603_Credit_Approval_Analysis_using_R" TargetMode="External"/><Relationship Id="rId6" Type="http://schemas.openxmlformats.org/officeDocument/2006/relationships/hyperlink" Target="https://rstudio-pubs-static.s3.amazonaws.com/73039_9946de135c0a49daa7a0a9eda4a67a72.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chive.ics.uci.edu/ml/datasets/Credit+Approval" TargetMode="External"/><Relationship Id="rId4" Type="http://schemas.openxmlformats.org/officeDocument/2006/relationships/hyperlink" Target="https://www.kaggle.com/echo9k/uci-credit-approval-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06925" y="255175"/>
            <a:ext cx="5017500" cy="134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Credit Card Approval Prediction</a:t>
            </a:r>
            <a:endParaRPr/>
          </a:p>
        </p:txBody>
      </p:sp>
      <p:graphicFrame>
        <p:nvGraphicFramePr>
          <p:cNvPr id="135" name="Google Shape;135;p13"/>
          <p:cNvGraphicFramePr/>
          <p:nvPr/>
        </p:nvGraphicFramePr>
        <p:xfrm>
          <a:off x="952500" y="3045625"/>
          <a:ext cx="3000000" cy="3000000"/>
        </p:xfrm>
        <a:graphic>
          <a:graphicData uri="http://schemas.openxmlformats.org/drawingml/2006/table">
            <a:tbl>
              <a:tblPr>
                <a:noFill/>
                <a:tableStyleId>{6DC06D9C-A621-42BA-9C33-B4F23B5B1392}</a:tableStyleId>
              </a:tblPr>
              <a:tblGrid>
                <a:gridCol w="3619500"/>
                <a:gridCol w="3619500"/>
              </a:tblGrid>
              <a:tr h="381000">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Rakesh Naidu</a:t>
                      </a:r>
                      <a:endParaRPr sz="16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121810305023</a:t>
                      </a:r>
                      <a:endParaRPr sz="16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Mani Chandra</a:t>
                      </a:r>
                      <a:endParaRPr sz="16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121810305032</a:t>
                      </a:r>
                      <a:endParaRPr sz="16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Shashidhar</a:t>
                      </a:r>
                      <a:endParaRPr sz="16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121810305043</a:t>
                      </a:r>
                      <a:endParaRPr sz="16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Vishnu</a:t>
                      </a:r>
                      <a:endParaRPr sz="16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121810305008</a:t>
                      </a:r>
                      <a:endParaRPr sz="1600">
                        <a:solidFill>
                          <a:schemeClr val="lt1"/>
                        </a:solidFill>
                        <a:latin typeface="Times New Roman"/>
                        <a:ea typeface="Times New Roman"/>
                        <a:cs typeface="Times New Roman"/>
                        <a:sym typeface="Times New Roman"/>
                      </a:endParaRPr>
                    </a:p>
                  </a:txBody>
                  <a:tcPr marT="91425" marB="91425" marR="91425" marL="91425"/>
                </a:tc>
              </a:tr>
            </a:tbl>
          </a:graphicData>
        </a:graphic>
      </p:graphicFrame>
      <p:graphicFrame>
        <p:nvGraphicFramePr>
          <p:cNvPr id="136" name="Google Shape;136;p13"/>
          <p:cNvGraphicFramePr/>
          <p:nvPr/>
        </p:nvGraphicFramePr>
        <p:xfrm>
          <a:off x="4663200" y="1744450"/>
          <a:ext cx="3000000" cy="3000000"/>
        </p:xfrm>
        <a:graphic>
          <a:graphicData uri="http://schemas.openxmlformats.org/drawingml/2006/table">
            <a:tbl>
              <a:tblPr>
                <a:noFill/>
                <a:tableStyleId>{6DC06D9C-A621-42BA-9C33-B4F23B5B1392}</a:tableStyleId>
              </a:tblPr>
              <a:tblGrid>
                <a:gridCol w="2508750"/>
              </a:tblGrid>
              <a:tr h="457175">
                <a:tc>
                  <a:txBody>
                    <a:bodyPr/>
                    <a:lstStyle/>
                    <a:p>
                      <a:pPr indent="0" lvl="0" marL="0" rtl="0" algn="l">
                        <a:spcBef>
                          <a:spcPts val="0"/>
                        </a:spcBef>
                        <a:spcAft>
                          <a:spcPts val="0"/>
                        </a:spcAft>
                        <a:buNone/>
                      </a:pPr>
                      <a:r>
                        <a:rPr lang="en-GB" sz="1800">
                          <a:solidFill>
                            <a:srgbClr val="00FFFF"/>
                          </a:solidFill>
                          <a:latin typeface="Times New Roman"/>
                          <a:ea typeface="Times New Roman"/>
                          <a:cs typeface="Times New Roman"/>
                          <a:sym typeface="Times New Roman"/>
                        </a:rPr>
                        <a:t>Batch - 8</a:t>
                      </a:r>
                      <a:endParaRPr sz="1800">
                        <a:solidFill>
                          <a:srgbClr val="00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a:txBody>
                    <a:bodyPr/>
                    <a:lstStyle/>
                    <a:p>
                      <a:pPr indent="0" lvl="0" marL="0" rtl="0" algn="l">
                        <a:spcBef>
                          <a:spcPts val="0"/>
                        </a:spcBef>
                        <a:spcAft>
                          <a:spcPts val="0"/>
                        </a:spcAft>
                        <a:buNone/>
                      </a:pPr>
                      <a:r>
                        <a:rPr lang="en-GB" sz="1800">
                          <a:solidFill>
                            <a:srgbClr val="00FFFF"/>
                          </a:solidFill>
                          <a:latin typeface="Times New Roman"/>
                          <a:ea typeface="Times New Roman"/>
                          <a:cs typeface="Times New Roman"/>
                          <a:sym typeface="Times New Roman"/>
                        </a:rPr>
                        <a:t>Guide: Dr.J.Hyma</a:t>
                      </a:r>
                      <a:endParaRPr sz="1800">
                        <a:solidFill>
                          <a:srgbClr val="00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Proposed Project</a:t>
            </a:r>
            <a:endParaRPr/>
          </a:p>
        </p:txBody>
      </p:sp>
      <p:sp>
        <p:nvSpPr>
          <p:cNvPr id="190" name="Google Shape;190;p22"/>
          <p:cNvSpPr txBox="1"/>
          <p:nvPr>
            <p:ph idx="1" type="body"/>
          </p:nvPr>
        </p:nvSpPr>
        <p:spPr>
          <a:xfrm>
            <a:off x="1297500" y="1176225"/>
            <a:ext cx="7038900" cy="3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The proposed project is built end to end. Starting from Data Preprocessing to Deployment. This project includes the features like: </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Char char="●"/>
            </a:pPr>
            <a:r>
              <a:rPr lang="en-GB" sz="2400">
                <a:latin typeface="Times New Roman"/>
                <a:ea typeface="Times New Roman"/>
                <a:cs typeface="Times New Roman"/>
                <a:sym typeface="Times New Roman"/>
              </a:rPr>
              <a:t>Statistical </a:t>
            </a:r>
            <a:r>
              <a:rPr lang="en-GB" sz="2400">
                <a:latin typeface="Times New Roman"/>
                <a:ea typeface="Times New Roman"/>
                <a:cs typeface="Times New Roman"/>
                <a:sym typeface="Times New Roman"/>
              </a:rPr>
              <a:t>analysis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Hyper parameter tuning</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Best algorithm selection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Deployment in Heroku using flask.</a:t>
            </a: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Limitations of the existing </a:t>
            </a:r>
            <a:r>
              <a:rPr lang="en-GB"/>
              <a:t>project</a:t>
            </a:r>
            <a:r>
              <a:rPr lang="en-GB"/>
              <a:t>.</a:t>
            </a:r>
            <a:endParaRPr/>
          </a:p>
        </p:txBody>
      </p:sp>
      <p:sp>
        <p:nvSpPr>
          <p:cNvPr id="196" name="Google Shape;196;p23"/>
          <p:cNvSpPr txBox="1"/>
          <p:nvPr>
            <p:ph idx="1" type="body"/>
          </p:nvPr>
        </p:nvSpPr>
        <p:spPr>
          <a:xfrm>
            <a:off x="1297500" y="1196175"/>
            <a:ext cx="7038900" cy="36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Some of the areas where the existing project is lacking are:</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Char char="●"/>
            </a:pPr>
            <a:r>
              <a:rPr lang="en-GB" sz="2400">
                <a:latin typeface="Times New Roman"/>
                <a:ea typeface="Times New Roman"/>
                <a:cs typeface="Times New Roman"/>
                <a:sym typeface="Times New Roman"/>
              </a:rPr>
              <a:t>High accuracy</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Data analysis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Training with more models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Different model selection criteria</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Deployment</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5387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Objectives of proposed project</a:t>
            </a:r>
            <a:endParaRPr/>
          </a:p>
        </p:txBody>
      </p:sp>
      <p:sp>
        <p:nvSpPr>
          <p:cNvPr id="202" name="Google Shape;202;p24"/>
          <p:cNvSpPr txBox="1"/>
          <p:nvPr>
            <p:ph idx="1" type="body"/>
          </p:nvPr>
        </p:nvSpPr>
        <p:spPr>
          <a:xfrm>
            <a:off x="1297500" y="1166250"/>
            <a:ext cx="7038900" cy="36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The main objectives of the proposed project are to:</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Char char="●"/>
            </a:pPr>
            <a:r>
              <a:rPr lang="en-GB" sz="2400">
                <a:latin typeface="Times New Roman"/>
                <a:ea typeface="Times New Roman"/>
                <a:cs typeface="Times New Roman"/>
                <a:sym typeface="Times New Roman"/>
              </a:rPr>
              <a:t>Increase the accuracy</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Do Exploratory data analysis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Test the model with different algorithms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Try different model selection criteria</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Do Hyperparameter tuning</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Deploy the project for easy use</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197450" y="393750"/>
            <a:ext cx="7139100" cy="72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System requirements</a:t>
            </a:r>
            <a:endParaRPr/>
          </a:p>
        </p:txBody>
      </p:sp>
      <p:graphicFrame>
        <p:nvGraphicFramePr>
          <p:cNvPr id="208" name="Google Shape;208;p25"/>
          <p:cNvGraphicFramePr/>
          <p:nvPr/>
        </p:nvGraphicFramePr>
        <p:xfrm>
          <a:off x="1147500" y="1215200"/>
          <a:ext cx="3000000" cy="3000000"/>
        </p:xfrm>
        <a:graphic>
          <a:graphicData uri="http://schemas.openxmlformats.org/drawingml/2006/table">
            <a:tbl>
              <a:tblPr>
                <a:noFill/>
                <a:tableStyleId>{6DC06D9C-A621-42BA-9C33-B4F23B5B1392}</a:tableStyleId>
              </a:tblPr>
              <a:tblGrid>
                <a:gridCol w="3619500"/>
                <a:gridCol w="3619500"/>
              </a:tblGrid>
              <a:tr h="627825">
                <a:tc>
                  <a:txBody>
                    <a:bodyPr/>
                    <a:lstStyle/>
                    <a:p>
                      <a:pPr indent="0" lvl="0" marL="0" rtl="0" algn="ctr">
                        <a:spcBef>
                          <a:spcPts val="0"/>
                        </a:spcBef>
                        <a:spcAft>
                          <a:spcPts val="0"/>
                        </a:spcAft>
                        <a:buNone/>
                      </a:pPr>
                      <a:r>
                        <a:rPr b="1" lang="en-GB" sz="2400">
                          <a:solidFill>
                            <a:srgbClr val="00FFFF"/>
                          </a:solidFill>
                          <a:latin typeface="Times New Roman"/>
                          <a:ea typeface="Times New Roman"/>
                          <a:cs typeface="Times New Roman"/>
                          <a:sym typeface="Times New Roman"/>
                        </a:rPr>
                        <a:t>For Model Training</a:t>
                      </a:r>
                      <a:endParaRPr b="1" sz="2400">
                        <a:solidFill>
                          <a:srgbClr val="00FFFF"/>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GB" sz="2400">
                          <a:solidFill>
                            <a:srgbClr val="00FFFF"/>
                          </a:solidFill>
                          <a:latin typeface="Times New Roman"/>
                          <a:ea typeface="Times New Roman"/>
                          <a:cs typeface="Times New Roman"/>
                          <a:sym typeface="Times New Roman"/>
                        </a:rPr>
                        <a:t>For Model Testing</a:t>
                      </a:r>
                      <a:endParaRPr b="1" sz="2400">
                        <a:solidFill>
                          <a:srgbClr val="00FFFF"/>
                        </a:solidFill>
                        <a:latin typeface="Times New Roman"/>
                        <a:ea typeface="Times New Roman"/>
                        <a:cs typeface="Times New Roman"/>
                        <a:sym typeface="Times New Roman"/>
                      </a:endParaRPr>
                    </a:p>
                  </a:txBody>
                  <a:tcPr marT="91425" marB="91425" marR="91425" marL="91425"/>
                </a:tc>
              </a:tr>
              <a:tr h="627825">
                <a:tc>
                  <a:txBody>
                    <a:bodyPr/>
                    <a:lstStyle/>
                    <a:p>
                      <a:pPr indent="-381000" lvl="0" marL="457200" rtl="0" algn="l">
                        <a:lnSpc>
                          <a:spcPct val="115000"/>
                        </a:lnSpc>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8 GB RAM</a:t>
                      </a:r>
                      <a:endParaRPr sz="2400">
                        <a:solidFill>
                          <a:schemeClr val="lt1"/>
                        </a:solidFill>
                        <a:latin typeface="Times New Roman"/>
                        <a:ea typeface="Times New Roman"/>
                        <a:cs typeface="Times New Roman"/>
                        <a:sym typeface="Times New Roman"/>
                      </a:endParaRPr>
                    </a:p>
                  </a:txBody>
                  <a:tcPr marT="91425" marB="91425" marR="91425" marL="91425"/>
                </a:tc>
                <a:tc>
                  <a:txBody>
                    <a:bodyPr/>
                    <a:lstStyle/>
                    <a:p>
                      <a:pPr indent="-381000" lvl="0" marL="457200" rtl="0" algn="l">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4 GB RAM</a:t>
                      </a:r>
                      <a:endParaRPr sz="2400">
                        <a:solidFill>
                          <a:schemeClr val="lt1"/>
                        </a:solidFill>
                        <a:latin typeface="Times New Roman"/>
                        <a:ea typeface="Times New Roman"/>
                        <a:cs typeface="Times New Roman"/>
                        <a:sym typeface="Times New Roman"/>
                      </a:endParaRPr>
                    </a:p>
                  </a:txBody>
                  <a:tcPr marT="91425" marB="91425" marR="91425" marL="91425"/>
                </a:tc>
              </a:tr>
              <a:tr h="934525">
                <a:tc>
                  <a:txBody>
                    <a:bodyPr/>
                    <a:lstStyle/>
                    <a:p>
                      <a:pPr indent="-381000" lvl="0" marL="457200" rtl="0" algn="l">
                        <a:lnSpc>
                          <a:spcPct val="115000"/>
                        </a:lnSpc>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2 GB of Hard Disk Space</a:t>
                      </a:r>
                      <a:endParaRPr sz="2400">
                        <a:solidFill>
                          <a:schemeClr val="lt1"/>
                        </a:solidFill>
                        <a:latin typeface="Times New Roman"/>
                        <a:ea typeface="Times New Roman"/>
                        <a:cs typeface="Times New Roman"/>
                        <a:sym typeface="Times New Roman"/>
                      </a:endParaRPr>
                    </a:p>
                  </a:txBody>
                  <a:tcPr marT="91425" marB="91425" marR="91425" marL="91425"/>
                </a:tc>
                <a:tc>
                  <a:txBody>
                    <a:bodyPr/>
                    <a:lstStyle/>
                    <a:p>
                      <a:pPr indent="-381000" lvl="0" marL="457200" rtl="0" algn="l">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2 GB of Hard Disk Space</a:t>
                      </a:r>
                      <a:endParaRPr sz="2400">
                        <a:solidFill>
                          <a:schemeClr val="lt1"/>
                        </a:solidFill>
                        <a:latin typeface="Times New Roman"/>
                        <a:ea typeface="Times New Roman"/>
                        <a:cs typeface="Times New Roman"/>
                        <a:sym typeface="Times New Roman"/>
                      </a:endParaRPr>
                    </a:p>
                  </a:txBody>
                  <a:tcPr marT="91425" marB="91425" marR="91425" marL="91425"/>
                </a:tc>
              </a:tr>
              <a:tr h="627825">
                <a:tc>
                  <a:txBody>
                    <a:bodyPr/>
                    <a:lstStyle/>
                    <a:p>
                      <a:pPr indent="-381000" lvl="0" marL="457200" rtl="0" algn="l">
                        <a:lnSpc>
                          <a:spcPct val="115000"/>
                        </a:lnSpc>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Intel Core i5 Processor</a:t>
                      </a:r>
                      <a:endParaRPr sz="2400">
                        <a:solidFill>
                          <a:schemeClr val="lt1"/>
                        </a:solidFill>
                        <a:latin typeface="Times New Roman"/>
                        <a:ea typeface="Times New Roman"/>
                        <a:cs typeface="Times New Roman"/>
                        <a:sym typeface="Times New Roman"/>
                      </a:endParaRPr>
                    </a:p>
                  </a:txBody>
                  <a:tcPr marT="91425" marB="91425" marR="91425" marL="91425"/>
                </a:tc>
                <a:tc>
                  <a:txBody>
                    <a:bodyPr/>
                    <a:lstStyle/>
                    <a:p>
                      <a:pPr indent="-381000" lvl="0" marL="457200" rtl="0" algn="l">
                        <a:spcBef>
                          <a:spcPts val="0"/>
                        </a:spcBef>
                        <a:spcAft>
                          <a:spcPts val="0"/>
                        </a:spcAft>
                        <a:buClr>
                          <a:schemeClr val="lt1"/>
                        </a:buClr>
                        <a:buSzPts val="2400"/>
                        <a:buFont typeface="Times New Roman"/>
                        <a:buChar char="●"/>
                      </a:pPr>
                      <a:r>
                        <a:rPr lang="en-GB" sz="2400">
                          <a:solidFill>
                            <a:schemeClr val="lt1"/>
                          </a:solidFill>
                          <a:latin typeface="Times New Roman"/>
                          <a:ea typeface="Times New Roman"/>
                          <a:cs typeface="Times New Roman"/>
                          <a:sym typeface="Times New Roman"/>
                        </a:rPr>
                        <a:t>Intel Core i5 Processor</a:t>
                      </a:r>
                      <a:endParaRPr sz="24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
        <p:nvSpPr>
          <p:cNvPr id="209" name="Google Shape;209;p25"/>
          <p:cNvSpPr txBox="1"/>
          <p:nvPr/>
        </p:nvSpPr>
        <p:spPr>
          <a:xfrm>
            <a:off x="1147500" y="4226425"/>
            <a:ext cx="723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rgbClr val="FFE800"/>
                </a:solidFill>
                <a:latin typeface="Times New Roman"/>
                <a:ea typeface="Times New Roman"/>
                <a:cs typeface="Times New Roman"/>
                <a:sym typeface="Times New Roman"/>
              </a:rPr>
              <a:t>Note:</a:t>
            </a:r>
            <a:r>
              <a:rPr lang="en-GB" sz="2400">
                <a:solidFill>
                  <a:schemeClr val="lt1"/>
                </a:solidFill>
                <a:latin typeface="Times New Roman"/>
                <a:ea typeface="Times New Roman"/>
                <a:cs typeface="Times New Roman"/>
                <a:sym typeface="Times New Roman"/>
              </a:rPr>
              <a:t> These are </a:t>
            </a:r>
            <a:r>
              <a:rPr lang="en-GB" sz="2400">
                <a:solidFill>
                  <a:schemeClr val="lt1"/>
                </a:solidFill>
                <a:latin typeface="Times New Roman"/>
                <a:ea typeface="Times New Roman"/>
                <a:cs typeface="Times New Roman"/>
                <a:sym typeface="Times New Roman"/>
              </a:rPr>
              <a:t>just </a:t>
            </a:r>
            <a:r>
              <a:rPr lang="en-GB" sz="2400">
                <a:solidFill>
                  <a:schemeClr val="lt1"/>
                </a:solidFill>
                <a:latin typeface="Times New Roman"/>
                <a:ea typeface="Times New Roman"/>
                <a:cs typeface="Times New Roman"/>
                <a:sym typeface="Times New Roman"/>
              </a:rPr>
              <a:t>Recommended.</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Algorithms to be used in the project</a:t>
            </a:r>
            <a:endParaRPr/>
          </a:p>
        </p:txBody>
      </p:sp>
      <p:sp>
        <p:nvSpPr>
          <p:cNvPr id="215" name="Google Shape;215;p26"/>
          <p:cNvSpPr txBox="1"/>
          <p:nvPr>
            <p:ph idx="1" type="body"/>
          </p:nvPr>
        </p:nvSpPr>
        <p:spPr>
          <a:xfrm>
            <a:off x="1297500" y="1226075"/>
            <a:ext cx="7038900" cy="36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Different Machine Learning algorithms used in the project are:</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Char char="●"/>
            </a:pPr>
            <a:r>
              <a:rPr lang="en-GB" sz="2400">
                <a:latin typeface="Times New Roman"/>
                <a:ea typeface="Times New Roman"/>
                <a:cs typeface="Times New Roman"/>
                <a:sym typeface="Times New Roman"/>
              </a:rPr>
              <a:t>Decision Tree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Random Forest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XG Boost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KNN Classifier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Naïve Baye’s</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Technologies to be used in the project</a:t>
            </a:r>
            <a:endParaRPr/>
          </a:p>
        </p:txBody>
      </p:sp>
      <p:sp>
        <p:nvSpPr>
          <p:cNvPr id="221" name="Google Shape;221;p27"/>
          <p:cNvSpPr txBox="1"/>
          <p:nvPr>
            <p:ph idx="1" type="body"/>
          </p:nvPr>
        </p:nvSpPr>
        <p:spPr>
          <a:xfrm>
            <a:off x="1297500" y="1176225"/>
            <a:ext cx="7038900" cy="3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Different technologies or libraries used in the project are:</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Char char="●"/>
            </a:pPr>
            <a:r>
              <a:rPr lang="en-GB" sz="2400">
                <a:latin typeface="Times New Roman"/>
                <a:ea typeface="Times New Roman"/>
                <a:cs typeface="Times New Roman"/>
                <a:sym typeface="Times New Roman"/>
              </a:rPr>
              <a:t>numpy, pandas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matplotlib, seaborn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scipy, scikit learn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xgboost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html, css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flask, gunicorn</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74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Flow Chart of the proposed project</a:t>
            </a:r>
            <a:endParaRPr/>
          </a:p>
        </p:txBody>
      </p:sp>
      <p:pic>
        <p:nvPicPr>
          <p:cNvPr id="227" name="Google Shape;227;p28"/>
          <p:cNvPicPr preferRelativeResize="0"/>
          <p:nvPr/>
        </p:nvPicPr>
        <p:blipFill>
          <a:blip r:embed="rId3">
            <a:alphaModFix/>
          </a:blip>
          <a:stretch>
            <a:fillRect/>
          </a:stretch>
        </p:blipFill>
        <p:spPr>
          <a:xfrm>
            <a:off x="1297500" y="1216100"/>
            <a:ext cx="7038901" cy="3668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233" name="Google Shape;233;p29"/>
          <p:cNvSpPr txBox="1"/>
          <p:nvPr>
            <p:ph idx="1" type="body"/>
          </p:nvPr>
        </p:nvSpPr>
        <p:spPr>
          <a:xfrm>
            <a:off x="1297500" y="1166250"/>
            <a:ext cx="7038900" cy="3678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AutoNum type="arabicPeriod"/>
            </a:pPr>
            <a:r>
              <a:rPr lang="en-GB" sz="2400" u="sng">
                <a:solidFill>
                  <a:schemeClr val="hlink"/>
                </a:solidFill>
                <a:latin typeface="Times New Roman"/>
                <a:ea typeface="Times New Roman"/>
                <a:cs typeface="Times New Roman"/>
                <a:sym typeface="Times New Roman"/>
                <a:hlinkClick r:id="rId3"/>
              </a:rPr>
              <a:t>https://www.ijrar.org/papers/IJRAR190B030.pdf</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GB" sz="2400" u="sng">
                <a:solidFill>
                  <a:schemeClr val="hlink"/>
                </a:solidFill>
                <a:latin typeface="Times New Roman"/>
                <a:ea typeface="Times New Roman"/>
                <a:cs typeface="Times New Roman"/>
                <a:sym typeface="Times New Roman"/>
                <a:hlinkClick r:id="rId4"/>
              </a:rPr>
              <a:t>https://www.ijeat.org/wp-content/uploads/papers/v9i4/D7293049420.pdf</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GB" sz="2400" u="sng">
                <a:solidFill>
                  <a:schemeClr val="hlink"/>
                </a:solidFill>
                <a:latin typeface="Times New Roman"/>
                <a:ea typeface="Times New Roman"/>
                <a:cs typeface="Times New Roman"/>
                <a:sym typeface="Times New Roman"/>
                <a:hlinkClick r:id="rId5"/>
              </a:rPr>
              <a:t>https://www.researchgate.net/publication/321002603_Credit_Approval_Analysis_using_R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lang="en-GB" sz="2400" u="sng">
                <a:solidFill>
                  <a:schemeClr val="hlink"/>
                </a:solidFill>
                <a:latin typeface="Times New Roman"/>
                <a:ea typeface="Times New Roman"/>
                <a:cs typeface="Times New Roman"/>
                <a:sym typeface="Times New Roman"/>
                <a:hlinkClick r:id="rId6"/>
              </a:rPr>
              <a:t>https://rstudio-pubs-static.s3.amazonaws.com/73039_9946de135c0a49daa7a0a9eda4a67a72.html</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1" type="body"/>
          </p:nvPr>
        </p:nvSpPr>
        <p:spPr>
          <a:xfrm>
            <a:off x="1297500" y="1246775"/>
            <a:ext cx="7038900" cy="309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Credit Card Approval Prediction is a machine learning solution to automate the process of credit card approval to an account. The model is trained with multiple attributes and the accuracy is measured with both train and test data.</a:t>
            </a:r>
            <a:endParaRPr sz="2400">
              <a:latin typeface="Times New Roman"/>
              <a:ea typeface="Times New Roman"/>
              <a:cs typeface="Times New Roman"/>
              <a:sym typeface="Times New Roman"/>
            </a:endParaRPr>
          </a:p>
        </p:txBody>
      </p:sp>
      <p:sp>
        <p:nvSpPr>
          <p:cNvPr id="142" name="Google Shape;142;p14"/>
          <p:cNvSpPr txBox="1"/>
          <p:nvPr>
            <p:ph type="title"/>
          </p:nvPr>
        </p:nvSpPr>
        <p:spPr>
          <a:xfrm>
            <a:off x="1297500" y="393750"/>
            <a:ext cx="7038900" cy="68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Abstract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148" name="Google Shape;148;p15"/>
          <p:cNvSpPr txBox="1"/>
          <p:nvPr>
            <p:ph idx="1" type="body"/>
          </p:nvPr>
        </p:nvSpPr>
        <p:spPr>
          <a:xfrm>
            <a:off x="1297500" y="1208175"/>
            <a:ext cx="7038900" cy="338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The accurate assessment of consumer credit risk is of uttermost importance for lending organizations. Credit scoring is a widely used technique that helps financial institutions evaluates the likelihood for a credit applicant to default on the financial obligation and  decide whether </a:t>
            </a:r>
            <a:r>
              <a:rPr lang="en-GB" sz="2400">
                <a:latin typeface="Times New Roman"/>
                <a:ea typeface="Times New Roman"/>
                <a:cs typeface="Times New Roman"/>
                <a:sym typeface="Times New Roman"/>
              </a:rPr>
              <a:t>to </a:t>
            </a:r>
            <a:r>
              <a:rPr lang="en-GB" sz="2400">
                <a:latin typeface="Times New Roman"/>
                <a:ea typeface="Times New Roman"/>
                <a:cs typeface="Times New Roman"/>
                <a:sym typeface="Times New Roman"/>
              </a:rPr>
              <a:t>grant credit or not.</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154" name="Google Shape;154;p16"/>
          <p:cNvSpPr txBox="1"/>
          <p:nvPr>
            <p:ph idx="1" type="body"/>
          </p:nvPr>
        </p:nvSpPr>
        <p:spPr>
          <a:xfrm>
            <a:off x="1297500" y="1208175"/>
            <a:ext cx="7038900" cy="338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latin typeface="Times New Roman"/>
                <a:ea typeface="Times New Roman"/>
                <a:cs typeface="Times New Roman"/>
                <a:sym typeface="Times New Roman"/>
              </a:rPr>
              <a:t>The goal here is to build an end to end automated Machine Learning solution where a user will be able to predict whether a bank customer should be approved for attaining the credit card or not. The user is only need to give the value of feature variables and the model will able to predict the binary outcome (Approve/ Not Approve).</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a:t>
            </a:r>
            <a:endParaRPr/>
          </a:p>
          <a:p>
            <a:pPr indent="0" lvl="0" marL="0" rtl="0" algn="ctr">
              <a:spcBef>
                <a:spcPts val="0"/>
              </a:spcBef>
              <a:spcAft>
                <a:spcPts val="0"/>
              </a:spcAft>
              <a:buNone/>
            </a:pPr>
            <a:r>
              <a:t/>
            </a:r>
            <a:endParaRPr/>
          </a:p>
        </p:txBody>
      </p:sp>
      <p:sp>
        <p:nvSpPr>
          <p:cNvPr id="160" name="Google Shape;160;p17"/>
          <p:cNvSpPr txBox="1"/>
          <p:nvPr>
            <p:ph idx="1" type="body"/>
          </p:nvPr>
        </p:nvSpPr>
        <p:spPr>
          <a:xfrm>
            <a:off x="1297500" y="1226050"/>
            <a:ext cx="7038900" cy="345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400">
                <a:latin typeface="Times New Roman"/>
                <a:ea typeface="Times New Roman"/>
                <a:cs typeface="Times New Roman"/>
                <a:sym typeface="Times New Roman"/>
              </a:rPr>
              <a:t>The model will be able take care of all intermediate functionalities like cross validation, hyper parameter tuning, algorithm selection etc.</a:t>
            </a:r>
            <a:endParaRPr sz="2400">
              <a:latin typeface="Times New Roman"/>
              <a:ea typeface="Times New Roman"/>
              <a:cs typeface="Times New Roman"/>
              <a:sym typeface="Times New Roman"/>
            </a:endParaRPr>
          </a:p>
          <a:p>
            <a:pPr indent="0" lvl="0" marL="0" rtl="0" algn="l">
              <a:spcBef>
                <a:spcPts val="1200"/>
              </a:spcBef>
              <a:spcAft>
                <a:spcPts val="0"/>
              </a:spcAft>
              <a:buNone/>
            </a:pPr>
            <a:r>
              <a:rPr lang="en-GB" sz="2400">
                <a:latin typeface="Times New Roman"/>
                <a:ea typeface="Times New Roman"/>
                <a:cs typeface="Times New Roman"/>
                <a:sym typeface="Times New Roman"/>
              </a:rPr>
              <a:t>This project shall be delivered in two phases: </a:t>
            </a:r>
            <a:endParaRPr sz="2400">
              <a:latin typeface="Times New Roman"/>
              <a:ea typeface="Times New Roman"/>
              <a:cs typeface="Times New Roman"/>
              <a:sym typeface="Times New Roman"/>
            </a:endParaRPr>
          </a:p>
          <a:p>
            <a:pPr indent="0" lvl="0" marL="0" rtl="0" algn="l">
              <a:spcBef>
                <a:spcPts val="1200"/>
              </a:spcBef>
              <a:spcAft>
                <a:spcPts val="0"/>
              </a:spcAft>
              <a:buNone/>
            </a:pPr>
            <a:r>
              <a:rPr lang="en-GB" sz="2400">
                <a:latin typeface="Times New Roman"/>
                <a:ea typeface="Times New Roman"/>
                <a:cs typeface="Times New Roman"/>
                <a:sym typeface="Times New Roman"/>
              </a:rPr>
              <a:t>Phase 1: All the functionalities with PyPi packages. Phase 2: Integration of UI to all the functionalities.</a:t>
            </a:r>
            <a:endParaRPr sz="2400">
              <a:latin typeface="Times New Roman"/>
              <a:ea typeface="Times New Roman"/>
              <a:cs typeface="Times New Roman"/>
              <a:sym typeface="Times New Roman"/>
            </a:endParaRPr>
          </a:p>
          <a:p>
            <a:pPr indent="0" lvl="0" marL="0" rtl="0" algn="l">
              <a:spcBef>
                <a:spcPts val="1200"/>
              </a:spcBef>
              <a:spcAft>
                <a:spcPts val="1200"/>
              </a:spcAft>
              <a:buNone/>
            </a:pPr>
            <a:r>
              <a:rPr b="1" lang="en-GB" sz="2400">
                <a:solidFill>
                  <a:srgbClr val="FFE800"/>
                </a:solidFill>
                <a:latin typeface="Times New Roman"/>
                <a:ea typeface="Times New Roman"/>
                <a:cs typeface="Times New Roman"/>
                <a:sym typeface="Times New Roman"/>
              </a:rPr>
              <a:t>Note</a:t>
            </a:r>
            <a:r>
              <a:rPr lang="en-GB" sz="2400">
                <a:solidFill>
                  <a:srgbClr val="FFE800"/>
                </a:solidFill>
                <a:latin typeface="Times New Roman"/>
                <a:ea typeface="Times New Roman"/>
                <a:cs typeface="Times New Roman"/>
                <a:sym typeface="Times New Roman"/>
              </a:rPr>
              <a:t>:</a:t>
            </a:r>
            <a:r>
              <a:rPr lang="en-GB" sz="2400">
                <a:latin typeface="Times New Roman"/>
                <a:ea typeface="Times New Roman"/>
                <a:cs typeface="Times New Roman"/>
                <a:sym typeface="Times New Roman"/>
              </a:rPr>
              <a:t> All the code will be written in python version 3.6</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1868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About Dataset</a:t>
            </a:r>
            <a:endParaRPr/>
          </a:p>
        </p:txBody>
      </p:sp>
      <p:sp>
        <p:nvSpPr>
          <p:cNvPr id="166" name="Google Shape;166;p18"/>
          <p:cNvSpPr txBox="1"/>
          <p:nvPr>
            <p:ph idx="1" type="body"/>
          </p:nvPr>
        </p:nvSpPr>
        <p:spPr>
          <a:xfrm>
            <a:off x="1297500" y="1024150"/>
            <a:ext cx="7038900" cy="39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This file concerns credit card applications. All attribute names and values have been changed to meaningless symbols to protect confidentiality of the data. </a:t>
            </a:r>
            <a:endParaRPr sz="2400">
              <a:latin typeface="Times New Roman"/>
              <a:ea typeface="Times New Roman"/>
              <a:cs typeface="Times New Roman"/>
              <a:sym typeface="Times New Roman"/>
            </a:endParaRPr>
          </a:p>
          <a:p>
            <a:pPr indent="0" lvl="0" marL="0" rtl="0" algn="l">
              <a:spcBef>
                <a:spcPts val="1200"/>
              </a:spcBef>
              <a:spcAft>
                <a:spcPts val="0"/>
              </a:spcAft>
              <a:buNone/>
            </a:pPr>
            <a:r>
              <a:rPr lang="en-GB" sz="2400">
                <a:latin typeface="Times New Roman"/>
                <a:ea typeface="Times New Roman"/>
                <a:cs typeface="Times New Roman"/>
                <a:sym typeface="Times New Roman"/>
              </a:rPr>
              <a:t>This dataset is interesting because there is a good mix of attributes -- continuous, nominal with small numbers of values, and nominal with larger numbers of values. There are also a few missing values.</a:t>
            </a:r>
            <a:endParaRPr sz="2400">
              <a:latin typeface="Times New Roman"/>
              <a:ea typeface="Times New Roman"/>
              <a:cs typeface="Times New Roman"/>
              <a:sym typeface="Times New Roman"/>
            </a:endParaRPr>
          </a:p>
          <a:p>
            <a:pPr indent="0" lvl="0" marL="0" rtl="0" algn="l">
              <a:spcBef>
                <a:spcPts val="1200"/>
              </a:spcBef>
              <a:spcAft>
                <a:spcPts val="1200"/>
              </a:spcAft>
              <a:buNone/>
            </a:pPr>
            <a:r>
              <a:rPr b="1" lang="en-GB" sz="2400">
                <a:solidFill>
                  <a:srgbClr val="FFE800"/>
                </a:solidFill>
                <a:latin typeface="Times New Roman"/>
                <a:ea typeface="Times New Roman"/>
                <a:cs typeface="Times New Roman"/>
                <a:sym typeface="Times New Roman"/>
              </a:rPr>
              <a:t>Data Source:</a:t>
            </a:r>
            <a:r>
              <a:rPr lang="en-GB" sz="2400">
                <a:latin typeface="Times New Roman"/>
                <a:ea typeface="Times New Roman"/>
                <a:cs typeface="Times New Roman"/>
                <a:sym typeface="Times New Roman"/>
              </a:rPr>
              <a:t> </a:t>
            </a:r>
            <a:r>
              <a:rPr lang="en-GB" sz="2400" u="sng">
                <a:solidFill>
                  <a:schemeClr val="hlink"/>
                </a:solidFill>
                <a:latin typeface="Times New Roman"/>
                <a:ea typeface="Times New Roman"/>
                <a:cs typeface="Times New Roman"/>
                <a:sym typeface="Times New Roman"/>
                <a:hlinkClick r:id="rId3"/>
              </a:rPr>
              <a:t>UCI</a:t>
            </a:r>
            <a:r>
              <a:rPr lang="en-GB" sz="2400">
                <a:latin typeface="Times New Roman"/>
                <a:ea typeface="Times New Roman"/>
                <a:cs typeface="Times New Roman"/>
                <a:sym typeface="Times New Roman"/>
              </a:rPr>
              <a:t>, </a:t>
            </a:r>
            <a:r>
              <a:rPr lang="en-GB" sz="2400" u="sng">
                <a:solidFill>
                  <a:schemeClr val="hlink"/>
                </a:solidFill>
                <a:latin typeface="Times New Roman"/>
                <a:ea typeface="Times New Roman"/>
                <a:cs typeface="Times New Roman"/>
                <a:sym typeface="Times New Roman"/>
                <a:hlinkClick r:id="rId4"/>
              </a:rPr>
              <a:t>Kaggle</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197450" y="393750"/>
            <a:ext cx="7239000" cy="69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Attribute Information</a:t>
            </a:r>
            <a:endParaRPr/>
          </a:p>
        </p:txBody>
      </p:sp>
      <p:graphicFrame>
        <p:nvGraphicFramePr>
          <p:cNvPr id="172" name="Google Shape;172;p19"/>
          <p:cNvGraphicFramePr/>
          <p:nvPr/>
        </p:nvGraphicFramePr>
        <p:xfrm>
          <a:off x="1197450" y="1086450"/>
          <a:ext cx="3000000" cy="3000000"/>
        </p:xfrm>
        <a:graphic>
          <a:graphicData uri="http://schemas.openxmlformats.org/drawingml/2006/table">
            <a:tbl>
              <a:tblPr>
                <a:noFill/>
                <a:tableStyleId>{6DC06D9C-A621-42BA-9C33-B4F23B5B1392}</a:tableStyleId>
              </a:tblPr>
              <a:tblGrid>
                <a:gridCol w="2413000"/>
                <a:gridCol w="2413000"/>
                <a:gridCol w="2413000"/>
              </a:tblGrid>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b, a</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Gender</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A2</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Age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A3</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Debt</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A4</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u, y, l, t</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Marital status</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A5</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g, p, gg</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Bank</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A6</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 d, cc, i, j, k, m, r, q, w, x, e, aa, ff</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Education Level</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A7</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v, h, bb, j, n, z, dd, ff, o</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Ethnicity</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A8</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Years Employed</a:t>
                      </a:r>
                      <a:endParaRPr sz="18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197450" y="393750"/>
            <a:ext cx="7239000" cy="69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Attribute Information</a:t>
            </a:r>
            <a:endParaRPr/>
          </a:p>
        </p:txBody>
      </p:sp>
      <p:graphicFrame>
        <p:nvGraphicFramePr>
          <p:cNvPr id="178" name="Google Shape;178;p20"/>
          <p:cNvGraphicFramePr/>
          <p:nvPr/>
        </p:nvGraphicFramePr>
        <p:xfrm>
          <a:off x="1197450" y="1217225"/>
          <a:ext cx="3000000" cy="3000000"/>
        </p:xfrm>
        <a:graphic>
          <a:graphicData uri="http://schemas.openxmlformats.org/drawingml/2006/table">
            <a:tbl>
              <a:tblPr>
                <a:noFill/>
                <a:tableStyleId>{6DC06D9C-A621-42BA-9C33-B4F23B5B1392}</a:tableStyleId>
              </a:tblPr>
              <a:tblGrid>
                <a:gridCol w="2413000"/>
                <a:gridCol w="2413000"/>
                <a:gridCol w="2413000"/>
              </a:tblGrid>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A9</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t, f</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Prior default</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A10</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t, f</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Employed</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A11</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Credit score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A12</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t, f</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Drivers license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A13</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g, p, 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Citizen</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A14</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Zip Code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A15</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continuous</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Income</a:t>
                      </a:r>
                      <a:endParaRPr sz="1800">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A16</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 (class attribute)</a:t>
                      </a:r>
                      <a:endParaRPr sz="1800">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sz="1800">
                          <a:solidFill>
                            <a:schemeClr val="lt1"/>
                          </a:solidFill>
                          <a:latin typeface="Times New Roman"/>
                          <a:ea typeface="Times New Roman"/>
                          <a:cs typeface="Times New Roman"/>
                          <a:sym typeface="Times New Roman"/>
                        </a:rPr>
                        <a:t>Approved</a:t>
                      </a:r>
                      <a:endParaRPr sz="18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Existing Project</a:t>
            </a:r>
            <a:endParaRPr/>
          </a:p>
        </p:txBody>
      </p:sp>
      <p:sp>
        <p:nvSpPr>
          <p:cNvPr id="184" name="Google Shape;184;p21"/>
          <p:cNvSpPr txBox="1"/>
          <p:nvPr>
            <p:ph idx="1" type="body"/>
          </p:nvPr>
        </p:nvSpPr>
        <p:spPr>
          <a:xfrm>
            <a:off x="1297500" y="1307850"/>
            <a:ext cx="7038900" cy="33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The Existing project is done with some data cleaning and then training and prediction which led to lower </a:t>
            </a:r>
            <a:r>
              <a:rPr lang="en-GB" sz="2400">
                <a:latin typeface="Times New Roman"/>
                <a:ea typeface="Times New Roman"/>
                <a:cs typeface="Times New Roman"/>
                <a:sym typeface="Times New Roman"/>
              </a:rPr>
              <a:t>accuracy. Machine learning models used in the existing project are:</a:t>
            </a:r>
            <a:endParaRPr sz="2400">
              <a:latin typeface="Times New Roman"/>
              <a:ea typeface="Times New Roman"/>
              <a:cs typeface="Times New Roman"/>
              <a:sym typeface="Times New Roman"/>
            </a:endParaRPr>
          </a:p>
          <a:p>
            <a:pPr indent="-381000" lvl="0" marL="457200" rtl="0" algn="l">
              <a:spcBef>
                <a:spcPts val="1200"/>
              </a:spcBef>
              <a:spcAft>
                <a:spcPts val="0"/>
              </a:spcAft>
              <a:buSzPts val="2400"/>
              <a:buFont typeface="Times New Roman"/>
              <a:buChar char="●"/>
            </a:pPr>
            <a:r>
              <a:rPr lang="en-GB" sz="2400">
                <a:latin typeface="Times New Roman"/>
                <a:ea typeface="Times New Roman"/>
                <a:cs typeface="Times New Roman"/>
                <a:sym typeface="Times New Roman"/>
              </a:rPr>
              <a:t>Logistic Regression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Decision Tree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Random Forest</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