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embeddedFontLst>
    <p:embeddedFont>
      <p:font typeface="Montserrat"/>
      <p:regular r:id="rId47"/>
      <p:bold r:id="rId48"/>
      <p:italic r:id="rId49"/>
      <p:boldItalic r:id="rId50"/>
    </p:embeddedFont>
    <p:embeddedFont>
      <p:font typeface="Lat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1BBC02B-2777-4509-A1C7-75D25CE09168}">
  <a:tblStyle styleId="{01BBC02B-2777-4509-A1C7-75D25CE0916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Montserrat-bold.fntdata"/><Relationship Id="rId47" Type="http://schemas.openxmlformats.org/officeDocument/2006/relationships/font" Target="fonts/Montserrat-regular.fntdata"/><Relationship Id="rId49" Type="http://schemas.openxmlformats.org/officeDocument/2006/relationships/font" Target="fonts/Montserra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regular.fntdata"/><Relationship Id="rId50" Type="http://schemas.openxmlformats.org/officeDocument/2006/relationships/font" Target="fonts/Montserrat-boldItalic.fntdata"/><Relationship Id="rId53" Type="http://schemas.openxmlformats.org/officeDocument/2006/relationships/font" Target="fonts/Lato-italic.fntdata"/><Relationship Id="rId52" Type="http://schemas.openxmlformats.org/officeDocument/2006/relationships/font" Target="fonts/Lato-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fcebdf2c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fcebdf2c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fcebdf2cd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fcebdf2cd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cebdf2cd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fcebdf2cd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fcebdf2cd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fcebdf2cd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fc4248956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fc4248956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fc4248956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fc4248956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fcebdf2cd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fcebdf2cd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fcebdf2cd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fcebdf2cd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fc4248956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fc4248956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fcebdf2cd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fcebdf2cd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68acd706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68acd706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fcebdf2cd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fcebdf2cd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fc4248956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fc4248956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fc4248956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fc4248956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fc4248956d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fc4248956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fc4248956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fc4248956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fc4248956d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fc4248956d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fc4248956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fc4248956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fc4248956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fc4248956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fc4248956d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fc4248956d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fc4248956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fc4248956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c4248956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c4248956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fc4248956d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fc4248956d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fc4248956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fc4248956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fc4248956d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fc4248956d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fc4248956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fc4248956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fc4248956d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fc4248956d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fcebdf2cd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fcebdf2cd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fcebdf2cd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fcebdf2cd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fc4248956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fc4248956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fc4248956d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fc4248956d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f83c9544a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f83c9544a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c4248956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c4248956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fcebdf2cd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fcebdf2cd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68acd706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f68acd706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c4248956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c4248956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c4248956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c4248956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83c9544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f83c9544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68acd706b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68acd706b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archive.ics.uci.edu/ml/datasets/Credit+Approval" TargetMode="External"/><Relationship Id="rId4" Type="http://schemas.openxmlformats.org/officeDocument/2006/relationships/hyperlink" Target="https://www.kaggle.com/echo9k/uci-credit-approval-data-set" TargetMode="External"/><Relationship Id="rId5"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www.ijrar.org/papers/IJRAR190B030.pdf" TargetMode="External"/><Relationship Id="rId4" Type="http://schemas.openxmlformats.org/officeDocument/2006/relationships/hyperlink" Target="https://www.ijeat.org/wp-content/uploads/papers/v9i4/D7293049420.pdf" TargetMode="External"/><Relationship Id="rId5" Type="http://schemas.openxmlformats.org/officeDocument/2006/relationships/hyperlink" Target="https://www.researchgate.net/publication/321002603_Credit_Approval_Analysis_using_R" TargetMode="External"/><Relationship Id="rId6" Type="http://schemas.openxmlformats.org/officeDocument/2006/relationships/hyperlink" Target="https://rstudio-pubs-static.s3.amazonaws.com/73039_9946de135c0a49daa7a0a9eda4a67a72.html" TargetMode="External"/><Relationship Id="rId7"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06925" y="255175"/>
            <a:ext cx="5017500" cy="1349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Credit Card Approval Prediction</a:t>
            </a:r>
            <a:endParaRPr/>
          </a:p>
        </p:txBody>
      </p:sp>
      <p:graphicFrame>
        <p:nvGraphicFramePr>
          <p:cNvPr id="135" name="Google Shape;135;p13"/>
          <p:cNvGraphicFramePr/>
          <p:nvPr/>
        </p:nvGraphicFramePr>
        <p:xfrm>
          <a:off x="952500" y="3045625"/>
          <a:ext cx="3000000" cy="3000000"/>
        </p:xfrm>
        <a:graphic>
          <a:graphicData uri="http://schemas.openxmlformats.org/drawingml/2006/table">
            <a:tbl>
              <a:tblPr>
                <a:noFill/>
                <a:tableStyleId>{01BBC02B-2777-4509-A1C7-75D25CE09168}</a:tableStyleId>
              </a:tblPr>
              <a:tblGrid>
                <a:gridCol w="3619500"/>
                <a:gridCol w="3619500"/>
              </a:tblGrid>
              <a:tr h="381000">
                <a:tc>
                  <a:txBody>
                    <a:bodyPr/>
                    <a:lstStyle/>
                    <a:p>
                      <a:pPr indent="0" lvl="0" marL="0" rtl="0" algn="l">
                        <a:spcBef>
                          <a:spcPts val="0"/>
                        </a:spcBef>
                        <a:spcAft>
                          <a:spcPts val="0"/>
                        </a:spcAft>
                        <a:buNone/>
                      </a:pPr>
                      <a:r>
                        <a:rPr lang="en-GB" sz="1600">
                          <a:solidFill>
                            <a:schemeClr val="lt1"/>
                          </a:solidFill>
                          <a:latin typeface="Times New Roman"/>
                          <a:ea typeface="Times New Roman"/>
                          <a:cs typeface="Times New Roman"/>
                          <a:sym typeface="Times New Roman"/>
                        </a:rPr>
                        <a:t>Rakesh Naidu</a:t>
                      </a:r>
                      <a:endParaRPr sz="16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600">
                          <a:solidFill>
                            <a:schemeClr val="lt1"/>
                          </a:solidFill>
                          <a:latin typeface="Times New Roman"/>
                          <a:ea typeface="Times New Roman"/>
                          <a:cs typeface="Times New Roman"/>
                          <a:sym typeface="Times New Roman"/>
                        </a:rPr>
                        <a:t>121810305023</a:t>
                      </a:r>
                      <a:endParaRPr sz="1600">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GB" sz="1600">
                          <a:solidFill>
                            <a:schemeClr val="lt1"/>
                          </a:solidFill>
                          <a:latin typeface="Times New Roman"/>
                          <a:ea typeface="Times New Roman"/>
                          <a:cs typeface="Times New Roman"/>
                          <a:sym typeface="Times New Roman"/>
                        </a:rPr>
                        <a:t>Mani Chandra</a:t>
                      </a:r>
                      <a:endParaRPr sz="16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600">
                          <a:solidFill>
                            <a:schemeClr val="lt1"/>
                          </a:solidFill>
                          <a:latin typeface="Times New Roman"/>
                          <a:ea typeface="Times New Roman"/>
                          <a:cs typeface="Times New Roman"/>
                          <a:sym typeface="Times New Roman"/>
                        </a:rPr>
                        <a:t>121810305032</a:t>
                      </a:r>
                      <a:endParaRPr sz="1600">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GB" sz="1600">
                          <a:solidFill>
                            <a:schemeClr val="lt1"/>
                          </a:solidFill>
                          <a:latin typeface="Times New Roman"/>
                          <a:ea typeface="Times New Roman"/>
                          <a:cs typeface="Times New Roman"/>
                          <a:sym typeface="Times New Roman"/>
                        </a:rPr>
                        <a:t>Shashidhar</a:t>
                      </a:r>
                      <a:endParaRPr sz="16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600">
                          <a:solidFill>
                            <a:schemeClr val="lt1"/>
                          </a:solidFill>
                          <a:latin typeface="Times New Roman"/>
                          <a:ea typeface="Times New Roman"/>
                          <a:cs typeface="Times New Roman"/>
                          <a:sym typeface="Times New Roman"/>
                        </a:rPr>
                        <a:t>121810305043</a:t>
                      </a:r>
                      <a:endParaRPr sz="1600">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GB" sz="1600">
                          <a:solidFill>
                            <a:schemeClr val="lt1"/>
                          </a:solidFill>
                          <a:latin typeface="Times New Roman"/>
                          <a:ea typeface="Times New Roman"/>
                          <a:cs typeface="Times New Roman"/>
                          <a:sym typeface="Times New Roman"/>
                        </a:rPr>
                        <a:t>Vishnu</a:t>
                      </a:r>
                      <a:endParaRPr sz="16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600">
                          <a:solidFill>
                            <a:schemeClr val="lt1"/>
                          </a:solidFill>
                          <a:latin typeface="Times New Roman"/>
                          <a:ea typeface="Times New Roman"/>
                          <a:cs typeface="Times New Roman"/>
                          <a:sym typeface="Times New Roman"/>
                        </a:rPr>
                        <a:t>121810305008</a:t>
                      </a:r>
                      <a:endParaRPr sz="1600">
                        <a:solidFill>
                          <a:schemeClr val="lt1"/>
                        </a:solidFill>
                        <a:latin typeface="Times New Roman"/>
                        <a:ea typeface="Times New Roman"/>
                        <a:cs typeface="Times New Roman"/>
                        <a:sym typeface="Times New Roman"/>
                      </a:endParaRPr>
                    </a:p>
                  </a:txBody>
                  <a:tcPr marT="91425" marB="91425" marR="91425" marL="91425"/>
                </a:tc>
              </a:tr>
            </a:tbl>
          </a:graphicData>
        </a:graphic>
      </p:graphicFrame>
      <p:graphicFrame>
        <p:nvGraphicFramePr>
          <p:cNvPr id="136" name="Google Shape;136;p13"/>
          <p:cNvGraphicFramePr/>
          <p:nvPr/>
        </p:nvGraphicFramePr>
        <p:xfrm>
          <a:off x="4663200" y="1744450"/>
          <a:ext cx="3000000" cy="3000000"/>
        </p:xfrm>
        <a:graphic>
          <a:graphicData uri="http://schemas.openxmlformats.org/drawingml/2006/table">
            <a:tbl>
              <a:tblPr>
                <a:noFill/>
                <a:tableStyleId>{01BBC02B-2777-4509-A1C7-75D25CE09168}</a:tableStyleId>
              </a:tblPr>
              <a:tblGrid>
                <a:gridCol w="2508750"/>
              </a:tblGrid>
              <a:tr h="457175">
                <a:tc>
                  <a:txBody>
                    <a:bodyPr/>
                    <a:lstStyle/>
                    <a:p>
                      <a:pPr indent="0" lvl="0" marL="0" rtl="0" algn="l">
                        <a:spcBef>
                          <a:spcPts val="0"/>
                        </a:spcBef>
                        <a:spcAft>
                          <a:spcPts val="0"/>
                        </a:spcAft>
                        <a:buNone/>
                      </a:pPr>
                      <a:r>
                        <a:rPr lang="en-GB" sz="1800">
                          <a:solidFill>
                            <a:srgbClr val="00FFFF"/>
                          </a:solidFill>
                          <a:latin typeface="Times New Roman"/>
                          <a:ea typeface="Times New Roman"/>
                          <a:cs typeface="Times New Roman"/>
                          <a:sym typeface="Times New Roman"/>
                        </a:rPr>
                        <a:t>Batch - 8</a:t>
                      </a:r>
                      <a:endParaRPr sz="1800">
                        <a:solidFill>
                          <a:srgbClr val="00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7175">
                <a:tc>
                  <a:txBody>
                    <a:bodyPr/>
                    <a:lstStyle/>
                    <a:p>
                      <a:pPr indent="0" lvl="0" marL="0" rtl="0" algn="l">
                        <a:spcBef>
                          <a:spcPts val="0"/>
                        </a:spcBef>
                        <a:spcAft>
                          <a:spcPts val="0"/>
                        </a:spcAft>
                        <a:buNone/>
                      </a:pPr>
                      <a:r>
                        <a:rPr lang="en-GB" sz="1800">
                          <a:solidFill>
                            <a:srgbClr val="00FFFF"/>
                          </a:solidFill>
                          <a:latin typeface="Times New Roman"/>
                          <a:ea typeface="Times New Roman"/>
                          <a:cs typeface="Times New Roman"/>
                          <a:sym typeface="Times New Roman"/>
                        </a:rPr>
                        <a:t>Guide: Dr.J.Hyma</a:t>
                      </a:r>
                      <a:endParaRPr sz="1800">
                        <a:solidFill>
                          <a:srgbClr val="00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137" name="Google Shape;137;p13"/>
          <p:cNvPicPr preferRelativeResize="0"/>
          <p:nvPr/>
        </p:nvPicPr>
        <p:blipFill>
          <a:blip r:embed="rId3">
            <a:alphaModFix/>
          </a:blip>
          <a:stretch>
            <a:fillRect/>
          </a:stretch>
        </p:blipFill>
        <p:spPr>
          <a:xfrm>
            <a:off x="0" y="0"/>
            <a:ext cx="2317350" cy="2310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1297500" y="1868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About Dataset</a:t>
            </a:r>
            <a:endParaRPr/>
          </a:p>
        </p:txBody>
      </p:sp>
      <p:sp>
        <p:nvSpPr>
          <p:cNvPr id="199" name="Google Shape;199;p22"/>
          <p:cNvSpPr txBox="1"/>
          <p:nvPr>
            <p:ph idx="1" type="body"/>
          </p:nvPr>
        </p:nvSpPr>
        <p:spPr>
          <a:xfrm>
            <a:off x="1297500" y="1024150"/>
            <a:ext cx="7038900" cy="391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This file concerns credit card applications. All attribute names and values have been changed to meaningless symbols to protect confidentiality of the data. </a:t>
            </a:r>
            <a:endParaRPr sz="2400">
              <a:latin typeface="Times New Roman"/>
              <a:ea typeface="Times New Roman"/>
              <a:cs typeface="Times New Roman"/>
              <a:sym typeface="Times New Roman"/>
            </a:endParaRPr>
          </a:p>
          <a:p>
            <a:pPr indent="0" lvl="0" marL="0" rtl="0" algn="l">
              <a:spcBef>
                <a:spcPts val="1200"/>
              </a:spcBef>
              <a:spcAft>
                <a:spcPts val="0"/>
              </a:spcAft>
              <a:buNone/>
            </a:pPr>
            <a:r>
              <a:rPr lang="en-GB" sz="2400">
                <a:latin typeface="Times New Roman"/>
                <a:ea typeface="Times New Roman"/>
                <a:cs typeface="Times New Roman"/>
                <a:sym typeface="Times New Roman"/>
              </a:rPr>
              <a:t>This dataset is interesting because there is a good mix of attributes -- continuous, nominal with small numbers of values, and nominal with larger numbers of values. There are also a few missing values.</a:t>
            </a:r>
            <a:endParaRPr sz="2400">
              <a:latin typeface="Times New Roman"/>
              <a:ea typeface="Times New Roman"/>
              <a:cs typeface="Times New Roman"/>
              <a:sym typeface="Times New Roman"/>
            </a:endParaRPr>
          </a:p>
          <a:p>
            <a:pPr indent="0" lvl="0" marL="0" rtl="0" algn="l">
              <a:spcBef>
                <a:spcPts val="1200"/>
              </a:spcBef>
              <a:spcAft>
                <a:spcPts val="1200"/>
              </a:spcAft>
              <a:buNone/>
            </a:pPr>
            <a:r>
              <a:rPr b="1" lang="en-GB" sz="2400">
                <a:solidFill>
                  <a:srgbClr val="FFE800"/>
                </a:solidFill>
                <a:latin typeface="Times New Roman"/>
                <a:ea typeface="Times New Roman"/>
                <a:cs typeface="Times New Roman"/>
                <a:sym typeface="Times New Roman"/>
              </a:rPr>
              <a:t>Data Source:</a:t>
            </a:r>
            <a:r>
              <a:rPr lang="en-GB" sz="2400">
                <a:latin typeface="Times New Roman"/>
                <a:ea typeface="Times New Roman"/>
                <a:cs typeface="Times New Roman"/>
                <a:sym typeface="Times New Roman"/>
              </a:rPr>
              <a:t> </a:t>
            </a:r>
            <a:r>
              <a:rPr lang="en-GB" sz="2400" u="sng">
                <a:solidFill>
                  <a:schemeClr val="hlink"/>
                </a:solidFill>
                <a:latin typeface="Times New Roman"/>
                <a:ea typeface="Times New Roman"/>
                <a:cs typeface="Times New Roman"/>
                <a:sym typeface="Times New Roman"/>
                <a:hlinkClick r:id="rId3"/>
              </a:rPr>
              <a:t>UCI</a:t>
            </a:r>
            <a:r>
              <a:rPr lang="en-GB" sz="2400">
                <a:latin typeface="Times New Roman"/>
                <a:ea typeface="Times New Roman"/>
                <a:cs typeface="Times New Roman"/>
                <a:sym typeface="Times New Roman"/>
              </a:rPr>
              <a:t>, </a:t>
            </a:r>
            <a:r>
              <a:rPr lang="en-GB" sz="2400" u="sng">
                <a:solidFill>
                  <a:schemeClr val="hlink"/>
                </a:solidFill>
                <a:latin typeface="Times New Roman"/>
                <a:ea typeface="Times New Roman"/>
                <a:cs typeface="Times New Roman"/>
                <a:sym typeface="Times New Roman"/>
                <a:hlinkClick r:id="rId4"/>
              </a:rPr>
              <a:t>Kaggle</a:t>
            </a:r>
            <a:endParaRPr sz="2400">
              <a:latin typeface="Times New Roman"/>
              <a:ea typeface="Times New Roman"/>
              <a:cs typeface="Times New Roman"/>
              <a:sym typeface="Times New Roman"/>
            </a:endParaRPr>
          </a:p>
        </p:txBody>
      </p:sp>
      <p:pic>
        <p:nvPicPr>
          <p:cNvPr id="200" name="Google Shape;200;p22"/>
          <p:cNvPicPr preferRelativeResize="0"/>
          <p:nvPr/>
        </p:nvPicPr>
        <p:blipFill>
          <a:blip r:embed="rId5">
            <a:alphaModFix/>
          </a:blip>
          <a:stretch>
            <a:fillRect/>
          </a:stretch>
        </p:blipFill>
        <p:spPr>
          <a:xfrm>
            <a:off x="8104000" y="-1"/>
            <a:ext cx="1040000" cy="1036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1197450" y="393750"/>
            <a:ext cx="7239000" cy="69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Attribute Information</a:t>
            </a:r>
            <a:endParaRPr/>
          </a:p>
        </p:txBody>
      </p:sp>
      <p:graphicFrame>
        <p:nvGraphicFramePr>
          <p:cNvPr id="206" name="Google Shape;206;p23"/>
          <p:cNvGraphicFramePr/>
          <p:nvPr/>
        </p:nvGraphicFramePr>
        <p:xfrm>
          <a:off x="1197450" y="1086450"/>
          <a:ext cx="3000000" cy="3000000"/>
        </p:xfrm>
        <a:graphic>
          <a:graphicData uri="http://schemas.openxmlformats.org/drawingml/2006/table">
            <a:tbl>
              <a:tblPr>
                <a:noFill/>
                <a:tableStyleId>{01BBC02B-2777-4509-A1C7-75D25CE09168}</a:tableStyleId>
              </a:tblPr>
              <a:tblGrid>
                <a:gridCol w="2413000"/>
                <a:gridCol w="2413000"/>
                <a:gridCol w="2413000"/>
              </a:tblGrid>
              <a:tr h="381000">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A1</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b, a</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Gender</a:t>
                      </a:r>
                      <a:endParaRPr sz="1800">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A2</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continuous</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Age</a:t>
                      </a:r>
                      <a:endParaRPr sz="1800">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A3</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continuous</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Debt</a:t>
                      </a:r>
                      <a:endParaRPr sz="1800">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A4</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u, y, l, t</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Marital status</a:t>
                      </a:r>
                      <a:endParaRPr sz="1800">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A5</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g, p, gg</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Bank</a:t>
                      </a:r>
                      <a:endParaRPr sz="1800">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A6</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c, d, cc, i, j, k, m, r, q, w, x, e, aa, ff</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Education Level</a:t>
                      </a:r>
                      <a:endParaRPr sz="1800">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A7</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v, h, bb, j, n, z, dd, ff, o</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Ethnicity</a:t>
                      </a:r>
                      <a:endParaRPr sz="1800">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A8</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continuous</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Years Employed</a:t>
                      </a:r>
                      <a:endParaRPr sz="1800">
                        <a:solidFill>
                          <a:schemeClr val="lt1"/>
                        </a:solidFill>
                        <a:latin typeface="Times New Roman"/>
                        <a:ea typeface="Times New Roman"/>
                        <a:cs typeface="Times New Roman"/>
                        <a:sym typeface="Times New Roman"/>
                      </a:endParaRPr>
                    </a:p>
                  </a:txBody>
                  <a:tcPr marT="91425" marB="91425" marR="91425" marL="91425"/>
                </a:tc>
              </a:tr>
            </a:tbl>
          </a:graphicData>
        </a:graphic>
      </p:graphicFrame>
      <p:pic>
        <p:nvPicPr>
          <p:cNvPr id="207" name="Google Shape;207;p23"/>
          <p:cNvPicPr preferRelativeResize="0"/>
          <p:nvPr/>
        </p:nvPicPr>
        <p:blipFill>
          <a:blip r:embed="rId3">
            <a:alphaModFix/>
          </a:blip>
          <a:stretch>
            <a:fillRect/>
          </a:stretch>
        </p:blipFill>
        <p:spPr>
          <a:xfrm>
            <a:off x="8104000" y="-1"/>
            <a:ext cx="1040000" cy="1036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1197450" y="393750"/>
            <a:ext cx="7239000" cy="69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Attribute Information</a:t>
            </a:r>
            <a:endParaRPr/>
          </a:p>
        </p:txBody>
      </p:sp>
      <p:graphicFrame>
        <p:nvGraphicFramePr>
          <p:cNvPr id="213" name="Google Shape;213;p24"/>
          <p:cNvGraphicFramePr/>
          <p:nvPr/>
        </p:nvGraphicFramePr>
        <p:xfrm>
          <a:off x="1197450" y="1217225"/>
          <a:ext cx="3000000" cy="3000000"/>
        </p:xfrm>
        <a:graphic>
          <a:graphicData uri="http://schemas.openxmlformats.org/drawingml/2006/table">
            <a:tbl>
              <a:tblPr>
                <a:noFill/>
                <a:tableStyleId>{01BBC02B-2777-4509-A1C7-75D25CE09168}</a:tableStyleId>
              </a:tblPr>
              <a:tblGrid>
                <a:gridCol w="2413000"/>
                <a:gridCol w="2413000"/>
                <a:gridCol w="2413000"/>
              </a:tblGrid>
              <a:tr h="381000">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A9</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t, f</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Prior default</a:t>
                      </a:r>
                      <a:endParaRPr sz="1800">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A10</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t, f</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Employed</a:t>
                      </a:r>
                      <a:endParaRPr sz="1800">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A11</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continuous</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Credit score</a:t>
                      </a:r>
                      <a:endParaRPr sz="1800">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A12</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t, f</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Drivers license</a:t>
                      </a:r>
                      <a:endParaRPr sz="1800">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A13</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g, p, s</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Citizen</a:t>
                      </a:r>
                      <a:endParaRPr sz="1800">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A14</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continuous</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Zip Code</a:t>
                      </a:r>
                      <a:endParaRPr sz="1800">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A15</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continuous</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Income</a:t>
                      </a:r>
                      <a:endParaRPr sz="1800">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A16</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 (class attribute)</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Approved</a:t>
                      </a:r>
                      <a:endParaRPr sz="1800">
                        <a:solidFill>
                          <a:schemeClr val="lt1"/>
                        </a:solidFill>
                        <a:latin typeface="Times New Roman"/>
                        <a:ea typeface="Times New Roman"/>
                        <a:cs typeface="Times New Roman"/>
                        <a:sym typeface="Times New Roman"/>
                      </a:endParaRPr>
                    </a:p>
                  </a:txBody>
                  <a:tcPr marT="91425" marB="91425" marR="91425" marL="91425"/>
                </a:tc>
              </a:tr>
            </a:tbl>
          </a:graphicData>
        </a:graphic>
      </p:graphicFrame>
      <p:pic>
        <p:nvPicPr>
          <p:cNvPr id="214" name="Google Shape;214;p24"/>
          <p:cNvPicPr preferRelativeResize="0"/>
          <p:nvPr/>
        </p:nvPicPr>
        <p:blipFill>
          <a:blip r:embed="rId3">
            <a:alphaModFix/>
          </a:blip>
          <a:stretch>
            <a:fillRect/>
          </a:stretch>
        </p:blipFill>
        <p:spPr>
          <a:xfrm>
            <a:off x="8104000" y="-1"/>
            <a:ext cx="1040000" cy="1036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Literature Review</a:t>
            </a:r>
            <a:endParaRPr/>
          </a:p>
        </p:txBody>
      </p:sp>
      <p:sp>
        <p:nvSpPr>
          <p:cNvPr id="220" name="Google Shape;220;p25"/>
          <p:cNvSpPr txBox="1"/>
          <p:nvPr>
            <p:ph idx="1" type="body"/>
          </p:nvPr>
        </p:nvSpPr>
        <p:spPr>
          <a:xfrm>
            <a:off x="1297500" y="1307850"/>
            <a:ext cx="7038900" cy="336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latin typeface="Times New Roman"/>
                <a:ea typeface="Times New Roman"/>
                <a:cs typeface="Times New Roman"/>
                <a:sym typeface="Times New Roman"/>
              </a:rPr>
              <a:t>Credit card has evolved to a great level in banking industry. Each banking system consists of an enormous number of datasets to carry customer's transactions of their credit cards. So, banks would be in need of customer profiling. Customer Profiling in banks cognizes the issuer's decisions about whom to give banking facilities and what credit limit to be provided.</a:t>
            </a:r>
            <a:endParaRPr sz="2400">
              <a:latin typeface="Times New Roman"/>
              <a:ea typeface="Times New Roman"/>
              <a:cs typeface="Times New Roman"/>
              <a:sym typeface="Times New Roman"/>
            </a:endParaRPr>
          </a:p>
        </p:txBody>
      </p:sp>
      <p:pic>
        <p:nvPicPr>
          <p:cNvPr id="221" name="Google Shape;221;p25"/>
          <p:cNvPicPr preferRelativeResize="0"/>
          <p:nvPr/>
        </p:nvPicPr>
        <p:blipFill>
          <a:blip r:embed="rId3">
            <a:alphaModFix/>
          </a:blip>
          <a:stretch>
            <a:fillRect/>
          </a:stretch>
        </p:blipFill>
        <p:spPr>
          <a:xfrm>
            <a:off x="8104000" y="-1"/>
            <a:ext cx="1040000" cy="1036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6"/>
          <p:cNvSpPr txBox="1"/>
          <p:nvPr>
            <p:ph type="title"/>
          </p:nvPr>
        </p:nvSpPr>
        <p:spPr>
          <a:xfrm>
            <a:off x="1297500" y="19437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Literature Review</a:t>
            </a:r>
            <a:endParaRPr/>
          </a:p>
        </p:txBody>
      </p:sp>
      <p:sp>
        <p:nvSpPr>
          <p:cNvPr id="227" name="Google Shape;227;p26"/>
          <p:cNvSpPr txBox="1"/>
          <p:nvPr>
            <p:ph idx="1" type="body"/>
          </p:nvPr>
        </p:nvSpPr>
        <p:spPr>
          <a:xfrm>
            <a:off x="1297500" y="1108475"/>
            <a:ext cx="7038900" cy="3825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GB" sz="2400">
                <a:latin typeface="Times New Roman"/>
                <a:ea typeface="Times New Roman"/>
                <a:cs typeface="Times New Roman"/>
                <a:sym typeface="Times New Roman"/>
              </a:rPr>
              <a:t>In previous researches, profiling mainly depended on transaction data or demographic data, but in this research, both transaction and demographic data are merged in order to get more accurate results and minimize the possibility of risk occurrence.By using the best techniques, it leads to improvement in accuracy and helps banks to have high profitability through customer satisfaction by focusing on the valuable customer (companies) which are considered as the main engine in the bank's profitability.</a:t>
            </a:r>
            <a:endParaRPr sz="2400">
              <a:latin typeface="Times New Roman"/>
              <a:ea typeface="Times New Roman"/>
              <a:cs typeface="Times New Roman"/>
              <a:sym typeface="Times New Roman"/>
            </a:endParaRPr>
          </a:p>
        </p:txBody>
      </p:sp>
      <p:pic>
        <p:nvPicPr>
          <p:cNvPr id="228" name="Google Shape;228;p26"/>
          <p:cNvPicPr preferRelativeResize="0"/>
          <p:nvPr/>
        </p:nvPicPr>
        <p:blipFill>
          <a:blip r:embed="rId3">
            <a:alphaModFix/>
          </a:blip>
          <a:stretch>
            <a:fillRect/>
          </a:stretch>
        </p:blipFill>
        <p:spPr>
          <a:xfrm>
            <a:off x="8104000" y="-1"/>
            <a:ext cx="1040000" cy="1036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7"/>
          <p:cNvSpPr txBox="1"/>
          <p:nvPr>
            <p:ph type="title"/>
          </p:nvPr>
        </p:nvSpPr>
        <p:spPr>
          <a:xfrm>
            <a:off x="1297500" y="19437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Literature Review</a:t>
            </a:r>
            <a:endParaRPr/>
          </a:p>
        </p:txBody>
      </p:sp>
      <p:sp>
        <p:nvSpPr>
          <p:cNvPr id="234" name="Google Shape;234;p27"/>
          <p:cNvSpPr txBox="1"/>
          <p:nvPr>
            <p:ph idx="1" type="body"/>
          </p:nvPr>
        </p:nvSpPr>
        <p:spPr>
          <a:xfrm>
            <a:off x="1297500" y="1036700"/>
            <a:ext cx="7038900" cy="382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latin typeface="Times New Roman"/>
                <a:ea typeface="Times New Roman"/>
                <a:cs typeface="Times New Roman"/>
                <a:sym typeface="Times New Roman"/>
              </a:rPr>
              <a:t>This study used k-mean, improved k-mean, fuzzy c-means and neural networks. The used dataset is labeled and for neural network classification creating a new label as a target becomes the main aspect of this study, which helps to reduce the execution time of clustering process and provide the best results with accuracy.</a:t>
            </a:r>
            <a:endParaRPr sz="2400">
              <a:latin typeface="Times New Roman"/>
              <a:ea typeface="Times New Roman"/>
              <a:cs typeface="Times New Roman"/>
              <a:sym typeface="Times New Roman"/>
            </a:endParaRPr>
          </a:p>
        </p:txBody>
      </p:sp>
      <p:pic>
        <p:nvPicPr>
          <p:cNvPr id="235" name="Google Shape;235;p27"/>
          <p:cNvPicPr preferRelativeResize="0"/>
          <p:nvPr/>
        </p:nvPicPr>
        <p:blipFill>
          <a:blip r:embed="rId3">
            <a:alphaModFix/>
          </a:blip>
          <a:stretch>
            <a:fillRect/>
          </a:stretch>
        </p:blipFill>
        <p:spPr>
          <a:xfrm>
            <a:off x="8104000" y="-1"/>
            <a:ext cx="1040000" cy="1036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8"/>
          <p:cNvSpPr txBox="1"/>
          <p:nvPr>
            <p:ph type="title"/>
          </p:nvPr>
        </p:nvSpPr>
        <p:spPr>
          <a:xfrm>
            <a:off x="1297500" y="26212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Problem Identification &amp; Objectives</a:t>
            </a:r>
            <a:endParaRPr/>
          </a:p>
        </p:txBody>
      </p:sp>
      <p:sp>
        <p:nvSpPr>
          <p:cNvPr id="241" name="Google Shape;241;p28"/>
          <p:cNvSpPr txBox="1"/>
          <p:nvPr>
            <p:ph idx="1" type="body"/>
          </p:nvPr>
        </p:nvSpPr>
        <p:spPr>
          <a:xfrm>
            <a:off x="1297500" y="1176225"/>
            <a:ext cx="7038900" cy="359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The proposed project is built end to end. Starting from Data Preprocessing to Deployment. This project includes the features like:</a:t>
            </a:r>
            <a:endParaRPr sz="2400">
              <a:latin typeface="Times New Roman"/>
              <a:ea typeface="Times New Roman"/>
              <a:cs typeface="Times New Roman"/>
              <a:sym typeface="Times New Roman"/>
            </a:endParaRPr>
          </a:p>
          <a:p>
            <a:pPr indent="-381000" lvl="0" marL="457200" rtl="0" algn="l">
              <a:spcBef>
                <a:spcPts val="1200"/>
              </a:spcBef>
              <a:spcAft>
                <a:spcPts val="0"/>
              </a:spcAft>
              <a:buSzPts val="2400"/>
              <a:buFont typeface="Times New Roman"/>
              <a:buAutoNum type="alphaLcParenR"/>
            </a:pPr>
            <a:r>
              <a:rPr lang="en-GB" sz="2400">
                <a:latin typeface="Times New Roman"/>
                <a:ea typeface="Times New Roman"/>
                <a:cs typeface="Times New Roman"/>
                <a:sym typeface="Times New Roman"/>
              </a:rPr>
              <a:t>Statistical analysis </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AutoNum type="alphaLcParenR"/>
            </a:pPr>
            <a:r>
              <a:rPr lang="en-GB" sz="2400">
                <a:latin typeface="Times New Roman"/>
                <a:ea typeface="Times New Roman"/>
                <a:cs typeface="Times New Roman"/>
                <a:sym typeface="Times New Roman"/>
              </a:rPr>
              <a:t>Hyper parameter tuning</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AutoNum type="alphaLcParenR"/>
            </a:pPr>
            <a:r>
              <a:rPr lang="en-GB" sz="2400">
                <a:latin typeface="Times New Roman"/>
                <a:ea typeface="Times New Roman"/>
                <a:cs typeface="Times New Roman"/>
                <a:sym typeface="Times New Roman"/>
              </a:rPr>
              <a:t>Best algorithm selection </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AutoNum type="alphaLcParenR"/>
            </a:pPr>
            <a:r>
              <a:rPr lang="en-GB" sz="2400">
                <a:latin typeface="Times New Roman"/>
                <a:ea typeface="Times New Roman"/>
                <a:cs typeface="Times New Roman"/>
                <a:sym typeface="Times New Roman"/>
              </a:rPr>
              <a:t>Deployment in Heroku using flask.</a:t>
            </a:r>
            <a:endParaRPr sz="2400">
              <a:latin typeface="Times New Roman"/>
              <a:ea typeface="Times New Roman"/>
              <a:cs typeface="Times New Roman"/>
              <a:sym typeface="Times New Roman"/>
            </a:endParaRPr>
          </a:p>
        </p:txBody>
      </p:sp>
      <p:pic>
        <p:nvPicPr>
          <p:cNvPr id="242" name="Google Shape;242;p28"/>
          <p:cNvPicPr preferRelativeResize="0"/>
          <p:nvPr/>
        </p:nvPicPr>
        <p:blipFill>
          <a:blip r:embed="rId3">
            <a:alphaModFix/>
          </a:blip>
          <a:stretch>
            <a:fillRect/>
          </a:stretch>
        </p:blipFill>
        <p:spPr>
          <a:xfrm>
            <a:off x="8104000" y="-1"/>
            <a:ext cx="1040000" cy="1036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1297500" y="35387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Problem Identification &amp; Objectives</a:t>
            </a:r>
            <a:endParaRPr/>
          </a:p>
        </p:txBody>
      </p:sp>
      <p:sp>
        <p:nvSpPr>
          <p:cNvPr id="248" name="Google Shape;248;p29"/>
          <p:cNvSpPr txBox="1"/>
          <p:nvPr>
            <p:ph idx="1" type="body"/>
          </p:nvPr>
        </p:nvSpPr>
        <p:spPr>
          <a:xfrm>
            <a:off x="1297500" y="1166250"/>
            <a:ext cx="7038900" cy="360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The main objectives of the proposed project are to:</a:t>
            </a:r>
            <a:endParaRPr sz="2400">
              <a:latin typeface="Times New Roman"/>
              <a:ea typeface="Times New Roman"/>
              <a:cs typeface="Times New Roman"/>
              <a:sym typeface="Times New Roman"/>
            </a:endParaRPr>
          </a:p>
          <a:p>
            <a:pPr indent="-381000" lvl="0" marL="457200" rtl="0" algn="l">
              <a:spcBef>
                <a:spcPts val="1200"/>
              </a:spcBef>
              <a:spcAft>
                <a:spcPts val="0"/>
              </a:spcAft>
              <a:buSzPts val="2400"/>
              <a:buFont typeface="Times New Roman"/>
              <a:buChar char="●"/>
            </a:pPr>
            <a:r>
              <a:rPr lang="en-GB" sz="2400">
                <a:latin typeface="Times New Roman"/>
                <a:ea typeface="Times New Roman"/>
                <a:cs typeface="Times New Roman"/>
                <a:sym typeface="Times New Roman"/>
              </a:rPr>
              <a:t>Increase the accuracy</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Do Exploratory data analysis</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Test the model with different algorithms</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Try different model selection criteria</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Do Hyperparameter tuning</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Deploy the project for easy use</a:t>
            </a:r>
            <a:endParaRPr sz="2400">
              <a:latin typeface="Times New Roman"/>
              <a:ea typeface="Times New Roman"/>
              <a:cs typeface="Times New Roman"/>
              <a:sym typeface="Times New Roman"/>
            </a:endParaRPr>
          </a:p>
        </p:txBody>
      </p:sp>
      <p:pic>
        <p:nvPicPr>
          <p:cNvPr id="249" name="Google Shape;249;p29"/>
          <p:cNvPicPr preferRelativeResize="0"/>
          <p:nvPr/>
        </p:nvPicPr>
        <p:blipFill>
          <a:blip r:embed="rId3">
            <a:alphaModFix/>
          </a:blip>
          <a:stretch>
            <a:fillRect/>
          </a:stretch>
        </p:blipFill>
        <p:spPr>
          <a:xfrm>
            <a:off x="8104000" y="-1"/>
            <a:ext cx="1040000" cy="1036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0"/>
          <p:cNvSpPr txBox="1"/>
          <p:nvPr>
            <p:ph type="title"/>
          </p:nvPr>
        </p:nvSpPr>
        <p:spPr>
          <a:xfrm>
            <a:off x="1297500" y="35387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Problem Identification &amp; Objectives</a:t>
            </a:r>
            <a:endParaRPr/>
          </a:p>
        </p:txBody>
      </p:sp>
      <p:sp>
        <p:nvSpPr>
          <p:cNvPr id="255" name="Google Shape;255;p30"/>
          <p:cNvSpPr txBox="1"/>
          <p:nvPr>
            <p:ph idx="1" type="body"/>
          </p:nvPr>
        </p:nvSpPr>
        <p:spPr>
          <a:xfrm>
            <a:off x="1297500" y="1166250"/>
            <a:ext cx="7038900" cy="3608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2400">
                <a:latin typeface="Times New Roman"/>
                <a:ea typeface="Times New Roman"/>
                <a:cs typeface="Times New Roman"/>
                <a:sym typeface="Times New Roman"/>
              </a:rPr>
              <a:t>Different technologies or libraries used in the project are:</a:t>
            </a:r>
            <a:endParaRPr sz="2400">
              <a:latin typeface="Times New Roman"/>
              <a:ea typeface="Times New Roman"/>
              <a:cs typeface="Times New Roman"/>
              <a:sym typeface="Times New Roman"/>
            </a:endParaRPr>
          </a:p>
          <a:p>
            <a:pPr indent="-381000" lvl="0" marL="457200" rtl="0" algn="l">
              <a:spcBef>
                <a:spcPts val="1200"/>
              </a:spcBef>
              <a:spcAft>
                <a:spcPts val="0"/>
              </a:spcAft>
              <a:buSzPts val="2400"/>
              <a:buFont typeface="Times New Roman"/>
              <a:buChar char="●"/>
            </a:pPr>
            <a:r>
              <a:rPr lang="en-GB" sz="2400">
                <a:latin typeface="Times New Roman"/>
                <a:ea typeface="Times New Roman"/>
                <a:cs typeface="Times New Roman"/>
                <a:sym typeface="Times New Roman"/>
              </a:rPr>
              <a:t>numpy, pandas</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matplotlib, seaborn</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scipy, scikit learn</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xgboost</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html, css</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flask, gunicorn</a:t>
            </a:r>
            <a:endParaRPr sz="2400">
              <a:latin typeface="Times New Roman"/>
              <a:ea typeface="Times New Roman"/>
              <a:cs typeface="Times New Roman"/>
              <a:sym typeface="Times New Roman"/>
            </a:endParaRPr>
          </a:p>
        </p:txBody>
      </p:sp>
      <p:pic>
        <p:nvPicPr>
          <p:cNvPr id="256" name="Google Shape;256;p30"/>
          <p:cNvPicPr preferRelativeResize="0"/>
          <p:nvPr/>
        </p:nvPicPr>
        <p:blipFill>
          <a:blip r:embed="rId3">
            <a:alphaModFix/>
          </a:blip>
          <a:stretch>
            <a:fillRect/>
          </a:stretch>
        </p:blipFill>
        <p:spPr>
          <a:xfrm>
            <a:off x="8104000" y="-1"/>
            <a:ext cx="1040000" cy="1036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1"/>
          <p:cNvSpPr txBox="1"/>
          <p:nvPr>
            <p:ph type="title"/>
          </p:nvPr>
        </p:nvSpPr>
        <p:spPr>
          <a:xfrm>
            <a:off x="1297500" y="393750"/>
            <a:ext cx="7038900" cy="74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System Methodology</a:t>
            </a:r>
            <a:endParaRPr/>
          </a:p>
        </p:txBody>
      </p:sp>
      <p:pic>
        <p:nvPicPr>
          <p:cNvPr id="262" name="Google Shape;262;p31"/>
          <p:cNvPicPr preferRelativeResize="0"/>
          <p:nvPr/>
        </p:nvPicPr>
        <p:blipFill>
          <a:blip r:embed="rId3">
            <a:alphaModFix/>
          </a:blip>
          <a:stretch>
            <a:fillRect/>
          </a:stretch>
        </p:blipFill>
        <p:spPr>
          <a:xfrm>
            <a:off x="1297500" y="1216100"/>
            <a:ext cx="7038901" cy="3668225"/>
          </a:xfrm>
          <a:prstGeom prst="rect">
            <a:avLst/>
          </a:prstGeom>
          <a:noFill/>
          <a:ln>
            <a:noFill/>
          </a:ln>
        </p:spPr>
      </p:pic>
      <p:pic>
        <p:nvPicPr>
          <p:cNvPr id="263" name="Google Shape;263;p31"/>
          <p:cNvPicPr preferRelativeResize="0"/>
          <p:nvPr/>
        </p:nvPicPr>
        <p:blipFill>
          <a:blip r:embed="rId4">
            <a:alphaModFix/>
          </a:blip>
          <a:stretch>
            <a:fillRect/>
          </a:stretch>
        </p:blipFill>
        <p:spPr>
          <a:xfrm>
            <a:off x="8104000" y="-1"/>
            <a:ext cx="1040000" cy="1036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idx="1" type="body"/>
          </p:nvPr>
        </p:nvSpPr>
        <p:spPr>
          <a:xfrm>
            <a:off x="1297500" y="1246775"/>
            <a:ext cx="7038900" cy="309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latin typeface="Times New Roman"/>
                <a:ea typeface="Times New Roman"/>
                <a:cs typeface="Times New Roman"/>
                <a:sym typeface="Times New Roman"/>
              </a:rPr>
              <a:t>The increased credit card defaulters have forced the companies  to  think  carefully  before  the  approval  of  credit applications. Credit card companies usually use their judgment to  determine  whether  a  credit card  should  be  issued  to  the customer  satisfying  certain  criteria.  Some  machine  learning algorithms  have also  been  used to  support  the decision. </a:t>
            </a:r>
            <a:endParaRPr sz="2400">
              <a:latin typeface="Times New Roman"/>
              <a:ea typeface="Times New Roman"/>
              <a:cs typeface="Times New Roman"/>
              <a:sym typeface="Times New Roman"/>
            </a:endParaRPr>
          </a:p>
        </p:txBody>
      </p:sp>
      <p:sp>
        <p:nvSpPr>
          <p:cNvPr id="143" name="Google Shape;143;p14"/>
          <p:cNvSpPr txBox="1"/>
          <p:nvPr>
            <p:ph type="title"/>
          </p:nvPr>
        </p:nvSpPr>
        <p:spPr>
          <a:xfrm>
            <a:off x="1297500" y="393750"/>
            <a:ext cx="7038900" cy="681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Abstract</a:t>
            </a:r>
            <a:endParaRPr/>
          </a:p>
        </p:txBody>
      </p:sp>
      <p:pic>
        <p:nvPicPr>
          <p:cNvPr id="144" name="Google Shape;144;p14"/>
          <p:cNvPicPr preferRelativeResize="0"/>
          <p:nvPr/>
        </p:nvPicPr>
        <p:blipFill>
          <a:blip r:embed="rId3">
            <a:alphaModFix/>
          </a:blip>
          <a:stretch>
            <a:fillRect/>
          </a:stretch>
        </p:blipFill>
        <p:spPr>
          <a:xfrm>
            <a:off x="8065544" y="-1"/>
            <a:ext cx="1078456" cy="10750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2"/>
          <p:cNvSpPr txBox="1"/>
          <p:nvPr>
            <p:ph type="title"/>
          </p:nvPr>
        </p:nvSpPr>
        <p:spPr>
          <a:xfrm>
            <a:off x="1297500" y="2641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Overview of Technologies</a:t>
            </a:r>
            <a:endParaRPr/>
          </a:p>
        </p:txBody>
      </p:sp>
      <p:sp>
        <p:nvSpPr>
          <p:cNvPr id="269" name="Google Shape;269;p32"/>
          <p:cNvSpPr txBox="1"/>
          <p:nvPr>
            <p:ph idx="1" type="body"/>
          </p:nvPr>
        </p:nvSpPr>
        <p:spPr>
          <a:xfrm>
            <a:off x="1297500" y="1006775"/>
            <a:ext cx="7038900" cy="3917400"/>
          </a:xfrm>
          <a:prstGeom prst="rect">
            <a:avLst/>
          </a:prstGeom>
        </p:spPr>
        <p:txBody>
          <a:bodyPr anchorCtr="0" anchor="t" bIns="91425" lIns="91425" spcFirstLastPara="1" rIns="91425" wrap="square" tIns="91425">
            <a:normAutofit lnSpcReduction="20000"/>
          </a:bodyPr>
          <a:lstStyle/>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Numpy </a:t>
            </a:r>
            <a:endParaRPr sz="2400">
              <a:latin typeface="Times New Roman"/>
              <a:ea typeface="Times New Roman"/>
              <a:cs typeface="Times New Roman"/>
              <a:sym typeface="Times New Roman"/>
            </a:endParaRPr>
          </a:p>
          <a:p>
            <a:pPr indent="0" lvl="0" marL="0" rtl="0" algn="l">
              <a:spcBef>
                <a:spcPts val="1200"/>
              </a:spcBef>
              <a:spcAft>
                <a:spcPts val="1200"/>
              </a:spcAft>
              <a:buNone/>
            </a:pPr>
            <a:r>
              <a:rPr lang="en-GB" sz="2400">
                <a:latin typeface="Times New Roman"/>
                <a:ea typeface="Times New Roman"/>
                <a:cs typeface="Times New Roman"/>
                <a:sym typeface="Times New Roman"/>
              </a:rPr>
              <a:t>NumPy is the fundamental package for scientific computing in Python. It is a Python library that provides a multidimensional array object, various derived objects (such as masked arrays and matrices), and an assortment of routines for fast operations on arrays, including mathematical, logical, shape manipulation, sorting, selecting, I/O, discrete Fourier transforms, basic linear algebra, basic statistical operations, random simulation and much more.</a:t>
            </a:r>
            <a:endParaRPr sz="2400">
              <a:latin typeface="Times New Roman"/>
              <a:ea typeface="Times New Roman"/>
              <a:cs typeface="Times New Roman"/>
              <a:sym typeface="Times New Roman"/>
            </a:endParaRPr>
          </a:p>
        </p:txBody>
      </p:sp>
      <p:pic>
        <p:nvPicPr>
          <p:cNvPr id="270" name="Google Shape;270;p32"/>
          <p:cNvPicPr preferRelativeResize="0"/>
          <p:nvPr/>
        </p:nvPicPr>
        <p:blipFill>
          <a:blip r:embed="rId3">
            <a:alphaModFix/>
          </a:blip>
          <a:stretch>
            <a:fillRect/>
          </a:stretch>
        </p:blipFill>
        <p:spPr>
          <a:xfrm>
            <a:off x="8104000" y="-1"/>
            <a:ext cx="1040000" cy="1036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3"/>
          <p:cNvSpPr txBox="1"/>
          <p:nvPr>
            <p:ph type="title"/>
          </p:nvPr>
        </p:nvSpPr>
        <p:spPr>
          <a:xfrm>
            <a:off x="1297500" y="21432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Overview of Technologies</a:t>
            </a:r>
            <a:endParaRPr/>
          </a:p>
        </p:txBody>
      </p:sp>
      <p:sp>
        <p:nvSpPr>
          <p:cNvPr id="276" name="Google Shape;276;p33"/>
          <p:cNvSpPr txBox="1"/>
          <p:nvPr>
            <p:ph idx="1" type="body"/>
          </p:nvPr>
        </p:nvSpPr>
        <p:spPr>
          <a:xfrm>
            <a:off x="1297500" y="897125"/>
            <a:ext cx="7038900" cy="3937500"/>
          </a:xfrm>
          <a:prstGeom prst="rect">
            <a:avLst/>
          </a:prstGeom>
        </p:spPr>
        <p:txBody>
          <a:bodyPr anchorCtr="0" anchor="t" bIns="91425" lIns="91425" spcFirstLastPara="1" rIns="91425" wrap="square" tIns="91425">
            <a:normAutofit fontScale="92500" lnSpcReduction="20000"/>
          </a:bodyPr>
          <a:lstStyle/>
          <a:p>
            <a:pPr indent="-369570" lvl="0" marL="457200" rtl="0" algn="l">
              <a:spcBef>
                <a:spcPts val="0"/>
              </a:spcBef>
              <a:spcAft>
                <a:spcPts val="0"/>
              </a:spcAft>
              <a:buSzPct val="100000"/>
              <a:buFont typeface="Times New Roman"/>
              <a:buChar char="●"/>
            </a:pPr>
            <a:r>
              <a:rPr lang="en-GB" sz="2400">
                <a:latin typeface="Times New Roman"/>
                <a:ea typeface="Times New Roman"/>
                <a:cs typeface="Times New Roman"/>
                <a:sym typeface="Times New Roman"/>
              </a:rPr>
              <a:t>Pandas</a:t>
            </a:r>
            <a:endParaRPr sz="2400">
              <a:latin typeface="Times New Roman"/>
              <a:ea typeface="Times New Roman"/>
              <a:cs typeface="Times New Roman"/>
              <a:sym typeface="Times New Roman"/>
            </a:endParaRPr>
          </a:p>
          <a:p>
            <a:pPr indent="0" lvl="0" marL="0" rtl="0" algn="l">
              <a:spcBef>
                <a:spcPts val="1200"/>
              </a:spcBef>
              <a:spcAft>
                <a:spcPts val="1200"/>
              </a:spcAft>
              <a:buNone/>
            </a:pPr>
            <a:r>
              <a:rPr lang="en-GB" sz="2400">
                <a:latin typeface="Times New Roman"/>
                <a:ea typeface="Times New Roman"/>
                <a:cs typeface="Times New Roman"/>
                <a:sym typeface="Times New Roman"/>
              </a:rPr>
              <a:t>Pandas is an open source Python package that is most widely used for data science/data analysis and machine learning tasks. It is built on top of another package named Numpy, which provides support for multi-dimensional arrays. As one of the most popular data wrangling packages, Pandas works well with many other data science modules inside the Python ecosystem, and is typically included in every Python distribution, from those that come with your operating system to commercial vendor distributions like ActiveState’s ActivePython</a:t>
            </a:r>
            <a:endParaRPr sz="2400">
              <a:latin typeface="Times New Roman"/>
              <a:ea typeface="Times New Roman"/>
              <a:cs typeface="Times New Roman"/>
              <a:sym typeface="Times New Roman"/>
            </a:endParaRPr>
          </a:p>
        </p:txBody>
      </p:sp>
      <p:pic>
        <p:nvPicPr>
          <p:cNvPr id="277" name="Google Shape;277;p33"/>
          <p:cNvPicPr preferRelativeResize="0"/>
          <p:nvPr/>
        </p:nvPicPr>
        <p:blipFill>
          <a:blip r:embed="rId3">
            <a:alphaModFix/>
          </a:blip>
          <a:stretch>
            <a:fillRect/>
          </a:stretch>
        </p:blipFill>
        <p:spPr>
          <a:xfrm>
            <a:off x="8104000" y="-1"/>
            <a:ext cx="1040000" cy="1036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4"/>
          <p:cNvSpPr txBox="1"/>
          <p:nvPr>
            <p:ph type="title"/>
          </p:nvPr>
        </p:nvSpPr>
        <p:spPr>
          <a:xfrm>
            <a:off x="1297500" y="21432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Overview of Technologies</a:t>
            </a:r>
            <a:endParaRPr/>
          </a:p>
        </p:txBody>
      </p:sp>
      <p:sp>
        <p:nvSpPr>
          <p:cNvPr id="283" name="Google Shape;283;p34"/>
          <p:cNvSpPr txBox="1"/>
          <p:nvPr>
            <p:ph idx="1" type="body"/>
          </p:nvPr>
        </p:nvSpPr>
        <p:spPr>
          <a:xfrm>
            <a:off x="1297500" y="897125"/>
            <a:ext cx="7038900" cy="39375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Matplotlib </a:t>
            </a:r>
            <a:endParaRPr sz="2400">
              <a:latin typeface="Times New Roman"/>
              <a:ea typeface="Times New Roman"/>
              <a:cs typeface="Times New Roman"/>
              <a:sym typeface="Times New Roman"/>
            </a:endParaRPr>
          </a:p>
          <a:p>
            <a:pPr indent="0" lvl="0" marL="0" rtl="0" algn="l">
              <a:spcBef>
                <a:spcPts val="1200"/>
              </a:spcBef>
              <a:spcAft>
                <a:spcPts val="1200"/>
              </a:spcAft>
              <a:buNone/>
            </a:pPr>
            <a:r>
              <a:rPr lang="en-GB" sz="2400">
                <a:latin typeface="Times New Roman"/>
                <a:ea typeface="Times New Roman"/>
                <a:cs typeface="Times New Roman"/>
                <a:sym typeface="Times New Roman"/>
              </a:rPr>
              <a:t>Matplotlib is a cross-platform, data visualization and graphical plotting library for Python and its numerical extension NumPy. As such, it offers a viable open source alternative to MATLAB. Developers can also use matplotlib’s APIs (Application Programming Interfaces) to embed plots in GUI applications.</a:t>
            </a:r>
            <a:endParaRPr sz="2400">
              <a:latin typeface="Times New Roman"/>
              <a:ea typeface="Times New Roman"/>
              <a:cs typeface="Times New Roman"/>
              <a:sym typeface="Times New Roman"/>
            </a:endParaRPr>
          </a:p>
        </p:txBody>
      </p:sp>
      <p:pic>
        <p:nvPicPr>
          <p:cNvPr id="284" name="Google Shape;284;p34"/>
          <p:cNvPicPr preferRelativeResize="0"/>
          <p:nvPr/>
        </p:nvPicPr>
        <p:blipFill>
          <a:blip r:embed="rId3">
            <a:alphaModFix/>
          </a:blip>
          <a:stretch>
            <a:fillRect/>
          </a:stretch>
        </p:blipFill>
        <p:spPr>
          <a:xfrm>
            <a:off x="8104000" y="-1"/>
            <a:ext cx="1040000" cy="1036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5"/>
          <p:cNvSpPr txBox="1"/>
          <p:nvPr>
            <p:ph type="title"/>
          </p:nvPr>
        </p:nvSpPr>
        <p:spPr>
          <a:xfrm>
            <a:off x="1297500" y="21432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Overview of Technologies</a:t>
            </a:r>
            <a:endParaRPr/>
          </a:p>
        </p:txBody>
      </p:sp>
      <p:sp>
        <p:nvSpPr>
          <p:cNvPr id="290" name="Google Shape;290;p35"/>
          <p:cNvSpPr txBox="1"/>
          <p:nvPr>
            <p:ph idx="1" type="body"/>
          </p:nvPr>
        </p:nvSpPr>
        <p:spPr>
          <a:xfrm>
            <a:off x="1297500" y="897125"/>
            <a:ext cx="7038900" cy="39375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Seaborn</a:t>
            </a:r>
            <a:endParaRPr sz="2400">
              <a:latin typeface="Times New Roman"/>
              <a:ea typeface="Times New Roman"/>
              <a:cs typeface="Times New Roman"/>
              <a:sym typeface="Times New Roman"/>
            </a:endParaRPr>
          </a:p>
          <a:p>
            <a:pPr indent="0" lvl="0" marL="0" rtl="0" algn="l">
              <a:spcBef>
                <a:spcPts val="1200"/>
              </a:spcBef>
              <a:spcAft>
                <a:spcPts val="1200"/>
              </a:spcAft>
              <a:buNone/>
            </a:pPr>
            <a:r>
              <a:rPr lang="en-GB" sz="2400">
                <a:latin typeface="Times New Roman"/>
                <a:ea typeface="Times New Roman"/>
                <a:cs typeface="Times New Roman"/>
                <a:sym typeface="Times New Roman"/>
              </a:rPr>
              <a:t>Seaborn is an open-source Python library built on top of matplotlib. It is used for data visualization and exploratory data analysis. Seaborn works easily with dataframes and the Pandas library. The graphs created can also be customized easily. Below are a few benefits of Data Visualization.</a:t>
            </a:r>
            <a:endParaRPr sz="2400">
              <a:latin typeface="Times New Roman"/>
              <a:ea typeface="Times New Roman"/>
              <a:cs typeface="Times New Roman"/>
              <a:sym typeface="Times New Roman"/>
            </a:endParaRPr>
          </a:p>
        </p:txBody>
      </p:sp>
      <p:pic>
        <p:nvPicPr>
          <p:cNvPr id="291" name="Google Shape;291;p35"/>
          <p:cNvPicPr preferRelativeResize="0"/>
          <p:nvPr/>
        </p:nvPicPr>
        <p:blipFill>
          <a:blip r:embed="rId3">
            <a:alphaModFix/>
          </a:blip>
          <a:stretch>
            <a:fillRect/>
          </a:stretch>
        </p:blipFill>
        <p:spPr>
          <a:xfrm>
            <a:off x="8104000" y="-1"/>
            <a:ext cx="1040000" cy="1036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6"/>
          <p:cNvSpPr txBox="1"/>
          <p:nvPr>
            <p:ph type="title"/>
          </p:nvPr>
        </p:nvSpPr>
        <p:spPr>
          <a:xfrm>
            <a:off x="1297500" y="21432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Overview of Technologies</a:t>
            </a:r>
            <a:endParaRPr/>
          </a:p>
        </p:txBody>
      </p:sp>
      <p:sp>
        <p:nvSpPr>
          <p:cNvPr id="297" name="Google Shape;297;p36"/>
          <p:cNvSpPr txBox="1"/>
          <p:nvPr>
            <p:ph idx="1" type="body"/>
          </p:nvPr>
        </p:nvSpPr>
        <p:spPr>
          <a:xfrm>
            <a:off x="1297500" y="897125"/>
            <a:ext cx="7038900" cy="39375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Scipy</a:t>
            </a:r>
            <a:endParaRPr sz="2400">
              <a:latin typeface="Times New Roman"/>
              <a:ea typeface="Times New Roman"/>
              <a:cs typeface="Times New Roman"/>
              <a:sym typeface="Times New Roman"/>
            </a:endParaRPr>
          </a:p>
          <a:p>
            <a:pPr indent="0" lvl="0" marL="0" rtl="0" algn="l">
              <a:spcBef>
                <a:spcPts val="1200"/>
              </a:spcBef>
              <a:spcAft>
                <a:spcPts val="1200"/>
              </a:spcAft>
              <a:buNone/>
            </a:pPr>
            <a:r>
              <a:rPr lang="en-GB" sz="2400">
                <a:latin typeface="Times New Roman"/>
                <a:ea typeface="Times New Roman"/>
                <a:cs typeface="Times New Roman"/>
                <a:sym typeface="Times New Roman"/>
              </a:rPr>
              <a:t>SciPy is a scientific computation library that uses NumPy underneath. SciPy stands for Scientific Python. It provides more utility functions for optimization, stats and signal processing. Like NumPy, SciPy is open source so we can use it freely. SciPy was created by NumPy's creator Travis Olliphant.</a:t>
            </a:r>
            <a:endParaRPr sz="2400">
              <a:latin typeface="Times New Roman"/>
              <a:ea typeface="Times New Roman"/>
              <a:cs typeface="Times New Roman"/>
              <a:sym typeface="Times New Roman"/>
            </a:endParaRPr>
          </a:p>
        </p:txBody>
      </p:sp>
      <p:pic>
        <p:nvPicPr>
          <p:cNvPr id="298" name="Google Shape;298;p36"/>
          <p:cNvPicPr preferRelativeResize="0"/>
          <p:nvPr/>
        </p:nvPicPr>
        <p:blipFill>
          <a:blip r:embed="rId3">
            <a:alphaModFix/>
          </a:blip>
          <a:stretch>
            <a:fillRect/>
          </a:stretch>
        </p:blipFill>
        <p:spPr>
          <a:xfrm>
            <a:off x="8104000" y="-1"/>
            <a:ext cx="1040000" cy="1036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7"/>
          <p:cNvSpPr txBox="1"/>
          <p:nvPr>
            <p:ph type="title"/>
          </p:nvPr>
        </p:nvSpPr>
        <p:spPr>
          <a:xfrm>
            <a:off x="1297500" y="21432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Overview of Technologies</a:t>
            </a:r>
            <a:endParaRPr/>
          </a:p>
        </p:txBody>
      </p:sp>
      <p:sp>
        <p:nvSpPr>
          <p:cNvPr id="304" name="Google Shape;304;p37"/>
          <p:cNvSpPr txBox="1"/>
          <p:nvPr>
            <p:ph idx="1" type="body"/>
          </p:nvPr>
        </p:nvSpPr>
        <p:spPr>
          <a:xfrm>
            <a:off x="1297500" y="897125"/>
            <a:ext cx="7038900" cy="3937500"/>
          </a:xfrm>
          <a:prstGeom prst="rect">
            <a:avLst/>
          </a:prstGeom>
        </p:spPr>
        <p:txBody>
          <a:bodyPr anchorCtr="0" anchor="t" bIns="91425" lIns="91425" spcFirstLastPara="1" rIns="91425" wrap="square" tIns="91425">
            <a:normAutofit fontScale="92500" lnSpcReduction="10000"/>
          </a:bodyPr>
          <a:lstStyle/>
          <a:p>
            <a:pPr indent="-369570" lvl="0" marL="457200" rtl="0" algn="l">
              <a:spcBef>
                <a:spcPts val="0"/>
              </a:spcBef>
              <a:spcAft>
                <a:spcPts val="0"/>
              </a:spcAft>
              <a:buSzPct val="100000"/>
              <a:buFont typeface="Times New Roman"/>
              <a:buChar char="●"/>
            </a:pPr>
            <a:r>
              <a:rPr lang="en-GB" sz="2400">
                <a:latin typeface="Times New Roman"/>
                <a:ea typeface="Times New Roman"/>
                <a:cs typeface="Times New Roman"/>
                <a:sym typeface="Times New Roman"/>
              </a:rPr>
              <a:t>Scikit learn</a:t>
            </a:r>
            <a:endParaRPr sz="2400">
              <a:latin typeface="Times New Roman"/>
              <a:ea typeface="Times New Roman"/>
              <a:cs typeface="Times New Roman"/>
              <a:sym typeface="Times New Roman"/>
            </a:endParaRPr>
          </a:p>
          <a:p>
            <a:pPr indent="0" lvl="0" marL="0" rtl="0" algn="l">
              <a:spcBef>
                <a:spcPts val="1200"/>
              </a:spcBef>
              <a:spcAft>
                <a:spcPts val="1200"/>
              </a:spcAft>
              <a:buNone/>
            </a:pPr>
            <a:r>
              <a:rPr lang="en-GB" sz="2400">
                <a:latin typeface="Times New Roman"/>
                <a:ea typeface="Times New Roman"/>
                <a:cs typeface="Times New Roman"/>
                <a:sym typeface="Times New Roman"/>
              </a:rPr>
              <a:t>Scikit-learn is a library in Python that provides many unsupervised and supervised learning algorithms. It’s built upon some of the technology you might already be familiar with, like NumPy, pandas, and Matplotlib! The functionality that scikit-learn provides include: </a:t>
            </a:r>
            <a:r>
              <a:rPr lang="en-GB" sz="2400" u="sng">
                <a:latin typeface="Times New Roman"/>
                <a:ea typeface="Times New Roman"/>
                <a:cs typeface="Times New Roman"/>
                <a:sym typeface="Times New Roman"/>
              </a:rPr>
              <a:t>Regression</a:t>
            </a:r>
            <a:r>
              <a:rPr lang="en-GB" sz="2400">
                <a:latin typeface="Times New Roman"/>
                <a:ea typeface="Times New Roman"/>
                <a:cs typeface="Times New Roman"/>
                <a:sym typeface="Times New Roman"/>
              </a:rPr>
              <a:t>, including Linear and Logistic Regression </a:t>
            </a:r>
            <a:r>
              <a:rPr lang="en-GB" sz="2400" u="sng">
                <a:latin typeface="Times New Roman"/>
                <a:ea typeface="Times New Roman"/>
                <a:cs typeface="Times New Roman"/>
                <a:sym typeface="Times New Roman"/>
              </a:rPr>
              <a:t>Classification</a:t>
            </a:r>
            <a:r>
              <a:rPr lang="en-GB" sz="2400">
                <a:latin typeface="Times New Roman"/>
                <a:ea typeface="Times New Roman"/>
                <a:cs typeface="Times New Roman"/>
                <a:sym typeface="Times New Roman"/>
              </a:rPr>
              <a:t>, including K-Nearest Neighbors </a:t>
            </a:r>
            <a:r>
              <a:rPr lang="en-GB" sz="2400" u="sng">
                <a:latin typeface="Times New Roman"/>
                <a:ea typeface="Times New Roman"/>
                <a:cs typeface="Times New Roman"/>
                <a:sym typeface="Times New Roman"/>
              </a:rPr>
              <a:t>Clustering</a:t>
            </a:r>
            <a:r>
              <a:rPr lang="en-GB" sz="2400">
                <a:latin typeface="Times New Roman"/>
                <a:ea typeface="Times New Roman"/>
                <a:cs typeface="Times New Roman"/>
                <a:sym typeface="Times New Roman"/>
              </a:rPr>
              <a:t>, including K-Means and K-Means++ </a:t>
            </a:r>
            <a:r>
              <a:rPr lang="en-GB" sz="2400" u="sng">
                <a:latin typeface="Times New Roman"/>
                <a:ea typeface="Times New Roman"/>
                <a:cs typeface="Times New Roman"/>
                <a:sym typeface="Times New Roman"/>
              </a:rPr>
              <a:t>Model selection</a:t>
            </a:r>
            <a:r>
              <a:rPr lang="en-GB" sz="2400">
                <a:latin typeface="Times New Roman"/>
                <a:ea typeface="Times New Roman"/>
                <a:cs typeface="Times New Roman"/>
                <a:sym typeface="Times New Roman"/>
              </a:rPr>
              <a:t> </a:t>
            </a:r>
            <a:r>
              <a:rPr lang="en-GB" sz="2400" u="sng">
                <a:latin typeface="Times New Roman"/>
                <a:ea typeface="Times New Roman"/>
                <a:cs typeface="Times New Roman"/>
                <a:sym typeface="Times New Roman"/>
              </a:rPr>
              <a:t>Preprocessing</a:t>
            </a:r>
            <a:r>
              <a:rPr lang="en-GB" sz="2400">
                <a:latin typeface="Times New Roman"/>
                <a:ea typeface="Times New Roman"/>
                <a:cs typeface="Times New Roman"/>
                <a:sym typeface="Times New Roman"/>
              </a:rPr>
              <a:t>, including Min-Max Normalization</a:t>
            </a:r>
            <a:endParaRPr sz="2400">
              <a:latin typeface="Times New Roman"/>
              <a:ea typeface="Times New Roman"/>
              <a:cs typeface="Times New Roman"/>
              <a:sym typeface="Times New Roman"/>
            </a:endParaRPr>
          </a:p>
        </p:txBody>
      </p:sp>
      <p:pic>
        <p:nvPicPr>
          <p:cNvPr id="305" name="Google Shape;305;p37"/>
          <p:cNvPicPr preferRelativeResize="0"/>
          <p:nvPr/>
        </p:nvPicPr>
        <p:blipFill>
          <a:blip r:embed="rId3">
            <a:alphaModFix/>
          </a:blip>
          <a:stretch>
            <a:fillRect/>
          </a:stretch>
        </p:blipFill>
        <p:spPr>
          <a:xfrm>
            <a:off x="8104000" y="-1"/>
            <a:ext cx="1040000" cy="1036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8"/>
          <p:cNvSpPr txBox="1"/>
          <p:nvPr>
            <p:ph type="title"/>
          </p:nvPr>
        </p:nvSpPr>
        <p:spPr>
          <a:xfrm>
            <a:off x="1297500" y="21432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Overview of Technologies</a:t>
            </a:r>
            <a:endParaRPr/>
          </a:p>
        </p:txBody>
      </p:sp>
      <p:sp>
        <p:nvSpPr>
          <p:cNvPr id="311" name="Google Shape;311;p38"/>
          <p:cNvSpPr txBox="1"/>
          <p:nvPr>
            <p:ph idx="1" type="body"/>
          </p:nvPr>
        </p:nvSpPr>
        <p:spPr>
          <a:xfrm>
            <a:off x="1297500" y="897125"/>
            <a:ext cx="7038900" cy="3937500"/>
          </a:xfrm>
          <a:prstGeom prst="rect">
            <a:avLst/>
          </a:prstGeom>
        </p:spPr>
        <p:txBody>
          <a:bodyPr anchorCtr="0" anchor="t" bIns="91425" lIns="91425" spcFirstLastPara="1" rIns="91425" wrap="square" tIns="91425">
            <a:normAutofit fontScale="92500" lnSpcReduction="20000"/>
          </a:bodyPr>
          <a:lstStyle/>
          <a:p>
            <a:pPr indent="-369570" lvl="0" marL="457200" rtl="0" algn="l">
              <a:spcBef>
                <a:spcPts val="0"/>
              </a:spcBef>
              <a:spcAft>
                <a:spcPts val="0"/>
              </a:spcAft>
              <a:buSzPct val="100000"/>
              <a:buFont typeface="Times New Roman"/>
              <a:buChar char="●"/>
            </a:pPr>
            <a:r>
              <a:rPr lang="en-GB" sz="2400">
                <a:latin typeface="Times New Roman"/>
                <a:ea typeface="Times New Roman"/>
                <a:cs typeface="Times New Roman"/>
                <a:sym typeface="Times New Roman"/>
              </a:rPr>
              <a:t>Xgboost</a:t>
            </a:r>
            <a:endParaRPr sz="2400">
              <a:latin typeface="Times New Roman"/>
              <a:ea typeface="Times New Roman"/>
              <a:cs typeface="Times New Roman"/>
              <a:sym typeface="Times New Roman"/>
            </a:endParaRPr>
          </a:p>
          <a:p>
            <a:pPr indent="0" lvl="0" marL="0" rtl="0" algn="l">
              <a:spcBef>
                <a:spcPts val="1200"/>
              </a:spcBef>
              <a:spcAft>
                <a:spcPts val="1200"/>
              </a:spcAft>
              <a:buNone/>
            </a:pPr>
            <a:r>
              <a:rPr lang="en-GB" sz="2400">
                <a:latin typeface="Times New Roman"/>
                <a:ea typeface="Times New Roman"/>
                <a:cs typeface="Times New Roman"/>
                <a:sym typeface="Times New Roman"/>
              </a:rPr>
              <a:t>XGBoost is a tree based ensemble machine learning algorithm which is a scalable machine learning system for tree boosting. XGBoost stands for Extreme Gradient Boosting. It uses more accurate approximations to find the best tree model. In prediction problems involving unstructured data (images, text, etc.) artificial neural networks tend to outperform all other algorithms or frameworks. However, when it comes to small-to-medium structured/tabular data, decision tree based algorithms are considered best-in-class right now.</a:t>
            </a:r>
            <a:endParaRPr sz="2400">
              <a:latin typeface="Times New Roman"/>
              <a:ea typeface="Times New Roman"/>
              <a:cs typeface="Times New Roman"/>
              <a:sym typeface="Times New Roman"/>
            </a:endParaRPr>
          </a:p>
        </p:txBody>
      </p:sp>
      <p:pic>
        <p:nvPicPr>
          <p:cNvPr id="312" name="Google Shape;312;p38"/>
          <p:cNvPicPr preferRelativeResize="0"/>
          <p:nvPr/>
        </p:nvPicPr>
        <p:blipFill>
          <a:blip r:embed="rId3">
            <a:alphaModFix/>
          </a:blip>
          <a:stretch>
            <a:fillRect/>
          </a:stretch>
        </p:blipFill>
        <p:spPr>
          <a:xfrm>
            <a:off x="8104000" y="-1"/>
            <a:ext cx="1040000" cy="1036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9"/>
          <p:cNvSpPr txBox="1"/>
          <p:nvPr>
            <p:ph type="title"/>
          </p:nvPr>
        </p:nvSpPr>
        <p:spPr>
          <a:xfrm>
            <a:off x="1297500" y="21432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Implementation</a:t>
            </a:r>
            <a:endParaRPr/>
          </a:p>
        </p:txBody>
      </p:sp>
      <p:sp>
        <p:nvSpPr>
          <p:cNvPr id="318" name="Google Shape;318;p39"/>
          <p:cNvSpPr txBox="1"/>
          <p:nvPr>
            <p:ph idx="1" type="body"/>
          </p:nvPr>
        </p:nvSpPr>
        <p:spPr>
          <a:xfrm>
            <a:off x="1297500" y="897125"/>
            <a:ext cx="7038900" cy="393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400">
              <a:latin typeface="Times New Roman"/>
              <a:ea typeface="Times New Roman"/>
              <a:cs typeface="Times New Roman"/>
              <a:sym typeface="Times New Roman"/>
            </a:endParaRPr>
          </a:p>
        </p:txBody>
      </p:sp>
      <p:pic>
        <p:nvPicPr>
          <p:cNvPr id="319" name="Google Shape;319;p39"/>
          <p:cNvPicPr preferRelativeResize="0"/>
          <p:nvPr/>
        </p:nvPicPr>
        <p:blipFill>
          <a:blip r:embed="rId3">
            <a:alphaModFix/>
          </a:blip>
          <a:stretch>
            <a:fillRect/>
          </a:stretch>
        </p:blipFill>
        <p:spPr>
          <a:xfrm>
            <a:off x="8104000" y="-1"/>
            <a:ext cx="1040000" cy="1036700"/>
          </a:xfrm>
          <a:prstGeom prst="rect">
            <a:avLst/>
          </a:prstGeom>
          <a:noFill/>
          <a:ln>
            <a:noFill/>
          </a:ln>
        </p:spPr>
      </p:pic>
      <p:pic>
        <p:nvPicPr>
          <p:cNvPr id="320" name="Google Shape;320;p39"/>
          <p:cNvPicPr preferRelativeResize="0"/>
          <p:nvPr/>
        </p:nvPicPr>
        <p:blipFill>
          <a:blip r:embed="rId4">
            <a:alphaModFix/>
          </a:blip>
          <a:stretch>
            <a:fillRect/>
          </a:stretch>
        </p:blipFill>
        <p:spPr>
          <a:xfrm>
            <a:off x="932325" y="897113"/>
            <a:ext cx="7658100" cy="4105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0"/>
          <p:cNvSpPr txBox="1"/>
          <p:nvPr>
            <p:ph type="title"/>
          </p:nvPr>
        </p:nvSpPr>
        <p:spPr>
          <a:xfrm>
            <a:off x="1297500" y="21432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Implementation</a:t>
            </a:r>
            <a:endParaRPr/>
          </a:p>
        </p:txBody>
      </p:sp>
      <p:sp>
        <p:nvSpPr>
          <p:cNvPr id="326" name="Google Shape;326;p40"/>
          <p:cNvSpPr txBox="1"/>
          <p:nvPr>
            <p:ph idx="1" type="body"/>
          </p:nvPr>
        </p:nvSpPr>
        <p:spPr>
          <a:xfrm>
            <a:off x="1297500" y="897125"/>
            <a:ext cx="7038900" cy="393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400">
              <a:latin typeface="Times New Roman"/>
              <a:ea typeface="Times New Roman"/>
              <a:cs typeface="Times New Roman"/>
              <a:sym typeface="Times New Roman"/>
            </a:endParaRPr>
          </a:p>
        </p:txBody>
      </p:sp>
      <p:pic>
        <p:nvPicPr>
          <p:cNvPr id="327" name="Google Shape;327;p40"/>
          <p:cNvPicPr preferRelativeResize="0"/>
          <p:nvPr/>
        </p:nvPicPr>
        <p:blipFill>
          <a:blip r:embed="rId3">
            <a:alphaModFix/>
          </a:blip>
          <a:stretch>
            <a:fillRect/>
          </a:stretch>
        </p:blipFill>
        <p:spPr>
          <a:xfrm>
            <a:off x="8104000" y="-1"/>
            <a:ext cx="1040000" cy="1036700"/>
          </a:xfrm>
          <a:prstGeom prst="rect">
            <a:avLst/>
          </a:prstGeom>
          <a:noFill/>
          <a:ln>
            <a:noFill/>
          </a:ln>
        </p:spPr>
      </p:pic>
      <p:pic>
        <p:nvPicPr>
          <p:cNvPr id="328" name="Google Shape;328;p40"/>
          <p:cNvPicPr preferRelativeResize="0"/>
          <p:nvPr/>
        </p:nvPicPr>
        <p:blipFill>
          <a:blip r:embed="rId4">
            <a:alphaModFix/>
          </a:blip>
          <a:stretch>
            <a:fillRect/>
          </a:stretch>
        </p:blipFill>
        <p:spPr>
          <a:xfrm>
            <a:off x="1027775" y="1036700"/>
            <a:ext cx="7658100" cy="3886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1"/>
          <p:cNvSpPr txBox="1"/>
          <p:nvPr>
            <p:ph type="title"/>
          </p:nvPr>
        </p:nvSpPr>
        <p:spPr>
          <a:xfrm>
            <a:off x="1297500" y="21432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Implementation</a:t>
            </a:r>
            <a:endParaRPr/>
          </a:p>
        </p:txBody>
      </p:sp>
      <p:sp>
        <p:nvSpPr>
          <p:cNvPr id="334" name="Google Shape;334;p41"/>
          <p:cNvSpPr txBox="1"/>
          <p:nvPr>
            <p:ph idx="1" type="body"/>
          </p:nvPr>
        </p:nvSpPr>
        <p:spPr>
          <a:xfrm>
            <a:off x="1297500" y="897125"/>
            <a:ext cx="7038900" cy="393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400">
              <a:latin typeface="Times New Roman"/>
              <a:ea typeface="Times New Roman"/>
              <a:cs typeface="Times New Roman"/>
              <a:sym typeface="Times New Roman"/>
            </a:endParaRPr>
          </a:p>
        </p:txBody>
      </p:sp>
      <p:pic>
        <p:nvPicPr>
          <p:cNvPr id="335" name="Google Shape;335;p41"/>
          <p:cNvPicPr preferRelativeResize="0"/>
          <p:nvPr/>
        </p:nvPicPr>
        <p:blipFill>
          <a:blip r:embed="rId3">
            <a:alphaModFix/>
          </a:blip>
          <a:stretch>
            <a:fillRect/>
          </a:stretch>
        </p:blipFill>
        <p:spPr>
          <a:xfrm>
            <a:off x="8104000" y="-1"/>
            <a:ext cx="1040000" cy="1036700"/>
          </a:xfrm>
          <a:prstGeom prst="rect">
            <a:avLst/>
          </a:prstGeom>
          <a:noFill/>
          <a:ln>
            <a:noFill/>
          </a:ln>
        </p:spPr>
      </p:pic>
      <p:pic>
        <p:nvPicPr>
          <p:cNvPr id="336" name="Google Shape;336;p41"/>
          <p:cNvPicPr preferRelativeResize="0"/>
          <p:nvPr/>
        </p:nvPicPr>
        <p:blipFill>
          <a:blip r:embed="rId4">
            <a:alphaModFix/>
          </a:blip>
          <a:stretch>
            <a:fillRect/>
          </a:stretch>
        </p:blipFill>
        <p:spPr>
          <a:xfrm>
            <a:off x="987900" y="1027550"/>
            <a:ext cx="7658100" cy="3676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idx="1" type="body"/>
          </p:nvPr>
        </p:nvSpPr>
        <p:spPr>
          <a:xfrm>
            <a:off x="1297500" y="1246775"/>
            <a:ext cx="7038900" cy="309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latin typeface="Times New Roman"/>
                <a:ea typeface="Times New Roman"/>
                <a:cs typeface="Times New Roman"/>
                <a:sym typeface="Times New Roman"/>
              </a:rPr>
              <a:t>The performance of the built model is compared with the multiple traditional machine learning algorithms: Naive Baye’s , K Nearest Neighbours, Decision Tree, Random Forest, XG Boost . Many other results show that the overall performance of our deep learning model is slightly better than that of the other models.</a:t>
            </a:r>
            <a:endParaRPr sz="2400">
              <a:latin typeface="Times New Roman"/>
              <a:ea typeface="Times New Roman"/>
              <a:cs typeface="Times New Roman"/>
              <a:sym typeface="Times New Roman"/>
            </a:endParaRPr>
          </a:p>
        </p:txBody>
      </p:sp>
      <p:sp>
        <p:nvSpPr>
          <p:cNvPr id="150" name="Google Shape;150;p15"/>
          <p:cNvSpPr txBox="1"/>
          <p:nvPr>
            <p:ph type="title"/>
          </p:nvPr>
        </p:nvSpPr>
        <p:spPr>
          <a:xfrm>
            <a:off x="1297500" y="393750"/>
            <a:ext cx="7038900" cy="681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Abstract</a:t>
            </a:r>
            <a:endParaRPr/>
          </a:p>
        </p:txBody>
      </p:sp>
      <p:pic>
        <p:nvPicPr>
          <p:cNvPr id="151" name="Google Shape;151;p15"/>
          <p:cNvPicPr preferRelativeResize="0"/>
          <p:nvPr/>
        </p:nvPicPr>
        <p:blipFill>
          <a:blip r:embed="rId3">
            <a:alphaModFix/>
          </a:blip>
          <a:stretch>
            <a:fillRect/>
          </a:stretch>
        </p:blipFill>
        <p:spPr>
          <a:xfrm>
            <a:off x="8065544" y="-1"/>
            <a:ext cx="1078456" cy="10750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2"/>
          <p:cNvSpPr txBox="1"/>
          <p:nvPr>
            <p:ph type="title"/>
          </p:nvPr>
        </p:nvSpPr>
        <p:spPr>
          <a:xfrm>
            <a:off x="1297500" y="21432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Implementation</a:t>
            </a:r>
            <a:endParaRPr/>
          </a:p>
        </p:txBody>
      </p:sp>
      <p:sp>
        <p:nvSpPr>
          <p:cNvPr id="342" name="Google Shape;342;p42"/>
          <p:cNvSpPr txBox="1"/>
          <p:nvPr>
            <p:ph idx="1" type="body"/>
          </p:nvPr>
        </p:nvSpPr>
        <p:spPr>
          <a:xfrm>
            <a:off x="1297500" y="897125"/>
            <a:ext cx="7038900" cy="393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400">
              <a:latin typeface="Times New Roman"/>
              <a:ea typeface="Times New Roman"/>
              <a:cs typeface="Times New Roman"/>
              <a:sym typeface="Times New Roman"/>
            </a:endParaRPr>
          </a:p>
        </p:txBody>
      </p:sp>
      <p:pic>
        <p:nvPicPr>
          <p:cNvPr id="343" name="Google Shape;343;p42"/>
          <p:cNvPicPr preferRelativeResize="0"/>
          <p:nvPr/>
        </p:nvPicPr>
        <p:blipFill>
          <a:blip r:embed="rId3">
            <a:alphaModFix/>
          </a:blip>
          <a:stretch>
            <a:fillRect/>
          </a:stretch>
        </p:blipFill>
        <p:spPr>
          <a:xfrm>
            <a:off x="8104000" y="-1"/>
            <a:ext cx="1040000" cy="1036700"/>
          </a:xfrm>
          <a:prstGeom prst="rect">
            <a:avLst/>
          </a:prstGeom>
          <a:noFill/>
          <a:ln>
            <a:noFill/>
          </a:ln>
        </p:spPr>
      </p:pic>
      <p:pic>
        <p:nvPicPr>
          <p:cNvPr id="344" name="Google Shape;344;p42"/>
          <p:cNvPicPr preferRelativeResize="0"/>
          <p:nvPr/>
        </p:nvPicPr>
        <p:blipFill>
          <a:blip r:embed="rId4">
            <a:alphaModFix/>
          </a:blip>
          <a:stretch>
            <a:fillRect/>
          </a:stretch>
        </p:blipFill>
        <p:spPr>
          <a:xfrm>
            <a:off x="987900" y="1027550"/>
            <a:ext cx="7658100" cy="3676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3"/>
          <p:cNvSpPr txBox="1"/>
          <p:nvPr>
            <p:ph type="title"/>
          </p:nvPr>
        </p:nvSpPr>
        <p:spPr>
          <a:xfrm>
            <a:off x="1297500" y="21432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Implementation</a:t>
            </a:r>
            <a:endParaRPr/>
          </a:p>
        </p:txBody>
      </p:sp>
      <p:sp>
        <p:nvSpPr>
          <p:cNvPr id="350" name="Google Shape;350;p43"/>
          <p:cNvSpPr txBox="1"/>
          <p:nvPr>
            <p:ph idx="1" type="body"/>
          </p:nvPr>
        </p:nvSpPr>
        <p:spPr>
          <a:xfrm>
            <a:off x="1297500" y="897125"/>
            <a:ext cx="7038900" cy="393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400">
              <a:latin typeface="Times New Roman"/>
              <a:ea typeface="Times New Roman"/>
              <a:cs typeface="Times New Roman"/>
              <a:sym typeface="Times New Roman"/>
            </a:endParaRPr>
          </a:p>
        </p:txBody>
      </p:sp>
      <p:pic>
        <p:nvPicPr>
          <p:cNvPr id="351" name="Google Shape;351;p43"/>
          <p:cNvPicPr preferRelativeResize="0"/>
          <p:nvPr/>
        </p:nvPicPr>
        <p:blipFill>
          <a:blip r:embed="rId3">
            <a:alphaModFix/>
          </a:blip>
          <a:stretch>
            <a:fillRect/>
          </a:stretch>
        </p:blipFill>
        <p:spPr>
          <a:xfrm>
            <a:off x="8104000" y="-1"/>
            <a:ext cx="1040000" cy="1036700"/>
          </a:xfrm>
          <a:prstGeom prst="rect">
            <a:avLst/>
          </a:prstGeom>
          <a:noFill/>
          <a:ln>
            <a:noFill/>
          </a:ln>
        </p:spPr>
      </p:pic>
      <p:pic>
        <p:nvPicPr>
          <p:cNvPr id="352" name="Google Shape;352;p43"/>
          <p:cNvPicPr preferRelativeResize="0"/>
          <p:nvPr/>
        </p:nvPicPr>
        <p:blipFill>
          <a:blip r:embed="rId4">
            <a:alphaModFix/>
          </a:blip>
          <a:stretch>
            <a:fillRect/>
          </a:stretch>
        </p:blipFill>
        <p:spPr>
          <a:xfrm>
            <a:off x="987900" y="808475"/>
            <a:ext cx="7658100" cy="4114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4"/>
          <p:cNvSpPr txBox="1"/>
          <p:nvPr>
            <p:ph type="title"/>
          </p:nvPr>
        </p:nvSpPr>
        <p:spPr>
          <a:xfrm>
            <a:off x="1297500" y="21432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Implementation</a:t>
            </a:r>
            <a:endParaRPr/>
          </a:p>
        </p:txBody>
      </p:sp>
      <p:sp>
        <p:nvSpPr>
          <p:cNvPr id="358" name="Google Shape;358;p44"/>
          <p:cNvSpPr txBox="1"/>
          <p:nvPr>
            <p:ph idx="1" type="body"/>
          </p:nvPr>
        </p:nvSpPr>
        <p:spPr>
          <a:xfrm>
            <a:off x="1297500" y="897125"/>
            <a:ext cx="7038900" cy="393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400">
              <a:latin typeface="Times New Roman"/>
              <a:ea typeface="Times New Roman"/>
              <a:cs typeface="Times New Roman"/>
              <a:sym typeface="Times New Roman"/>
            </a:endParaRPr>
          </a:p>
        </p:txBody>
      </p:sp>
      <p:pic>
        <p:nvPicPr>
          <p:cNvPr id="359" name="Google Shape;359;p44"/>
          <p:cNvPicPr preferRelativeResize="0"/>
          <p:nvPr/>
        </p:nvPicPr>
        <p:blipFill>
          <a:blip r:embed="rId3">
            <a:alphaModFix/>
          </a:blip>
          <a:stretch>
            <a:fillRect/>
          </a:stretch>
        </p:blipFill>
        <p:spPr>
          <a:xfrm>
            <a:off x="8104000" y="-1"/>
            <a:ext cx="1040000" cy="1036700"/>
          </a:xfrm>
          <a:prstGeom prst="rect">
            <a:avLst/>
          </a:prstGeom>
          <a:noFill/>
          <a:ln>
            <a:noFill/>
          </a:ln>
        </p:spPr>
      </p:pic>
      <p:pic>
        <p:nvPicPr>
          <p:cNvPr id="360" name="Google Shape;360;p44"/>
          <p:cNvPicPr preferRelativeResize="0"/>
          <p:nvPr/>
        </p:nvPicPr>
        <p:blipFill>
          <a:blip r:embed="rId4">
            <a:alphaModFix/>
          </a:blip>
          <a:stretch>
            <a:fillRect/>
          </a:stretch>
        </p:blipFill>
        <p:spPr>
          <a:xfrm>
            <a:off x="987900" y="875150"/>
            <a:ext cx="7658100" cy="39814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5"/>
          <p:cNvSpPr txBox="1"/>
          <p:nvPr>
            <p:ph type="title"/>
          </p:nvPr>
        </p:nvSpPr>
        <p:spPr>
          <a:xfrm>
            <a:off x="1297500" y="21432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Implementation</a:t>
            </a:r>
            <a:endParaRPr/>
          </a:p>
        </p:txBody>
      </p:sp>
      <p:sp>
        <p:nvSpPr>
          <p:cNvPr id="366" name="Google Shape;366;p45"/>
          <p:cNvSpPr txBox="1"/>
          <p:nvPr>
            <p:ph idx="1" type="body"/>
          </p:nvPr>
        </p:nvSpPr>
        <p:spPr>
          <a:xfrm>
            <a:off x="1297500" y="897125"/>
            <a:ext cx="7038900" cy="393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400">
              <a:latin typeface="Times New Roman"/>
              <a:ea typeface="Times New Roman"/>
              <a:cs typeface="Times New Roman"/>
              <a:sym typeface="Times New Roman"/>
            </a:endParaRPr>
          </a:p>
        </p:txBody>
      </p:sp>
      <p:pic>
        <p:nvPicPr>
          <p:cNvPr id="367" name="Google Shape;367;p45"/>
          <p:cNvPicPr preferRelativeResize="0"/>
          <p:nvPr/>
        </p:nvPicPr>
        <p:blipFill>
          <a:blip r:embed="rId3">
            <a:alphaModFix/>
          </a:blip>
          <a:stretch>
            <a:fillRect/>
          </a:stretch>
        </p:blipFill>
        <p:spPr>
          <a:xfrm>
            <a:off x="8104000" y="-1"/>
            <a:ext cx="1040000" cy="1036700"/>
          </a:xfrm>
          <a:prstGeom prst="rect">
            <a:avLst/>
          </a:prstGeom>
          <a:noFill/>
          <a:ln>
            <a:noFill/>
          </a:ln>
        </p:spPr>
      </p:pic>
      <p:pic>
        <p:nvPicPr>
          <p:cNvPr id="368" name="Google Shape;368;p45"/>
          <p:cNvPicPr preferRelativeResize="0"/>
          <p:nvPr/>
        </p:nvPicPr>
        <p:blipFill>
          <a:blip r:embed="rId4">
            <a:alphaModFix/>
          </a:blip>
          <a:stretch>
            <a:fillRect/>
          </a:stretch>
        </p:blipFill>
        <p:spPr>
          <a:xfrm>
            <a:off x="987900" y="813225"/>
            <a:ext cx="7658100" cy="41052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6"/>
          <p:cNvSpPr txBox="1"/>
          <p:nvPr>
            <p:ph type="title"/>
          </p:nvPr>
        </p:nvSpPr>
        <p:spPr>
          <a:xfrm>
            <a:off x="1297500" y="21432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Implementation</a:t>
            </a:r>
            <a:endParaRPr/>
          </a:p>
        </p:txBody>
      </p:sp>
      <p:sp>
        <p:nvSpPr>
          <p:cNvPr id="374" name="Google Shape;374;p46"/>
          <p:cNvSpPr txBox="1"/>
          <p:nvPr>
            <p:ph idx="1" type="body"/>
          </p:nvPr>
        </p:nvSpPr>
        <p:spPr>
          <a:xfrm>
            <a:off x="1297500" y="897125"/>
            <a:ext cx="7038900" cy="393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400">
              <a:latin typeface="Times New Roman"/>
              <a:ea typeface="Times New Roman"/>
              <a:cs typeface="Times New Roman"/>
              <a:sym typeface="Times New Roman"/>
            </a:endParaRPr>
          </a:p>
        </p:txBody>
      </p:sp>
      <p:pic>
        <p:nvPicPr>
          <p:cNvPr id="375" name="Google Shape;375;p46"/>
          <p:cNvPicPr preferRelativeResize="0"/>
          <p:nvPr/>
        </p:nvPicPr>
        <p:blipFill>
          <a:blip r:embed="rId3">
            <a:alphaModFix/>
          </a:blip>
          <a:stretch>
            <a:fillRect/>
          </a:stretch>
        </p:blipFill>
        <p:spPr>
          <a:xfrm>
            <a:off x="8104000" y="-1"/>
            <a:ext cx="1040000" cy="1036700"/>
          </a:xfrm>
          <a:prstGeom prst="rect">
            <a:avLst/>
          </a:prstGeom>
          <a:noFill/>
          <a:ln>
            <a:noFill/>
          </a:ln>
        </p:spPr>
      </p:pic>
      <p:pic>
        <p:nvPicPr>
          <p:cNvPr id="376" name="Google Shape;376;p46"/>
          <p:cNvPicPr preferRelativeResize="0"/>
          <p:nvPr/>
        </p:nvPicPr>
        <p:blipFill>
          <a:blip r:embed="rId4">
            <a:alphaModFix/>
          </a:blip>
          <a:stretch>
            <a:fillRect/>
          </a:stretch>
        </p:blipFill>
        <p:spPr>
          <a:xfrm>
            <a:off x="742950" y="808475"/>
            <a:ext cx="7658100" cy="41148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7"/>
          <p:cNvSpPr txBox="1"/>
          <p:nvPr>
            <p:ph type="title"/>
          </p:nvPr>
        </p:nvSpPr>
        <p:spPr>
          <a:xfrm>
            <a:off x="1197450" y="393750"/>
            <a:ext cx="7139100" cy="72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System requirements</a:t>
            </a:r>
            <a:endParaRPr/>
          </a:p>
        </p:txBody>
      </p:sp>
      <p:graphicFrame>
        <p:nvGraphicFramePr>
          <p:cNvPr id="382" name="Google Shape;382;p47"/>
          <p:cNvGraphicFramePr/>
          <p:nvPr/>
        </p:nvGraphicFramePr>
        <p:xfrm>
          <a:off x="1147500" y="1215200"/>
          <a:ext cx="3000000" cy="3000000"/>
        </p:xfrm>
        <a:graphic>
          <a:graphicData uri="http://schemas.openxmlformats.org/drawingml/2006/table">
            <a:tbl>
              <a:tblPr>
                <a:noFill/>
                <a:tableStyleId>{01BBC02B-2777-4509-A1C7-75D25CE09168}</a:tableStyleId>
              </a:tblPr>
              <a:tblGrid>
                <a:gridCol w="3619500"/>
                <a:gridCol w="3619500"/>
              </a:tblGrid>
              <a:tr h="627825">
                <a:tc>
                  <a:txBody>
                    <a:bodyPr/>
                    <a:lstStyle/>
                    <a:p>
                      <a:pPr indent="0" lvl="0" marL="0" rtl="0" algn="ctr">
                        <a:spcBef>
                          <a:spcPts val="0"/>
                        </a:spcBef>
                        <a:spcAft>
                          <a:spcPts val="0"/>
                        </a:spcAft>
                        <a:buNone/>
                      </a:pPr>
                      <a:r>
                        <a:rPr b="1" lang="en-GB" sz="2400">
                          <a:solidFill>
                            <a:srgbClr val="00FFFF"/>
                          </a:solidFill>
                          <a:latin typeface="Times New Roman"/>
                          <a:ea typeface="Times New Roman"/>
                          <a:cs typeface="Times New Roman"/>
                          <a:sym typeface="Times New Roman"/>
                        </a:rPr>
                        <a:t>For Model Training</a:t>
                      </a:r>
                      <a:endParaRPr b="1" sz="2400">
                        <a:solidFill>
                          <a:srgbClr val="00FFFF"/>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GB" sz="2400">
                          <a:solidFill>
                            <a:srgbClr val="00FFFF"/>
                          </a:solidFill>
                          <a:latin typeface="Times New Roman"/>
                          <a:ea typeface="Times New Roman"/>
                          <a:cs typeface="Times New Roman"/>
                          <a:sym typeface="Times New Roman"/>
                        </a:rPr>
                        <a:t>For Model Testing</a:t>
                      </a:r>
                      <a:endParaRPr b="1" sz="2400">
                        <a:solidFill>
                          <a:srgbClr val="00FFFF"/>
                        </a:solidFill>
                        <a:latin typeface="Times New Roman"/>
                        <a:ea typeface="Times New Roman"/>
                        <a:cs typeface="Times New Roman"/>
                        <a:sym typeface="Times New Roman"/>
                      </a:endParaRPr>
                    </a:p>
                  </a:txBody>
                  <a:tcPr marT="91425" marB="91425" marR="91425" marL="91425"/>
                </a:tc>
              </a:tr>
              <a:tr h="627825">
                <a:tc>
                  <a:txBody>
                    <a:bodyPr/>
                    <a:lstStyle/>
                    <a:p>
                      <a:pPr indent="-381000" lvl="0" marL="457200" rtl="0" algn="l">
                        <a:lnSpc>
                          <a:spcPct val="115000"/>
                        </a:lnSpc>
                        <a:spcBef>
                          <a:spcPts val="0"/>
                        </a:spcBef>
                        <a:spcAft>
                          <a:spcPts val="0"/>
                        </a:spcAft>
                        <a:buClr>
                          <a:schemeClr val="lt1"/>
                        </a:buClr>
                        <a:buSzPts val="2400"/>
                        <a:buFont typeface="Times New Roman"/>
                        <a:buChar char="●"/>
                      </a:pPr>
                      <a:r>
                        <a:rPr lang="en-GB" sz="2400">
                          <a:solidFill>
                            <a:schemeClr val="lt1"/>
                          </a:solidFill>
                          <a:latin typeface="Times New Roman"/>
                          <a:ea typeface="Times New Roman"/>
                          <a:cs typeface="Times New Roman"/>
                          <a:sym typeface="Times New Roman"/>
                        </a:rPr>
                        <a:t>8 GB RAM</a:t>
                      </a:r>
                      <a:endParaRPr sz="2400">
                        <a:solidFill>
                          <a:schemeClr val="lt1"/>
                        </a:solidFill>
                        <a:latin typeface="Times New Roman"/>
                        <a:ea typeface="Times New Roman"/>
                        <a:cs typeface="Times New Roman"/>
                        <a:sym typeface="Times New Roman"/>
                      </a:endParaRPr>
                    </a:p>
                  </a:txBody>
                  <a:tcPr marT="91425" marB="91425" marR="91425" marL="91425"/>
                </a:tc>
                <a:tc>
                  <a:txBody>
                    <a:bodyPr/>
                    <a:lstStyle/>
                    <a:p>
                      <a:pPr indent="-381000" lvl="0" marL="457200" rtl="0" algn="l">
                        <a:spcBef>
                          <a:spcPts val="0"/>
                        </a:spcBef>
                        <a:spcAft>
                          <a:spcPts val="0"/>
                        </a:spcAft>
                        <a:buClr>
                          <a:schemeClr val="lt1"/>
                        </a:buClr>
                        <a:buSzPts val="2400"/>
                        <a:buFont typeface="Times New Roman"/>
                        <a:buChar char="●"/>
                      </a:pPr>
                      <a:r>
                        <a:rPr lang="en-GB" sz="2400">
                          <a:solidFill>
                            <a:schemeClr val="lt1"/>
                          </a:solidFill>
                          <a:latin typeface="Times New Roman"/>
                          <a:ea typeface="Times New Roman"/>
                          <a:cs typeface="Times New Roman"/>
                          <a:sym typeface="Times New Roman"/>
                        </a:rPr>
                        <a:t>4 GB RAM</a:t>
                      </a:r>
                      <a:endParaRPr sz="2400">
                        <a:solidFill>
                          <a:schemeClr val="lt1"/>
                        </a:solidFill>
                        <a:latin typeface="Times New Roman"/>
                        <a:ea typeface="Times New Roman"/>
                        <a:cs typeface="Times New Roman"/>
                        <a:sym typeface="Times New Roman"/>
                      </a:endParaRPr>
                    </a:p>
                  </a:txBody>
                  <a:tcPr marT="91425" marB="91425" marR="91425" marL="91425"/>
                </a:tc>
              </a:tr>
              <a:tr h="934525">
                <a:tc>
                  <a:txBody>
                    <a:bodyPr/>
                    <a:lstStyle/>
                    <a:p>
                      <a:pPr indent="-381000" lvl="0" marL="457200" rtl="0" algn="l">
                        <a:lnSpc>
                          <a:spcPct val="115000"/>
                        </a:lnSpc>
                        <a:spcBef>
                          <a:spcPts val="0"/>
                        </a:spcBef>
                        <a:spcAft>
                          <a:spcPts val="0"/>
                        </a:spcAft>
                        <a:buClr>
                          <a:schemeClr val="lt1"/>
                        </a:buClr>
                        <a:buSzPts val="2400"/>
                        <a:buFont typeface="Times New Roman"/>
                        <a:buChar char="●"/>
                      </a:pPr>
                      <a:r>
                        <a:rPr lang="en-GB" sz="2400">
                          <a:solidFill>
                            <a:schemeClr val="lt1"/>
                          </a:solidFill>
                          <a:latin typeface="Times New Roman"/>
                          <a:ea typeface="Times New Roman"/>
                          <a:cs typeface="Times New Roman"/>
                          <a:sym typeface="Times New Roman"/>
                        </a:rPr>
                        <a:t>2 GB of Hard Disk Space</a:t>
                      </a:r>
                      <a:endParaRPr sz="2400">
                        <a:solidFill>
                          <a:schemeClr val="lt1"/>
                        </a:solidFill>
                        <a:latin typeface="Times New Roman"/>
                        <a:ea typeface="Times New Roman"/>
                        <a:cs typeface="Times New Roman"/>
                        <a:sym typeface="Times New Roman"/>
                      </a:endParaRPr>
                    </a:p>
                  </a:txBody>
                  <a:tcPr marT="91425" marB="91425" marR="91425" marL="91425"/>
                </a:tc>
                <a:tc>
                  <a:txBody>
                    <a:bodyPr/>
                    <a:lstStyle/>
                    <a:p>
                      <a:pPr indent="-381000" lvl="0" marL="457200" rtl="0" algn="l">
                        <a:spcBef>
                          <a:spcPts val="0"/>
                        </a:spcBef>
                        <a:spcAft>
                          <a:spcPts val="0"/>
                        </a:spcAft>
                        <a:buClr>
                          <a:schemeClr val="lt1"/>
                        </a:buClr>
                        <a:buSzPts val="2400"/>
                        <a:buFont typeface="Times New Roman"/>
                        <a:buChar char="●"/>
                      </a:pPr>
                      <a:r>
                        <a:rPr lang="en-GB" sz="2400">
                          <a:solidFill>
                            <a:schemeClr val="lt1"/>
                          </a:solidFill>
                          <a:latin typeface="Times New Roman"/>
                          <a:ea typeface="Times New Roman"/>
                          <a:cs typeface="Times New Roman"/>
                          <a:sym typeface="Times New Roman"/>
                        </a:rPr>
                        <a:t>2 GB of Hard Disk Space</a:t>
                      </a:r>
                      <a:endParaRPr sz="2400">
                        <a:solidFill>
                          <a:schemeClr val="lt1"/>
                        </a:solidFill>
                        <a:latin typeface="Times New Roman"/>
                        <a:ea typeface="Times New Roman"/>
                        <a:cs typeface="Times New Roman"/>
                        <a:sym typeface="Times New Roman"/>
                      </a:endParaRPr>
                    </a:p>
                  </a:txBody>
                  <a:tcPr marT="91425" marB="91425" marR="91425" marL="91425"/>
                </a:tc>
              </a:tr>
              <a:tr h="627825">
                <a:tc>
                  <a:txBody>
                    <a:bodyPr/>
                    <a:lstStyle/>
                    <a:p>
                      <a:pPr indent="-381000" lvl="0" marL="457200" rtl="0" algn="l">
                        <a:lnSpc>
                          <a:spcPct val="115000"/>
                        </a:lnSpc>
                        <a:spcBef>
                          <a:spcPts val="0"/>
                        </a:spcBef>
                        <a:spcAft>
                          <a:spcPts val="0"/>
                        </a:spcAft>
                        <a:buClr>
                          <a:schemeClr val="lt1"/>
                        </a:buClr>
                        <a:buSzPts val="2400"/>
                        <a:buFont typeface="Times New Roman"/>
                        <a:buChar char="●"/>
                      </a:pPr>
                      <a:r>
                        <a:rPr lang="en-GB" sz="2400">
                          <a:solidFill>
                            <a:schemeClr val="lt1"/>
                          </a:solidFill>
                          <a:latin typeface="Times New Roman"/>
                          <a:ea typeface="Times New Roman"/>
                          <a:cs typeface="Times New Roman"/>
                          <a:sym typeface="Times New Roman"/>
                        </a:rPr>
                        <a:t>Intel Core i5 Processor</a:t>
                      </a:r>
                      <a:endParaRPr sz="2400">
                        <a:solidFill>
                          <a:schemeClr val="lt1"/>
                        </a:solidFill>
                        <a:latin typeface="Times New Roman"/>
                        <a:ea typeface="Times New Roman"/>
                        <a:cs typeface="Times New Roman"/>
                        <a:sym typeface="Times New Roman"/>
                      </a:endParaRPr>
                    </a:p>
                  </a:txBody>
                  <a:tcPr marT="91425" marB="91425" marR="91425" marL="91425"/>
                </a:tc>
                <a:tc>
                  <a:txBody>
                    <a:bodyPr/>
                    <a:lstStyle/>
                    <a:p>
                      <a:pPr indent="-381000" lvl="0" marL="457200" rtl="0" algn="l">
                        <a:spcBef>
                          <a:spcPts val="0"/>
                        </a:spcBef>
                        <a:spcAft>
                          <a:spcPts val="0"/>
                        </a:spcAft>
                        <a:buClr>
                          <a:schemeClr val="lt1"/>
                        </a:buClr>
                        <a:buSzPts val="2400"/>
                        <a:buFont typeface="Times New Roman"/>
                        <a:buChar char="●"/>
                      </a:pPr>
                      <a:r>
                        <a:rPr lang="en-GB" sz="2400">
                          <a:solidFill>
                            <a:schemeClr val="lt1"/>
                          </a:solidFill>
                          <a:latin typeface="Times New Roman"/>
                          <a:ea typeface="Times New Roman"/>
                          <a:cs typeface="Times New Roman"/>
                          <a:sym typeface="Times New Roman"/>
                        </a:rPr>
                        <a:t>Intel Core i5 Processor</a:t>
                      </a:r>
                      <a:endParaRPr sz="2400">
                        <a:solidFill>
                          <a:schemeClr val="lt1"/>
                        </a:solidFill>
                        <a:latin typeface="Times New Roman"/>
                        <a:ea typeface="Times New Roman"/>
                        <a:cs typeface="Times New Roman"/>
                        <a:sym typeface="Times New Roman"/>
                      </a:endParaRPr>
                    </a:p>
                  </a:txBody>
                  <a:tcPr marT="91425" marB="91425" marR="91425" marL="91425"/>
                </a:tc>
              </a:tr>
            </a:tbl>
          </a:graphicData>
        </a:graphic>
      </p:graphicFrame>
      <p:sp>
        <p:nvSpPr>
          <p:cNvPr id="383" name="Google Shape;383;p47"/>
          <p:cNvSpPr txBox="1"/>
          <p:nvPr/>
        </p:nvSpPr>
        <p:spPr>
          <a:xfrm>
            <a:off x="1147500" y="4226425"/>
            <a:ext cx="7239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a:solidFill>
                  <a:srgbClr val="FFE800"/>
                </a:solidFill>
                <a:latin typeface="Times New Roman"/>
                <a:ea typeface="Times New Roman"/>
                <a:cs typeface="Times New Roman"/>
                <a:sym typeface="Times New Roman"/>
              </a:rPr>
              <a:t>Note:</a:t>
            </a:r>
            <a:r>
              <a:rPr lang="en-GB" sz="2400">
                <a:solidFill>
                  <a:schemeClr val="lt1"/>
                </a:solidFill>
                <a:latin typeface="Times New Roman"/>
                <a:ea typeface="Times New Roman"/>
                <a:cs typeface="Times New Roman"/>
                <a:sym typeface="Times New Roman"/>
              </a:rPr>
              <a:t> These are </a:t>
            </a:r>
            <a:r>
              <a:rPr lang="en-GB" sz="2400">
                <a:solidFill>
                  <a:schemeClr val="lt1"/>
                </a:solidFill>
                <a:latin typeface="Times New Roman"/>
                <a:ea typeface="Times New Roman"/>
                <a:cs typeface="Times New Roman"/>
                <a:sym typeface="Times New Roman"/>
              </a:rPr>
              <a:t>just </a:t>
            </a:r>
            <a:r>
              <a:rPr lang="en-GB" sz="2400">
                <a:solidFill>
                  <a:schemeClr val="lt1"/>
                </a:solidFill>
                <a:latin typeface="Times New Roman"/>
                <a:ea typeface="Times New Roman"/>
                <a:cs typeface="Times New Roman"/>
                <a:sym typeface="Times New Roman"/>
              </a:rPr>
              <a:t>Recommended.</a:t>
            </a:r>
            <a:endParaRPr sz="2400">
              <a:solidFill>
                <a:schemeClr val="lt1"/>
              </a:solidFill>
              <a:latin typeface="Times New Roman"/>
              <a:ea typeface="Times New Roman"/>
              <a:cs typeface="Times New Roman"/>
              <a:sym typeface="Times New Roman"/>
            </a:endParaRPr>
          </a:p>
        </p:txBody>
      </p:sp>
      <p:pic>
        <p:nvPicPr>
          <p:cNvPr id="384" name="Google Shape;384;p47"/>
          <p:cNvPicPr preferRelativeResize="0"/>
          <p:nvPr/>
        </p:nvPicPr>
        <p:blipFill>
          <a:blip r:embed="rId3">
            <a:alphaModFix/>
          </a:blip>
          <a:stretch>
            <a:fillRect/>
          </a:stretch>
        </p:blipFill>
        <p:spPr>
          <a:xfrm>
            <a:off x="8104000" y="-1"/>
            <a:ext cx="1040000" cy="10367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Results and Discussions</a:t>
            </a:r>
            <a:endParaRPr/>
          </a:p>
        </p:txBody>
      </p:sp>
      <p:sp>
        <p:nvSpPr>
          <p:cNvPr id="390" name="Google Shape;390;p48"/>
          <p:cNvSpPr txBox="1"/>
          <p:nvPr>
            <p:ph idx="1" type="body"/>
          </p:nvPr>
        </p:nvSpPr>
        <p:spPr>
          <a:xfrm>
            <a:off x="1297500" y="1176225"/>
            <a:ext cx="7038900" cy="3668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latin typeface="Times New Roman"/>
                <a:ea typeface="Times New Roman"/>
                <a:cs typeface="Times New Roman"/>
                <a:sym typeface="Times New Roman"/>
              </a:rPr>
              <a:t>The accuracy of predicting the credit card is approved and credit card is not approved are almost the same 0.88 and 0.89. The classifier conservatively predicts that the status of credit card approval which will decrease a lost of work for the banks.</a:t>
            </a:r>
            <a:endParaRPr sz="2400">
              <a:latin typeface="Times New Roman"/>
              <a:ea typeface="Times New Roman"/>
              <a:cs typeface="Times New Roman"/>
              <a:sym typeface="Times New Roman"/>
            </a:endParaRPr>
          </a:p>
        </p:txBody>
      </p:sp>
      <p:pic>
        <p:nvPicPr>
          <p:cNvPr id="391" name="Google Shape;391;p48"/>
          <p:cNvPicPr preferRelativeResize="0"/>
          <p:nvPr/>
        </p:nvPicPr>
        <p:blipFill>
          <a:blip r:embed="rId3">
            <a:alphaModFix/>
          </a:blip>
          <a:stretch>
            <a:fillRect/>
          </a:stretch>
        </p:blipFill>
        <p:spPr>
          <a:xfrm>
            <a:off x="8104000" y="-1"/>
            <a:ext cx="1040000" cy="10367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Results and Discussions</a:t>
            </a:r>
            <a:endParaRPr/>
          </a:p>
        </p:txBody>
      </p:sp>
      <p:graphicFrame>
        <p:nvGraphicFramePr>
          <p:cNvPr id="397" name="Google Shape;397;p49"/>
          <p:cNvGraphicFramePr/>
          <p:nvPr/>
        </p:nvGraphicFramePr>
        <p:xfrm>
          <a:off x="1097400" y="1398850"/>
          <a:ext cx="3000000" cy="3000000"/>
        </p:xfrm>
        <a:graphic>
          <a:graphicData uri="http://schemas.openxmlformats.org/drawingml/2006/table">
            <a:tbl>
              <a:tblPr>
                <a:noFill/>
                <a:tableStyleId>{01BBC02B-2777-4509-A1C7-75D25CE09168}</a:tableStyleId>
              </a:tblPr>
              <a:tblGrid>
                <a:gridCol w="3619500"/>
                <a:gridCol w="3619500"/>
              </a:tblGrid>
              <a:tr h="381000">
                <a:tc>
                  <a:txBody>
                    <a:bodyPr/>
                    <a:lstStyle/>
                    <a:p>
                      <a:pPr indent="0" lvl="0" marL="0" rtl="0" algn="ctr">
                        <a:lnSpc>
                          <a:spcPct val="115000"/>
                        </a:lnSpc>
                        <a:spcBef>
                          <a:spcPts val="1200"/>
                        </a:spcBef>
                        <a:spcAft>
                          <a:spcPts val="1200"/>
                        </a:spcAft>
                        <a:buNone/>
                      </a:pPr>
                      <a:r>
                        <a:rPr b="1" lang="en-GB" sz="2400">
                          <a:solidFill>
                            <a:schemeClr val="lt1"/>
                          </a:solidFill>
                          <a:latin typeface="Times New Roman"/>
                          <a:ea typeface="Times New Roman"/>
                          <a:cs typeface="Times New Roman"/>
                          <a:sym typeface="Times New Roman"/>
                        </a:rPr>
                        <a:t>Accuracy Measure</a:t>
                      </a:r>
                      <a:endParaRPr b="1" sz="2400">
                        <a:solidFill>
                          <a:schemeClr val="lt1"/>
                        </a:solidFill>
                        <a:latin typeface="Times New Roman"/>
                        <a:ea typeface="Times New Roman"/>
                        <a:cs typeface="Times New Roman"/>
                        <a:sym typeface="Times New Roman"/>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GB" sz="2400">
                          <a:solidFill>
                            <a:schemeClr val="lt1"/>
                          </a:solidFill>
                          <a:latin typeface="Times New Roman"/>
                          <a:ea typeface="Times New Roman"/>
                          <a:cs typeface="Times New Roman"/>
                          <a:sym typeface="Times New Roman"/>
                        </a:rPr>
                        <a:t>Value</a:t>
                      </a:r>
                      <a:endParaRPr b="1" sz="2400">
                        <a:solidFill>
                          <a:schemeClr val="lt1"/>
                        </a:solidFill>
                        <a:latin typeface="Times New Roman"/>
                        <a:ea typeface="Times New Roman"/>
                        <a:cs typeface="Times New Roman"/>
                        <a:sym typeface="Times New Roman"/>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r>
              <a:tr h="381000">
                <a:tc>
                  <a:txBody>
                    <a:bodyPr/>
                    <a:lstStyle/>
                    <a:p>
                      <a:pPr indent="0" lvl="0" marL="0" rtl="0" algn="ctr">
                        <a:lnSpc>
                          <a:spcPct val="115000"/>
                        </a:lnSpc>
                        <a:spcBef>
                          <a:spcPts val="1200"/>
                        </a:spcBef>
                        <a:spcAft>
                          <a:spcPts val="1200"/>
                        </a:spcAft>
                        <a:buNone/>
                      </a:pPr>
                      <a:r>
                        <a:rPr lang="en-GB" sz="2400">
                          <a:solidFill>
                            <a:schemeClr val="lt1"/>
                          </a:solidFill>
                          <a:latin typeface="Times New Roman"/>
                          <a:ea typeface="Times New Roman"/>
                          <a:cs typeface="Times New Roman"/>
                          <a:sym typeface="Times New Roman"/>
                        </a:rPr>
                        <a:t>Specificity</a:t>
                      </a:r>
                      <a:endParaRPr sz="2400">
                        <a:solidFill>
                          <a:schemeClr val="lt1"/>
                        </a:solidFill>
                        <a:latin typeface="Times New Roman"/>
                        <a:ea typeface="Times New Roman"/>
                        <a:cs typeface="Times New Roman"/>
                        <a:sym typeface="Times New Roman"/>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GB" sz="2400">
                          <a:solidFill>
                            <a:schemeClr val="lt1"/>
                          </a:solidFill>
                          <a:latin typeface="Times New Roman"/>
                          <a:ea typeface="Times New Roman"/>
                          <a:cs typeface="Times New Roman"/>
                          <a:sym typeface="Times New Roman"/>
                        </a:rPr>
                        <a:t>0.91</a:t>
                      </a:r>
                      <a:endParaRPr sz="2400">
                        <a:solidFill>
                          <a:schemeClr val="lt1"/>
                        </a:solidFill>
                        <a:latin typeface="Times New Roman"/>
                        <a:ea typeface="Times New Roman"/>
                        <a:cs typeface="Times New Roman"/>
                        <a:sym typeface="Times New Roman"/>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r>
              <a:tr h="381000">
                <a:tc>
                  <a:txBody>
                    <a:bodyPr/>
                    <a:lstStyle/>
                    <a:p>
                      <a:pPr indent="0" lvl="0" marL="0" rtl="0" algn="ctr">
                        <a:lnSpc>
                          <a:spcPct val="115000"/>
                        </a:lnSpc>
                        <a:spcBef>
                          <a:spcPts val="1200"/>
                        </a:spcBef>
                        <a:spcAft>
                          <a:spcPts val="1200"/>
                        </a:spcAft>
                        <a:buNone/>
                      </a:pPr>
                      <a:r>
                        <a:rPr lang="en-GB" sz="2400">
                          <a:solidFill>
                            <a:schemeClr val="lt1"/>
                          </a:solidFill>
                          <a:latin typeface="Times New Roman"/>
                          <a:ea typeface="Times New Roman"/>
                          <a:cs typeface="Times New Roman"/>
                          <a:sym typeface="Times New Roman"/>
                        </a:rPr>
                        <a:t>Recall</a:t>
                      </a:r>
                      <a:endParaRPr sz="2400">
                        <a:solidFill>
                          <a:schemeClr val="lt1"/>
                        </a:solidFill>
                        <a:latin typeface="Times New Roman"/>
                        <a:ea typeface="Times New Roman"/>
                        <a:cs typeface="Times New Roman"/>
                        <a:sym typeface="Times New Roman"/>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GB" sz="2400">
                          <a:solidFill>
                            <a:schemeClr val="lt1"/>
                          </a:solidFill>
                          <a:latin typeface="Times New Roman"/>
                          <a:ea typeface="Times New Roman"/>
                          <a:cs typeface="Times New Roman"/>
                          <a:sym typeface="Times New Roman"/>
                        </a:rPr>
                        <a:t>0.84</a:t>
                      </a:r>
                      <a:endParaRPr sz="2400">
                        <a:solidFill>
                          <a:schemeClr val="lt1"/>
                        </a:solidFill>
                        <a:latin typeface="Times New Roman"/>
                        <a:ea typeface="Times New Roman"/>
                        <a:cs typeface="Times New Roman"/>
                        <a:sym typeface="Times New Roman"/>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r>
              <a:tr h="381000">
                <a:tc>
                  <a:txBody>
                    <a:bodyPr/>
                    <a:lstStyle/>
                    <a:p>
                      <a:pPr indent="0" lvl="0" marL="0" rtl="0" algn="ctr">
                        <a:lnSpc>
                          <a:spcPct val="115000"/>
                        </a:lnSpc>
                        <a:spcBef>
                          <a:spcPts val="1200"/>
                        </a:spcBef>
                        <a:spcAft>
                          <a:spcPts val="1200"/>
                        </a:spcAft>
                        <a:buNone/>
                      </a:pPr>
                      <a:r>
                        <a:rPr lang="en-GB" sz="2400">
                          <a:solidFill>
                            <a:schemeClr val="lt1"/>
                          </a:solidFill>
                          <a:latin typeface="Times New Roman"/>
                          <a:ea typeface="Times New Roman"/>
                          <a:cs typeface="Times New Roman"/>
                          <a:sym typeface="Times New Roman"/>
                        </a:rPr>
                        <a:t>Precision</a:t>
                      </a:r>
                      <a:endParaRPr sz="2400">
                        <a:solidFill>
                          <a:schemeClr val="lt1"/>
                        </a:solidFill>
                        <a:latin typeface="Times New Roman"/>
                        <a:ea typeface="Times New Roman"/>
                        <a:cs typeface="Times New Roman"/>
                        <a:sym typeface="Times New Roman"/>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GB" sz="2400">
                          <a:solidFill>
                            <a:schemeClr val="lt1"/>
                          </a:solidFill>
                          <a:latin typeface="Times New Roman"/>
                          <a:ea typeface="Times New Roman"/>
                          <a:cs typeface="Times New Roman"/>
                          <a:sym typeface="Times New Roman"/>
                        </a:rPr>
                        <a:t>0.88</a:t>
                      </a:r>
                      <a:endParaRPr sz="2400">
                        <a:solidFill>
                          <a:schemeClr val="lt1"/>
                        </a:solidFill>
                        <a:latin typeface="Times New Roman"/>
                        <a:ea typeface="Times New Roman"/>
                        <a:cs typeface="Times New Roman"/>
                        <a:sym typeface="Times New Roman"/>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r>
              <a:tr h="381000">
                <a:tc>
                  <a:txBody>
                    <a:bodyPr/>
                    <a:lstStyle/>
                    <a:p>
                      <a:pPr indent="0" lvl="0" marL="0" rtl="0" algn="ctr">
                        <a:lnSpc>
                          <a:spcPct val="115000"/>
                        </a:lnSpc>
                        <a:spcBef>
                          <a:spcPts val="1200"/>
                        </a:spcBef>
                        <a:spcAft>
                          <a:spcPts val="1200"/>
                        </a:spcAft>
                        <a:buNone/>
                      </a:pPr>
                      <a:r>
                        <a:rPr lang="en-GB" sz="2400">
                          <a:solidFill>
                            <a:schemeClr val="lt1"/>
                          </a:solidFill>
                          <a:latin typeface="Times New Roman"/>
                          <a:ea typeface="Times New Roman"/>
                          <a:cs typeface="Times New Roman"/>
                          <a:sym typeface="Times New Roman"/>
                        </a:rPr>
                        <a:t>F-Measure</a:t>
                      </a:r>
                      <a:endParaRPr sz="2400">
                        <a:solidFill>
                          <a:schemeClr val="lt1"/>
                        </a:solidFill>
                        <a:latin typeface="Times New Roman"/>
                        <a:ea typeface="Times New Roman"/>
                        <a:cs typeface="Times New Roman"/>
                        <a:sym typeface="Times New Roman"/>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GB" sz="2400">
                          <a:solidFill>
                            <a:schemeClr val="lt1"/>
                          </a:solidFill>
                          <a:latin typeface="Times New Roman"/>
                          <a:ea typeface="Times New Roman"/>
                          <a:cs typeface="Times New Roman"/>
                          <a:sym typeface="Times New Roman"/>
                        </a:rPr>
                        <a:t>0.86</a:t>
                      </a:r>
                      <a:endParaRPr sz="2400">
                        <a:solidFill>
                          <a:schemeClr val="lt1"/>
                        </a:solidFill>
                        <a:latin typeface="Times New Roman"/>
                        <a:ea typeface="Times New Roman"/>
                        <a:cs typeface="Times New Roman"/>
                        <a:sym typeface="Times New Roman"/>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r>
              <a:tr h="381000">
                <a:tc>
                  <a:txBody>
                    <a:bodyPr/>
                    <a:lstStyle/>
                    <a:p>
                      <a:pPr indent="0" lvl="0" marL="0" rtl="0" algn="ctr">
                        <a:lnSpc>
                          <a:spcPct val="115000"/>
                        </a:lnSpc>
                        <a:spcBef>
                          <a:spcPts val="1200"/>
                        </a:spcBef>
                        <a:spcAft>
                          <a:spcPts val="1200"/>
                        </a:spcAft>
                        <a:buNone/>
                      </a:pPr>
                      <a:r>
                        <a:rPr lang="en-GB" sz="2400">
                          <a:solidFill>
                            <a:schemeClr val="lt1"/>
                          </a:solidFill>
                          <a:latin typeface="Times New Roman"/>
                          <a:ea typeface="Times New Roman"/>
                          <a:cs typeface="Times New Roman"/>
                          <a:sym typeface="Times New Roman"/>
                        </a:rPr>
                        <a:t>Accuracy</a:t>
                      </a:r>
                      <a:endParaRPr sz="2400">
                        <a:solidFill>
                          <a:schemeClr val="lt1"/>
                        </a:solidFill>
                        <a:latin typeface="Times New Roman"/>
                        <a:ea typeface="Times New Roman"/>
                        <a:cs typeface="Times New Roman"/>
                        <a:sym typeface="Times New Roman"/>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GB" sz="2400">
                          <a:solidFill>
                            <a:schemeClr val="lt1"/>
                          </a:solidFill>
                          <a:latin typeface="Times New Roman"/>
                          <a:ea typeface="Times New Roman"/>
                          <a:cs typeface="Times New Roman"/>
                          <a:sym typeface="Times New Roman"/>
                        </a:rPr>
                        <a:t>0.88</a:t>
                      </a:r>
                      <a:endParaRPr sz="2400">
                        <a:solidFill>
                          <a:schemeClr val="lt1"/>
                        </a:solidFill>
                        <a:latin typeface="Times New Roman"/>
                        <a:ea typeface="Times New Roman"/>
                        <a:cs typeface="Times New Roman"/>
                        <a:sym typeface="Times New Roman"/>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Conclusion and Future Scope</a:t>
            </a:r>
            <a:endParaRPr/>
          </a:p>
        </p:txBody>
      </p:sp>
      <p:sp>
        <p:nvSpPr>
          <p:cNvPr id="403" name="Google Shape;403;p50"/>
          <p:cNvSpPr txBox="1"/>
          <p:nvPr>
            <p:ph idx="1" type="body"/>
          </p:nvPr>
        </p:nvSpPr>
        <p:spPr>
          <a:xfrm>
            <a:off x="1297500" y="1176225"/>
            <a:ext cx="7038900" cy="3668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latin typeface="Times New Roman"/>
                <a:ea typeface="Times New Roman"/>
                <a:cs typeface="Times New Roman"/>
                <a:sym typeface="Times New Roman"/>
              </a:rPr>
              <a:t>As of now the project has the models like KNN, Naive Bayes, Decision Tree, Random Forest, Xgboost. Neural networks can be used to get a better accuracy model. Neural network models can lead to give accuracies close to 98%.</a:t>
            </a:r>
            <a:endParaRPr sz="2400">
              <a:latin typeface="Times New Roman"/>
              <a:ea typeface="Times New Roman"/>
              <a:cs typeface="Times New Roman"/>
              <a:sym typeface="Times New Roman"/>
            </a:endParaRPr>
          </a:p>
        </p:txBody>
      </p:sp>
      <p:pic>
        <p:nvPicPr>
          <p:cNvPr id="404" name="Google Shape;404;p50"/>
          <p:cNvPicPr preferRelativeResize="0"/>
          <p:nvPr/>
        </p:nvPicPr>
        <p:blipFill>
          <a:blip r:embed="rId3">
            <a:alphaModFix/>
          </a:blip>
          <a:stretch>
            <a:fillRect/>
          </a:stretch>
        </p:blipFill>
        <p:spPr>
          <a:xfrm>
            <a:off x="8104000" y="-1"/>
            <a:ext cx="1040000" cy="10367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References</a:t>
            </a:r>
            <a:endParaRPr/>
          </a:p>
        </p:txBody>
      </p:sp>
      <p:sp>
        <p:nvSpPr>
          <p:cNvPr id="410" name="Google Shape;410;p51"/>
          <p:cNvSpPr txBox="1"/>
          <p:nvPr>
            <p:ph idx="1" type="body"/>
          </p:nvPr>
        </p:nvSpPr>
        <p:spPr>
          <a:xfrm>
            <a:off x="1297500" y="1166250"/>
            <a:ext cx="7038900" cy="36783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Font typeface="Times New Roman"/>
              <a:buAutoNum type="arabicPeriod"/>
            </a:pPr>
            <a:r>
              <a:rPr lang="en-GB" sz="2400" u="sng">
                <a:solidFill>
                  <a:schemeClr val="hlink"/>
                </a:solidFill>
                <a:latin typeface="Times New Roman"/>
                <a:ea typeface="Times New Roman"/>
                <a:cs typeface="Times New Roman"/>
                <a:sym typeface="Times New Roman"/>
                <a:hlinkClick r:id="rId3"/>
              </a:rPr>
              <a:t>https://www.ijrar.org/papers/IJRAR190B030.pdf</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AutoNum type="arabicPeriod"/>
            </a:pPr>
            <a:r>
              <a:rPr lang="en-GB" sz="2400" u="sng">
                <a:solidFill>
                  <a:schemeClr val="hlink"/>
                </a:solidFill>
                <a:latin typeface="Times New Roman"/>
                <a:ea typeface="Times New Roman"/>
                <a:cs typeface="Times New Roman"/>
                <a:sym typeface="Times New Roman"/>
                <a:hlinkClick r:id="rId4"/>
              </a:rPr>
              <a:t>https://www.ijeat.org/wp-content/uploads/papers/v9i4/D7293049420.pdf</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AutoNum type="arabicPeriod"/>
            </a:pPr>
            <a:r>
              <a:rPr lang="en-GB" sz="2400" u="sng">
                <a:solidFill>
                  <a:schemeClr val="hlink"/>
                </a:solidFill>
                <a:latin typeface="Times New Roman"/>
                <a:ea typeface="Times New Roman"/>
                <a:cs typeface="Times New Roman"/>
                <a:sym typeface="Times New Roman"/>
                <a:hlinkClick r:id="rId5"/>
              </a:rPr>
              <a:t>https://www.researchgate.net/publication/321002603_Credit_Approval_Analysis_using_R</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AutoNum type="arabicPeriod"/>
            </a:pPr>
            <a:r>
              <a:rPr lang="en-GB" sz="2400" u="sng">
                <a:solidFill>
                  <a:schemeClr val="hlink"/>
                </a:solidFill>
                <a:latin typeface="Times New Roman"/>
                <a:ea typeface="Times New Roman"/>
                <a:cs typeface="Times New Roman"/>
                <a:sym typeface="Times New Roman"/>
                <a:hlinkClick r:id="rId6"/>
              </a:rPr>
              <a:t>https://rstudio-pubs-static.s3.amazonaws.com/73039_9946de135c0a49daa7a0a9eda4a67a72.html</a:t>
            </a:r>
            <a:endParaRPr sz="2400">
              <a:latin typeface="Times New Roman"/>
              <a:ea typeface="Times New Roman"/>
              <a:cs typeface="Times New Roman"/>
              <a:sym typeface="Times New Roman"/>
            </a:endParaRPr>
          </a:p>
        </p:txBody>
      </p:sp>
      <p:pic>
        <p:nvPicPr>
          <p:cNvPr id="411" name="Google Shape;411;p51"/>
          <p:cNvPicPr preferRelativeResize="0"/>
          <p:nvPr/>
        </p:nvPicPr>
        <p:blipFill>
          <a:blip r:embed="rId7">
            <a:alphaModFix/>
          </a:blip>
          <a:stretch>
            <a:fillRect/>
          </a:stretch>
        </p:blipFill>
        <p:spPr>
          <a:xfrm>
            <a:off x="8104000" y="-1"/>
            <a:ext cx="1040000" cy="1036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idx="1" type="body"/>
          </p:nvPr>
        </p:nvSpPr>
        <p:spPr>
          <a:xfrm>
            <a:off x="1297500" y="1246775"/>
            <a:ext cx="7038900" cy="309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latin typeface="Times New Roman"/>
                <a:ea typeface="Times New Roman"/>
                <a:cs typeface="Times New Roman"/>
                <a:sym typeface="Times New Roman"/>
              </a:rPr>
              <a:t>This Project is a machine learning solution to automate the process of credit card approval to an account. The model is trained with multiple attributes and the accuracy is measured with both train and test data.We will use the Credit Approval Dataset which is a collection of credit card applications and the credit approval decisions.</a:t>
            </a:r>
            <a:endParaRPr sz="2400">
              <a:latin typeface="Times New Roman"/>
              <a:ea typeface="Times New Roman"/>
              <a:cs typeface="Times New Roman"/>
              <a:sym typeface="Times New Roman"/>
            </a:endParaRPr>
          </a:p>
        </p:txBody>
      </p:sp>
      <p:sp>
        <p:nvSpPr>
          <p:cNvPr id="157" name="Google Shape;157;p16"/>
          <p:cNvSpPr txBox="1"/>
          <p:nvPr>
            <p:ph type="title"/>
          </p:nvPr>
        </p:nvSpPr>
        <p:spPr>
          <a:xfrm>
            <a:off x="1297500" y="393750"/>
            <a:ext cx="7038900" cy="681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Abstract</a:t>
            </a:r>
            <a:endParaRPr/>
          </a:p>
        </p:txBody>
      </p:sp>
      <p:pic>
        <p:nvPicPr>
          <p:cNvPr id="158" name="Google Shape;158;p16"/>
          <p:cNvPicPr preferRelativeResize="0"/>
          <p:nvPr/>
        </p:nvPicPr>
        <p:blipFill>
          <a:blip r:embed="rId3">
            <a:alphaModFix/>
          </a:blip>
          <a:stretch>
            <a:fillRect/>
          </a:stretch>
        </p:blipFill>
        <p:spPr>
          <a:xfrm>
            <a:off x="8065544" y="-1"/>
            <a:ext cx="1078456" cy="10750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2"/>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4400"/>
              <a:t>Thank You</a:t>
            </a:r>
            <a:endParaRPr sz="4400"/>
          </a:p>
        </p:txBody>
      </p:sp>
      <p:pic>
        <p:nvPicPr>
          <p:cNvPr id="417" name="Google Shape;417;p52"/>
          <p:cNvPicPr preferRelativeResize="0"/>
          <p:nvPr/>
        </p:nvPicPr>
        <p:blipFill>
          <a:blip r:embed="rId3">
            <a:alphaModFix/>
          </a:blip>
          <a:stretch>
            <a:fillRect/>
          </a:stretch>
        </p:blipFill>
        <p:spPr>
          <a:xfrm>
            <a:off x="8104000" y="-1"/>
            <a:ext cx="1040000" cy="1036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57625" y="2243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Introduction</a:t>
            </a:r>
            <a:endParaRPr/>
          </a:p>
        </p:txBody>
      </p:sp>
      <p:sp>
        <p:nvSpPr>
          <p:cNvPr id="164" name="Google Shape;164;p17"/>
          <p:cNvSpPr txBox="1"/>
          <p:nvPr>
            <p:ph idx="1" type="body"/>
          </p:nvPr>
        </p:nvSpPr>
        <p:spPr>
          <a:xfrm>
            <a:off x="1257625" y="880500"/>
            <a:ext cx="7038900" cy="338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2400">
                <a:latin typeface="Times New Roman"/>
                <a:ea typeface="Times New Roman"/>
                <a:cs typeface="Times New Roman"/>
                <a:sym typeface="Times New Roman"/>
              </a:rPr>
              <a:t>The accurate assessment of consumer credit risk is of uttermost importance for lending organizations. Credit scoring is a widely used technique that helps financial institutions evaluates the likelihood for a credit applicant to default on the financial obligation and decide whether to grant credit or not.</a:t>
            </a:r>
            <a:r>
              <a:rPr lang="en-GB" sz="2400">
                <a:latin typeface="Times New Roman"/>
                <a:ea typeface="Times New Roman"/>
                <a:cs typeface="Times New Roman"/>
                <a:sym typeface="Times New Roman"/>
              </a:rPr>
              <a:t>The precise judgment of the creditworthiness of applicants allows financial institutions to increase the volume of granted credit while minimizing possible losses.</a:t>
            </a:r>
            <a:endParaRPr sz="2400">
              <a:latin typeface="Times New Roman"/>
              <a:ea typeface="Times New Roman"/>
              <a:cs typeface="Times New Roman"/>
              <a:sym typeface="Times New Roman"/>
            </a:endParaRPr>
          </a:p>
        </p:txBody>
      </p:sp>
      <p:pic>
        <p:nvPicPr>
          <p:cNvPr id="165" name="Google Shape;165;p17"/>
          <p:cNvPicPr preferRelativeResize="0"/>
          <p:nvPr/>
        </p:nvPicPr>
        <p:blipFill>
          <a:blip r:embed="rId3">
            <a:alphaModFix/>
          </a:blip>
          <a:stretch>
            <a:fillRect/>
          </a:stretch>
        </p:blipFill>
        <p:spPr>
          <a:xfrm>
            <a:off x="8104000" y="-1"/>
            <a:ext cx="1040000" cy="1036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24422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Introduction</a:t>
            </a:r>
            <a:endParaRPr/>
          </a:p>
        </p:txBody>
      </p:sp>
      <p:sp>
        <p:nvSpPr>
          <p:cNvPr id="171" name="Google Shape;171;p18"/>
          <p:cNvSpPr txBox="1"/>
          <p:nvPr>
            <p:ph idx="1" type="body"/>
          </p:nvPr>
        </p:nvSpPr>
        <p:spPr>
          <a:xfrm>
            <a:off x="1297500" y="998850"/>
            <a:ext cx="7038900" cy="338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2400">
                <a:latin typeface="Times New Roman"/>
                <a:ea typeface="Times New Roman"/>
                <a:cs typeface="Times New Roman"/>
                <a:sym typeface="Times New Roman"/>
              </a:rPr>
              <a:t>The credit industry has experienced a tremendous growth in the past few decades.The increased number of potential applicants impelled the development of sophisticated techniques that automate the credit approval procedure and supervise the financial health of the borrower.</a:t>
            </a:r>
            <a:endParaRPr sz="2400">
              <a:latin typeface="Times New Roman"/>
              <a:ea typeface="Times New Roman"/>
              <a:cs typeface="Times New Roman"/>
              <a:sym typeface="Times New Roman"/>
            </a:endParaRPr>
          </a:p>
        </p:txBody>
      </p:sp>
      <p:pic>
        <p:nvPicPr>
          <p:cNvPr id="172" name="Google Shape;172;p18"/>
          <p:cNvPicPr preferRelativeResize="0"/>
          <p:nvPr/>
        </p:nvPicPr>
        <p:blipFill>
          <a:blip r:embed="rId3">
            <a:alphaModFix/>
          </a:blip>
          <a:stretch>
            <a:fillRect/>
          </a:stretch>
        </p:blipFill>
        <p:spPr>
          <a:xfrm>
            <a:off x="8104000" y="-1"/>
            <a:ext cx="1040000" cy="1036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297500" y="21432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Introduction</a:t>
            </a:r>
            <a:endParaRPr/>
          </a:p>
        </p:txBody>
      </p:sp>
      <p:sp>
        <p:nvSpPr>
          <p:cNvPr id="178" name="Google Shape;178;p19"/>
          <p:cNvSpPr txBox="1"/>
          <p:nvPr>
            <p:ph idx="1" type="body"/>
          </p:nvPr>
        </p:nvSpPr>
        <p:spPr>
          <a:xfrm>
            <a:off x="1297500" y="880500"/>
            <a:ext cx="7038900" cy="338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2400">
                <a:latin typeface="Times New Roman"/>
                <a:ea typeface="Times New Roman"/>
                <a:cs typeface="Times New Roman"/>
                <a:sym typeface="Times New Roman"/>
              </a:rPr>
              <a:t>The large volume of loan portfolios also imply that modest improvements in scoring accuracy may result in significant savings for financial institutions (West, 2000). The goal of a credit scoring model is to classify credit applicants into two classes: the “good credit” class that is liable to reimburse the financial obligation and the “bad credit” class that should be denied credit due to the high probability of defaulting on the financial obligation.</a:t>
            </a:r>
            <a:endParaRPr sz="2400">
              <a:latin typeface="Times New Roman"/>
              <a:ea typeface="Times New Roman"/>
              <a:cs typeface="Times New Roman"/>
              <a:sym typeface="Times New Roman"/>
            </a:endParaRPr>
          </a:p>
        </p:txBody>
      </p:sp>
      <p:pic>
        <p:nvPicPr>
          <p:cNvPr id="179" name="Google Shape;179;p19"/>
          <p:cNvPicPr preferRelativeResize="0"/>
          <p:nvPr/>
        </p:nvPicPr>
        <p:blipFill>
          <a:blip r:embed="rId3">
            <a:alphaModFix/>
          </a:blip>
          <a:stretch>
            <a:fillRect/>
          </a:stretch>
        </p:blipFill>
        <p:spPr>
          <a:xfrm>
            <a:off x="8104000" y="-1"/>
            <a:ext cx="1040000" cy="1036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Introduction</a:t>
            </a:r>
            <a:endParaRPr/>
          </a:p>
        </p:txBody>
      </p:sp>
      <p:sp>
        <p:nvSpPr>
          <p:cNvPr id="185" name="Google Shape;185;p20"/>
          <p:cNvSpPr txBox="1"/>
          <p:nvPr>
            <p:ph idx="1" type="body"/>
          </p:nvPr>
        </p:nvSpPr>
        <p:spPr>
          <a:xfrm>
            <a:off x="1297500" y="1208175"/>
            <a:ext cx="7038900" cy="3382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latin typeface="Times New Roman"/>
                <a:ea typeface="Times New Roman"/>
                <a:cs typeface="Times New Roman"/>
                <a:sym typeface="Times New Roman"/>
              </a:rPr>
              <a:t>The goal here is to build an end to end automated Machine Learning solution where a user will be able to predict whether a bank customer should be approved for attaining the credit card or not. The user is only need to give the value of feature variables and the model will able to predict the binary outcome (Approve/ Not Approve).</a:t>
            </a:r>
            <a:endParaRPr sz="2400">
              <a:latin typeface="Times New Roman"/>
              <a:ea typeface="Times New Roman"/>
              <a:cs typeface="Times New Roman"/>
              <a:sym typeface="Times New Roman"/>
            </a:endParaRPr>
          </a:p>
        </p:txBody>
      </p:sp>
      <p:pic>
        <p:nvPicPr>
          <p:cNvPr id="186" name="Google Shape;186;p20"/>
          <p:cNvPicPr preferRelativeResize="0"/>
          <p:nvPr/>
        </p:nvPicPr>
        <p:blipFill>
          <a:blip r:embed="rId3">
            <a:alphaModFix/>
          </a:blip>
          <a:stretch>
            <a:fillRect/>
          </a:stretch>
        </p:blipFill>
        <p:spPr>
          <a:xfrm>
            <a:off x="8104000" y="-1"/>
            <a:ext cx="1040000" cy="1036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Introduction</a:t>
            </a:r>
            <a:endParaRPr/>
          </a:p>
          <a:p>
            <a:pPr indent="0" lvl="0" marL="0" rtl="0" algn="ctr">
              <a:spcBef>
                <a:spcPts val="0"/>
              </a:spcBef>
              <a:spcAft>
                <a:spcPts val="0"/>
              </a:spcAft>
              <a:buNone/>
            </a:pPr>
            <a:r>
              <a:t/>
            </a:r>
            <a:endParaRPr/>
          </a:p>
        </p:txBody>
      </p:sp>
      <p:sp>
        <p:nvSpPr>
          <p:cNvPr id="192" name="Google Shape;192;p21"/>
          <p:cNvSpPr txBox="1"/>
          <p:nvPr>
            <p:ph idx="1" type="body"/>
          </p:nvPr>
        </p:nvSpPr>
        <p:spPr>
          <a:xfrm>
            <a:off x="1297500" y="1226050"/>
            <a:ext cx="7038900" cy="3452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2400">
                <a:latin typeface="Times New Roman"/>
                <a:ea typeface="Times New Roman"/>
                <a:cs typeface="Times New Roman"/>
                <a:sym typeface="Times New Roman"/>
              </a:rPr>
              <a:t>The model will be able take care of all intermediate functionalities like cross validation, hyper parameter tuning, algorithm selection etc.</a:t>
            </a:r>
            <a:endParaRPr sz="2400">
              <a:latin typeface="Times New Roman"/>
              <a:ea typeface="Times New Roman"/>
              <a:cs typeface="Times New Roman"/>
              <a:sym typeface="Times New Roman"/>
            </a:endParaRPr>
          </a:p>
          <a:p>
            <a:pPr indent="0" lvl="0" marL="0" rtl="0" algn="l">
              <a:spcBef>
                <a:spcPts val="1200"/>
              </a:spcBef>
              <a:spcAft>
                <a:spcPts val="0"/>
              </a:spcAft>
              <a:buNone/>
            </a:pPr>
            <a:r>
              <a:rPr lang="en-GB" sz="2400">
                <a:latin typeface="Times New Roman"/>
                <a:ea typeface="Times New Roman"/>
                <a:cs typeface="Times New Roman"/>
                <a:sym typeface="Times New Roman"/>
              </a:rPr>
              <a:t>This project shall be delivered in two phases: </a:t>
            </a:r>
            <a:endParaRPr sz="2400">
              <a:latin typeface="Times New Roman"/>
              <a:ea typeface="Times New Roman"/>
              <a:cs typeface="Times New Roman"/>
              <a:sym typeface="Times New Roman"/>
            </a:endParaRPr>
          </a:p>
          <a:p>
            <a:pPr indent="0" lvl="0" marL="0" rtl="0" algn="l">
              <a:spcBef>
                <a:spcPts val="1200"/>
              </a:spcBef>
              <a:spcAft>
                <a:spcPts val="0"/>
              </a:spcAft>
              <a:buNone/>
            </a:pPr>
            <a:r>
              <a:rPr lang="en-GB" sz="2400">
                <a:latin typeface="Times New Roman"/>
                <a:ea typeface="Times New Roman"/>
                <a:cs typeface="Times New Roman"/>
                <a:sym typeface="Times New Roman"/>
              </a:rPr>
              <a:t>Phase 1: All the functionalities with PyPi packages. Phase 2: Integration of UI to all the functionalities.</a:t>
            </a:r>
            <a:endParaRPr sz="2400">
              <a:latin typeface="Times New Roman"/>
              <a:ea typeface="Times New Roman"/>
              <a:cs typeface="Times New Roman"/>
              <a:sym typeface="Times New Roman"/>
            </a:endParaRPr>
          </a:p>
          <a:p>
            <a:pPr indent="0" lvl="0" marL="0" rtl="0" algn="l">
              <a:spcBef>
                <a:spcPts val="1200"/>
              </a:spcBef>
              <a:spcAft>
                <a:spcPts val="1200"/>
              </a:spcAft>
              <a:buNone/>
            </a:pPr>
            <a:r>
              <a:rPr b="1" lang="en-GB" sz="2400">
                <a:solidFill>
                  <a:srgbClr val="FFE800"/>
                </a:solidFill>
                <a:latin typeface="Times New Roman"/>
                <a:ea typeface="Times New Roman"/>
                <a:cs typeface="Times New Roman"/>
                <a:sym typeface="Times New Roman"/>
              </a:rPr>
              <a:t>Note</a:t>
            </a:r>
            <a:r>
              <a:rPr lang="en-GB" sz="2400">
                <a:solidFill>
                  <a:srgbClr val="FFE800"/>
                </a:solidFill>
                <a:latin typeface="Times New Roman"/>
                <a:ea typeface="Times New Roman"/>
                <a:cs typeface="Times New Roman"/>
                <a:sym typeface="Times New Roman"/>
              </a:rPr>
              <a:t>:</a:t>
            </a:r>
            <a:r>
              <a:rPr lang="en-GB" sz="2400">
                <a:latin typeface="Times New Roman"/>
                <a:ea typeface="Times New Roman"/>
                <a:cs typeface="Times New Roman"/>
                <a:sym typeface="Times New Roman"/>
              </a:rPr>
              <a:t> All the code will be written in python version 3.6</a:t>
            </a:r>
            <a:endParaRPr sz="2400">
              <a:latin typeface="Times New Roman"/>
              <a:ea typeface="Times New Roman"/>
              <a:cs typeface="Times New Roman"/>
              <a:sym typeface="Times New Roman"/>
            </a:endParaRPr>
          </a:p>
        </p:txBody>
      </p:sp>
      <p:pic>
        <p:nvPicPr>
          <p:cNvPr id="193" name="Google Shape;193;p21"/>
          <p:cNvPicPr preferRelativeResize="0"/>
          <p:nvPr/>
        </p:nvPicPr>
        <p:blipFill>
          <a:blip r:embed="rId3">
            <a:alphaModFix/>
          </a:blip>
          <a:stretch>
            <a:fillRect/>
          </a:stretch>
        </p:blipFill>
        <p:spPr>
          <a:xfrm>
            <a:off x="8104000" y="-1"/>
            <a:ext cx="1040000" cy="1036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