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9C7CC7-C0D3-409B-9452-FA4430F7374F}"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44E9F-4420-4219-B83E-5A6EF24FE7B6}" type="slidenum">
              <a:rPr lang="en-IN" smtClean="0"/>
              <a:t>‹#›</a:t>
            </a:fld>
            <a:endParaRPr lang="en-IN"/>
          </a:p>
        </p:txBody>
      </p:sp>
    </p:spTree>
    <p:extLst>
      <p:ext uri="{BB962C8B-B14F-4D97-AF65-F5344CB8AC3E}">
        <p14:creationId xmlns:p14="http://schemas.microsoft.com/office/powerpoint/2010/main" val="4028998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9C7CC7-C0D3-409B-9452-FA4430F7374F}" type="datetimeFigureOut">
              <a:rPr lang="en-IN" smtClean="0"/>
              <a:t>01-11-2024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844E9F-4420-4219-B83E-5A6EF24FE7B6}" type="slidenum">
              <a:rPr lang="en-IN" smtClean="0"/>
              <a:t>‹#›</a:t>
            </a:fld>
            <a:endParaRPr lang="en-IN"/>
          </a:p>
        </p:txBody>
      </p:sp>
    </p:spTree>
    <p:extLst>
      <p:ext uri="{BB962C8B-B14F-4D97-AF65-F5344CB8AC3E}">
        <p14:creationId xmlns:p14="http://schemas.microsoft.com/office/powerpoint/2010/main" val="644681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9C7CC7-C0D3-409B-9452-FA4430F7374F}" type="datetimeFigureOut">
              <a:rPr lang="en-IN" smtClean="0"/>
              <a:t>01-11-2024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844E9F-4420-4219-B83E-5A6EF24FE7B6}" type="slidenum">
              <a:rPr lang="en-IN" smtClean="0"/>
              <a:t>‹#›</a:t>
            </a:fld>
            <a:endParaRPr lang="en-IN"/>
          </a:p>
        </p:txBody>
      </p:sp>
    </p:spTree>
    <p:extLst>
      <p:ext uri="{BB962C8B-B14F-4D97-AF65-F5344CB8AC3E}">
        <p14:creationId xmlns:p14="http://schemas.microsoft.com/office/powerpoint/2010/main" val="1234352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9C7CC7-C0D3-409B-9452-FA4430F7374F}"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44E9F-4420-4219-B83E-5A6EF24FE7B6}" type="slidenum">
              <a:rPr lang="en-IN" smtClean="0"/>
              <a:t>‹#›</a:t>
            </a:fld>
            <a:endParaRPr lang="en-IN"/>
          </a:p>
        </p:txBody>
      </p:sp>
    </p:spTree>
    <p:extLst>
      <p:ext uri="{BB962C8B-B14F-4D97-AF65-F5344CB8AC3E}">
        <p14:creationId xmlns:p14="http://schemas.microsoft.com/office/powerpoint/2010/main" val="115157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9C7CC7-C0D3-409B-9452-FA4430F7374F}"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44E9F-4420-4219-B83E-5A6EF24FE7B6}" type="slidenum">
              <a:rPr lang="en-IN" smtClean="0"/>
              <a:t>‹#›</a:t>
            </a:fld>
            <a:endParaRPr lang="en-IN"/>
          </a:p>
        </p:txBody>
      </p:sp>
    </p:spTree>
    <p:extLst>
      <p:ext uri="{BB962C8B-B14F-4D97-AF65-F5344CB8AC3E}">
        <p14:creationId xmlns:p14="http://schemas.microsoft.com/office/powerpoint/2010/main" val="3199634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39C7CC7-C0D3-409B-9452-FA4430F7374F}" type="datetimeFigureOut">
              <a:rPr lang="en-IN" smtClean="0"/>
              <a:t>01-11-2024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8844E9F-4420-4219-B83E-5A6EF24FE7B6}" type="slidenum">
              <a:rPr lang="en-IN" smtClean="0"/>
              <a:t>‹#›</a:t>
            </a:fld>
            <a:endParaRPr lang="en-IN"/>
          </a:p>
        </p:txBody>
      </p:sp>
    </p:spTree>
    <p:extLst>
      <p:ext uri="{BB962C8B-B14F-4D97-AF65-F5344CB8AC3E}">
        <p14:creationId xmlns:p14="http://schemas.microsoft.com/office/powerpoint/2010/main" val="384665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D39C7CC7-C0D3-409B-9452-FA4430F7374F}" type="datetimeFigureOut">
              <a:rPr lang="en-IN" smtClean="0"/>
              <a:t>01-11-2024</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78844E9F-4420-4219-B83E-5A6EF24FE7B6}" type="slidenum">
              <a:rPr lang="en-IN" smtClean="0"/>
              <a:t>‹#›</a:t>
            </a:fld>
            <a:endParaRPr lang="en-IN"/>
          </a:p>
        </p:txBody>
      </p:sp>
    </p:spTree>
    <p:extLst>
      <p:ext uri="{BB962C8B-B14F-4D97-AF65-F5344CB8AC3E}">
        <p14:creationId xmlns:p14="http://schemas.microsoft.com/office/powerpoint/2010/main" val="3903713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D39C7CC7-C0D3-409B-9452-FA4430F7374F}" type="datetimeFigureOut">
              <a:rPr lang="en-IN" smtClean="0"/>
              <a:t>01-11-2024</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78844E9F-4420-4219-B83E-5A6EF24FE7B6}" type="slidenum">
              <a:rPr lang="en-IN" smtClean="0"/>
              <a:t>‹#›</a:t>
            </a:fld>
            <a:endParaRPr lang="en-IN"/>
          </a:p>
        </p:txBody>
      </p:sp>
    </p:spTree>
    <p:extLst>
      <p:ext uri="{BB962C8B-B14F-4D97-AF65-F5344CB8AC3E}">
        <p14:creationId xmlns:p14="http://schemas.microsoft.com/office/powerpoint/2010/main" val="133920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39C7CC7-C0D3-409B-9452-FA4430F7374F}" type="datetimeFigureOut">
              <a:rPr lang="en-IN" smtClean="0"/>
              <a:t>01-11-2024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44E9F-4420-4219-B83E-5A6EF24FE7B6}" type="slidenum">
              <a:rPr lang="en-IN" smtClean="0"/>
              <a:t>‹#›</a:t>
            </a:fld>
            <a:endParaRPr lang="en-IN"/>
          </a:p>
        </p:txBody>
      </p:sp>
    </p:spTree>
    <p:extLst>
      <p:ext uri="{BB962C8B-B14F-4D97-AF65-F5344CB8AC3E}">
        <p14:creationId xmlns:p14="http://schemas.microsoft.com/office/powerpoint/2010/main" val="489276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39C7CC7-C0D3-409B-9452-FA4430F7374F}" type="datetimeFigureOut">
              <a:rPr lang="en-IN" smtClean="0"/>
              <a:t>01-11-2024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8844E9F-4420-4219-B83E-5A6EF24FE7B6}" type="slidenum">
              <a:rPr lang="en-IN" smtClean="0"/>
              <a:t>‹#›</a:t>
            </a:fld>
            <a:endParaRPr lang="en-IN"/>
          </a:p>
        </p:txBody>
      </p:sp>
    </p:spTree>
    <p:extLst>
      <p:ext uri="{BB962C8B-B14F-4D97-AF65-F5344CB8AC3E}">
        <p14:creationId xmlns:p14="http://schemas.microsoft.com/office/powerpoint/2010/main" val="283360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39C7CC7-C0D3-409B-9452-FA4430F7374F}" type="datetimeFigureOut">
              <a:rPr lang="en-IN" smtClean="0"/>
              <a:t>01-11-2024</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78844E9F-4420-4219-B83E-5A6EF24FE7B6}" type="slidenum">
              <a:rPr lang="en-IN" smtClean="0"/>
              <a:t>‹#›</a:t>
            </a:fld>
            <a:endParaRPr lang="en-IN"/>
          </a:p>
        </p:txBody>
      </p:sp>
    </p:spTree>
    <p:extLst>
      <p:ext uri="{BB962C8B-B14F-4D97-AF65-F5344CB8AC3E}">
        <p14:creationId xmlns:p14="http://schemas.microsoft.com/office/powerpoint/2010/main" val="2119997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39C7CC7-C0D3-409B-9452-FA4430F7374F}" type="datetimeFigureOut">
              <a:rPr lang="en-IN" smtClean="0"/>
              <a:t>01-11-2024</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8844E9F-4420-4219-B83E-5A6EF24FE7B6}" type="slidenum">
              <a:rPr lang="en-IN" smtClean="0"/>
              <a:t>‹#›</a:t>
            </a:fld>
            <a:endParaRPr lang="en-IN"/>
          </a:p>
        </p:txBody>
      </p:sp>
    </p:spTree>
    <p:extLst>
      <p:ext uri="{BB962C8B-B14F-4D97-AF65-F5344CB8AC3E}">
        <p14:creationId xmlns:p14="http://schemas.microsoft.com/office/powerpoint/2010/main" val="65851191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Notched Right 3">
            <a:extLst>
              <a:ext uri="{FF2B5EF4-FFF2-40B4-BE49-F238E27FC236}">
                <a16:creationId xmlns:a16="http://schemas.microsoft.com/office/drawing/2014/main" id="{1EF37E52-44EF-468D-B15F-80E684A8871C}"/>
              </a:ext>
            </a:extLst>
          </p:cNvPr>
          <p:cNvSpPr/>
          <p:nvPr/>
        </p:nvSpPr>
        <p:spPr>
          <a:xfrm>
            <a:off x="1828799" y="1965513"/>
            <a:ext cx="8982635" cy="2639428"/>
          </a:xfrm>
          <a:prstGeom prst="notch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2"/>
                </a:solidFill>
                <a:latin typeface="Aharoni" panose="02010803020104030203" pitchFamily="2" charset="-79"/>
                <a:cs typeface="Aharoni" panose="02010803020104030203" pitchFamily="2" charset="-79"/>
              </a:rPr>
              <a:t>Amazon Sales Analysis</a:t>
            </a:r>
          </a:p>
        </p:txBody>
      </p:sp>
      <p:pic>
        <p:nvPicPr>
          <p:cNvPr id="7" name="Picture 6">
            <a:extLst>
              <a:ext uri="{FF2B5EF4-FFF2-40B4-BE49-F238E27FC236}">
                <a16:creationId xmlns:a16="http://schemas.microsoft.com/office/drawing/2014/main" id="{B44896E3-C94C-4479-8F46-A35D2BA0EB25}"/>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0" y="0"/>
            <a:ext cx="941294" cy="705971"/>
          </a:xfrm>
          <a:prstGeom prst="rect">
            <a:avLst/>
          </a:prstGeom>
        </p:spPr>
      </p:pic>
    </p:spTree>
    <p:extLst>
      <p:ext uri="{BB962C8B-B14F-4D97-AF65-F5344CB8AC3E}">
        <p14:creationId xmlns:p14="http://schemas.microsoft.com/office/powerpoint/2010/main" val="3538872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065E3-EAEE-4C5E-B4F8-67002EE9F710}"/>
              </a:ext>
            </a:extLst>
          </p:cNvPr>
          <p:cNvSpPr>
            <a:spLocks noGrp="1"/>
          </p:cNvSpPr>
          <p:nvPr>
            <p:ph type="title"/>
          </p:nvPr>
        </p:nvSpPr>
        <p:spPr/>
        <p:txBody>
          <a:bodyPr/>
          <a:lstStyle/>
          <a:p>
            <a:pPr algn="ctr"/>
            <a:r>
              <a:rPr lang="en-IN" b="1" dirty="0">
                <a:latin typeface="Aharoni" panose="02010803020104030203" pitchFamily="2" charset="-79"/>
                <a:cs typeface="Aharoni" panose="02010803020104030203" pitchFamily="2" charset="-79"/>
              </a:rPr>
              <a:t>Introduction</a:t>
            </a:r>
          </a:p>
        </p:txBody>
      </p:sp>
      <p:sp>
        <p:nvSpPr>
          <p:cNvPr id="3" name="Content Placeholder 2">
            <a:extLst>
              <a:ext uri="{FF2B5EF4-FFF2-40B4-BE49-F238E27FC236}">
                <a16:creationId xmlns:a16="http://schemas.microsoft.com/office/drawing/2014/main" id="{176B8B41-F89A-46B6-9366-8876BE9B2163}"/>
              </a:ext>
            </a:extLst>
          </p:cNvPr>
          <p:cNvSpPr>
            <a:spLocks noGrp="1"/>
          </p:cNvSpPr>
          <p:nvPr>
            <p:ph idx="1"/>
          </p:nvPr>
        </p:nvSpPr>
        <p:spPr/>
        <p:txBody>
          <a:bodyPr/>
          <a:lstStyle/>
          <a:p>
            <a:pPr marL="0" indent="0" algn="just">
              <a:lnSpc>
                <a:spcPct val="150000"/>
              </a:lnSpc>
              <a:buNone/>
            </a:pPr>
            <a:r>
              <a:rPr lang="en-US" dirty="0">
                <a:latin typeface="Century Schoolbook" panose="02040604050505020304" pitchFamily="18" charset="0"/>
                <a:cs typeface="Aharoni" panose="02010803020104030203" pitchFamily="2" charset="-79"/>
              </a:rPr>
              <a:t>Welcome! </a:t>
            </a:r>
          </a:p>
          <a:p>
            <a:pPr marL="0" indent="0" algn="just">
              <a:lnSpc>
                <a:spcPct val="150000"/>
              </a:lnSpc>
              <a:buNone/>
            </a:pPr>
            <a:r>
              <a:rPr lang="en-US" dirty="0">
                <a:latin typeface="Century Schoolbook" panose="02040604050505020304" pitchFamily="18" charset="0"/>
                <a:cs typeface="Aharoni" panose="02010803020104030203" pitchFamily="2" charset="-79"/>
              </a:rPr>
              <a:t>In this presentation, we will delve into the sales management landscape of Amazon, leveraging data analytics to uncover trends, key metrics, and meaningful relationships between various attributes. This comprehensive analysis aims to enhance our understanding of sales performance, reduce costs, and maximize profits.</a:t>
            </a:r>
            <a:endParaRPr lang="en-IN" dirty="0">
              <a:latin typeface="Century Schoolbook" panose="02040604050505020304" pitchFamily="18" charset="0"/>
              <a:cs typeface="Aharoni" panose="02010803020104030203" pitchFamily="2" charset="-79"/>
            </a:endParaRPr>
          </a:p>
        </p:txBody>
      </p:sp>
    </p:spTree>
    <p:extLst>
      <p:ext uri="{BB962C8B-B14F-4D97-AF65-F5344CB8AC3E}">
        <p14:creationId xmlns:p14="http://schemas.microsoft.com/office/powerpoint/2010/main" val="806317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065E3-EAEE-4C5E-B4F8-67002EE9F710}"/>
              </a:ext>
            </a:extLst>
          </p:cNvPr>
          <p:cNvSpPr>
            <a:spLocks noGrp="1"/>
          </p:cNvSpPr>
          <p:nvPr>
            <p:ph type="title"/>
          </p:nvPr>
        </p:nvSpPr>
        <p:spPr/>
        <p:txBody>
          <a:bodyPr/>
          <a:lstStyle/>
          <a:p>
            <a:pPr algn="ctr"/>
            <a:r>
              <a:rPr lang="en-IN" b="1" dirty="0">
                <a:latin typeface="Aharoni" panose="02010803020104030203" pitchFamily="2" charset="-79"/>
                <a:cs typeface="Aharoni" panose="02010803020104030203" pitchFamily="2" charset="-79"/>
              </a:rPr>
              <a:t>Problem</a:t>
            </a:r>
            <a:br>
              <a:rPr lang="en-IN" b="1" dirty="0">
                <a:latin typeface="Aharoni" panose="02010803020104030203" pitchFamily="2" charset="-79"/>
                <a:cs typeface="Aharoni" panose="02010803020104030203" pitchFamily="2" charset="-79"/>
              </a:rPr>
            </a:br>
            <a:r>
              <a:rPr lang="en-IN" b="1" dirty="0">
                <a:latin typeface="Aharoni" panose="02010803020104030203" pitchFamily="2" charset="-79"/>
                <a:cs typeface="Aharoni" panose="02010803020104030203" pitchFamily="2" charset="-79"/>
              </a:rPr>
              <a:t>Statement </a:t>
            </a:r>
          </a:p>
        </p:txBody>
      </p:sp>
      <p:sp>
        <p:nvSpPr>
          <p:cNvPr id="3" name="Content Placeholder 2">
            <a:extLst>
              <a:ext uri="{FF2B5EF4-FFF2-40B4-BE49-F238E27FC236}">
                <a16:creationId xmlns:a16="http://schemas.microsoft.com/office/drawing/2014/main" id="{176B8B41-F89A-46B6-9366-8876BE9B2163}"/>
              </a:ext>
            </a:extLst>
          </p:cNvPr>
          <p:cNvSpPr>
            <a:spLocks noGrp="1"/>
          </p:cNvSpPr>
          <p:nvPr>
            <p:ph idx="1"/>
          </p:nvPr>
        </p:nvSpPr>
        <p:spPr/>
        <p:txBody>
          <a:bodyPr>
            <a:normAutofit lnSpcReduction="10000"/>
          </a:bodyPr>
          <a:lstStyle/>
          <a:p>
            <a:pPr marL="0" indent="0" algn="just">
              <a:lnSpc>
                <a:spcPct val="150000"/>
              </a:lnSpc>
              <a:buNone/>
            </a:pPr>
            <a:endParaRPr lang="en-US" dirty="0"/>
          </a:p>
          <a:p>
            <a:pPr algn="just">
              <a:lnSpc>
                <a:spcPct val="150000"/>
              </a:lnSpc>
              <a:buFont typeface="Wingdings" panose="05000000000000000000" pitchFamily="2" charset="2"/>
              <a:buChar char="q"/>
            </a:pPr>
            <a:r>
              <a:rPr lang="en-US" dirty="0"/>
              <a:t>Sales management has gained importance to meet increasing competition and the need for improved methods of distribution to reduce cost and increase profits. </a:t>
            </a:r>
          </a:p>
          <a:p>
            <a:pPr algn="just">
              <a:lnSpc>
                <a:spcPct val="150000"/>
              </a:lnSpc>
              <a:buFont typeface="Wingdings" panose="05000000000000000000" pitchFamily="2" charset="2"/>
              <a:buChar char="q"/>
            </a:pPr>
            <a:r>
              <a:rPr lang="en-US" dirty="0">
                <a:latin typeface="Century Schoolbook" panose="02040604050505020304" pitchFamily="18" charset="0"/>
                <a:cs typeface="Aharoni" panose="02010803020104030203" pitchFamily="2" charset="-79"/>
              </a:rPr>
              <a:t>Sales management today is the most important function in a commercial and business enterprise</a:t>
            </a:r>
          </a:p>
          <a:p>
            <a:pPr algn="just">
              <a:lnSpc>
                <a:spcPct val="150000"/>
              </a:lnSpc>
              <a:buFont typeface="Wingdings" panose="05000000000000000000" pitchFamily="2" charset="2"/>
              <a:buChar char="q"/>
            </a:pPr>
            <a:r>
              <a:rPr lang="en-US" dirty="0">
                <a:latin typeface="Century Schoolbook" panose="02040604050505020304" pitchFamily="18" charset="0"/>
                <a:cs typeface="Aharoni" panose="02010803020104030203" pitchFamily="2" charset="-79"/>
              </a:rPr>
              <a:t>Do ETL some Amazon dataset and find for me Sales Trend -&gt; month-wise, year-wise, yearly-month-wise</a:t>
            </a:r>
          </a:p>
          <a:p>
            <a:pPr algn="just">
              <a:lnSpc>
                <a:spcPct val="150000"/>
              </a:lnSpc>
              <a:buFont typeface="Wingdings" panose="05000000000000000000" pitchFamily="2" charset="2"/>
              <a:buChar char="q"/>
            </a:pPr>
            <a:r>
              <a:rPr lang="en-US" dirty="0">
                <a:latin typeface="Century Schoolbook" panose="02040604050505020304" pitchFamily="18" charset="0"/>
                <a:cs typeface="Aharoni" panose="02010803020104030203" pitchFamily="2" charset="-79"/>
              </a:rPr>
              <a:t>Find key metrics and factors and show meaningful relationships between attributes</a:t>
            </a:r>
            <a:endParaRPr lang="en-IN" dirty="0">
              <a:latin typeface="Century Schoolbook" panose="02040604050505020304" pitchFamily="18" charset="0"/>
              <a:cs typeface="Aharoni" panose="02010803020104030203" pitchFamily="2" charset="-79"/>
            </a:endParaRPr>
          </a:p>
        </p:txBody>
      </p:sp>
      <p:sp>
        <p:nvSpPr>
          <p:cNvPr id="4" name="TextBox 3">
            <a:extLst>
              <a:ext uri="{FF2B5EF4-FFF2-40B4-BE49-F238E27FC236}">
                <a16:creationId xmlns:a16="http://schemas.microsoft.com/office/drawing/2014/main" id="{4F98E2C0-8328-428F-B255-DDE09B75F929}"/>
              </a:ext>
            </a:extLst>
          </p:cNvPr>
          <p:cNvSpPr txBox="1"/>
          <p:nvPr/>
        </p:nvSpPr>
        <p:spPr>
          <a:xfrm>
            <a:off x="1506071" y="179294"/>
            <a:ext cx="8794376" cy="400110"/>
          </a:xfrm>
          <a:prstGeom prst="rect">
            <a:avLst/>
          </a:prstGeom>
          <a:noFill/>
        </p:spPr>
        <p:txBody>
          <a:bodyPr wrap="square" rtlCol="0">
            <a:spAutoFit/>
          </a:bodyPr>
          <a:lstStyle/>
          <a:p>
            <a:pPr algn="ctr"/>
            <a:r>
              <a:rPr lang="en-US" sz="2000" b="1" u="sng" dirty="0">
                <a:latin typeface="Century Schoolbook" panose="02040604050505020304" pitchFamily="18" charset="0"/>
              </a:rPr>
              <a:t>Title: The Challenge of Effective Sales Management</a:t>
            </a:r>
          </a:p>
        </p:txBody>
      </p:sp>
    </p:spTree>
    <p:extLst>
      <p:ext uri="{BB962C8B-B14F-4D97-AF65-F5344CB8AC3E}">
        <p14:creationId xmlns:p14="http://schemas.microsoft.com/office/powerpoint/2010/main" val="955874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065E3-EAEE-4C5E-B4F8-67002EE9F710}"/>
              </a:ext>
            </a:extLst>
          </p:cNvPr>
          <p:cNvSpPr>
            <a:spLocks noGrp="1"/>
          </p:cNvSpPr>
          <p:nvPr>
            <p:ph type="title"/>
          </p:nvPr>
        </p:nvSpPr>
        <p:spPr/>
        <p:txBody>
          <a:bodyPr/>
          <a:lstStyle/>
          <a:p>
            <a:pPr algn="ctr"/>
            <a:r>
              <a:rPr lang="en-IN" b="1" dirty="0">
                <a:latin typeface="Aharoni" panose="02010803020104030203" pitchFamily="2" charset="-79"/>
                <a:cs typeface="Aharoni" panose="02010803020104030203" pitchFamily="2" charset="-79"/>
              </a:rPr>
              <a:t>Tools &amp; Techniques Used </a:t>
            </a:r>
          </a:p>
        </p:txBody>
      </p:sp>
      <p:sp>
        <p:nvSpPr>
          <p:cNvPr id="3" name="Content Placeholder 2">
            <a:extLst>
              <a:ext uri="{FF2B5EF4-FFF2-40B4-BE49-F238E27FC236}">
                <a16:creationId xmlns:a16="http://schemas.microsoft.com/office/drawing/2014/main" id="{176B8B41-F89A-46B6-9366-8876BE9B2163}"/>
              </a:ext>
            </a:extLst>
          </p:cNvPr>
          <p:cNvSpPr>
            <a:spLocks noGrp="1"/>
          </p:cNvSpPr>
          <p:nvPr>
            <p:ph idx="1"/>
          </p:nvPr>
        </p:nvSpPr>
        <p:spPr>
          <a:xfrm>
            <a:off x="3738283" y="493059"/>
            <a:ext cx="7446186" cy="5800165"/>
          </a:xfrm>
        </p:spPr>
        <p:txBody>
          <a:bodyPr>
            <a:normAutofit/>
          </a:bodyPr>
          <a:lstStyle/>
          <a:p>
            <a:pPr algn="just">
              <a:lnSpc>
                <a:spcPct val="150000"/>
              </a:lnSpc>
              <a:buFont typeface="Wingdings" panose="05000000000000000000" pitchFamily="2" charset="2"/>
              <a:buChar char="q"/>
            </a:pPr>
            <a:r>
              <a:rPr lang="en-IN" dirty="0">
                <a:latin typeface="Century Schoolbook" panose="02040604050505020304" pitchFamily="18" charset="0"/>
                <a:cs typeface="Aharoni" panose="02010803020104030203" pitchFamily="2" charset="-79"/>
              </a:rPr>
              <a:t>Data Source: Amazon Sales Dataset</a:t>
            </a:r>
          </a:p>
          <a:p>
            <a:pPr algn="just">
              <a:lnSpc>
                <a:spcPct val="150000"/>
              </a:lnSpc>
              <a:buFont typeface="Wingdings" panose="05000000000000000000" pitchFamily="2" charset="2"/>
              <a:buChar char="q"/>
            </a:pPr>
            <a:r>
              <a:rPr lang="en-IN" dirty="0">
                <a:latin typeface="Century Schoolbook" panose="02040604050505020304" pitchFamily="18" charset="0"/>
                <a:cs typeface="Aharoni" panose="02010803020104030203" pitchFamily="2" charset="-79"/>
              </a:rPr>
              <a:t>ETL Process:</a:t>
            </a:r>
          </a:p>
          <a:p>
            <a:pPr lvl="1" algn="just">
              <a:lnSpc>
                <a:spcPct val="150000"/>
              </a:lnSpc>
              <a:buFont typeface="Wingdings" panose="05000000000000000000" pitchFamily="2" charset="2"/>
              <a:buChar char="q"/>
            </a:pPr>
            <a:r>
              <a:rPr lang="en-IN" dirty="0">
                <a:latin typeface="Century Schoolbook" panose="02040604050505020304" pitchFamily="18" charset="0"/>
                <a:cs typeface="Aharoni" panose="02010803020104030203" pitchFamily="2" charset="-79"/>
              </a:rPr>
              <a:t>Extract: Data extraction from Amazon sales records</a:t>
            </a:r>
          </a:p>
          <a:p>
            <a:pPr lvl="1" algn="just">
              <a:lnSpc>
                <a:spcPct val="150000"/>
              </a:lnSpc>
              <a:buFont typeface="Wingdings" panose="05000000000000000000" pitchFamily="2" charset="2"/>
              <a:buChar char="q"/>
            </a:pPr>
            <a:r>
              <a:rPr lang="en-IN" dirty="0">
                <a:latin typeface="Century Schoolbook" panose="02040604050505020304" pitchFamily="18" charset="0"/>
                <a:cs typeface="Aharoni" panose="02010803020104030203" pitchFamily="2" charset="-79"/>
              </a:rPr>
              <a:t>Transform: Data cleaning, normalization, and transformation using Power Query</a:t>
            </a:r>
          </a:p>
          <a:p>
            <a:pPr lvl="1" algn="just">
              <a:lnSpc>
                <a:spcPct val="150000"/>
              </a:lnSpc>
              <a:buFont typeface="Wingdings" panose="05000000000000000000" pitchFamily="2" charset="2"/>
              <a:buChar char="q"/>
            </a:pPr>
            <a:r>
              <a:rPr lang="en-IN" dirty="0">
                <a:latin typeface="Century Schoolbook" panose="02040604050505020304" pitchFamily="18" charset="0"/>
                <a:cs typeface="Aharoni" panose="02010803020104030203" pitchFamily="2" charset="-79"/>
              </a:rPr>
              <a:t>Load: Loading transformed data into Power BI for analysis</a:t>
            </a:r>
          </a:p>
          <a:p>
            <a:pPr algn="just">
              <a:lnSpc>
                <a:spcPct val="150000"/>
              </a:lnSpc>
              <a:buFont typeface="Wingdings" panose="05000000000000000000" pitchFamily="2" charset="2"/>
              <a:buChar char="q"/>
            </a:pPr>
            <a:r>
              <a:rPr lang="en-IN" dirty="0">
                <a:latin typeface="Century Schoolbook" panose="02040604050505020304" pitchFamily="18" charset="0"/>
                <a:cs typeface="Aharoni" panose="02010803020104030203" pitchFamily="2" charset="-79"/>
              </a:rPr>
              <a:t>Data Visualization: Power BI Dashboard</a:t>
            </a:r>
          </a:p>
          <a:p>
            <a:pPr algn="just">
              <a:lnSpc>
                <a:spcPct val="150000"/>
              </a:lnSpc>
              <a:buFont typeface="Wingdings" panose="05000000000000000000" pitchFamily="2" charset="2"/>
              <a:buChar char="q"/>
            </a:pPr>
            <a:r>
              <a:rPr lang="en-IN" dirty="0">
                <a:latin typeface="Century Schoolbook" panose="02040604050505020304" pitchFamily="18" charset="0"/>
                <a:cs typeface="Aharoni" panose="02010803020104030203" pitchFamily="2" charset="-79"/>
              </a:rPr>
              <a:t>Analysis Techniques:</a:t>
            </a:r>
          </a:p>
          <a:p>
            <a:pPr lvl="1" algn="just">
              <a:lnSpc>
                <a:spcPct val="150000"/>
              </a:lnSpc>
              <a:buFont typeface="Wingdings" panose="05000000000000000000" pitchFamily="2" charset="2"/>
              <a:buChar char="q"/>
            </a:pPr>
            <a:r>
              <a:rPr lang="en-IN" dirty="0">
                <a:latin typeface="Century Schoolbook" panose="02040604050505020304" pitchFamily="18" charset="0"/>
                <a:cs typeface="Aharoni" panose="02010803020104030203" pitchFamily="2" charset="-79"/>
              </a:rPr>
              <a:t>Trend Analysis</a:t>
            </a:r>
          </a:p>
          <a:p>
            <a:pPr lvl="1" algn="just">
              <a:lnSpc>
                <a:spcPct val="150000"/>
              </a:lnSpc>
              <a:buFont typeface="Wingdings" panose="05000000000000000000" pitchFamily="2" charset="2"/>
              <a:buChar char="q"/>
            </a:pPr>
            <a:r>
              <a:rPr lang="en-IN" dirty="0">
                <a:latin typeface="Century Schoolbook" panose="02040604050505020304" pitchFamily="18" charset="0"/>
                <a:cs typeface="Aharoni" panose="02010803020104030203" pitchFamily="2" charset="-79"/>
              </a:rPr>
              <a:t>Key Metrics Evaluation</a:t>
            </a:r>
          </a:p>
          <a:p>
            <a:pPr lvl="1" algn="just">
              <a:lnSpc>
                <a:spcPct val="150000"/>
              </a:lnSpc>
              <a:buFont typeface="Wingdings" panose="05000000000000000000" pitchFamily="2" charset="2"/>
              <a:buChar char="q"/>
            </a:pPr>
            <a:r>
              <a:rPr lang="en-IN" dirty="0">
                <a:latin typeface="Century Schoolbook" panose="02040604050505020304" pitchFamily="18" charset="0"/>
                <a:cs typeface="Aharoni" panose="02010803020104030203" pitchFamily="2" charset="-79"/>
              </a:rPr>
              <a:t>Time Series Analysis</a:t>
            </a:r>
          </a:p>
        </p:txBody>
      </p:sp>
    </p:spTree>
    <p:extLst>
      <p:ext uri="{BB962C8B-B14F-4D97-AF65-F5344CB8AC3E}">
        <p14:creationId xmlns:p14="http://schemas.microsoft.com/office/powerpoint/2010/main" val="1853221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065E3-EAEE-4C5E-B4F8-67002EE9F710}"/>
              </a:ext>
            </a:extLst>
          </p:cNvPr>
          <p:cNvSpPr>
            <a:spLocks noGrp="1"/>
          </p:cNvSpPr>
          <p:nvPr>
            <p:ph type="title"/>
          </p:nvPr>
        </p:nvSpPr>
        <p:spPr/>
        <p:txBody>
          <a:bodyPr/>
          <a:lstStyle/>
          <a:p>
            <a:pPr algn="ctr"/>
            <a:r>
              <a:rPr lang="en-IN" b="1" dirty="0">
                <a:latin typeface="Aharoni" panose="02010803020104030203" pitchFamily="2" charset="-79"/>
                <a:cs typeface="Aharoni" panose="02010803020104030203" pitchFamily="2" charset="-79"/>
              </a:rPr>
              <a:t>Main KPIs</a:t>
            </a:r>
          </a:p>
        </p:txBody>
      </p:sp>
      <p:sp>
        <p:nvSpPr>
          <p:cNvPr id="3" name="Content Placeholder 2">
            <a:extLst>
              <a:ext uri="{FF2B5EF4-FFF2-40B4-BE49-F238E27FC236}">
                <a16:creationId xmlns:a16="http://schemas.microsoft.com/office/drawing/2014/main" id="{176B8B41-F89A-46B6-9366-8876BE9B2163}"/>
              </a:ext>
            </a:extLst>
          </p:cNvPr>
          <p:cNvSpPr>
            <a:spLocks noGrp="1"/>
          </p:cNvSpPr>
          <p:nvPr>
            <p:ph idx="1"/>
          </p:nvPr>
        </p:nvSpPr>
        <p:spPr/>
        <p:txBody>
          <a:bodyPr/>
          <a:lstStyle/>
          <a:p>
            <a:pPr algn="just">
              <a:lnSpc>
                <a:spcPct val="150000"/>
              </a:lnSpc>
              <a:buFont typeface="Wingdings" panose="05000000000000000000" pitchFamily="2" charset="2"/>
              <a:buChar char="q"/>
            </a:pPr>
            <a:r>
              <a:rPr lang="en-US" dirty="0"/>
              <a:t>Total Revenue: This KPI  shows the addition of total revenue of entire dataset</a:t>
            </a:r>
          </a:p>
          <a:p>
            <a:pPr algn="just">
              <a:lnSpc>
                <a:spcPct val="150000"/>
              </a:lnSpc>
              <a:buFont typeface="Wingdings" panose="05000000000000000000" pitchFamily="2" charset="2"/>
              <a:buChar char="q"/>
            </a:pPr>
            <a:r>
              <a:rPr lang="en-US" dirty="0">
                <a:latin typeface="Century Schoolbook" panose="02040604050505020304" pitchFamily="18" charset="0"/>
                <a:cs typeface="Aharoni" panose="02010803020104030203" pitchFamily="2" charset="-79"/>
              </a:rPr>
              <a:t>Total Profit: This KPI shows the addition of total profit of entire dataset</a:t>
            </a:r>
          </a:p>
          <a:p>
            <a:pPr algn="just">
              <a:lnSpc>
                <a:spcPct val="150000"/>
              </a:lnSpc>
              <a:buFont typeface="Wingdings" panose="05000000000000000000" pitchFamily="2" charset="2"/>
              <a:buChar char="q"/>
            </a:pPr>
            <a:r>
              <a:rPr lang="en-US" dirty="0">
                <a:latin typeface="Century Schoolbook" panose="02040604050505020304" pitchFamily="18" charset="0"/>
                <a:cs typeface="Aharoni" panose="02010803020104030203" pitchFamily="2" charset="-79"/>
              </a:rPr>
              <a:t>Total Quantity Sold: This KPI shows how many units sold</a:t>
            </a:r>
          </a:p>
          <a:p>
            <a:pPr algn="just">
              <a:lnSpc>
                <a:spcPct val="150000"/>
              </a:lnSpc>
              <a:buFont typeface="Wingdings" panose="05000000000000000000" pitchFamily="2" charset="2"/>
              <a:buChar char="q"/>
            </a:pPr>
            <a:r>
              <a:rPr lang="en-US" dirty="0">
                <a:latin typeface="Century Schoolbook" panose="02040604050505020304" pitchFamily="18" charset="0"/>
                <a:cs typeface="Aharoni" panose="02010803020104030203" pitchFamily="2" charset="-79"/>
              </a:rPr>
              <a:t>% Profit: This KPI shows overall profit percentage </a:t>
            </a:r>
          </a:p>
          <a:p>
            <a:pPr algn="just">
              <a:buFont typeface="Wingdings" panose="05000000000000000000" pitchFamily="2" charset="2"/>
              <a:buChar char="q"/>
            </a:pPr>
            <a:endParaRPr lang="en-US" dirty="0"/>
          </a:p>
        </p:txBody>
      </p:sp>
    </p:spTree>
    <p:extLst>
      <p:ext uri="{BB962C8B-B14F-4D97-AF65-F5344CB8AC3E}">
        <p14:creationId xmlns:p14="http://schemas.microsoft.com/office/powerpoint/2010/main" val="3446267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83F9DF-A779-4B69-8708-A9F69D1B8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83" y="0"/>
            <a:ext cx="12021034" cy="6858000"/>
          </a:xfrm>
          <a:prstGeom prst="rect">
            <a:avLst/>
          </a:prstGeom>
        </p:spPr>
      </p:pic>
    </p:spTree>
    <p:extLst>
      <p:ext uri="{BB962C8B-B14F-4D97-AF65-F5344CB8AC3E}">
        <p14:creationId xmlns:p14="http://schemas.microsoft.com/office/powerpoint/2010/main" val="1443082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065E3-EAEE-4C5E-B4F8-67002EE9F710}"/>
              </a:ext>
            </a:extLst>
          </p:cNvPr>
          <p:cNvSpPr>
            <a:spLocks noGrp="1"/>
          </p:cNvSpPr>
          <p:nvPr>
            <p:ph type="title"/>
          </p:nvPr>
        </p:nvSpPr>
        <p:spPr/>
        <p:txBody>
          <a:bodyPr/>
          <a:lstStyle/>
          <a:p>
            <a:pPr algn="ctr"/>
            <a:r>
              <a:rPr lang="en-IN" b="1" dirty="0">
                <a:latin typeface="Aharoni" panose="02010803020104030203" pitchFamily="2" charset="-79"/>
                <a:cs typeface="Aharoni" panose="02010803020104030203" pitchFamily="2" charset="-79"/>
              </a:rPr>
              <a:t>Insights</a:t>
            </a:r>
          </a:p>
        </p:txBody>
      </p:sp>
      <p:sp>
        <p:nvSpPr>
          <p:cNvPr id="3" name="Content Placeholder 2">
            <a:extLst>
              <a:ext uri="{FF2B5EF4-FFF2-40B4-BE49-F238E27FC236}">
                <a16:creationId xmlns:a16="http://schemas.microsoft.com/office/drawing/2014/main" id="{176B8B41-F89A-46B6-9366-8876BE9B2163}"/>
              </a:ext>
            </a:extLst>
          </p:cNvPr>
          <p:cNvSpPr>
            <a:spLocks noGrp="1"/>
          </p:cNvSpPr>
          <p:nvPr>
            <p:ph idx="1"/>
          </p:nvPr>
        </p:nvSpPr>
        <p:spPr/>
        <p:txBody>
          <a:bodyPr/>
          <a:lstStyle/>
          <a:p>
            <a:pPr algn="just">
              <a:buFont typeface="Wingdings" panose="05000000000000000000" pitchFamily="2" charset="2"/>
              <a:buChar char="q"/>
            </a:pPr>
            <a:r>
              <a:rPr lang="en-US" dirty="0"/>
              <a:t>The Amazon Sales Dashboard provides insights into sales performance across various metrics. Here are some key takeaways:</a:t>
            </a:r>
          </a:p>
          <a:p>
            <a:pPr algn="just">
              <a:buFont typeface="Wingdings" panose="05000000000000000000" pitchFamily="2" charset="2"/>
              <a:buChar char="q"/>
            </a:pPr>
            <a:r>
              <a:rPr lang="en-US" dirty="0"/>
              <a:t>Revenue by Country: Honduras is the top country in terms of revenue  (6.3M).</a:t>
            </a:r>
          </a:p>
          <a:p>
            <a:pPr algn="just">
              <a:buFont typeface="Wingdings" panose="05000000000000000000" pitchFamily="2" charset="2"/>
              <a:buChar char="q"/>
            </a:pPr>
            <a:r>
              <a:rPr lang="en-US" dirty="0"/>
              <a:t>Revenue by Sales Channel: Online sales accounts for 42.41% of total revenue, while offline sales account for 57.59%.</a:t>
            </a:r>
          </a:p>
          <a:p>
            <a:pPr algn="just">
              <a:buFont typeface="Wingdings" panose="05000000000000000000" pitchFamily="2" charset="2"/>
              <a:buChar char="q"/>
            </a:pPr>
            <a:r>
              <a:rPr lang="en-US" dirty="0"/>
              <a:t>Profit by Order Priority: High priority orders contributes to (16.89M)  followed by low priority (10.86M).</a:t>
            </a:r>
          </a:p>
          <a:p>
            <a:pPr algn="just">
              <a:buFont typeface="Wingdings" panose="05000000000000000000" pitchFamily="2" charset="2"/>
              <a:buChar char="q"/>
            </a:pPr>
            <a:r>
              <a:rPr lang="en-US" dirty="0"/>
              <a:t>Top 5 Products by Revenue: Cosmetics is in 1</a:t>
            </a:r>
            <a:r>
              <a:rPr lang="en-US" baseline="30000" dirty="0"/>
              <a:t>st</a:t>
            </a:r>
            <a:r>
              <a:rPr lang="en-US" dirty="0"/>
              <a:t> place by contributing (37M) followed by Office Supplies (31M) </a:t>
            </a:r>
          </a:p>
          <a:p>
            <a:pPr algn="just">
              <a:buFont typeface="Wingdings" panose="05000000000000000000" pitchFamily="2" charset="2"/>
              <a:buChar char="q"/>
            </a:pPr>
            <a:r>
              <a:rPr lang="en-US" dirty="0"/>
              <a:t>Overall, the dashboard suggests that online sales and the high-priority orders are driving the most revenue for Amazon.</a:t>
            </a:r>
          </a:p>
        </p:txBody>
      </p:sp>
    </p:spTree>
    <p:extLst>
      <p:ext uri="{BB962C8B-B14F-4D97-AF65-F5344CB8AC3E}">
        <p14:creationId xmlns:p14="http://schemas.microsoft.com/office/powerpoint/2010/main" val="2238210114"/>
      </p:ext>
    </p:extLst>
  </p:cSld>
  <p:clrMapOvr>
    <a:masterClrMapping/>
  </p:clrMapOvr>
</p:sld>
</file>

<file path=ppt/theme/theme1.xml><?xml version="1.0" encoding="utf-8"?>
<a:theme xmlns:a="http://schemas.openxmlformats.org/drawingml/2006/main" name="Fra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TM03457475[[fn=Frame]]</Template>
  <TotalTime>66</TotalTime>
  <Words>365</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Aharoni</vt:lpstr>
      <vt:lpstr>Century Schoolbook</vt:lpstr>
      <vt:lpstr>Corbel</vt:lpstr>
      <vt:lpstr>Wingdings</vt:lpstr>
      <vt:lpstr>Wingdings 2</vt:lpstr>
      <vt:lpstr>Frame</vt:lpstr>
      <vt:lpstr>PowerPoint Presentation</vt:lpstr>
      <vt:lpstr>Introduction</vt:lpstr>
      <vt:lpstr>Problem Statement </vt:lpstr>
      <vt:lpstr>Tools &amp; Techniques Used </vt:lpstr>
      <vt:lpstr>Main KPIs</vt:lpstr>
      <vt:lpstr>PowerPoint Presentation</vt:lpstr>
      <vt:lpstr>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FNU LNU</dc:creator>
  <cp:lastModifiedBy>FNU LNU</cp:lastModifiedBy>
  <cp:revision>8</cp:revision>
  <dcterms:created xsi:type="dcterms:W3CDTF">2024-06-19T10:02:29Z</dcterms:created>
  <dcterms:modified xsi:type="dcterms:W3CDTF">2024-11-01T17:20:45Z</dcterms:modified>
</cp:coreProperties>
</file>