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6BC18-688F-4D97-9CC0-5E139A144E3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82867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422100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2257847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A394C07-B201-4CA0-B4AB-0747B52BB83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9192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28805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26BC18-688F-4D97-9CC0-5E139A144E30}"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581077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26BC18-688F-4D97-9CC0-5E139A144E30}"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1207234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6BC18-688F-4D97-9CC0-5E139A144E3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296705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26BC18-688F-4D97-9CC0-5E139A144E30}" type="datetimeFigureOut">
              <a:rPr lang="en-IN" smtClean="0"/>
              <a:t>23-06-2024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A394C07-B201-4CA0-B4AB-0747B52BB83D}" type="slidenum">
              <a:rPr lang="en-IN" smtClean="0"/>
              <a:t>‹#›</a:t>
            </a:fld>
            <a:endParaRPr lang="en-IN"/>
          </a:p>
        </p:txBody>
      </p:sp>
    </p:spTree>
    <p:extLst>
      <p:ext uri="{BB962C8B-B14F-4D97-AF65-F5344CB8AC3E}">
        <p14:creationId xmlns:p14="http://schemas.microsoft.com/office/powerpoint/2010/main" val="310611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6BC18-688F-4D97-9CC0-5E139A144E3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26650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6BC18-688F-4D97-9CC0-5E139A144E30}"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133286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17432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6BC18-688F-4D97-9CC0-5E139A144E30}"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11719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6BC18-688F-4D97-9CC0-5E139A144E30}"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336101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26BC18-688F-4D97-9CC0-5E139A144E30}" type="datetimeFigureOut">
              <a:rPr lang="en-IN" smtClean="0"/>
              <a:t>23-06-2024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27841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127846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6BC18-688F-4D97-9CC0-5E139A144E30}"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394C07-B201-4CA0-B4AB-0747B52BB83D}" type="slidenum">
              <a:rPr lang="en-IN" smtClean="0"/>
              <a:t>‹#›</a:t>
            </a:fld>
            <a:endParaRPr lang="en-IN"/>
          </a:p>
        </p:txBody>
      </p:sp>
    </p:spTree>
    <p:extLst>
      <p:ext uri="{BB962C8B-B14F-4D97-AF65-F5344CB8AC3E}">
        <p14:creationId xmlns:p14="http://schemas.microsoft.com/office/powerpoint/2010/main" val="256519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26BC18-688F-4D97-9CC0-5E139A144E30}" type="datetimeFigureOut">
              <a:rPr lang="en-IN" smtClean="0"/>
              <a:t>23-06-2024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A394C07-B201-4CA0-B4AB-0747B52BB83D}" type="slidenum">
              <a:rPr lang="en-IN" smtClean="0"/>
              <a:t>‹#›</a:t>
            </a:fld>
            <a:endParaRPr lang="en-IN"/>
          </a:p>
        </p:txBody>
      </p:sp>
    </p:spTree>
    <p:extLst>
      <p:ext uri="{BB962C8B-B14F-4D97-AF65-F5344CB8AC3E}">
        <p14:creationId xmlns:p14="http://schemas.microsoft.com/office/powerpoint/2010/main" val="2431707796"/>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61CA-DB5F-4045-B63A-A2FFA65FADC1}"/>
              </a:ext>
            </a:extLst>
          </p:cNvPr>
          <p:cNvSpPr>
            <a:spLocks noGrp="1"/>
          </p:cNvSpPr>
          <p:nvPr>
            <p:ph type="ctrTitle"/>
          </p:nvPr>
        </p:nvSpPr>
        <p:spPr>
          <a:xfrm>
            <a:off x="-906379" y="1925412"/>
            <a:ext cx="9144000" cy="2312894"/>
          </a:xfrm>
        </p:spPr>
        <p:txBody>
          <a:bodyPr>
            <a:normAutofit/>
          </a:bodyPr>
          <a:lstStyle/>
          <a:p>
            <a:r>
              <a:rPr lang="en-US" dirty="0"/>
              <a:t>Vrinda Store Analysis </a:t>
            </a:r>
            <a:br>
              <a:rPr lang="en-US" dirty="0"/>
            </a:br>
            <a:r>
              <a:rPr lang="en-US" dirty="0"/>
              <a:t>Annual Sales Report 2022</a:t>
            </a:r>
            <a:endParaRPr lang="en-IN" dirty="0"/>
          </a:p>
        </p:txBody>
      </p:sp>
      <p:sp>
        <p:nvSpPr>
          <p:cNvPr id="3" name="Subtitle 2">
            <a:extLst>
              <a:ext uri="{FF2B5EF4-FFF2-40B4-BE49-F238E27FC236}">
                <a16:creationId xmlns:a16="http://schemas.microsoft.com/office/drawing/2014/main" id="{1028DC78-C4F6-4ACD-90F3-8B5351334462}"/>
              </a:ext>
            </a:extLst>
          </p:cNvPr>
          <p:cNvSpPr>
            <a:spLocks noGrp="1"/>
          </p:cNvSpPr>
          <p:nvPr>
            <p:ph type="subTitle" idx="1"/>
          </p:nvPr>
        </p:nvSpPr>
        <p:spPr>
          <a:xfrm>
            <a:off x="-114183" y="4238306"/>
            <a:ext cx="9144000" cy="1655762"/>
          </a:xfrm>
        </p:spPr>
        <p:txBody>
          <a:bodyPr/>
          <a:lstStyle/>
          <a:p>
            <a:r>
              <a:rPr lang="en-US" dirty="0"/>
              <a:t>Insights and Recommendations for 2023 Growth</a:t>
            </a:r>
            <a:endParaRPr lang="en-IN" dirty="0"/>
          </a:p>
        </p:txBody>
      </p:sp>
    </p:spTree>
    <p:extLst>
      <p:ext uri="{BB962C8B-B14F-4D97-AF65-F5344CB8AC3E}">
        <p14:creationId xmlns:p14="http://schemas.microsoft.com/office/powerpoint/2010/main" val="40429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5086-0FFC-49A0-88B6-423E2FF73722}"/>
              </a:ext>
            </a:extLst>
          </p:cNvPr>
          <p:cNvSpPr>
            <a:spLocks noGrp="1"/>
          </p:cNvSpPr>
          <p:nvPr>
            <p:ph type="title"/>
          </p:nvPr>
        </p:nvSpPr>
        <p:spPr>
          <a:xfrm>
            <a:off x="683491" y="2077453"/>
            <a:ext cx="10557163" cy="4684294"/>
          </a:xfrm>
        </p:spPr>
        <p:txBody>
          <a:bodyPr>
            <a:noAutofit/>
          </a:bodyPr>
          <a:lstStyle/>
          <a:p>
            <a:pPr>
              <a:lnSpc>
                <a:spcPct val="150000"/>
              </a:lnSpc>
            </a:pPr>
            <a:r>
              <a:rPr lang="en-US" sz="2000" dirty="0">
                <a:latin typeface="Segoe UI Semilight" panose="020B0402040204020203" pitchFamily="34" charset="0"/>
                <a:cs typeface="Segoe UI Semilight" panose="020B0402040204020203" pitchFamily="34" charset="0"/>
              </a:rPr>
              <a:t>Welcome to the annual sales report presentation for Vrinda Store, focusing on the year 2022. This analysis aims to provide valuable insights into our sales performance, customer demographics, and order patterns over the past year. By leveraging Excel and Power Query for data cleaning and transformation, we have created an interactive dashboard to visualize key metrics and trends.</a:t>
            </a:r>
            <a:br>
              <a:rPr lang="en-US" sz="2000" dirty="0">
                <a:latin typeface="Segoe UI Semilight" panose="020B0402040204020203" pitchFamily="34" charset="0"/>
                <a:cs typeface="Segoe UI Semilight" panose="020B0402040204020203" pitchFamily="34" charset="0"/>
              </a:rPr>
            </a:br>
            <a:r>
              <a:rPr lang="en-US" sz="2000" dirty="0">
                <a:latin typeface="Segoe UI Semilight" panose="020B0402040204020203" pitchFamily="34" charset="0"/>
                <a:cs typeface="Segoe UI Semilight" panose="020B0402040204020203" pitchFamily="34" charset="0"/>
              </a:rPr>
              <a:t>Our primary objective is to understand our customers better and identify opportunities to enhance sales in 2023.</a:t>
            </a:r>
            <a:br>
              <a:rPr lang="en-US" sz="2000" dirty="0">
                <a:latin typeface="Segoe UI Semilight" panose="020B0402040204020203" pitchFamily="34" charset="0"/>
                <a:cs typeface="Segoe UI Semilight" panose="020B0402040204020203" pitchFamily="34" charset="0"/>
              </a:rPr>
            </a:br>
            <a:endParaRPr lang="en-IN" sz="2000" dirty="0">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9F839D16-E324-4BE7-8092-9ECBF390E8FB}"/>
              </a:ext>
            </a:extLst>
          </p:cNvPr>
          <p:cNvSpPr txBox="1"/>
          <p:nvPr/>
        </p:nvSpPr>
        <p:spPr>
          <a:xfrm>
            <a:off x="1953125" y="884094"/>
            <a:ext cx="8285748"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246521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F2B34-9EA8-4C27-9E57-86E3C6A0FAA8}"/>
              </a:ext>
            </a:extLst>
          </p:cNvPr>
          <p:cNvSpPr>
            <a:spLocks noGrp="1"/>
          </p:cNvSpPr>
          <p:nvPr>
            <p:ph idx="1"/>
          </p:nvPr>
        </p:nvSpPr>
        <p:spPr>
          <a:xfrm>
            <a:off x="368969" y="2069430"/>
            <a:ext cx="9899930" cy="4138863"/>
          </a:xfrm>
        </p:spPr>
        <p:txBody>
          <a:bodyPr>
            <a:noAutofit/>
          </a:bodyPr>
          <a:lstStyle/>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Compare the sales and orders using a single chart.</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Identify the month with the highest sales and orders.</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Determine whether men or women purchased more in 2022.</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Identify different order statuses in 2022.</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List the top 5 states contributing to the sales.</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Explore the relation between age and gender based on the number of orders.</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Identify the channel contributing to maximum sales.</a:t>
            </a:r>
          </a:p>
          <a:p>
            <a:pPr>
              <a:lnSpc>
                <a:spcPct val="150000"/>
              </a:lnSpc>
              <a:buFont typeface="+mj-lt"/>
              <a:buAutoNum type="arabicPeriod"/>
            </a:pPr>
            <a:r>
              <a:rPr lang="en-US" sz="2000" dirty="0">
                <a:latin typeface="Segoe UI Semilight" panose="020B0402040204020203" pitchFamily="34" charset="0"/>
                <a:cs typeface="Segoe UI Semilight" panose="020B0402040204020203" pitchFamily="34" charset="0"/>
              </a:rPr>
              <a:t>Determine the highest selling category.</a:t>
            </a:r>
          </a:p>
          <a:p>
            <a:pPr>
              <a:lnSpc>
                <a:spcPct val="150000"/>
              </a:lnSpc>
            </a:pPr>
            <a:endParaRPr lang="en-IN" sz="2000" dirty="0"/>
          </a:p>
        </p:txBody>
      </p:sp>
      <p:sp>
        <p:nvSpPr>
          <p:cNvPr id="4" name="TextBox 3">
            <a:extLst>
              <a:ext uri="{FF2B5EF4-FFF2-40B4-BE49-F238E27FC236}">
                <a16:creationId xmlns:a16="http://schemas.microsoft.com/office/drawing/2014/main" id="{8E54DC1B-DDF4-4E84-868C-5275CFE081CC}"/>
              </a:ext>
            </a:extLst>
          </p:cNvPr>
          <p:cNvSpPr txBox="1"/>
          <p:nvPr/>
        </p:nvSpPr>
        <p:spPr>
          <a:xfrm>
            <a:off x="1953126" y="898358"/>
            <a:ext cx="8285748"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14143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6CA90-960C-486E-BF71-8635AC528959}"/>
              </a:ext>
            </a:extLst>
          </p:cNvPr>
          <p:cNvSpPr>
            <a:spLocks noGrp="1"/>
          </p:cNvSpPr>
          <p:nvPr>
            <p:ph idx="1"/>
          </p:nvPr>
        </p:nvSpPr>
        <p:spPr>
          <a:xfrm>
            <a:off x="168442" y="2053389"/>
            <a:ext cx="10426366" cy="4615266"/>
          </a:xfrm>
        </p:spPr>
        <p:txBody>
          <a:bodyPr>
            <a:noAutofit/>
          </a:bodyPr>
          <a:lstStyle/>
          <a:p>
            <a:pPr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Data Source: Vrinda Store 2022 Dataset</a:t>
            </a:r>
          </a:p>
          <a:p>
            <a:pPr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ETL Process</a:t>
            </a:r>
          </a:p>
          <a:p>
            <a:pPr lvl="1"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Extract: Data extraction from Vrinda store sales records</a:t>
            </a:r>
          </a:p>
          <a:p>
            <a:pPr lvl="1"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Transform: Data Cleaning, Transformation, and Normalization using Power Query</a:t>
            </a:r>
          </a:p>
          <a:p>
            <a:pPr lvl="1"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Load: Loading transformed data into Excel for analysis</a:t>
            </a:r>
          </a:p>
          <a:p>
            <a:pPr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Data Visualization: Excel Dashboard</a:t>
            </a:r>
          </a:p>
          <a:p>
            <a:pPr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Analysis Techniques:</a:t>
            </a:r>
          </a:p>
          <a:p>
            <a:pPr lvl="1"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Trend Analysis</a:t>
            </a:r>
          </a:p>
          <a:p>
            <a:pPr lvl="1" algn="just">
              <a:lnSpc>
                <a:spcPct val="150000"/>
              </a:lnSpc>
              <a:buFont typeface="Wingdings" panose="05000000000000000000" pitchFamily="2" charset="2"/>
              <a:buChar char="§"/>
            </a:pPr>
            <a:r>
              <a:rPr lang="en-IN" sz="1800" dirty="0">
                <a:latin typeface="Segoe UI Semilight" panose="020B0402040204020203" pitchFamily="34" charset="0"/>
                <a:cs typeface="Segoe UI Semilight" panose="020B0402040204020203" pitchFamily="34" charset="0"/>
              </a:rPr>
              <a:t>Time Series Analysis</a:t>
            </a:r>
          </a:p>
          <a:p>
            <a:pPr marL="457200" lvl="1" indent="0" algn="just">
              <a:buNone/>
            </a:pPr>
            <a:endParaRPr lang="en-IN" sz="1800" dirty="0">
              <a:latin typeface="Segoe UI Semilight" panose="020B0402040204020203" pitchFamily="34" charset="0"/>
              <a:cs typeface="Segoe UI Semilight" panose="020B0402040204020203" pitchFamily="34" charset="0"/>
            </a:endParaRPr>
          </a:p>
        </p:txBody>
      </p:sp>
      <p:sp>
        <p:nvSpPr>
          <p:cNvPr id="4" name="TextBox 3">
            <a:extLst>
              <a:ext uri="{FF2B5EF4-FFF2-40B4-BE49-F238E27FC236}">
                <a16:creationId xmlns:a16="http://schemas.microsoft.com/office/drawing/2014/main" id="{6C028665-1F46-4813-BBFB-3D0CA3B70748}"/>
              </a:ext>
            </a:extLst>
          </p:cNvPr>
          <p:cNvSpPr txBox="1"/>
          <p:nvPr/>
        </p:nvSpPr>
        <p:spPr>
          <a:xfrm>
            <a:off x="1953126" y="906379"/>
            <a:ext cx="8285748"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and Techniques </a:t>
            </a:r>
          </a:p>
        </p:txBody>
      </p:sp>
    </p:spTree>
    <p:extLst>
      <p:ext uri="{BB962C8B-B14F-4D97-AF65-F5344CB8AC3E}">
        <p14:creationId xmlns:p14="http://schemas.microsoft.com/office/powerpoint/2010/main" val="392163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2C7B39F-0C0A-459C-8949-324CCD3D2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82" y="2037347"/>
            <a:ext cx="11927134" cy="4649779"/>
          </a:xfrm>
        </p:spPr>
      </p:pic>
      <p:sp>
        <p:nvSpPr>
          <p:cNvPr id="10" name="TextBox 9">
            <a:extLst>
              <a:ext uri="{FF2B5EF4-FFF2-40B4-BE49-F238E27FC236}">
                <a16:creationId xmlns:a16="http://schemas.microsoft.com/office/drawing/2014/main" id="{DED31C4D-8B1D-4F85-BD15-027F7DC5A7B6}"/>
              </a:ext>
            </a:extLst>
          </p:cNvPr>
          <p:cNvSpPr txBox="1"/>
          <p:nvPr/>
        </p:nvSpPr>
        <p:spPr>
          <a:xfrm>
            <a:off x="1183105" y="842210"/>
            <a:ext cx="9825789"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Excel Dashboard</a:t>
            </a:r>
          </a:p>
        </p:txBody>
      </p:sp>
    </p:spTree>
    <p:extLst>
      <p:ext uri="{BB962C8B-B14F-4D97-AF65-F5344CB8AC3E}">
        <p14:creationId xmlns:p14="http://schemas.microsoft.com/office/powerpoint/2010/main" val="391755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F2B34-9EA8-4C27-9E57-86E3C6A0FAA8}"/>
              </a:ext>
            </a:extLst>
          </p:cNvPr>
          <p:cNvSpPr>
            <a:spLocks noGrp="1"/>
          </p:cNvSpPr>
          <p:nvPr>
            <p:ph idx="1"/>
          </p:nvPr>
        </p:nvSpPr>
        <p:spPr>
          <a:xfrm>
            <a:off x="231881" y="2058255"/>
            <a:ext cx="9899930" cy="4459454"/>
          </a:xfrm>
        </p:spPr>
        <p:txBody>
          <a:bodyPr>
            <a:normAutofit fontScale="92500" lnSpcReduction="20000"/>
          </a:bodyPr>
          <a:lstStyle/>
          <a:p>
            <a:pPr>
              <a:lnSpc>
                <a:spcPct val="200000"/>
              </a:lnSpc>
            </a:pPr>
            <a:r>
              <a:rPr lang="en-IN" dirty="0">
                <a:latin typeface="Segoe UI Semilight" panose="020B0402040204020203" pitchFamily="34" charset="0"/>
                <a:cs typeface="Segoe UI Semilight" panose="020B0402040204020203" pitchFamily="34" charset="0"/>
              </a:rPr>
              <a:t>March month had the highest sales and orders</a:t>
            </a:r>
          </a:p>
          <a:p>
            <a:pPr>
              <a:lnSpc>
                <a:spcPct val="200000"/>
              </a:lnSpc>
            </a:pPr>
            <a:r>
              <a:rPr lang="en-IN" dirty="0">
                <a:latin typeface="Segoe UI Semilight" panose="020B0402040204020203" pitchFamily="34" charset="0"/>
                <a:cs typeface="Segoe UI Semilight" panose="020B0402040204020203" pitchFamily="34" charset="0"/>
              </a:rPr>
              <a:t>Women are more likely to buy compared to men (~65%)</a:t>
            </a:r>
          </a:p>
          <a:p>
            <a:pPr>
              <a:lnSpc>
                <a:spcPct val="200000"/>
              </a:lnSpc>
            </a:pPr>
            <a:r>
              <a:rPr lang="en-IN" dirty="0">
                <a:latin typeface="Segoe UI Semilight" panose="020B0402040204020203" pitchFamily="34" charset="0"/>
                <a:cs typeface="Segoe UI Semilight" panose="020B0402040204020203" pitchFamily="34" charset="0"/>
              </a:rPr>
              <a:t>Delivered orders: 28,641, Returned orders: 1,045</a:t>
            </a:r>
          </a:p>
          <a:p>
            <a:pPr>
              <a:lnSpc>
                <a:spcPct val="200000"/>
              </a:lnSpc>
            </a:pPr>
            <a:r>
              <a:rPr lang="en-IN" dirty="0">
                <a:latin typeface="Segoe UI Semilight" panose="020B0402040204020203" pitchFamily="34" charset="0"/>
                <a:cs typeface="Segoe UI Semilight" panose="020B0402040204020203" pitchFamily="34" charset="0"/>
              </a:rPr>
              <a:t>Maharashtra, Karnataka, and Uttar Pradesh are the top states (~35%)</a:t>
            </a:r>
          </a:p>
          <a:p>
            <a:pPr>
              <a:lnSpc>
                <a:spcPct val="200000"/>
              </a:lnSpc>
            </a:pPr>
            <a:r>
              <a:rPr lang="en-IN" dirty="0">
                <a:latin typeface="Segoe UI Semilight" panose="020B0402040204020203" pitchFamily="34" charset="0"/>
                <a:cs typeface="Segoe UI Semilight" panose="020B0402040204020203" pitchFamily="34" charset="0"/>
              </a:rPr>
              <a:t>Adults (30-49 years) are the largest contributing age group (~50%)</a:t>
            </a:r>
          </a:p>
          <a:p>
            <a:pPr>
              <a:lnSpc>
                <a:spcPct val="200000"/>
              </a:lnSpc>
            </a:pPr>
            <a:r>
              <a:rPr lang="en-IN" dirty="0">
                <a:latin typeface="Segoe UI Semilight" panose="020B0402040204020203" pitchFamily="34" charset="0"/>
                <a:cs typeface="Segoe UI Semilight" panose="020B0402040204020203" pitchFamily="34" charset="0"/>
              </a:rPr>
              <a:t>Amazon, Flipkart, and Myntra channels contribute ~80% of sales</a:t>
            </a:r>
          </a:p>
          <a:p>
            <a:pPr marL="0" indent="0">
              <a:lnSpc>
                <a:spcPct val="150000"/>
              </a:lnSpc>
              <a:buNone/>
            </a:pPr>
            <a:endParaRPr lang="en-IN" dirty="0">
              <a:latin typeface="Segoe UI Semilight" panose="020B0402040204020203" pitchFamily="34" charset="0"/>
              <a:cs typeface="Segoe UI Semilight" panose="020B0402040204020203" pitchFamily="34" charset="0"/>
            </a:endParaRPr>
          </a:p>
        </p:txBody>
      </p:sp>
      <p:sp>
        <p:nvSpPr>
          <p:cNvPr id="4" name="TextBox 3">
            <a:extLst>
              <a:ext uri="{FF2B5EF4-FFF2-40B4-BE49-F238E27FC236}">
                <a16:creationId xmlns:a16="http://schemas.microsoft.com/office/drawing/2014/main" id="{8E54DC1B-DDF4-4E84-868C-5275CFE081CC}"/>
              </a:ext>
            </a:extLst>
          </p:cNvPr>
          <p:cNvSpPr txBox="1"/>
          <p:nvPr/>
        </p:nvSpPr>
        <p:spPr>
          <a:xfrm>
            <a:off x="1737533" y="845330"/>
            <a:ext cx="9825789"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256051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F2B34-9EA8-4C27-9E57-86E3C6A0FAA8}"/>
              </a:ext>
            </a:extLst>
          </p:cNvPr>
          <p:cNvSpPr>
            <a:spLocks noGrp="1"/>
          </p:cNvSpPr>
          <p:nvPr>
            <p:ph idx="1"/>
          </p:nvPr>
        </p:nvSpPr>
        <p:spPr>
          <a:xfrm>
            <a:off x="287299" y="2151585"/>
            <a:ext cx="9899930" cy="4360051"/>
          </a:xfrm>
        </p:spPr>
        <p:txBody>
          <a:bodyPr>
            <a:normAutofit/>
          </a:bodyPr>
          <a:lstStyle/>
          <a:p>
            <a:pPr>
              <a:lnSpc>
                <a:spcPct val="200000"/>
              </a:lnSpc>
              <a:buFont typeface="Wingdings" panose="05000000000000000000" pitchFamily="2" charset="2"/>
              <a:buChar char="q"/>
            </a:pPr>
            <a:r>
              <a:rPr lang="en-IN" dirty="0">
                <a:latin typeface="Segoe UI Semilight" panose="020B0402040204020203" pitchFamily="34" charset="0"/>
                <a:cs typeface="Segoe UI Semilight" panose="020B0402040204020203" pitchFamily="34" charset="0"/>
              </a:rPr>
              <a:t>Target Audience: Women aged 30-49</a:t>
            </a:r>
          </a:p>
          <a:p>
            <a:pPr>
              <a:lnSpc>
                <a:spcPct val="200000"/>
              </a:lnSpc>
              <a:buFont typeface="Wingdings" panose="05000000000000000000" pitchFamily="2" charset="2"/>
              <a:buChar char="q"/>
            </a:pPr>
            <a:r>
              <a:rPr lang="en-IN" dirty="0">
                <a:latin typeface="Segoe UI Semilight" panose="020B0402040204020203" pitchFamily="34" charset="0"/>
                <a:cs typeface="Segoe UI Semilight" panose="020B0402040204020203" pitchFamily="34" charset="0"/>
              </a:rPr>
              <a:t>Key Locations: Maharashtra, Karnataka, and Uttar Pradesh</a:t>
            </a:r>
          </a:p>
          <a:p>
            <a:pPr>
              <a:lnSpc>
                <a:spcPct val="200000"/>
              </a:lnSpc>
              <a:buFont typeface="Wingdings" panose="05000000000000000000" pitchFamily="2" charset="2"/>
              <a:buChar char="q"/>
            </a:pPr>
            <a:r>
              <a:rPr lang="en-IN" dirty="0">
                <a:latin typeface="Segoe UI Semilight" panose="020B0402040204020203" pitchFamily="34" charset="0"/>
                <a:cs typeface="Segoe UI Semilight" panose="020B0402040204020203" pitchFamily="34" charset="0"/>
              </a:rPr>
              <a:t>Promotion Channels: Focus on Amazon, Flipkart, and Myntra</a:t>
            </a:r>
          </a:p>
          <a:p>
            <a:pPr>
              <a:lnSpc>
                <a:spcPct val="200000"/>
              </a:lnSpc>
              <a:buFont typeface="Wingdings" panose="05000000000000000000" pitchFamily="2" charset="2"/>
              <a:buChar char="q"/>
            </a:pPr>
            <a:r>
              <a:rPr lang="en-IN" dirty="0">
                <a:latin typeface="Segoe UI Semilight" panose="020B0402040204020203" pitchFamily="34" charset="0"/>
                <a:cs typeface="Segoe UI Semilight" panose="020B0402040204020203" pitchFamily="34" charset="0"/>
              </a:rPr>
              <a:t>Strategies: Implement ads, offers, and coupons targeting the specified demographics on the key channels</a:t>
            </a:r>
          </a:p>
          <a:p>
            <a:pPr marL="0" indent="0">
              <a:lnSpc>
                <a:spcPct val="150000"/>
              </a:lnSpc>
              <a:buNone/>
            </a:pPr>
            <a:endParaRPr lang="en-IN" dirty="0">
              <a:latin typeface="Segoe UI Semilight" panose="020B0402040204020203" pitchFamily="34" charset="0"/>
              <a:cs typeface="Segoe UI Semilight" panose="020B0402040204020203" pitchFamily="34" charset="0"/>
            </a:endParaRPr>
          </a:p>
        </p:txBody>
      </p:sp>
      <p:sp>
        <p:nvSpPr>
          <p:cNvPr id="4" name="TextBox 3">
            <a:extLst>
              <a:ext uri="{FF2B5EF4-FFF2-40B4-BE49-F238E27FC236}">
                <a16:creationId xmlns:a16="http://schemas.microsoft.com/office/drawing/2014/main" id="{8E54DC1B-DDF4-4E84-868C-5275CFE081CC}"/>
              </a:ext>
            </a:extLst>
          </p:cNvPr>
          <p:cNvSpPr txBox="1"/>
          <p:nvPr/>
        </p:nvSpPr>
        <p:spPr>
          <a:xfrm>
            <a:off x="1183105" y="845371"/>
            <a:ext cx="9825789" cy="707886"/>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1299476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451</TotalTime>
  <Words>350</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 Semilight</vt:lpstr>
      <vt:lpstr>Times New Roman</vt:lpstr>
      <vt:lpstr>Trebuchet MS</vt:lpstr>
      <vt:lpstr>Wingdings</vt:lpstr>
      <vt:lpstr>Berlin</vt:lpstr>
      <vt:lpstr>Vrinda Store Analysis  Annual Sales Report 2022</vt:lpstr>
      <vt:lpstr>Welcome to the annual sales report presentation for Vrinda Store, focusing on the year 2022. This analysis aims to provide valuable insights into our sales performance, customer demographics, and order patterns over the past year. By leveraging Excel and Power Query for data cleaning and transformation, we have created an interactive dashboard to visualize key metrics and trends. Our primary objective is to understand our customers better and identify opportunities to enhance sales in 2023.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Analysis  Annual Sales Report 2022</dc:title>
  <dc:creator>FNU LNU</dc:creator>
  <cp:lastModifiedBy>FNU LNU</cp:lastModifiedBy>
  <cp:revision>6</cp:revision>
  <dcterms:created xsi:type="dcterms:W3CDTF">2024-06-22T18:45:05Z</dcterms:created>
  <dcterms:modified xsi:type="dcterms:W3CDTF">2024-06-23T02:16:50Z</dcterms:modified>
</cp:coreProperties>
</file>