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5" r:id="rId7"/>
    <p:sldId id="266" r:id="rId8"/>
    <p:sldId id="267" r:id="rId9"/>
    <p:sldId id="268" r:id="rId10"/>
    <p:sldId id="270" r:id="rId11"/>
    <p:sldId id="269" r:id="rId12"/>
    <p:sldId id="271"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D6FF"/>
    <a:srgbClr val="009E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69917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62813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802859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5387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944920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2E9D0-EDD7-4F56-964B-4E1D1A3266F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982625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42E9D0-EDD7-4F56-964B-4E1D1A3266F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430348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411105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40243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2E9D0-EDD7-4F56-964B-4E1D1A3266F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1683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2E9D0-EDD7-4F56-964B-4E1D1A3266F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198457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60732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2E9D0-EDD7-4F56-964B-4E1D1A3266FB}"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1013500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2E9D0-EDD7-4F56-964B-4E1D1A3266FB}"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14093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742E9D0-EDD7-4F56-964B-4E1D1A3266FB}"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5812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27512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42E9D0-EDD7-4F56-964B-4E1D1A3266FB}"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D0724-E282-4D8D-BD47-84F2D7F56E8A}" type="slidenum">
              <a:rPr lang="en-US" smtClean="0"/>
              <a:t>‹#›</a:t>
            </a:fld>
            <a:endParaRPr lang="en-US"/>
          </a:p>
        </p:txBody>
      </p:sp>
    </p:spTree>
    <p:extLst>
      <p:ext uri="{BB962C8B-B14F-4D97-AF65-F5344CB8AC3E}">
        <p14:creationId xmlns:p14="http://schemas.microsoft.com/office/powerpoint/2010/main" val="310832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742E9D0-EDD7-4F56-964B-4E1D1A3266FB}" type="datetimeFigureOut">
              <a:rPr lang="en-US" smtClean="0"/>
              <a:t>3/19/2025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7CD0724-E282-4D8D-BD47-84F2D7F56E8A}" type="slidenum">
              <a:rPr lang="en-US" smtClean="0"/>
              <a:t>‹#›</a:t>
            </a:fld>
            <a:endParaRPr lang="en-US"/>
          </a:p>
        </p:txBody>
      </p:sp>
    </p:spTree>
    <p:extLst>
      <p:ext uri="{BB962C8B-B14F-4D97-AF65-F5344CB8AC3E}">
        <p14:creationId xmlns:p14="http://schemas.microsoft.com/office/powerpoint/2010/main" val="23915827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www.linkedin.com/in/rakesh-s-9198b821b" TargetMode="External"/><Relationship Id="rId4" Type="http://schemas.openxmlformats.org/officeDocument/2006/relationships/hyperlink" Target="https://openclipart.org/detail/236701/medical-caree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icondoit.wordpress.com/category/butterflies/"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pxfuel.com/en/free-photo-jmnc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pixabay.com/illustrations/checklist-to-do-activities-boxes-1766064/"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pixabay.com/en/graph-pie-chart-business-finance-963016/"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4A48504-8694-751D-3032-95E11569A3B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pic>
        <p:nvPicPr>
          <p:cNvPr id="9" name="Picture 8">
            <a:extLst>
              <a:ext uri="{FF2B5EF4-FFF2-40B4-BE49-F238E27FC236}">
                <a16:creationId xmlns:a16="http://schemas.microsoft.com/office/drawing/2014/main" id="{44A16248-D2B0-BB53-C34A-F35D076CE32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1278194"/>
            <a:ext cx="4947516" cy="5579806"/>
          </a:xfrm>
          <a:prstGeom prst="rect">
            <a:avLst/>
          </a:prstGeom>
        </p:spPr>
      </p:pic>
      <p:sp>
        <p:nvSpPr>
          <p:cNvPr id="19" name="Rectangle: Rounded Corners 18">
            <a:extLst>
              <a:ext uri="{FF2B5EF4-FFF2-40B4-BE49-F238E27FC236}">
                <a16:creationId xmlns:a16="http://schemas.microsoft.com/office/drawing/2014/main" id="{26C723A5-A282-943A-4EF1-9849F79EBD76}"/>
              </a:ext>
            </a:extLst>
          </p:cNvPr>
          <p:cNvSpPr/>
          <p:nvPr/>
        </p:nvSpPr>
        <p:spPr>
          <a:xfrm>
            <a:off x="924232" y="320450"/>
            <a:ext cx="10658168" cy="780366"/>
          </a:xfrm>
          <a:prstGeom prst="roundRect">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2299CC87-64C6-EE39-07AF-553A868C4A40}"/>
              </a:ext>
            </a:extLst>
          </p:cNvPr>
          <p:cNvSpPr txBox="1"/>
          <p:nvPr/>
        </p:nvSpPr>
        <p:spPr>
          <a:xfrm>
            <a:off x="904567" y="387467"/>
            <a:ext cx="10658168" cy="646331"/>
          </a:xfrm>
          <a:prstGeom prst="rect">
            <a:avLst/>
          </a:prstGeom>
          <a:noFill/>
        </p:spPr>
        <p:txBody>
          <a:bodyPr wrap="square">
            <a:spAutoFit/>
          </a:bodyPr>
          <a:lstStyle/>
          <a:p>
            <a:pPr algn="ctr"/>
            <a:r>
              <a:rPr lang="en-US" sz="3600" b="1" dirty="0">
                <a:solidFill>
                  <a:schemeClr val="bg1"/>
                </a:solidFill>
                <a:latin typeface="+mj-lt"/>
              </a:rPr>
              <a:t>Career Aspirations of Gen-Z – Insights &amp; Key Findings</a:t>
            </a:r>
          </a:p>
        </p:txBody>
      </p:sp>
      <p:sp>
        <p:nvSpPr>
          <p:cNvPr id="20" name="Scroll: Horizontal 19">
            <a:extLst>
              <a:ext uri="{FF2B5EF4-FFF2-40B4-BE49-F238E27FC236}">
                <a16:creationId xmlns:a16="http://schemas.microsoft.com/office/drawing/2014/main" id="{1715C4CA-0466-91E8-A4D8-AADA0B0CF39A}"/>
              </a:ext>
            </a:extLst>
          </p:cNvPr>
          <p:cNvSpPr/>
          <p:nvPr/>
        </p:nvSpPr>
        <p:spPr>
          <a:xfrm>
            <a:off x="5063613" y="2327665"/>
            <a:ext cx="6499122" cy="2898943"/>
          </a:xfrm>
          <a:prstGeom prst="horizontalScroll">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88D580E-893C-AE63-78F3-D48E3B72A086}"/>
              </a:ext>
            </a:extLst>
          </p:cNvPr>
          <p:cNvSpPr txBox="1"/>
          <p:nvPr/>
        </p:nvSpPr>
        <p:spPr>
          <a:xfrm>
            <a:off x="5633883" y="2942072"/>
            <a:ext cx="5761705" cy="2062103"/>
          </a:xfrm>
          <a:prstGeom prst="rect">
            <a:avLst/>
          </a:prstGeom>
          <a:noFill/>
        </p:spPr>
        <p:txBody>
          <a:bodyPr wrap="square">
            <a:spAutoFit/>
          </a:bodyPr>
          <a:lstStyle/>
          <a:p>
            <a:r>
              <a:rPr lang="en-US" sz="3200" b="1" dirty="0">
                <a:solidFill>
                  <a:schemeClr val="bg1"/>
                </a:solidFill>
              </a:rPr>
              <a:t>Presented By: </a:t>
            </a:r>
            <a:r>
              <a:rPr lang="en-US" sz="3200" dirty="0">
                <a:solidFill>
                  <a:schemeClr val="bg1"/>
                </a:solidFill>
              </a:rPr>
              <a:t>Rakesh S</a:t>
            </a:r>
            <a:br>
              <a:rPr lang="en-US" sz="3200" b="1" dirty="0">
                <a:solidFill>
                  <a:schemeClr val="bg1"/>
                </a:solidFill>
              </a:rPr>
            </a:br>
            <a:r>
              <a:rPr lang="en-US" sz="3200" b="1" dirty="0">
                <a:solidFill>
                  <a:schemeClr val="bg1"/>
                </a:solidFill>
              </a:rPr>
              <a:t>Role:              </a:t>
            </a:r>
            <a:r>
              <a:rPr lang="en-US" sz="3200" dirty="0">
                <a:solidFill>
                  <a:schemeClr val="bg1"/>
                </a:solidFill>
              </a:rPr>
              <a:t>Data Analyst Intern</a:t>
            </a:r>
          </a:p>
          <a:p>
            <a:r>
              <a:rPr lang="en-US" sz="3200" b="1" dirty="0">
                <a:solidFill>
                  <a:schemeClr val="bg1"/>
                </a:solidFill>
              </a:rPr>
              <a:t>LinkedIn URL: </a:t>
            </a:r>
            <a:r>
              <a:rPr lang="en-US" sz="3200" dirty="0">
                <a:solidFill>
                  <a:schemeClr val="bg1"/>
                </a:solidFill>
                <a:hlinkClick r:id="rId5">
                  <a:extLst>
                    <a:ext uri="{A12FA001-AC4F-418D-AE19-62706E023703}">
                      <ahyp:hlinkClr xmlns:ahyp="http://schemas.microsoft.com/office/drawing/2018/hyperlinkcolor" val="tx"/>
                    </a:ext>
                  </a:extLst>
                </a:hlinkClick>
              </a:rPr>
              <a:t>Rakesh  S</a:t>
            </a:r>
            <a:endParaRPr lang="en-US" sz="3200" dirty="0">
              <a:solidFill>
                <a:schemeClr val="bg1"/>
              </a:solidFill>
            </a:endParaRPr>
          </a:p>
          <a:p>
            <a:endParaRPr lang="en-US" sz="3200" i="1" dirty="0"/>
          </a:p>
        </p:txBody>
      </p:sp>
    </p:spTree>
    <p:extLst>
      <p:ext uri="{BB962C8B-B14F-4D97-AF65-F5344CB8AC3E}">
        <p14:creationId xmlns:p14="http://schemas.microsoft.com/office/powerpoint/2010/main" val="126310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FAC8C-54A7-193B-B5E7-5F8D6232E2B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C7EED21-1827-1D17-C8EE-869408A2AA97}"/>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D6F0D520-C41E-F9F1-1213-2383E30F274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Key Findings</a:t>
            </a:r>
          </a:p>
        </p:txBody>
      </p:sp>
      <p:pic>
        <p:nvPicPr>
          <p:cNvPr id="17" name="Picture 16">
            <a:extLst>
              <a:ext uri="{FF2B5EF4-FFF2-40B4-BE49-F238E27FC236}">
                <a16:creationId xmlns:a16="http://schemas.microsoft.com/office/drawing/2014/main" id="{446F7BA2-DD1D-1CB8-BD80-C34FAE08CB68}"/>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6" name="TextBox 5">
            <a:extLst>
              <a:ext uri="{FF2B5EF4-FFF2-40B4-BE49-F238E27FC236}">
                <a16:creationId xmlns:a16="http://schemas.microsoft.com/office/drawing/2014/main" id="{C0AA66B5-35F0-3C46-C586-0436D924E656}"/>
              </a:ext>
            </a:extLst>
          </p:cNvPr>
          <p:cNvSpPr txBox="1"/>
          <p:nvPr/>
        </p:nvSpPr>
        <p:spPr>
          <a:xfrm>
            <a:off x="1002889" y="842231"/>
            <a:ext cx="11061291" cy="5539978"/>
          </a:xfrm>
          <a:prstGeom prst="rect">
            <a:avLst/>
          </a:prstGeom>
          <a:noFill/>
        </p:spPr>
        <p:txBody>
          <a:bodyPr wrap="square" rtlCol="0">
            <a:spAutoFit/>
          </a:bodyPr>
          <a:lstStyle/>
          <a:p>
            <a:r>
              <a:rPr lang="en-US" dirty="0"/>
              <a:t>The analysis of Gen Z’s career aspirations and workplace expectations revealed several important trends:</a:t>
            </a:r>
          </a:p>
          <a:p>
            <a:pPr>
              <a:buFont typeface="+mj-lt"/>
              <a:buAutoNum type="arabicPeriod"/>
            </a:pPr>
            <a:r>
              <a:rPr lang="en-US" b="1" dirty="0"/>
              <a:t> Learning Aspirations</a:t>
            </a:r>
            <a:r>
              <a:rPr lang="en-US" dirty="0"/>
              <a:t>:</a:t>
            </a:r>
          </a:p>
          <a:p>
            <a:pPr marL="742950" lvl="1" indent="-285750">
              <a:buFont typeface="Arial" panose="020B0604020202020204" pitchFamily="34" charset="0"/>
              <a:buChar char="•"/>
            </a:pPr>
            <a:r>
              <a:rPr lang="en-US" sz="1600" dirty="0"/>
              <a:t>A strong preference for structured yet flexible learning environments, with </a:t>
            </a:r>
            <a:r>
              <a:rPr lang="en-US" sz="1600" b="1" dirty="0"/>
              <a:t>Expert-Led Programs</a:t>
            </a:r>
            <a:r>
              <a:rPr lang="en-US" sz="1600" dirty="0"/>
              <a:t> as the top choice.</a:t>
            </a:r>
          </a:p>
          <a:p>
            <a:pPr marL="742950" lvl="1" indent="-285750">
              <a:buFont typeface="Arial" panose="020B0604020202020204" pitchFamily="34" charset="0"/>
              <a:buChar char="•"/>
            </a:pPr>
            <a:r>
              <a:rPr lang="en-US" sz="1600" b="1" dirty="0"/>
              <a:t>46.06% aspire to higher education</a:t>
            </a:r>
            <a:r>
              <a:rPr lang="en-US" sz="1600" dirty="0"/>
              <a:t>, but affordability remains a key concern for a significant portion.</a:t>
            </a:r>
          </a:p>
          <a:p>
            <a:pPr>
              <a:buFont typeface="+mj-lt"/>
              <a:buAutoNum type="arabicPeriod"/>
            </a:pPr>
            <a:r>
              <a:rPr lang="en-US" b="1" dirty="0"/>
              <a:t> Career Preferences</a:t>
            </a:r>
            <a:r>
              <a:rPr lang="en-US" dirty="0"/>
              <a:t>:</a:t>
            </a:r>
          </a:p>
          <a:p>
            <a:pPr marL="742950" lvl="1" indent="-285750">
              <a:buFont typeface="Arial" panose="020B0604020202020204" pitchFamily="34" charset="0"/>
              <a:buChar char="•"/>
            </a:pPr>
            <a:r>
              <a:rPr lang="en-US" sz="1600" dirty="0"/>
              <a:t>Gen Z is drawn to creative, analytical, and management-focused roles, with </a:t>
            </a:r>
            <a:r>
              <a:rPr lang="en-US" sz="1600" b="1" dirty="0"/>
              <a:t>Design &amp; Strategy</a:t>
            </a:r>
            <a:r>
              <a:rPr lang="en-US" sz="1600" dirty="0"/>
              <a:t>, </a:t>
            </a:r>
            <a:r>
              <a:rPr lang="en-US" sz="1600" b="1" dirty="0"/>
              <a:t>Data Analytics</a:t>
            </a:r>
            <a:r>
              <a:rPr lang="en-US" sz="1600" dirty="0"/>
              <a:t>, and </a:t>
            </a:r>
            <a:r>
              <a:rPr lang="en-US" sz="1600" b="1" dirty="0"/>
              <a:t>Business Operations</a:t>
            </a:r>
            <a:r>
              <a:rPr lang="en-US" sz="1600" dirty="0"/>
              <a:t> dominating career choices.</a:t>
            </a:r>
          </a:p>
          <a:p>
            <a:pPr marL="742950" lvl="1" indent="-285750">
              <a:buFont typeface="Arial" panose="020B0604020202020204" pitchFamily="34" charset="0"/>
              <a:buChar char="•"/>
            </a:pPr>
            <a:r>
              <a:rPr lang="en-US" sz="1600" dirty="0"/>
              <a:t>Traditional industries like Cybersecurity, BPO Services, and Sales &amp; Marketing are less favored.</a:t>
            </a:r>
          </a:p>
          <a:p>
            <a:pPr>
              <a:buFont typeface="+mj-lt"/>
              <a:buAutoNum type="arabicPeriod"/>
            </a:pPr>
            <a:r>
              <a:rPr lang="en-US" b="1" dirty="0"/>
              <a:t> Managerial Expectations</a:t>
            </a:r>
            <a:r>
              <a:rPr lang="en-US" dirty="0"/>
              <a:t>:</a:t>
            </a:r>
          </a:p>
          <a:p>
            <a:pPr marL="742950" lvl="1" indent="-285750">
              <a:buFont typeface="Arial" panose="020B0604020202020204" pitchFamily="34" charset="0"/>
              <a:buChar char="•"/>
            </a:pPr>
            <a:r>
              <a:rPr lang="en-US" sz="1600" dirty="0"/>
              <a:t>Employees value managers who provide clear goals, supportive leadership, and transparency, emphasizing the need for structured leadership practices.</a:t>
            </a:r>
          </a:p>
          <a:p>
            <a:pPr>
              <a:buFont typeface="+mj-lt"/>
              <a:buAutoNum type="arabicPeriod"/>
            </a:pPr>
            <a:r>
              <a:rPr lang="en-US" b="1" dirty="0"/>
              <a:t> Mission Alignment</a:t>
            </a:r>
            <a:r>
              <a:rPr lang="en-US" dirty="0"/>
              <a:t>:</a:t>
            </a:r>
          </a:p>
          <a:p>
            <a:pPr marL="742950" lvl="1" indent="-285750">
              <a:buFont typeface="Arial" panose="020B0604020202020204" pitchFamily="34" charset="0"/>
              <a:buChar char="•"/>
            </a:pPr>
            <a:r>
              <a:rPr lang="en-US" sz="1600" dirty="0"/>
              <a:t>Misaligned missions lead to frustrations like unclear goals and lack of transparency, highlighting the critical importance of organizational clarity.</a:t>
            </a:r>
          </a:p>
          <a:p>
            <a:pPr>
              <a:buFont typeface="+mj-lt"/>
              <a:buAutoNum type="arabicPeriod"/>
            </a:pPr>
            <a:r>
              <a:rPr lang="en-US" b="1" dirty="0"/>
              <a:t> Workplace Trends</a:t>
            </a:r>
            <a:r>
              <a:rPr lang="en-US" dirty="0"/>
              <a:t>:</a:t>
            </a:r>
          </a:p>
          <a:p>
            <a:pPr marL="742950" lvl="1" indent="-285750">
              <a:buFont typeface="Arial" panose="020B0604020202020204" pitchFamily="34" charset="0"/>
              <a:buChar char="•"/>
            </a:pPr>
            <a:r>
              <a:rPr lang="en-US" sz="1600" dirty="0"/>
              <a:t>The majority are open to long-term tenure when organizations prioritize </a:t>
            </a:r>
            <a:r>
              <a:rPr lang="en-US" sz="1600" b="1" dirty="0"/>
              <a:t>mission alignment and transparency</a:t>
            </a:r>
            <a:r>
              <a:rPr lang="en-US" sz="1600" dirty="0"/>
              <a:t>, demonstrating resilience and adaptability.</a:t>
            </a:r>
          </a:p>
          <a:p>
            <a:pPr lvl="1"/>
            <a:endParaRPr lang="en-US" sz="1600" dirty="0"/>
          </a:p>
          <a:p>
            <a:r>
              <a:rPr lang="en-US" dirty="0"/>
              <a:t>These findings offer valuable insights into Gen Z’s priorities, enabling organizations to align their strategies for attracting and retaining young talent effectively.</a:t>
            </a:r>
          </a:p>
          <a:p>
            <a:endParaRPr lang="en-US" dirty="0"/>
          </a:p>
        </p:txBody>
      </p:sp>
    </p:spTree>
    <p:extLst>
      <p:ext uri="{BB962C8B-B14F-4D97-AF65-F5344CB8AC3E}">
        <p14:creationId xmlns:p14="http://schemas.microsoft.com/office/powerpoint/2010/main" val="46401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626EB-05A5-2230-9BDE-0B33578534C1}"/>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32FA2EF-E20F-AA27-8D6C-95A657EA5AEC}"/>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Conclusion</a:t>
            </a:r>
            <a:endParaRPr lang="en-US" sz="3600" dirty="0"/>
          </a:p>
        </p:txBody>
      </p:sp>
      <p:sp>
        <p:nvSpPr>
          <p:cNvPr id="3" name="TextBox 2">
            <a:extLst>
              <a:ext uri="{FF2B5EF4-FFF2-40B4-BE49-F238E27FC236}">
                <a16:creationId xmlns:a16="http://schemas.microsoft.com/office/drawing/2014/main" id="{44B71515-3937-09DC-1141-7559B4F1D7FB}"/>
              </a:ext>
            </a:extLst>
          </p:cNvPr>
          <p:cNvSpPr txBox="1"/>
          <p:nvPr/>
        </p:nvSpPr>
        <p:spPr>
          <a:xfrm>
            <a:off x="1012722" y="858895"/>
            <a:ext cx="10402529" cy="3970318"/>
          </a:xfrm>
          <a:prstGeom prst="rect">
            <a:avLst/>
          </a:prstGeom>
          <a:noFill/>
        </p:spPr>
        <p:txBody>
          <a:bodyPr wrap="square" rtlCol="0">
            <a:spAutoFit/>
          </a:bodyPr>
          <a:lstStyle/>
          <a:p>
            <a:r>
              <a:rPr lang="en-US" sz="2800" dirty="0"/>
              <a:t>The analysis of Gen Z's career aspirations and workplace expectations highlights the generation's focus on structured learning, supportive leadership, and mission-driven work environments. Gen Z seeks careers that blend creativity, analytical thinking, and management while prioritizing transparency and alignment with organizational goals. Their resilience and adaptability are evident, but factors like affordability, clarity, and trust significantly influence their decisions regarding education and employment. These insights can guide organizations in tailoring strategies to attract and retain this dynamic workforce.</a:t>
            </a:r>
          </a:p>
        </p:txBody>
      </p:sp>
      <p:cxnSp>
        <p:nvCxnSpPr>
          <p:cNvPr id="4" name="Straight Connector 3">
            <a:extLst>
              <a:ext uri="{FF2B5EF4-FFF2-40B4-BE49-F238E27FC236}">
                <a16:creationId xmlns:a16="http://schemas.microsoft.com/office/drawing/2014/main" id="{5CDFE987-DF05-238D-BC9F-B451256A1D1A}"/>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468C5D0B-E816-2127-A983-60754820CDEF}"/>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Tree>
    <p:extLst>
      <p:ext uri="{BB962C8B-B14F-4D97-AF65-F5344CB8AC3E}">
        <p14:creationId xmlns:p14="http://schemas.microsoft.com/office/powerpoint/2010/main" val="961438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1D771-1ED3-8EFD-143B-43FD2C2CAEE5}"/>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7B7F7C09-CC3A-7D2D-73CF-C80AEAB35F7F}"/>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Recommendations</a:t>
            </a:r>
            <a:endParaRPr lang="en-US" sz="3600" dirty="0"/>
          </a:p>
        </p:txBody>
      </p:sp>
      <p:sp>
        <p:nvSpPr>
          <p:cNvPr id="3" name="TextBox 2">
            <a:extLst>
              <a:ext uri="{FF2B5EF4-FFF2-40B4-BE49-F238E27FC236}">
                <a16:creationId xmlns:a16="http://schemas.microsoft.com/office/drawing/2014/main" id="{4CA0D955-804B-6213-5F65-9DC5B2F0D437}"/>
              </a:ext>
            </a:extLst>
          </p:cNvPr>
          <p:cNvSpPr txBox="1"/>
          <p:nvPr/>
        </p:nvSpPr>
        <p:spPr>
          <a:xfrm>
            <a:off x="1081547" y="971497"/>
            <a:ext cx="10844982" cy="5170646"/>
          </a:xfrm>
          <a:prstGeom prst="rect">
            <a:avLst/>
          </a:prstGeom>
          <a:noFill/>
        </p:spPr>
        <p:txBody>
          <a:bodyPr wrap="square" rtlCol="0">
            <a:spAutoFit/>
          </a:bodyPr>
          <a:lstStyle/>
          <a:p>
            <a:pPr>
              <a:buFont typeface="+mj-lt"/>
              <a:buAutoNum type="arabicPeriod"/>
            </a:pPr>
            <a:r>
              <a:rPr lang="en-US" b="1" dirty="0"/>
              <a:t> Foster Transparent Leadership</a:t>
            </a:r>
            <a:r>
              <a:rPr lang="en-US" dirty="0"/>
              <a:t>:</a:t>
            </a:r>
          </a:p>
          <a:p>
            <a:pPr marL="742950" lvl="1" indent="-285750">
              <a:buFont typeface="Arial" panose="020B0604020202020204" pitchFamily="34" charset="0"/>
              <a:buChar char="•"/>
            </a:pPr>
            <a:r>
              <a:rPr lang="en-US" dirty="0"/>
              <a:t>Cultivate clear communication channels and set well-defined goals to enhance employee trust and satisfaction.</a:t>
            </a:r>
          </a:p>
          <a:p>
            <a:pPr>
              <a:buFont typeface="+mj-lt"/>
              <a:buAutoNum type="arabicPeriod"/>
            </a:pPr>
            <a:r>
              <a:rPr lang="en-US" b="1" dirty="0"/>
              <a:t> Invest in Learning Opportunities</a:t>
            </a:r>
            <a:r>
              <a:rPr lang="en-US" dirty="0"/>
              <a:t>:</a:t>
            </a:r>
          </a:p>
          <a:p>
            <a:pPr marL="742950" lvl="1" indent="-285750">
              <a:buFont typeface="Arial" panose="020B0604020202020204" pitchFamily="34" charset="0"/>
              <a:buChar char="•"/>
            </a:pPr>
            <a:r>
              <a:rPr lang="en-US" dirty="0"/>
              <a:t>Offer expert-led programs, self-paced learning, and observation-based training to meet Gen Z’s diverse learning preferences.</a:t>
            </a:r>
          </a:p>
          <a:p>
            <a:pPr>
              <a:buFont typeface="+mj-lt"/>
              <a:buAutoNum type="arabicPeriod"/>
            </a:pPr>
            <a:r>
              <a:rPr lang="en-US" b="1" dirty="0"/>
              <a:t> Support Higher Education Aspirations</a:t>
            </a:r>
            <a:r>
              <a:rPr lang="en-US" dirty="0"/>
              <a:t>:</a:t>
            </a:r>
          </a:p>
          <a:p>
            <a:pPr marL="742950" lvl="1" indent="-285750">
              <a:buFont typeface="Arial" panose="020B0604020202020204" pitchFamily="34" charset="0"/>
              <a:buChar char="•"/>
            </a:pPr>
            <a:r>
              <a:rPr lang="en-US" dirty="0"/>
              <a:t>Provide sponsorships or education assistance programs to address affordability concerns and encourage skill development.</a:t>
            </a:r>
          </a:p>
          <a:p>
            <a:pPr>
              <a:buFont typeface="+mj-lt"/>
              <a:buAutoNum type="arabicPeriod"/>
            </a:pPr>
            <a:r>
              <a:rPr lang="en-US" b="1" dirty="0"/>
              <a:t> Align Organizational Mission</a:t>
            </a:r>
            <a:r>
              <a:rPr lang="en-US" dirty="0"/>
              <a:t>:</a:t>
            </a:r>
          </a:p>
          <a:p>
            <a:pPr marL="742950" lvl="1" indent="-285750">
              <a:buFont typeface="Arial" panose="020B0604020202020204" pitchFamily="34" charset="0"/>
              <a:buChar char="•"/>
            </a:pPr>
            <a:r>
              <a:rPr lang="en-US" dirty="0"/>
              <a:t>Ensure the company’s mission aligns with employees’ values to reduce frustrations and foster loyalty.</a:t>
            </a:r>
          </a:p>
          <a:p>
            <a:pPr>
              <a:buFont typeface="+mj-lt"/>
              <a:buAutoNum type="arabicPeriod"/>
            </a:pPr>
            <a:r>
              <a:rPr lang="en-US" b="1" dirty="0"/>
              <a:t> Create Rewarding Work Environments</a:t>
            </a:r>
            <a:r>
              <a:rPr lang="en-US" dirty="0"/>
              <a:t>:</a:t>
            </a:r>
          </a:p>
          <a:p>
            <a:pPr marL="742950" lvl="1" indent="-285750">
              <a:buFont typeface="Arial" panose="020B0604020202020204" pitchFamily="34" charset="0"/>
              <a:buChar char="•"/>
            </a:pPr>
            <a:r>
              <a:rPr lang="en-US" dirty="0"/>
              <a:t>Balance high-pressure tasks with meaningful rewards and learning-focused support to drive engagement and professional growth.</a:t>
            </a:r>
          </a:p>
          <a:p>
            <a:pPr lvl="1"/>
            <a:endParaRPr lang="en-US" dirty="0"/>
          </a:p>
          <a:p>
            <a:r>
              <a:rPr lang="en-US" dirty="0"/>
              <a:t>By implementing these strategies, organizations can establish themselves as employers of choice, effectively meeting the aspirations and expectations of Gen Z talent.</a:t>
            </a:r>
          </a:p>
          <a:p>
            <a:endParaRPr lang="en-US" sz="2400" dirty="0"/>
          </a:p>
        </p:txBody>
      </p:sp>
      <p:cxnSp>
        <p:nvCxnSpPr>
          <p:cNvPr id="4" name="Straight Connector 3">
            <a:extLst>
              <a:ext uri="{FF2B5EF4-FFF2-40B4-BE49-F238E27FC236}">
                <a16:creationId xmlns:a16="http://schemas.microsoft.com/office/drawing/2014/main" id="{BA8BACD4-447E-C784-628F-3EF777C5413F}"/>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D14B3C43-9803-A379-0517-811A88BF998D}"/>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Tree>
    <p:extLst>
      <p:ext uri="{BB962C8B-B14F-4D97-AF65-F5344CB8AC3E}">
        <p14:creationId xmlns:p14="http://schemas.microsoft.com/office/powerpoint/2010/main" val="161741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42833-04A8-7111-C12D-DC6493880E3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026AB3-A373-5E14-5F3E-C3C3B7102239}"/>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pic>
        <p:nvPicPr>
          <p:cNvPr id="17" name="Picture 16">
            <a:extLst>
              <a:ext uri="{FF2B5EF4-FFF2-40B4-BE49-F238E27FC236}">
                <a16:creationId xmlns:a16="http://schemas.microsoft.com/office/drawing/2014/main" id="{A08980AF-7E80-6E8B-8E4B-D0027E31AAD8}"/>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pic>
        <p:nvPicPr>
          <p:cNvPr id="9" name="Picture 8">
            <a:extLst>
              <a:ext uri="{FF2B5EF4-FFF2-40B4-BE49-F238E27FC236}">
                <a16:creationId xmlns:a16="http://schemas.microsoft.com/office/drawing/2014/main" id="{F961FE0C-71E5-2D13-BAAD-1F1BB88FEE4E}"/>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59973" y="0"/>
            <a:ext cx="10078065" cy="48768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54385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FB2FD-83F1-E1E2-FC5D-8EDDC8E5FE4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8FCA779-23A6-77B9-C35A-959BB4C46112}"/>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98FD9D3E-4CDC-A58B-CA5C-D19197784D91}"/>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Agenda</a:t>
            </a:r>
          </a:p>
        </p:txBody>
      </p:sp>
      <p:pic>
        <p:nvPicPr>
          <p:cNvPr id="17" name="Picture 16">
            <a:extLst>
              <a:ext uri="{FF2B5EF4-FFF2-40B4-BE49-F238E27FC236}">
                <a16:creationId xmlns:a16="http://schemas.microsoft.com/office/drawing/2014/main" id="{CECDF189-32C0-0741-F638-52AB4EB6013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6" name="TextBox 5">
            <a:extLst>
              <a:ext uri="{FF2B5EF4-FFF2-40B4-BE49-F238E27FC236}">
                <a16:creationId xmlns:a16="http://schemas.microsoft.com/office/drawing/2014/main" id="{4CD92D29-DDB5-BA98-4BE2-EF3EFC79DACF}"/>
              </a:ext>
            </a:extLst>
          </p:cNvPr>
          <p:cNvSpPr txBox="1"/>
          <p:nvPr/>
        </p:nvSpPr>
        <p:spPr>
          <a:xfrm>
            <a:off x="845573" y="971576"/>
            <a:ext cx="2986715" cy="5295809"/>
          </a:xfrm>
          <a:prstGeom prst="rect">
            <a:avLst/>
          </a:prstGeom>
          <a:noFill/>
        </p:spPr>
        <p:txBody>
          <a:bodyPr wrap="none" rtlCol="0">
            <a:spAutoFit/>
          </a:bodyPr>
          <a:lstStyle/>
          <a:p>
            <a:pPr>
              <a:lnSpc>
                <a:spcPct val="150000"/>
              </a:lnSpc>
            </a:pPr>
            <a:r>
              <a:rPr lang="en-US" sz="2400" b="1" dirty="0"/>
              <a:t>1. Introduction</a:t>
            </a:r>
            <a:endParaRPr lang="en-US" sz="2400" dirty="0"/>
          </a:p>
          <a:p>
            <a:pPr marL="285750" indent="-285750">
              <a:buFont typeface="Arial" panose="020B0604020202020204" pitchFamily="34" charset="0"/>
              <a:buChar char="•"/>
            </a:pPr>
            <a:r>
              <a:rPr lang="en-US" dirty="0"/>
              <a:t>Project Overview</a:t>
            </a:r>
          </a:p>
          <a:p>
            <a:pPr marL="285750" indent="-285750">
              <a:buFont typeface="Arial" panose="020B0604020202020204" pitchFamily="34" charset="0"/>
              <a:buChar char="•"/>
            </a:pPr>
            <a:r>
              <a:rPr lang="en-US" dirty="0"/>
              <a:t>Objectives</a:t>
            </a:r>
          </a:p>
          <a:p>
            <a:pPr>
              <a:lnSpc>
                <a:spcPct val="150000"/>
              </a:lnSpc>
            </a:pPr>
            <a:r>
              <a:rPr lang="en-US" sz="2400" b="1" dirty="0"/>
              <a:t>2. Survey &amp; Dataset</a:t>
            </a:r>
            <a:endParaRPr lang="en-US" sz="2400" dirty="0"/>
          </a:p>
          <a:p>
            <a:pPr marL="285750" indent="-285750">
              <a:buFont typeface="Arial" panose="020B0604020202020204" pitchFamily="34" charset="0"/>
              <a:buChar char="•"/>
            </a:pPr>
            <a:r>
              <a:rPr lang="en-US" dirty="0"/>
              <a:t>Design and Demographics</a:t>
            </a:r>
          </a:p>
          <a:p>
            <a:pPr marL="285750" indent="-285750">
              <a:buFont typeface="Arial" panose="020B0604020202020204" pitchFamily="34" charset="0"/>
              <a:buChar char="•"/>
            </a:pPr>
            <a:r>
              <a:rPr lang="en-US" dirty="0"/>
              <a:t>Key Attributes</a:t>
            </a:r>
          </a:p>
          <a:p>
            <a:pPr>
              <a:lnSpc>
                <a:spcPct val="150000"/>
              </a:lnSpc>
            </a:pPr>
            <a:r>
              <a:rPr lang="en-US" sz="2400" b="1" dirty="0"/>
              <a:t>3. Insights &amp; Analysis</a:t>
            </a:r>
            <a:endParaRPr lang="en-US" sz="2400" dirty="0"/>
          </a:p>
          <a:p>
            <a:pPr marL="285750" indent="-285750">
              <a:buFont typeface="Arial" panose="020B0604020202020204" pitchFamily="34" charset="0"/>
              <a:buChar char="•"/>
            </a:pPr>
            <a:r>
              <a:rPr lang="en-US" dirty="0"/>
              <a:t>Learning Aspirations</a:t>
            </a:r>
          </a:p>
          <a:p>
            <a:pPr marL="285750" indent="-285750">
              <a:buFont typeface="Arial" panose="020B0604020202020204" pitchFamily="34" charset="0"/>
              <a:buChar char="•"/>
            </a:pPr>
            <a:r>
              <a:rPr lang="en-US" dirty="0"/>
              <a:t>Manager Aspirations</a:t>
            </a:r>
          </a:p>
          <a:p>
            <a:pPr marL="285750" indent="-285750">
              <a:buFont typeface="Arial" panose="020B0604020202020204" pitchFamily="34" charset="0"/>
              <a:buChar char="•"/>
            </a:pPr>
            <a:r>
              <a:rPr lang="en-US" dirty="0"/>
              <a:t>Mission Aspirations</a:t>
            </a:r>
          </a:p>
          <a:p>
            <a:pPr>
              <a:lnSpc>
                <a:spcPct val="150000"/>
              </a:lnSpc>
            </a:pPr>
            <a:r>
              <a:rPr lang="en-US" sz="2400" b="1" dirty="0"/>
              <a:t>4. Key Findings</a:t>
            </a:r>
          </a:p>
          <a:p>
            <a:pPr>
              <a:lnSpc>
                <a:spcPct val="150000"/>
              </a:lnSpc>
            </a:pPr>
            <a:r>
              <a:rPr lang="en-US" sz="2400" b="1" dirty="0"/>
              <a:t>5. Conclusion </a:t>
            </a:r>
          </a:p>
          <a:p>
            <a:pPr>
              <a:lnSpc>
                <a:spcPct val="150000"/>
              </a:lnSpc>
            </a:pPr>
            <a:r>
              <a:rPr lang="en-US" sz="2400" b="1" dirty="0"/>
              <a:t>6. Recommendations</a:t>
            </a:r>
          </a:p>
        </p:txBody>
      </p:sp>
      <p:pic>
        <p:nvPicPr>
          <p:cNvPr id="20" name="Picture 19">
            <a:extLst>
              <a:ext uri="{FF2B5EF4-FFF2-40B4-BE49-F238E27FC236}">
                <a16:creationId xmlns:a16="http://schemas.microsoft.com/office/drawing/2014/main" id="{2EC861EA-B9D9-0ADC-7478-EF8BADEB960D}"/>
              </a:ext>
            </a:extLst>
          </p:cNvPr>
          <p:cNvPicPr>
            <a:picLocks noChangeAspect="1"/>
          </p:cNvPicPr>
          <p:nvPr/>
        </p:nvPicPr>
        <p:blipFill>
          <a:blip r:embed="rId3">
            <a:alphaModFix amt="85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122606" y="883088"/>
            <a:ext cx="6744930" cy="4918788"/>
          </a:xfrm>
          <a:prstGeom prst="snip2DiagRect">
            <a:avLst/>
          </a:prstGeom>
          <a:solidFill>
            <a:srgbClr val="FFFFFF">
              <a:shade val="85000"/>
            </a:srgbClr>
          </a:solidFill>
          <a:ln w="3175" cap="sq">
            <a:solidFill>
              <a:schemeClr val="bg1">
                <a:lumMod val="95000"/>
              </a:schemeClr>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4317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28913-6D19-78EC-9773-C6747DD1D2F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F463B1A-108B-854E-EF10-CB49FD2C59C0}"/>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0F638BBC-0305-F81B-4C43-C0CA67CED3BD}"/>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  Introduction</a:t>
            </a:r>
          </a:p>
        </p:txBody>
      </p:sp>
      <p:pic>
        <p:nvPicPr>
          <p:cNvPr id="17" name="Picture 16">
            <a:extLst>
              <a:ext uri="{FF2B5EF4-FFF2-40B4-BE49-F238E27FC236}">
                <a16:creationId xmlns:a16="http://schemas.microsoft.com/office/drawing/2014/main" id="{BBB6DFC8-C09D-21EF-D01F-FA40C330B98C}"/>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D8DDD02F-7CE8-C5D1-821E-ABADDA154976}"/>
              </a:ext>
            </a:extLst>
          </p:cNvPr>
          <p:cNvSpPr txBox="1"/>
          <p:nvPr/>
        </p:nvSpPr>
        <p:spPr>
          <a:xfrm>
            <a:off x="1052052" y="825910"/>
            <a:ext cx="2469137" cy="461665"/>
          </a:xfrm>
          <a:prstGeom prst="rect">
            <a:avLst/>
          </a:prstGeom>
          <a:noFill/>
        </p:spPr>
        <p:txBody>
          <a:bodyPr wrap="none" rtlCol="0">
            <a:spAutoFit/>
          </a:bodyPr>
          <a:lstStyle/>
          <a:p>
            <a:r>
              <a:rPr lang="en-US" sz="2400" b="1" dirty="0">
                <a:latin typeface="+mj-lt"/>
              </a:rPr>
              <a:t>Project Overview:</a:t>
            </a:r>
          </a:p>
        </p:txBody>
      </p:sp>
      <p:pic>
        <p:nvPicPr>
          <p:cNvPr id="12" name="Picture 11">
            <a:extLst>
              <a:ext uri="{FF2B5EF4-FFF2-40B4-BE49-F238E27FC236}">
                <a16:creationId xmlns:a16="http://schemas.microsoft.com/office/drawing/2014/main" id="{DD55D75B-029A-B1C0-4702-FE1CE919213D}"/>
              </a:ext>
            </a:extLst>
          </p:cNvPr>
          <p:cNvPicPr>
            <a:picLocks noChangeAspect="1"/>
          </p:cNvPicPr>
          <p:nvPr/>
        </p:nvPicPr>
        <p:blipFill>
          <a:blip r:embed="rId3">
            <a:alphaModFix amt="85000"/>
            <a:extLst>
              <a:ext uri="{28A0092B-C50C-407E-A947-70E740481C1C}">
                <a14:useLocalDpi xmlns:a14="http://schemas.microsoft.com/office/drawing/2010/main" val="0"/>
              </a:ext>
            </a:extLst>
          </a:blip>
          <a:stretch>
            <a:fillRect/>
          </a:stretch>
        </p:blipFill>
        <p:spPr>
          <a:xfrm>
            <a:off x="6223821" y="1344145"/>
            <a:ext cx="5968178" cy="4524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D58EF38-8ADF-EB9D-7528-C054CF5CCF34}"/>
              </a:ext>
            </a:extLst>
          </p:cNvPr>
          <p:cNvSpPr txBox="1"/>
          <p:nvPr/>
        </p:nvSpPr>
        <p:spPr>
          <a:xfrm>
            <a:off x="1052052" y="1356450"/>
            <a:ext cx="5309419" cy="4524315"/>
          </a:xfrm>
          <a:prstGeom prst="rect">
            <a:avLst/>
          </a:prstGeom>
          <a:noFill/>
        </p:spPr>
        <p:txBody>
          <a:bodyPr wrap="square" rtlCol="0">
            <a:spAutoFit/>
          </a:bodyPr>
          <a:lstStyle/>
          <a:p>
            <a:r>
              <a:rPr lang="en-US" dirty="0"/>
              <a:t>The "Career Aspirations of Gen Z" project dives into understanding the aspirations, motivations, and preferences of Gen Z in the professional landscape. By leveraging survey data collected by </a:t>
            </a:r>
            <a:r>
              <a:rPr lang="en-US" dirty="0" err="1"/>
              <a:t>KultureHire</a:t>
            </a:r>
            <a:r>
              <a:rPr lang="en-US" dirty="0"/>
              <a:t>, this study explores key areas such as:</a:t>
            </a:r>
          </a:p>
          <a:p>
            <a:endParaRPr lang="en-US" dirty="0"/>
          </a:p>
          <a:p>
            <a:pPr>
              <a:buFont typeface="Arial" panose="020B0604020202020204" pitchFamily="34" charset="0"/>
              <a:buChar char="•"/>
            </a:pPr>
            <a:r>
              <a:rPr lang="en-US" dirty="0"/>
              <a:t>Learning preferences and aspirations for higher education.</a:t>
            </a:r>
          </a:p>
          <a:p>
            <a:pPr>
              <a:buFont typeface="Arial" panose="020B0604020202020204" pitchFamily="34" charset="0"/>
              <a:buChar char="•"/>
            </a:pPr>
            <a:r>
              <a:rPr lang="en-US" dirty="0"/>
              <a:t>Ideal qualities in managers and leadership styles.</a:t>
            </a:r>
          </a:p>
          <a:p>
            <a:pPr>
              <a:buFont typeface="Arial" panose="020B0604020202020204" pitchFamily="34" charset="0"/>
              <a:buChar char="•"/>
            </a:pPr>
            <a:r>
              <a:rPr lang="en-US" dirty="0"/>
              <a:t>Alignment with organizational missions and its impact on engagement.</a:t>
            </a:r>
          </a:p>
          <a:p>
            <a:endParaRPr lang="en-US" dirty="0"/>
          </a:p>
          <a:p>
            <a:r>
              <a:rPr lang="en-US" dirty="0"/>
              <a:t>This project provides actionable insights to help organizations attract, retain, and empower the next generation of talent while aligning with their evolving expectations.</a:t>
            </a:r>
          </a:p>
        </p:txBody>
      </p:sp>
    </p:spTree>
    <p:extLst>
      <p:ext uri="{BB962C8B-B14F-4D97-AF65-F5344CB8AC3E}">
        <p14:creationId xmlns:p14="http://schemas.microsoft.com/office/powerpoint/2010/main" val="46322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EEC16-BD1A-35FE-69FB-DDB5960D1302}"/>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349C36A-4F11-16AE-3AD2-13FBCEAAC24C}"/>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9BEFE8E2-9CC4-2874-20D8-11C87C03880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  Introduction</a:t>
            </a:r>
            <a:endParaRPr lang="en-US" sz="3600" dirty="0"/>
          </a:p>
        </p:txBody>
      </p:sp>
      <p:pic>
        <p:nvPicPr>
          <p:cNvPr id="17" name="Picture 16">
            <a:extLst>
              <a:ext uri="{FF2B5EF4-FFF2-40B4-BE49-F238E27FC236}">
                <a16:creationId xmlns:a16="http://schemas.microsoft.com/office/drawing/2014/main" id="{98B7782D-E2B1-1BBB-2743-4F1804B8A14B}"/>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8" name="TextBox 7">
            <a:extLst>
              <a:ext uri="{FF2B5EF4-FFF2-40B4-BE49-F238E27FC236}">
                <a16:creationId xmlns:a16="http://schemas.microsoft.com/office/drawing/2014/main" id="{0FA8DD15-E30A-CE1B-AC4F-C65F4CAEDF01}"/>
              </a:ext>
            </a:extLst>
          </p:cNvPr>
          <p:cNvSpPr txBox="1"/>
          <p:nvPr/>
        </p:nvSpPr>
        <p:spPr>
          <a:xfrm>
            <a:off x="1079090" y="806545"/>
            <a:ext cx="6130412" cy="461665"/>
          </a:xfrm>
          <a:prstGeom prst="rect">
            <a:avLst/>
          </a:prstGeom>
          <a:noFill/>
        </p:spPr>
        <p:txBody>
          <a:bodyPr wrap="square">
            <a:spAutoFit/>
          </a:bodyPr>
          <a:lstStyle/>
          <a:p>
            <a:r>
              <a:rPr lang="en-US" sz="2400" b="1" dirty="0">
                <a:latin typeface="+mj-lt"/>
              </a:rPr>
              <a:t>Objectives:</a:t>
            </a:r>
          </a:p>
        </p:txBody>
      </p:sp>
      <p:pic>
        <p:nvPicPr>
          <p:cNvPr id="15" name="Picture 14">
            <a:extLst>
              <a:ext uri="{FF2B5EF4-FFF2-40B4-BE49-F238E27FC236}">
                <a16:creationId xmlns:a16="http://schemas.microsoft.com/office/drawing/2014/main" id="{BA071AB4-DC96-1AF6-0E09-B9A4574BB5D3}"/>
              </a:ext>
            </a:extLst>
          </p:cNvPr>
          <p:cNvPicPr>
            <a:picLocks noChangeAspect="1"/>
          </p:cNvPicPr>
          <p:nvPr/>
        </p:nvPicPr>
        <p:blipFill rotWithShape="1">
          <a:blip r:embed="rId3">
            <a:extLst>
              <a:ext uri="{28A0092B-C50C-407E-A947-70E740481C1C}">
                <a14:useLocalDpi xmlns:a14="http://schemas.microsoft.com/office/drawing/2010/main" val="0"/>
              </a:ext>
            </a:extLst>
          </a:blip>
          <a:srcRect l="4170" t="16487" r="4891" b="14545"/>
          <a:stretch/>
        </p:blipFill>
        <p:spPr>
          <a:xfrm>
            <a:off x="1079091" y="3170366"/>
            <a:ext cx="11056374" cy="2969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84A08F61-96A5-86AD-CC94-DA507E0B442A}"/>
              </a:ext>
            </a:extLst>
          </p:cNvPr>
          <p:cNvSpPr txBox="1"/>
          <p:nvPr/>
        </p:nvSpPr>
        <p:spPr>
          <a:xfrm>
            <a:off x="1079090" y="1287325"/>
            <a:ext cx="10985089" cy="2031325"/>
          </a:xfrm>
          <a:prstGeom prst="rect">
            <a:avLst/>
          </a:prstGeom>
          <a:noFill/>
        </p:spPr>
        <p:txBody>
          <a:bodyPr wrap="square">
            <a:spAutoFit/>
          </a:bodyPr>
          <a:lstStyle/>
          <a:p>
            <a:pPr>
              <a:buFont typeface="+mj-lt"/>
              <a:buAutoNum type="arabicPeriod"/>
            </a:pPr>
            <a:r>
              <a:rPr lang="en-US" b="1" dirty="0"/>
              <a:t>Identify Learning Aspirations</a:t>
            </a:r>
            <a:r>
              <a:rPr lang="en-US" dirty="0"/>
              <a:t>: Understand Gen Z’s preferred learning modes, influencing factors, and higher education goals.</a:t>
            </a:r>
          </a:p>
          <a:p>
            <a:pPr>
              <a:buFont typeface="+mj-lt"/>
              <a:buAutoNum type="arabicPeriod"/>
            </a:pPr>
            <a:r>
              <a:rPr lang="en-US" b="1" dirty="0"/>
              <a:t>Explore Leadership Preferences</a:t>
            </a:r>
            <a:r>
              <a:rPr lang="en-US" dirty="0"/>
              <a:t>: Highlight the managerial qualities Gen Z values for an optimal work environment.</a:t>
            </a:r>
          </a:p>
          <a:p>
            <a:pPr>
              <a:buFont typeface="+mj-lt"/>
              <a:buAutoNum type="arabicPeriod"/>
            </a:pPr>
            <a:r>
              <a:rPr lang="en-US" b="1" dirty="0"/>
              <a:t>Examine Mission Alignment</a:t>
            </a:r>
            <a:r>
              <a:rPr lang="en-US" dirty="0"/>
              <a:t>: Assess the importance of mission clarity in driving employee satisfaction and engagement.</a:t>
            </a:r>
          </a:p>
          <a:p>
            <a:pPr>
              <a:buFont typeface="+mj-lt"/>
              <a:buAutoNum type="arabicPeriod"/>
            </a:pPr>
            <a:r>
              <a:rPr lang="en-US" b="1" dirty="0"/>
              <a:t>Deliver Actionable Insights</a:t>
            </a:r>
            <a:r>
              <a:rPr lang="en-US" dirty="0"/>
              <a:t>: Provide recommendations to help businesses adapt their strategies to Gen Z’s career expectations.</a:t>
            </a:r>
          </a:p>
        </p:txBody>
      </p:sp>
    </p:spTree>
    <p:extLst>
      <p:ext uri="{BB962C8B-B14F-4D97-AF65-F5344CB8AC3E}">
        <p14:creationId xmlns:p14="http://schemas.microsoft.com/office/powerpoint/2010/main" val="184014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DCB8-2985-77CB-4F9D-2C7228EE3388}"/>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B628778-13E2-618C-1A0E-EE2B8F824FB7}"/>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BA4EA613-BE55-4326-EC41-32AFCE9F9C73}"/>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Survey &amp; Dataset</a:t>
            </a:r>
          </a:p>
        </p:txBody>
      </p:sp>
      <p:pic>
        <p:nvPicPr>
          <p:cNvPr id="17" name="Picture 16">
            <a:extLst>
              <a:ext uri="{FF2B5EF4-FFF2-40B4-BE49-F238E27FC236}">
                <a16:creationId xmlns:a16="http://schemas.microsoft.com/office/drawing/2014/main" id="{1861068C-816C-0D4C-22FD-9284F3CCD6C3}"/>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EE4AA7C9-9D7C-F074-83E3-8D10C66B22E5}"/>
              </a:ext>
            </a:extLst>
          </p:cNvPr>
          <p:cNvSpPr txBox="1"/>
          <p:nvPr/>
        </p:nvSpPr>
        <p:spPr>
          <a:xfrm>
            <a:off x="1052051" y="786580"/>
            <a:ext cx="3637342" cy="461665"/>
          </a:xfrm>
          <a:prstGeom prst="rect">
            <a:avLst/>
          </a:prstGeom>
          <a:noFill/>
        </p:spPr>
        <p:txBody>
          <a:bodyPr wrap="none" rtlCol="0">
            <a:spAutoFit/>
          </a:bodyPr>
          <a:lstStyle/>
          <a:p>
            <a:r>
              <a:rPr lang="en-US" sz="2400" b="1" dirty="0"/>
              <a:t>Design and Demographics:</a:t>
            </a:r>
          </a:p>
        </p:txBody>
      </p:sp>
      <p:pic>
        <p:nvPicPr>
          <p:cNvPr id="13" name="Picture 12">
            <a:extLst>
              <a:ext uri="{FF2B5EF4-FFF2-40B4-BE49-F238E27FC236}">
                <a16:creationId xmlns:a16="http://schemas.microsoft.com/office/drawing/2014/main" id="{59FF573A-F83D-0859-BC37-28D275612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289" y="3475367"/>
            <a:ext cx="2583329" cy="24818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4487A819-4993-2BDE-77D5-C2AB3F0AAAC5}"/>
              </a:ext>
            </a:extLst>
          </p:cNvPr>
          <p:cNvSpPr txBox="1"/>
          <p:nvPr/>
        </p:nvSpPr>
        <p:spPr>
          <a:xfrm>
            <a:off x="1052052" y="1248245"/>
            <a:ext cx="6066504" cy="4247317"/>
          </a:xfrm>
          <a:prstGeom prst="rect">
            <a:avLst/>
          </a:prstGeom>
          <a:noFill/>
        </p:spPr>
        <p:txBody>
          <a:bodyPr wrap="square" rtlCol="0">
            <a:spAutoFit/>
          </a:bodyPr>
          <a:lstStyle/>
          <a:p>
            <a:r>
              <a:rPr lang="en-US" dirty="0"/>
              <a:t>The survey was designed to capture diverse insights from Gen Z professionals across different demographics and geographic locations. It was structured to include both qualitative and quantitative responses, focusing on understanding their aspirations, preferences, and motivations.</a:t>
            </a:r>
          </a:p>
          <a:p>
            <a:endParaRPr lang="en-US" dirty="0"/>
          </a:p>
          <a:p>
            <a:r>
              <a:rPr lang="en-US" b="1" dirty="0"/>
              <a:t>Respondent Demographics</a:t>
            </a:r>
            <a:r>
              <a:rPr lang="en-US" dirty="0"/>
              <a:t>:</a:t>
            </a:r>
          </a:p>
          <a:p>
            <a:pPr marL="742950" lvl="1" indent="-285750">
              <a:buFont typeface="Arial" panose="020B0604020202020204" pitchFamily="34" charset="0"/>
              <a:buChar char="•"/>
            </a:pPr>
            <a:r>
              <a:rPr lang="en-US" b="1" dirty="0"/>
              <a:t>Geography</a:t>
            </a:r>
            <a:r>
              <a:rPr lang="en-US" dirty="0"/>
              <a:t>: The majority of responses were from India.</a:t>
            </a:r>
          </a:p>
          <a:p>
            <a:pPr marL="742950" lvl="1" indent="-285750">
              <a:buFont typeface="Arial" panose="020B0604020202020204" pitchFamily="34" charset="0"/>
              <a:buChar char="•"/>
            </a:pPr>
            <a:r>
              <a:rPr lang="en-US" b="1" dirty="0"/>
              <a:t>Gender</a:t>
            </a:r>
            <a:r>
              <a:rPr lang="en-US" dirty="0"/>
              <a:t>: Included a balanced representation of male, female, and other genders, ensuring inclusivity.</a:t>
            </a:r>
          </a:p>
          <a:p>
            <a:pPr marL="742950" lvl="1" indent="-285750">
              <a:buFont typeface="Arial" panose="020B0604020202020204" pitchFamily="34" charset="0"/>
              <a:buChar char="•"/>
            </a:pPr>
            <a:r>
              <a:rPr lang="en-US" b="1" dirty="0"/>
              <a:t>Age Group</a:t>
            </a:r>
            <a:r>
              <a:rPr lang="en-US" dirty="0"/>
              <a:t>: Targeted primarily at Gen Z individuals (18–26 years).</a:t>
            </a:r>
          </a:p>
          <a:p>
            <a:pPr lvl="1"/>
            <a:endParaRPr lang="en-US" dirty="0"/>
          </a:p>
          <a:p>
            <a:r>
              <a:rPr lang="en-US" dirty="0"/>
              <a:t>This design ensures a robust representation of the Gen Z cohort, providing a reliable foundation for actionable insights.</a:t>
            </a:r>
          </a:p>
        </p:txBody>
      </p:sp>
      <p:pic>
        <p:nvPicPr>
          <p:cNvPr id="11" name="Picture 10">
            <a:extLst>
              <a:ext uri="{FF2B5EF4-FFF2-40B4-BE49-F238E27FC236}">
                <a16:creationId xmlns:a16="http://schemas.microsoft.com/office/drawing/2014/main" id="{90164F8B-4B98-CD9C-FB1A-5A4558F8D90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576618" y="1147915"/>
            <a:ext cx="2540798" cy="228108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7630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762BF-B304-D705-F2C9-B9EFD9A7E86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89260ED-6625-2DC6-E820-4B7B9D4A4DF1}"/>
              </a:ext>
            </a:extLst>
          </p:cNvPr>
          <p:cNvCxnSpPr>
            <a:cxnSpLocks/>
          </p:cNvCxnSpPr>
          <p:nvPr/>
        </p:nvCxnSpPr>
        <p:spPr>
          <a:xfrm>
            <a:off x="0" y="6474542"/>
            <a:ext cx="9842090"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583F856E-98CC-9BE6-BEDE-3D528AFC8264}"/>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t>  Survey &amp; Dataset</a:t>
            </a:r>
          </a:p>
        </p:txBody>
      </p:sp>
      <p:pic>
        <p:nvPicPr>
          <p:cNvPr id="17" name="Picture 16">
            <a:extLst>
              <a:ext uri="{FF2B5EF4-FFF2-40B4-BE49-F238E27FC236}">
                <a16:creationId xmlns:a16="http://schemas.microsoft.com/office/drawing/2014/main" id="{4C14FE1A-1872-8027-9E8A-499A2FEA59EC}"/>
              </a:ext>
            </a:extLst>
          </p:cNvPr>
          <p:cNvPicPr>
            <a:picLocks noChangeAspect="1"/>
          </p:cNvPicPr>
          <p:nvPr/>
        </p:nvPicPr>
        <p:blipFill>
          <a:blip r:embed="rId2">
            <a:extLst>
              <a:ext uri="{28A0092B-C50C-407E-A947-70E740481C1C}">
                <a14:useLocalDpi xmlns:a14="http://schemas.microsoft.com/office/drawing/2010/main" val="0"/>
              </a:ext>
            </a:extLst>
          </a:blip>
          <a:srcRect t="32985" b="30297"/>
          <a:stretch/>
        </p:blipFill>
        <p:spPr>
          <a:xfrm>
            <a:off x="9910916" y="6215958"/>
            <a:ext cx="2084439" cy="517168"/>
          </a:xfrm>
          <a:prstGeom prst="rect">
            <a:avLst/>
          </a:prstGeom>
        </p:spPr>
      </p:pic>
      <p:sp>
        <p:nvSpPr>
          <p:cNvPr id="4" name="TextBox 3">
            <a:extLst>
              <a:ext uri="{FF2B5EF4-FFF2-40B4-BE49-F238E27FC236}">
                <a16:creationId xmlns:a16="http://schemas.microsoft.com/office/drawing/2014/main" id="{656614EB-FF56-7FFF-13DC-CDE326AE4E5C}"/>
              </a:ext>
            </a:extLst>
          </p:cNvPr>
          <p:cNvSpPr txBox="1"/>
          <p:nvPr/>
        </p:nvSpPr>
        <p:spPr>
          <a:xfrm>
            <a:off x="1052051" y="786580"/>
            <a:ext cx="2068964" cy="461665"/>
          </a:xfrm>
          <a:prstGeom prst="rect">
            <a:avLst/>
          </a:prstGeom>
          <a:noFill/>
        </p:spPr>
        <p:txBody>
          <a:bodyPr wrap="none" rtlCol="0">
            <a:spAutoFit/>
          </a:bodyPr>
          <a:lstStyle/>
          <a:p>
            <a:r>
              <a:rPr lang="en-US" sz="2400" b="1" dirty="0"/>
              <a:t>Key Attributes:</a:t>
            </a:r>
          </a:p>
        </p:txBody>
      </p:sp>
      <p:pic>
        <p:nvPicPr>
          <p:cNvPr id="3" name="Picture 2">
            <a:extLst>
              <a:ext uri="{FF2B5EF4-FFF2-40B4-BE49-F238E27FC236}">
                <a16:creationId xmlns:a16="http://schemas.microsoft.com/office/drawing/2014/main" id="{E0386BD9-351E-5CDA-8D27-65BA498F25C3}"/>
              </a:ext>
            </a:extLst>
          </p:cNvPr>
          <p:cNvPicPr>
            <a:picLocks noChangeAspect="1"/>
          </p:cNvPicPr>
          <p:nvPr/>
        </p:nvPicPr>
        <p:blipFill>
          <a:blip r:embed="rId3">
            <a:alphaModFix am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355690" y="1395726"/>
            <a:ext cx="7836308" cy="44696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160E9CB7-BC55-B323-881B-D269D126E16C}"/>
              </a:ext>
            </a:extLst>
          </p:cNvPr>
          <p:cNvSpPr txBox="1"/>
          <p:nvPr/>
        </p:nvSpPr>
        <p:spPr>
          <a:xfrm>
            <a:off x="1052052" y="1248245"/>
            <a:ext cx="5978013" cy="5078313"/>
          </a:xfrm>
          <a:prstGeom prst="rect">
            <a:avLst/>
          </a:prstGeom>
          <a:noFill/>
        </p:spPr>
        <p:txBody>
          <a:bodyPr wrap="square" rtlCol="0">
            <a:spAutoFit/>
          </a:bodyPr>
          <a:lstStyle/>
          <a:p>
            <a:r>
              <a:rPr lang="en-US" dirty="0"/>
              <a:t>The dataset consists of </a:t>
            </a:r>
            <a:r>
              <a:rPr lang="en-US" b="1" dirty="0"/>
              <a:t>124,708 rows</a:t>
            </a:r>
            <a:r>
              <a:rPr lang="en-US" dirty="0"/>
              <a:t>, with a variety of columns that captured crucial aspects, including:</a:t>
            </a:r>
          </a:p>
          <a:p>
            <a:endParaRPr lang="en-US" dirty="0"/>
          </a:p>
          <a:p>
            <a:pPr>
              <a:buFont typeface="Arial" panose="020B0604020202020204" pitchFamily="34" charset="0"/>
              <a:buChar char="•"/>
            </a:pPr>
            <a:r>
              <a:rPr lang="en-US" b="1" dirty="0"/>
              <a:t>Career Preferences</a:t>
            </a:r>
            <a:r>
              <a:rPr lang="en-US" dirty="0"/>
              <a:t>: Top career choices and influencing factors.</a:t>
            </a:r>
          </a:p>
          <a:p>
            <a:pPr>
              <a:buFont typeface="Arial" panose="020B0604020202020204" pitchFamily="34" charset="0"/>
              <a:buChar char="•"/>
            </a:pPr>
            <a:r>
              <a:rPr lang="en-US" b="1" dirty="0"/>
              <a:t>Learning Aspirations</a:t>
            </a:r>
            <a:r>
              <a:rPr lang="en-US" dirty="0"/>
              <a:t>: Preferred learning environments, aspirations for higher education, and key influences.</a:t>
            </a:r>
          </a:p>
          <a:p>
            <a:pPr>
              <a:buFont typeface="Arial" panose="020B0604020202020204" pitchFamily="34" charset="0"/>
              <a:buChar char="•"/>
            </a:pPr>
            <a:r>
              <a:rPr lang="en-US" b="1" dirty="0"/>
              <a:t>Managerial Expectations</a:t>
            </a:r>
            <a:r>
              <a:rPr lang="en-US" dirty="0"/>
              <a:t>: Qualities desired in ideal managers and leadership preferences.</a:t>
            </a:r>
          </a:p>
          <a:p>
            <a:pPr>
              <a:buFont typeface="Arial" panose="020B0604020202020204" pitchFamily="34" charset="0"/>
              <a:buChar char="•"/>
            </a:pPr>
            <a:r>
              <a:rPr lang="en-US" b="1" dirty="0"/>
              <a:t>Mission Alignment</a:t>
            </a:r>
            <a:r>
              <a:rPr lang="en-US" dirty="0"/>
              <a:t>: The role of organizational mission clarity in fostering employee satisfaction.</a:t>
            </a:r>
          </a:p>
          <a:p>
            <a:pPr>
              <a:buFont typeface="Arial" panose="020B0604020202020204" pitchFamily="34" charset="0"/>
              <a:buChar char="•"/>
            </a:pPr>
            <a:r>
              <a:rPr lang="en-US" b="1" dirty="0"/>
              <a:t>Workplace Trends</a:t>
            </a:r>
            <a:r>
              <a:rPr lang="en-US" dirty="0"/>
              <a:t>: Willingness to work under challenging circumstances, remote work preferences, and tenure expectations.</a:t>
            </a:r>
          </a:p>
          <a:p>
            <a:endParaRPr lang="en-US" dirty="0"/>
          </a:p>
          <a:p>
            <a:r>
              <a:rPr lang="en-US" dirty="0"/>
              <a:t>This rich dataset enabled detailed analysis to uncover Gen Z’s career aspirations and workplace expectations.</a:t>
            </a:r>
          </a:p>
          <a:p>
            <a:endParaRPr lang="en-US" dirty="0"/>
          </a:p>
        </p:txBody>
      </p:sp>
    </p:spTree>
    <p:extLst>
      <p:ext uri="{BB962C8B-B14F-4D97-AF65-F5344CB8AC3E}">
        <p14:creationId xmlns:p14="http://schemas.microsoft.com/office/powerpoint/2010/main" val="278317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396FC-0777-2706-D282-F0465C06FE16}"/>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48B6C29-2154-7283-48EA-F55A16C50C05}"/>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7" name="Picture 6">
            <a:extLst>
              <a:ext uri="{FF2B5EF4-FFF2-40B4-BE49-F238E27FC236}">
                <a16:creationId xmlns:a16="http://schemas.microsoft.com/office/drawing/2014/main" id="{AD21DAAD-5037-047D-5BE7-0854043FC80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794479"/>
            <a:ext cx="12192000" cy="6063520"/>
          </a:xfrm>
          <a:prstGeom prst="rect">
            <a:avLst/>
          </a:prstGeom>
        </p:spPr>
      </p:pic>
    </p:spTree>
    <p:extLst>
      <p:ext uri="{BB962C8B-B14F-4D97-AF65-F5344CB8AC3E}">
        <p14:creationId xmlns:p14="http://schemas.microsoft.com/office/powerpoint/2010/main" val="366738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9136-F4C7-D17F-5C2C-69C1476D63D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D6F6C922-4AB2-4D90-6FFB-543C8030F621}"/>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3" name="Picture 2">
            <a:extLst>
              <a:ext uri="{FF2B5EF4-FFF2-40B4-BE49-F238E27FC236}">
                <a16:creationId xmlns:a16="http://schemas.microsoft.com/office/drawing/2014/main" id="{D95C1985-2D42-093A-962A-3A64B00DC1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49508"/>
            <a:ext cx="12191999" cy="6108491"/>
          </a:xfrm>
          <a:prstGeom prst="rect">
            <a:avLst/>
          </a:prstGeom>
        </p:spPr>
      </p:pic>
    </p:spTree>
    <p:extLst>
      <p:ext uri="{BB962C8B-B14F-4D97-AF65-F5344CB8AC3E}">
        <p14:creationId xmlns:p14="http://schemas.microsoft.com/office/powerpoint/2010/main" val="23002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46FE5-5258-4B2F-311D-60198B8DC10D}"/>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A86DE90A-8E48-1313-E626-CE2CE327F39F}"/>
              </a:ext>
            </a:extLst>
          </p:cNvPr>
          <p:cNvSpPr/>
          <p:nvPr/>
        </p:nvSpPr>
        <p:spPr>
          <a:xfrm>
            <a:off x="0" y="-5888"/>
            <a:ext cx="12191999" cy="644986"/>
          </a:xfrm>
          <a:prstGeom prst="rect">
            <a:avLst/>
          </a:prstGeom>
          <a:solidFill>
            <a:srgbClr val="00B0F0"/>
          </a:solidFill>
          <a:ln>
            <a:solidFill>
              <a:srgbClr val="009ED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Insights &amp; Analysis</a:t>
            </a:r>
            <a:endParaRPr lang="en-US" sz="3600" dirty="0"/>
          </a:p>
        </p:txBody>
      </p:sp>
      <p:pic>
        <p:nvPicPr>
          <p:cNvPr id="3" name="Picture 2">
            <a:extLst>
              <a:ext uri="{FF2B5EF4-FFF2-40B4-BE49-F238E27FC236}">
                <a16:creationId xmlns:a16="http://schemas.microsoft.com/office/drawing/2014/main" id="{ED618901-C1AF-96B7-6A8E-C844997C010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706928"/>
            <a:ext cx="12191998" cy="6151072"/>
          </a:xfrm>
          <a:prstGeom prst="rect">
            <a:avLst/>
          </a:prstGeom>
        </p:spPr>
      </p:pic>
    </p:spTree>
    <p:extLst>
      <p:ext uri="{BB962C8B-B14F-4D97-AF65-F5344CB8AC3E}">
        <p14:creationId xmlns:p14="http://schemas.microsoft.com/office/powerpoint/2010/main" val="134983441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211</TotalTime>
  <Words>907</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Komal Sharma</dc:creator>
  <cp:lastModifiedBy>Rakesh S</cp:lastModifiedBy>
  <cp:revision>5</cp:revision>
  <dcterms:created xsi:type="dcterms:W3CDTF">2024-12-30T16:57:29Z</dcterms:created>
  <dcterms:modified xsi:type="dcterms:W3CDTF">2025-03-19T05:34:45Z</dcterms:modified>
</cp:coreProperties>
</file>