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3" r:id="rId6"/>
    <p:sldId id="257" r:id="rId7"/>
    <p:sldId id="258" r:id="rId8"/>
    <p:sldId id="261" r:id="rId9"/>
    <p:sldId id="262" r:id="rId10"/>
    <p:sldId id="260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21733-6E41-4D17-AB18-B270ADE62E09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AS"/>
        </a:p>
      </dgm:t>
    </dgm:pt>
    <dgm:pt modelId="{E216A581-3507-4FDB-9A97-9698237E2CFC}">
      <dgm:prSet/>
      <dgm:spPr/>
      <dgm:t>
        <a:bodyPr/>
        <a:lstStyle/>
        <a:p>
          <a:pPr algn="ctr"/>
          <a:r>
            <a:rPr lang="de-DE" dirty="0"/>
            <a:t>Data Engineering 2</a:t>
          </a:r>
          <a:endParaRPr lang="en-AS" dirty="0"/>
        </a:p>
      </dgm:t>
    </dgm:pt>
    <dgm:pt modelId="{3EA8B501-E507-4224-B783-C7CB6196AA6F}" type="parTrans" cxnId="{A442937C-7D23-40AB-8294-CE1BB8FE498A}">
      <dgm:prSet/>
      <dgm:spPr/>
      <dgm:t>
        <a:bodyPr/>
        <a:lstStyle/>
        <a:p>
          <a:endParaRPr lang="en-AS"/>
        </a:p>
      </dgm:t>
    </dgm:pt>
    <dgm:pt modelId="{00D75656-7260-41D5-B48A-73889E7DD344}" type="sibTrans" cxnId="{A442937C-7D23-40AB-8294-CE1BB8FE498A}">
      <dgm:prSet/>
      <dgm:spPr/>
      <dgm:t>
        <a:bodyPr/>
        <a:lstStyle/>
        <a:p>
          <a:endParaRPr lang="en-AS"/>
        </a:p>
      </dgm:t>
    </dgm:pt>
    <dgm:pt modelId="{0A8FE4EC-7D5B-44F8-B461-0ACE8EFE26E0}" type="pres">
      <dgm:prSet presAssocID="{97A21733-6E41-4D17-AB18-B270ADE62E09}" presName="linear" presStyleCnt="0">
        <dgm:presLayoutVars>
          <dgm:animLvl val="lvl"/>
          <dgm:resizeHandles val="exact"/>
        </dgm:presLayoutVars>
      </dgm:prSet>
      <dgm:spPr/>
    </dgm:pt>
    <dgm:pt modelId="{45069C62-2568-4DC3-A7A8-1833610E75EC}" type="pres">
      <dgm:prSet presAssocID="{E216A581-3507-4FDB-9A97-9698237E2CF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2EA47A-84F0-4D93-A542-0F817970620B}" type="presOf" srcId="{97A21733-6E41-4D17-AB18-B270ADE62E09}" destId="{0A8FE4EC-7D5B-44F8-B461-0ACE8EFE26E0}" srcOrd="0" destOrd="0" presId="urn:microsoft.com/office/officeart/2005/8/layout/vList2"/>
    <dgm:cxn modelId="{A442937C-7D23-40AB-8294-CE1BB8FE498A}" srcId="{97A21733-6E41-4D17-AB18-B270ADE62E09}" destId="{E216A581-3507-4FDB-9A97-9698237E2CFC}" srcOrd="0" destOrd="0" parTransId="{3EA8B501-E507-4224-B783-C7CB6196AA6F}" sibTransId="{00D75656-7260-41D5-B48A-73889E7DD344}"/>
    <dgm:cxn modelId="{020D90BC-6A9E-41E9-A343-DA0294B46939}" type="presOf" srcId="{E216A581-3507-4FDB-9A97-9698237E2CFC}" destId="{45069C62-2568-4DC3-A7A8-1833610E75EC}" srcOrd="0" destOrd="0" presId="urn:microsoft.com/office/officeart/2005/8/layout/vList2"/>
    <dgm:cxn modelId="{CF2944C5-CC19-4813-81EF-A868C43C71EB}" type="presParOf" srcId="{0A8FE4EC-7D5B-44F8-B461-0ACE8EFE26E0}" destId="{45069C62-2568-4DC3-A7A8-1833610E75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060F96-DF3C-4BD5-BAA0-F00DE61AFC7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AS"/>
        </a:p>
      </dgm:t>
    </dgm:pt>
    <dgm:pt modelId="{8DD503B1-DDBA-463A-8D13-0F80A6F83D51}">
      <dgm:prSet custT="1"/>
      <dgm:spPr/>
      <dgm:t>
        <a:bodyPr/>
        <a:lstStyle/>
        <a:p>
          <a:pPr algn="ctr"/>
          <a:r>
            <a:rPr lang="de-DE" sz="3200" dirty="0"/>
            <a:t>Data Pipeline Project</a:t>
          </a:r>
          <a:endParaRPr lang="en-AS" sz="3200" dirty="0"/>
        </a:p>
      </dgm:t>
    </dgm:pt>
    <dgm:pt modelId="{CD4B1DD0-9BCF-403B-90E4-31DAC66AA232}" type="parTrans" cxnId="{5381535A-465A-41DC-8E73-F60A4C748772}">
      <dgm:prSet/>
      <dgm:spPr/>
      <dgm:t>
        <a:bodyPr/>
        <a:lstStyle/>
        <a:p>
          <a:endParaRPr lang="en-AS"/>
        </a:p>
      </dgm:t>
    </dgm:pt>
    <dgm:pt modelId="{D5BD6919-4780-4E62-8B73-B9D8714FA082}" type="sibTrans" cxnId="{5381535A-465A-41DC-8E73-F60A4C748772}">
      <dgm:prSet/>
      <dgm:spPr/>
      <dgm:t>
        <a:bodyPr/>
        <a:lstStyle/>
        <a:p>
          <a:endParaRPr lang="en-AS"/>
        </a:p>
      </dgm:t>
    </dgm:pt>
    <dgm:pt modelId="{A9ED6981-9B4C-4533-858F-9DDCAFF0143F}" type="pres">
      <dgm:prSet presAssocID="{E9060F96-DF3C-4BD5-BAA0-F00DE61AFC77}" presName="linear" presStyleCnt="0">
        <dgm:presLayoutVars>
          <dgm:animLvl val="lvl"/>
          <dgm:resizeHandles val="exact"/>
        </dgm:presLayoutVars>
      </dgm:prSet>
      <dgm:spPr/>
    </dgm:pt>
    <dgm:pt modelId="{417AF2ED-C22C-4514-895F-80544DCCD39A}" type="pres">
      <dgm:prSet presAssocID="{8DD503B1-DDBA-463A-8D13-0F80A6F83D51}" presName="parentText" presStyleLbl="node1" presStyleIdx="0" presStyleCnt="1" custLinFactNeighborY="-4493">
        <dgm:presLayoutVars>
          <dgm:chMax val="0"/>
          <dgm:bulletEnabled val="1"/>
        </dgm:presLayoutVars>
      </dgm:prSet>
      <dgm:spPr/>
    </dgm:pt>
  </dgm:ptLst>
  <dgm:cxnLst>
    <dgm:cxn modelId="{5381535A-465A-41DC-8E73-F60A4C748772}" srcId="{E9060F96-DF3C-4BD5-BAA0-F00DE61AFC77}" destId="{8DD503B1-DDBA-463A-8D13-0F80A6F83D51}" srcOrd="0" destOrd="0" parTransId="{CD4B1DD0-9BCF-403B-90E4-31DAC66AA232}" sibTransId="{D5BD6919-4780-4E62-8B73-B9D8714FA082}"/>
    <dgm:cxn modelId="{6879C0A4-9EF0-4A23-84EC-EE677667BC5E}" type="presOf" srcId="{E9060F96-DF3C-4BD5-BAA0-F00DE61AFC77}" destId="{A9ED6981-9B4C-4533-858F-9DDCAFF0143F}" srcOrd="0" destOrd="0" presId="urn:microsoft.com/office/officeart/2005/8/layout/vList2"/>
    <dgm:cxn modelId="{C29219B0-4217-4C32-8ADF-5AD10BBDACA0}" type="presOf" srcId="{8DD503B1-DDBA-463A-8D13-0F80A6F83D51}" destId="{417AF2ED-C22C-4514-895F-80544DCCD39A}" srcOrd="0" destOrd="0" presId="urn:microsoft.com/office/officeart/2005/8/layout/vList2"/>
    <dgm:cxn modelId="{F15383CF-3C8F-4742-8F46-EF067CDECD8F}" type="presParOf" srcId="{A9ED6981-9B4C-4533-858F-9DDCAFF0143F}" destId="{417AF2ED-C22C-4514-895F-80544DCCD3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93E2F-5E51-48BF-A3C4-9BBA1EBFBBC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AS"/>
        </a:p>
      </dgm:t>
    </dgm:pt>
    <dgm:pt modelId="{EF8681AC-9F79-4824-8992-6CFED6495DB9}">
      <dgm:prSet/>
      <dgm:spPr/>
      <dgm:t>
        <a:bodyPr/>
        <a:lstStyle/>
        <a:p>
          <a:r>
            <a:rPr lang="en-US"/>
            <a:t>Adhirath Balan</a:t>
          </a:r>
          <a:endParaRPr lang="en-AS"/>
        </a:p>
      </dgm:t>
    </dgm:pt>
    <dgm:pt modelId="{286AFDB2-BBE9-40B3-AF44-3D1BA812ED1B}" type="parTrans" cxnId="{4AA01F48-6EF4-40A6-86A4-E9086FA2D64C}">
      <dgm:prSet/>
      <dgm:spPr/>
      <dgm:t>
        <a:bodyPr/>
        <a:lstStyle/>
        <a:p>
          <a:endParaRPr lang="en-AS"/>
        </a:p>
      </dgm:t>
    </dgm:pt>
    <dgm:pt modelId="{8131166F-B0FE-4A78-BB7C-EA9FF11938E2}" type="sibTrans" cxnId="{4AA01F48-6EF4-40A6-86A4-E9086FA2D64C}">
      <dgm:prSet/>
      <dgm:spPr/>
      <dgm:t>
        <a:bodyPr/>
        <a:lstStyle/>
        <a:p>
          <a:endParaRPr lang="en-AS"/>
        </a:p>
      </dgm:t>
    </dgm:pt>
    <dgm:pt modelId="{58F7035A-453B-441F-8F09-064DAC304FA7}">
      <dgm:prSet/>
      <dgm:spPr/>
      <dgm:t>
        <a:bodyPr/>
        <a:lstStyle/>
        <a:p>
          <a:r>
            <a:rPr lang="en-US"/>
            <a:t>Rakesh Hadne Sreenath</a:t>
          </a:r>
          <a:endParaRPr lang="en-AS"/>
        </a:p>
      </dgm:t>
    </dgm:pt>
    <dgm:pt modelId="{ED4B323A-7DDB-4B24-A73D-C17F604CE43E}" type="parTrans" cxnId="{420D1216-C95C-42C1-85AB-7D6BEE480738}">
      <dgm:prSet/>
      <dgm:spPr/>
      <dgm:t>
        <a:bodyPr/>
        <a:lstStyle/>
        <a:p>
          <a:endParaRPr lang="en-AS"/>
        </a:p>
      </dgm:t>
    </dgm:pt>
    <dgm:pt modelId="{36E20B85-68CA-4D12-BD76-797C22ABB103}" type="sibTrans" cxnId="{420D1216-C95C-42C1-85AB-7D6BEE480738}">
      <dgm:prSet/>
      <dgm:spPr/>
      <dgm:t>
        <a:bodyPr/>
        <a:lstStyle/>
        <a:p>
          <a:endParaRPr lang="en-AS"/>
        </a:p>
      </dgm:t>
    </dgm:pt>
    <dgm:pt modelId="{A4620236-5798-4013-9C0D-56FAEF6AA5DC}">
      <dgm:prSet/>
      <dgm:spPr/>
      <dgm:t>
        <a:bodyPr/>
        <a:lstStyle/>
        <a:p>
          <a:r>
            <a:rPr lang="en-US"/>
            <a:t>Aadishree Borkar</a:t>
          </a:r>
          <a:endParaRPr lang="en-AS"/>
        </a:p>
      </dgm:t>
    </dgm:pt>
    <dgm:pt modelId="{C01A9BF5-4D97-46FE-AE30-44B36E2004E2}" type="parTrans" cxnId="{EC869D6F-21DC-4373-960A-4AEEEB63951E}">
      <dgm:prSet/>
      <dgm:spPr/>
      <dgm:t>
        <a:bodyPr/>
        <a:lstStyle/>
        <a:p>
          <a:endParaRPr lang="en-AS"/>
        </a:p>
      </dgm:t>
    </dgm:pt>
    <dgm:pt modelId="{18E0CEB7-B0C3-440E-B8F7-9BC7C1A5AAD5}" type="sibTrans" cxnId="{EC869D6F-21DC-4373-960A-4AEEEB63951E}">
      <dgm:prSet/>
      <dgm:spPr/>
      <dgm:t>
        <a:bodyPr/>
        <a:lstStyle/>
        <a:p>
          <a:endParaRPr lang="en-AS"/>
        </a:p>
      </dgm:t>
    </dgm:pt>
    <dgm:pt modelId="{87744277-3C6A-4904-9A92-63AC77C04D75}" type="pres">
      <dgm:prSet presAssocID="{D4593E2F-5E51-48BF-A3C4-9BBA1EBFBBC5}" presName="linear" presStyleCnt="0">
        <dgm:presLayoutVars>
          <dgm:animLvl val="lvl"/>
          <dgm:resizeHandles val="exact"/>
        </dgm:presLayoutVars>
      </dgm:prSet>
      <dgm:spPr/>
    </dgm:pt>
    <dgm:pt modelId="{CA77A391-67C6-42D4-85E1-443009BB4C54}" type="pres">
      <dgm:prSet presAssocID="{EF8681AC-9F79-4824-8992-6CFED6495DB9}" presName="parentText" presStyleLbl="node1" presStyleIdx="0" presStyleCnt="3" custLinFactNeighborX="466" custLinFactNeighborY="54322">
        <dgm:presLayoutVars>
          <dgm:chMax val="0"/>
          <dgm:bulletEnabled val="1"/>
        </dgm:presLayoutVars>
      </dgm:prSet>
      <dgm:spPr/>
    </dgm:pt>
    <dgm:pt modelId="{593D46B6-9200-403D-B828-F7B5E6C30382}" type="pres">
      <dgm:prSet presAssocID="{8131166F-B0FE-4A78-BB7C-EA9FF11938E2}" presName="spacer" presStyleCnt="0"/>
      <dgm:spPr/>
    </dgm:pt>
    <dgm:pt modelId="{53A81A9E-BF63-4DE2-8169-09E3732A373A}" type="pres">
      <dgm:prSet presAssocID="{58F7035A-453B-441F-8F09-064DAC304F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6EF675-17D0-42B7-BA9D-47F5C9955566}" type="pres">
      <dgm:prSet presAssocID="{36E20B85-68CA-4D12-BD76-797C22ABB103}" presName="spacer" presStyleCnt="0"/>
      <dgm:spPr/>
    </dgm:pt>
    <dgm:pt modelId="{6CB14CEF-A19D-46E0-BD3B-9FB5AF2A4F27}" type="pres">
      <dgm:prSet presAssocID="{A4620236-5798-4013-9C0D-56FAEF6AA5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0D1216-C95C-42C1-85AB-7D6BEE480738}" srcId="{D4593E2F-5E51-48BF-A3C4-9BBA1EBFBBC5}" destId="{58F7035A-453B-441F-8F09-064DAC304FA7}" srcOrd="1" destOrd="0" parTransId="{ED4B323A-7DDB-4B24-A73D-C17F604CE43E}" sibTransId="{36E20B85-68CA-4D12-BD76-797C22ABB103}"/>
    <dgm:cxn modelId="{A0CE5E3B-7F76-4538-A26D-4DA2EFC694F4}" type="presOf" srcId="{A4620236-5798-4013-9C0D-56FAEF6AA5DC}" destId="{6CB14CEF-A19D-46E0-BD3B-9FB5AF2A4F27}" srcOrd="0" destOrd="0" presId="urn:microsoft.com/office/officeart/2005/8/layout/vList2"/>
    <dgm:cxn modelId="{4AA01F48-6EF4-40A6-86A4-E9086FA2D64C}" srcId="{D4593E2F-5E51-48BF-A3C4-9BBA1EBFBBC5}" destId="{EF8681AC-9F79-4824-8992-6CFED6495DB9}" srcOrd="0" destOrd="0" parTransId="{286AFDB2-BBE9-40B3-AF44-3D1BA812ED1B}" sibTransId="{8131166F-B0FE-4A78-BB7C-EA9FF11938E2}"/>
    <dgm:cxn modelId="{EC869D6F-21DC-4373-960A-4AEEEB63951E}" srcId="{D4593E2F-5E51-48BF-A3C4-9BBA1EBFBBC5}" destId="{A4620236-5798-4013-9C0D-56FAEF6AA5DC}" srcOrd="2" destOrd="0" parTransId="{C01A9BF5-4D97-46FE-AE30-44B36E2004E2}" sibTransId="{18E0CEB7-B0C3-440E-B8F7-9BC7C1A5AAD5}"/>
    <dgm:cxn modelId="{2432D470-3140-4F2F-B284-0AEA5041A0E0}" type="presOf" srcId="{EF8681AC-9F79-4824-8992-6CFED6495DB9}" destId="{CA77A391-67C6-42D4-85E1-443009BB4C54}" srcOrd="0" destOrd="0" presId="urn:microsoft.com/office/officeart/2005/8/layout/vList2"/>
    <dgm:cxn modelId="{F1C94972-D268-4CAB-A88C-3630D08C7191}" type="presOf" srcId="{58F7035A-453B-441F-8F09-064DAC304FA7}" destId="{53A81A9E-BF63-4DE2-8169-09E3732A373A}" srcOrd="0" destOrd="0" presId="urn:microsoft.com/office/officeart/2005/8/layout/vList2"/>
    <dgm:cxn modelId="{FE5753EF-7ED5-4157-835E-2A98319F5459}" type="presOf" srcId="{D4593E2F-5E51-48BF-A3C4-9BBA1EBFBBC5}" destId="{87744277-3C6A-4904-9A92-63AC77C04D75}" srcOrd="0" destOrd="0" presId="urn:microsoft.com/office/officeart/2005/8/layout/vList2"/>
    <dgm:cxn modelId="{F9C27023-8C31-4AEB-B91C-012549E370ED}" type="presParOf" srcId="{87744277-3C6A-4904-9A92-63AC77C04D75}" destId="{CA77A391-67C6-42D4-85E1-443009BB4C54}" srcOrd="0" destOrd="0" presId="urn:microsoft.com/office/officeart/2005/8/layout/vList2"/>
    <dgm:cxn modelId="{C4F5651E-1DB8-402B-B344-16F8003E8E24}" type="presParOf" srcId="{87744277-3C6A-4904-9A92-63AC77C04D75}" destId="{593D46B6-9200-403D-B828-F7B5E6C30382}" srcOrd="1" destOrd="0" presId="urn:microsoft.com/office/officeart/2005/8/layout/vList2"/>
    <dgm:cxn modelId="{9C96C9CD-D324-429D-97EE-AE7F4E00DF0F}" type="presParOf" srcId="{87744277-3C6A-4904-9A92-63AC77C04D75}" destId="{53A81A9E-BF63-4DE2-8169-09E3732A373A}" srcOrd="2" destOrd="0" presId="urn:microsoft.com/office/officeart/2005/8/layout/vList2"/>
    <dgm:cxn modelId="{CC240B23-B6CD-4041-B49A-5EC40B8F687E}" type="presParOf" srcId="{87744277-3C6A-4904-9A92-63AC77C04D75}" destId="{936EF675-17D0-42B7-BA9D-47F5C9955566}" srcOrd="3" destOrd="0" presId="urn:microsoft.com/office/officeart/2005/8/layout/vList2"/>
    <dgm:cxn modelId="{F502C510-EA69-4580-820E-53668FCA9DC4}" type="presParOf" srcId="{87744277-3C6A-4904-9A92-63AC77C04D75}" destId="{6CB14CEF-A19D-46E0-BD3B-9FB5AF2A4F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69C62-2568-4DC3-A7A8-1833610E75EC}">
      <dsp:nvSpPr>
        <dsp:cNvPr id="0" name=""/>
        <dsp:cNvSpPr/>
      </dsp:nvSpPr>
      <dsp:spPr>
        <a:xfrm>
          <a:off x="0" y="890"/>
          <a:ext cx="4400939" cy="743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Data Engineering 2</a:t>
          </a:r>
          <a:endParaRPr lang="en-AS" sz="3100" kern="1200" dirty="0"/>
        </a:p>
      </dsp:txBody>
      <dsp:txXfrm>
        <a:off x="36296" y="37186"/>
        <a:ext cx="4328347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AF2ED-C22C-4514-895F-80544DCCD39A}">
      <dsp:nvSpPr>
        <dsp:cNvPr id="0" name=""/>
        <dsp:cNvSpPr/>
      </dsp:nvSpPr>
      <dsp:spPr>
        <a:xfrm>
          <a:off x="0" y="0"/>
          <a:ext cx="5228255" cy="671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Data Pipeline Project</a:t>
          </a:r>
          <a:endParaRPr lang="en-AS" sz="3200" kern="1200" dirty="0"/>
        </a:p>
      </dsp:txBody>
      <dsp:txXfrm>
        <a:off x="32763" y="32763"/>
        <a:ext cx="5162729" cy="605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7A391-67C6-42D4-85E1-443009BB4C54}">
      <dsp:nvSpPr>
        <dsp:cNvPr id="0" name=""/>
        <dsp:cNvSpPr/>
      </dsp:nvSpPr>
      <dsp:spPr>
        <a:xfrm>
          <a:off x="0" y="64729"/>
          <a:ext cx="4218038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Adhirath Balan</a:t>
          </a:r>
          <a:endParaRPr lang="en-AS" sz="2300" kern="1200"/>
        </a:p>
      </dsp:txBody>
      <dsp:txXfrm>
        <a:off x="26930" y="91659"/>
        <a:ext cx="4164178" cy="497795"/>
      </dsp:txXfrm>
    </dsp:sp>
    <dsp:sp modelId="{53A81A9E-BF63-4DE2-8169-09E3732A373A}">
      <dsp:nvSpPr>
        <dsp:cNvPr id="0" name=""/>
        <dsp:cNvSpPr/>
      </dsp:nvSpPr>
      <dsp:spPr>
        <a:xfrm>
          <a:off x="0" y="646641"/>
          <a:ext cx="4218038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Rakesh Hadne Sreenath</a:t>
          </a:r>
          <a:endParaRPr lang="en-AS" sz="2300" kern="1200"/>
        </a:p>
      </dsp:txBody>
      <dsp:txXfrm>
        <a:off x="26930" y="673571"/>
        <a:ext cx="4164178" cy="497795"/>
      </dsp:txXfrm>
    </dsp:sp>
    <dsp:sp modelId="{6CB14CEF-A19D-46E0-BD3B-9FB5AF2A4F27}">
      <dsp:nvSpPr>
        <dsp:cNvPr id="0" name=""/>
        <dsp:cNvSpPr/>
      </dsp:nvSpPr>
      <dsp:spPr>
        <a:xfrm>
          <a:off x="0" y="1264537"/>
          <a:ext cx="4218038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Aadishree Borkar</a:t>
          </a:r>
          <a:endParaRPr lang="en-AS" sz="2300" kern="1200"/>
        </a:p>
      </dsp:txBody>
      <dsp:txXfrm>
        <a:off x="26930" y="1291467"/>
        <a:ext cx="4164178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B7BEA-707D-411C-B62A-FFF7A9544B6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BC170-FD11-46BF-AF6A-2E58D0107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BC170-FD11-46BF-AF6A-2E58D01078D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7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BC170-FD11-46BF-AF6A-2E58D01078D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6268-33F1-AC9C-3DAC-68CC7BA5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E6601-EB5B-851B-19E8-0BB27E1B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BF94-6E78-A290-710B-7378212A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B75A-F7BA-1C49-857A-87B5061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3E48-8ED9-CCE4-72AF-2E3ACDCB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0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0B52-F130-25A1-69FA-64092689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BAE3B-C419-A81A-6329-633EC50C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2C33-BA21-D2AD-B6A2-2A0CC02A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5C44-52A0-D23C-495A-4B5859C7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DE4D-A284-3858-25C5-400BAA6A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B1A2A-5029-C691-6517-3188D459F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CFA23-D32A-376B-EFC8-875D9A44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5319-0E69-B34F-962C-2589A74E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CCD7-D05C-F4D5-F899-89F158B8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0639-2CE5-550B-E39C-B4AEBB16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CF48-283A-0A6E-3EE3-490A418C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17DE-E73F-D4A4-FEC2-D691A2FE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5E70-6A7E-7A4E-65EC-3597B06F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B2D8-1B79-1FB8-195D-FD88A97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BBCC-E8E7-146C-B3F1-E0F4BB93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C05E-CC87-C7EB-3D96-8A690092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25DFE-F4B0-1992-1082-9D89B5AE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4B40-4FD9-0FFC-0163-138836CE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8174-EE03-6AD0-1A28-4D6893E4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310F-6743-58A9-DD38-8EF9756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0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3405-F620-BA34-2147-DE96E2A3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1EFF-2845-0942-0B21-46CBC20B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BBE0-A248-BEAB-D1AF-43A1CFDB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D0E5-14AD-C885-1A3B-55590356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9D49B-3146-830A-745C-29B5B5E8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1C624-E216-577C-DD95-48BE3A1B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2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33B2-3C97-4A6A-ACED-803E5C4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C707-0383-7EA9-5B5F-8463CF01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CFE46-E749-7B58-A60E-2678707E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F6C1C-3E9C-DCA8-0A40-F3595021A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2FAA1-D9D6-89F1-E606-83A5C0989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E54C2-A02D-D2D1-26C4-6DF794ED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921C5-6C76-1228-52D3-F6389B56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2BFBF-BAE5-CAD5-F27E-D0B2B85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8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5152-889C-5245-D274-A1AE060D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E4905-5848-4CE5-012D-E002D01B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3D725-6E2A-36A1-1B83-71708AF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BD4BE-6822-138A-EE84-D33A63B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E8648-9653-DC31-A0B1-297E0F36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241F8-D8A7-F3B9-2DDF-18E35DFF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6A7C-9DC6-07F7-95C9-F9821778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D08-25F4-ECC5-D4A1-1001D9CF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44BA-C01C-02F2-F8B2-F6A7414B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5F13-D73C-2612-D5E2-1EB08E5BC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69E9-AEBC-3ED1-5A28-B84B4C52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2872-33EE-80A3-D0F0-0A96317F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50F44-A48F-CE1A-E824-D9535E1A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A95E-5EC4-55C4-1A43-A56BCD34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7CE86-5835-BE25-DF25-5E4B9F193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379D0-BCCA-C03C-B7B1-51F8207D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2CD2-D599-7046-2961-507E7BA0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CCC7B-CD7C-22B0-1A6A-D4C8B4D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268D-451C-D1C0-5FD3-EF462C2B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8AC17-6204-997D-217E-88A3AB9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BF4D-4073-9718-B261-CFF0C191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300A-D890-DE38-9AD2-261D8E71E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4BD0-8F61-4DFF-94E2-F215C3C1E884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4C61-6A46-E357-16F1-E27C6738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18FE3-25B7-CB65-FCA4-09F74012F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3333-4F28-49BA-A8CF-C9EFDC4D1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16B30E-0431-6C30-BBBB-88FA1ED8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B0B1814-AF0F-9AEE-4811-C60455F0D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820680"/>
              </p:ext>
            </p:extLst>
          </p:nvPr>
        </p:nvGraphicFramePr>
        <p:xfrm>
          <a:off x="6206761" y="1154814"/>
          <a:ext cx="4400939" cy="74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51FA46-83DC-F37E-C94B-81E8DDCC2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113082"/>
              </p:ext>
            </p:extLst>
          </p:nvPr>
        </p:nvGraphicFramePr>
        <p:xfrm>
          <a:off x="1159331" y="2496168"/>
          <a:ext cx="5228255" cy="671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F21F1D-CB59-702C-06AB-99A1ED626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656205"/>
              </p:ext>
            </p:extLst>
          </p:nvPr>
        </p:nvGraphicFramePr>
        <p:xfrm>
          <a:off x="6912078" y="4249774"/>
          <a:ext cx="4218038" cy="184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50192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E66B-C0E1-49AB-F070-96FE6A89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Introduction: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C8D8-E698-1240-85E8-B72D041D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This project presents a data pipeline designed to leverage movie data analytics for enhanced decision-making in the film industry.</a:t>
            </a:r>
            <a:endParaRPr lang="en-IN" sz="32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5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DDA-5383-26F0-3BC5-18A8104A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en-US" sz="32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 Movie Database (TMDB) API</a:t>
            </a:r>
            <a:r>
              <a:rPr lang="en-US" sz="3200" b="0" i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​</a:t>
            </a:r>
            <a:endParaRPr lang="en-IN" sz="32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B026-8B0E-D06B-6FBF-FBDC4A5F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API URL : https://developer.themoviedb.org/reference/intro/getting-started</a:t>
            </a: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endParaRPr lang="de-DE" sz="2400" b="0" i="0" dirty="0">
              <a:solidFill>
                <a:schemeClr val="accent5">
                  <a:lumMod val="50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Dataset columns –  Movie ID, Movie title, Original Language, Overview, Ratings, Release dates,etc.</a:t>
            </a: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endParaRPr lang="de-DE" sz="2400" b="0" i="0" dirty="0">
              <a:solidFill>
                <a:schemeClr val="accent5">
                  <a:lumMod val="50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24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Source:</a:t>
            </a:r>
            <a:r>
              <a:rPr lang="de-DE" sz="2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 The data comes from The Movie Database (TMDb), a community-driven online database for movies and TV shows.</a:t>
            </a:r>
            <a:r>
              <a:rPr lang="de-DE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endParaRPr lang="de-DE" b="0" i="0" dirty="0">
              <a:solidFill>
                <a:schemeClr val="accent5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911E315E-7064-BE34-BF0F-C45192A5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530" y="4603879"/>
            <a:ext cx="2006984" cy="20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3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DCCA-90C5-8386-399F-E1C41A0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User Stories: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8A2C-E1CA-FF3E-2542-111C107F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User Story 1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As a movie industry analyst , I want to analyze the performance of movies across various languages so that I can identify which languages are most successful in the current market, recognize emerging languages that are gaining traction, and determine if certain languages are more prevalent in specific genres.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User </a:t>
            </a:r>
            <a:r>
              <a:rPr lang="en-US" sz="2000" u="sng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Story 2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: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As a movie industry analyst , I want to analyze the number of votes movies receive each month across different languages , so that I can identify patterns and trends in audience engagement, and understand how the popularity of movies in various languages fluctuates throughout the year.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5" name="Graphic 4" descr="Target Audience">
            <a:extLst>
              <a:ext uri="{FF2B5EF4-FFF2-40B4-BE49-F238E27FC236}">
                <a16:creationId xmlns:a16="http://schemas.microsoft.com/office/drawing/2014/main" id="{D4363610-0178-597D-AF49-1D9A0299B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9408" y="121233"/>
            <a:ext cx="1704392" cy="17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E0D6-4751-2D47-E590-E114013B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Technologies used: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B4329-84DE-AD81-AE3C-B65EFE05F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0" y="2993575"/>
            <a:ext cx="3217436" cy="124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4406D-6055-35B9-4D3F-2CFD3AAEE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41" y="2379306"/>
            <a:ext cx="3708918" cy="2472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8C31D-9D83-F841-BBDD-F3111EE3E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85" y="2672832"/>
            <a:ext cx="1885560" cy="1885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8E6342-9EAD-78CC-4353-D86B746DB5EA}"/>
              </a:ext>
            </a:extLst>
          </p:cNvPr>
          <p:cNvSpPr txBox="1"/>
          <p:nvPr/>
        </p:nvSpPr>
        <p:spPr>
          <a:xfrm>
            <a:off x="6653302" y="4525347"/>
            <a:ext cx="202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BigQuery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A6F5C-4AAE-661D-86EA-3A6263903E3B}"/>
              </a:ext>
            </a:extLst>
          </p:cNvPr>
          <p:cNvSpPr txBox="1"/>
          <p:nvPr/>
        </p:nvSpPr>
        <p:spPr>
          <a:xfrm>
            <a:off x="3503254" y="4525347"/>
            <a:ext cx="2809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Google Cloud Storage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EC313-881A-D4B7-AEAA-BDC11351A0A5}"/>
              </a:ext>
            </a:extLst>
          </p:cNvPr>
          <p:cNvSpPr txBox="1"/>
          <p:nvPr/>
        </p:nvSpPr>
        <p:spPr>
          <a:xfrm>
            <a:off x="10273005" y="6604084"/>
            <a:ext cx="3331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*all images taken from Google</a:t>
            </a:r>
            <a:endParaRPr lang="en-IN" sz="105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83AB4-60D4-CB09-7EE6-3405EFDEB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94" y="3339317"/>
            <a:ext cx="2659079" cy="5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4F14B-97D8-4144-F688-C3B7B020447E}"/>
              </a:ext>
            </a:extLst>
          </p:cNvPr>
          <p:cNvSpPr/>
          <p:nvPr/>
        </p:nvSpPr>
        <p:spPr>
          <a:xfrm>
            <a:off x="724113" y="1343218"/>
            <a:ext cx="1520890" cy="970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87DF19-C81E-A03C-1DA6-36B1BC21860B}"/>
              </a:ext>
            </a:extLst>
          </p:cNvPr>
          <p:cNvSpPr/>
          <p:nvPr/>
        </p:nvSpPr>
        <p:spPr>
          <a:xfrm>
            <a:off x="746448" y="3306148"/>
            <a:ext cx="1726163" cy="10932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84025E-02AA-603F-1CA8-8AB1360288C1}"/>
              </a:ext>
            </a:extLst>
          </p:cNvPr>
          <p:cNvSpPr/>
          <p:nvPr/>
        </p:nvSpPr>
        <p:spPr>
          <a:xfrm>
            <a:off x="6500324" y="3306148"/>
            <a:ext cx="1520890" cy="970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0D7CCB-0AD7-A1E0-8195-4898D907D45E}"/>
              </a:ext>
            </a:extLst>
          </p:cNvPr>
          <p:cNvSpPr/>
          <p:nvPr/>
        </p:nvSpPr>
        <p:spPr>
          <a:xfrm>
            <a:off x="4575110" y="3306148"/>
            <a:ext cx="1520890" cy="982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48F6E3-C303-5F2E-1A93-8E9EFD99262F}"/>
              </a:ext>
            </a:extLst>
          </p:cNvPr>
          <p:cNvSpPr/>
          <p:nvPr/>
        </p:nvSpPr>
        <p:spPr>
          <a:xfrm>
            <a:off x="9778481" y="3292152"/>
            <a:ext cx="1520890" cy="970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AD48F-CCC5-6253-D12C-4CAFE920E64D}"/>
              </a:ext>
            </a:extLst>
          </p:cNvPr>
          <p:cNvSpPr/>
          <p:nvPr/>
        </p:nvSpPr>
        <p:spPr>
          <a:xfrm>
            <a:off x="4133461" y="2006082"/>
            <a:ext cx="4404049" cy="4208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E7B6E-A259-7259-843C-8D12D3D8F9CB}"/>
              </a:ext>
            </a:extLst>
          </p:cNvPr>
          <p:cNvSpPr txBox="1"/>
          <p:nvPr/>
        </p:nvSpPr>
        <p:spPr>
          <a:xfrm>
            <a:off x="915843" y="1506121"/>
            <a:ext cx="11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API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137D-F97D-124F-5923-8303A179A8F0}"/>
              </a:ext>
            </a:extLst>
          </p:cNvPr>
          <p:cNvSpPr txBox="1"/>
          <p:nvPr/>
        </p:nvSpPr>
        <p:spPr>
          <a:xfrm>
            <a:off x="779930" y="3668100"/>
            <a:ext cx="167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Apache</a:t>
            </a:r>
            <a:r>
              <a:rPr lang="en-US" dirty="0"/>
              <a:t> Airflow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F401B-D24A-1C6D-2B94-1D8AECFB66EB}"/>
              </a:ext>
            </a:extLst>
          </p:cNvPr>
          <p:cNvSpPr txBox="1"/>
          <p:nvPr/>
        </p:nvSpPr>
        <p:spPr>
          <a:xfrm>
            <a:off x="5103845" y="2226907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Cloud Platform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887AC-C8D9-D142-99FB-2E9436414944}"/>
              </a:ext>
            </a:extLst>
          </p:cNvPr>
          <p:cNvSpPr txBox="1"/>
          <p:nvPr/>
        </p:nvSpPr>
        <p:spPr>
          <a:xfrm>
            <a:off x="4926949" y="3529600"/>
            <a:ext cx="817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GCS </a:t>
            </a:r>
          </a:p>
          <a:p>
            <a:r>
              <a:rPr lang="en-US" dirty="0"/>
              <a:t>Bucket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083B4-0A17-9737-9878-F1CC673EC4F4}"/>
              </a:ext>
            </a:extLst>
          </p:cNvPr>
          <p:cNvSpPr txBox="1"/>
          <p:nvPr/>
        </p:nvSpPr>
        <p:spPr>
          <a:xfrm>
            <a:off x="6735849" y="3606674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Big Query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A4F16-23D4-666B-6F86-255440E9260D}"/>
              </a:ext>
            </a:extLst>
          </p:cNvPr>
          <p:cNvSpPr txBox="1"/>
          <p:nvPr/>
        </p:nvSpPr>
        <p:spPr>
          <a:xfrm>
            <a:off x="10138207" y="3668100"/>
            <a:ext cx="9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Tableau</a:t>
            </a:r>
            <a:endParaRPr lang="en-IN" dirty="0">
              <a:latin typeface="Aptos" panose="020B00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3C2B97-03CA-04CA-DB0A-C8D8242BCC34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484556" y="2313602"/>
            <a:ext cx="2" cy="97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5E4F01-8910-F68B-7EB0-1201AA0EA00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72611" y="3791340"/>
            <a:ext cx="2102499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333649-3BFA-B7EE-23CA-75B560F4C63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6096000" y="3791340"/>
            <a:ext cx="404324" cy="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8455F5-A0BC-A66A-E73F-734C07AA5D6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8021214" y="3777344"/>
            <a:ext cx="1757267" cy="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E38BB-29AB-8D8D-7794-564E59DCCCDC}"/>
              </a:ext>
            </a:extLst>
          </p:cNvPr>
          <p:cNvSpPr txBox="1"/>
          <p:nvPr/>
        </p:nvSpPr>
        <p:spPr>
          <a:xfrm>
            <a:off x="4713974" y="441649"/>
            <a:ext cx="326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Project Architecture</a:t>
            </a:r>
            <a:endParaRPr lang="en-IN" sz="2800" dirty="0">
              <a:latin typeface="Aptos" panose="020B00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1EE456-5C55-16E4-69F0-7BEE29CDBD42}"/>
              </a:ext>
            </a:extLst>
          </p:cNvPr>
          <p:cNvSpPr/>
          <p:nvPr/>
        </p:nvSpPr>
        <p:spPr>
          <a:xfrm>
            <a:off x="508516" y="2712099"/>
            <a:ext cx="2202025" cy="20857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B36E85-94DC-0630-AAF5-5F3CEA8544A4}"/>
              </a:ext>
            </a:extLst>
          </p:cNvPr>
          <p:cNvSpPr txBox="1"/>
          <p:nvPr/>
        </p:nvSpPr>
        <p:spPr>
          <a:xfrm>
            <a:off x="724113" y="4797881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0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106B-3170-EB01-4620-8DACBAF0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Implemented pipeline: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FD32-2F63-2F77-17BA-24E6DF67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fetch from API.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Store the data into the GCP bucket. 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Take the data from the bucket into GCP big query.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Passed the data to Tableau for creating visualizations to answer business questions.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Analyze the visualization for the results of our user stories.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13AC1301-ECD6-ABD9-BC80-EF9DEA5A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8320" y="365125"/>
            <a:ext cx="1097902" cy="1097902"/>
          </a:xfrm>
          <a:prstGeom prst="rect">
            <a:avLst/>
          </a:prstGeom>
        </p:spPr>
      </p:pic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12F29277-FBF4-3394-23CD-31C262682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8692" y="772512"/>
            <a:ext cx="1695061" cy="16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6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9473-04EC-91C1-3C15-C62FE9D4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Business Questions: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2730-8B0C-1FA7-2A44-C1ABFBB6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What are the emerging languages showing significant growth in movie production and audience engagement over the past few years?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What are the monthly trends in the number of votes received by movies in different languages over the past few years?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83D8E-A302-1467-EBF3-F1B8BE100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02ECB8-23EA-DC54-AB34-D48B4D49944D}"/>
              </a:ext>
            </a:extLst>
          </p:cNvPr>
          <p:cNvSpPr txBox="1"/>
          <p:nvPr/>
        </p:nvSpPr>
        <p:spPr>
          <a:xfrm>
            <a:off x="3926632" y="3125755"/>
            <a:ext cx="433873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Pipeline Demo</a:t>
            </a:r>
            <a:endParaRPr lang="en-IN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1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9B6B81623334440949E4817B016928A" ma:contentTypeVersion="13" ma:contentTypeDescription="Ein neues Dokument erstellen." ma:contentTypeScope="" ma:versionID="ac4003d8b97b7ae80aa6a080fab5bdd6">
  <xsd:schema xmlns:xsd="http://www.w3.org/2001/XMLSchema" xmlns:xs="http://www.w3.org/2001/XMLSchema" xmlns:p="http://schemas.microsoft.com/office/2006/metadata/properties" xmlns:ns3="f4c4f26a-4129-4762-9919-e99158218b0f" xmlns:ns4="c237f46b-1de2-4fc0-a692-38a3549f12be" targetNamespace="http://schemas.microsoft.com/office/2006/metadata/properties" ma:root="true" ma:fieldsID="6e067597c0724d7b8682fd56ff1cd765" ns3:_="" ns4:_="">
    <xsd:import namespace="f4c4f26a-4129-4762-9919-e99158218b0f"/>
    <xsd:import namespace="c237f46b-1de2-4fc0-a692-38a3549f12b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4f26a-4129-4762-9919-e99158218b0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7f46b-1de2-4fc0-a692-38a3549f12b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c4f26a-4129-4762-9919-e99158218b0f" xsi:nil="true"/>
  </documentManagement>
</p:properties>
</file>

<file path=customXml/itemProps1.xml><?xml version="1.0" encoding="utf-8"?>
<ds:datastoreItem xmlns:ds="http://schemas.openxmlformats.org/officeDocument/2006/customXml" ds:itemID="{06FA6C6D-8FD4-432B-B8CD-4CC8A9599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c4f26a-4129-4762-9919-e99158218b0f"/>
    <ds:schemaRef ds:uri="c237f46b-1de2-4fc0-a692-38a3549f12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61B567-6C12-426C-B668-B8D3679BFC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5980EB-AEAD-484D-82B4-00457EBFB36D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c237f46b-1de2-4fc0-a692-38a3549f12be"/>
    <ds:schemaRef ds:uri="f4c4f26a-4129-4762-9919-e99158218b0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346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Segoe UI</vt:lpstr>
      <vt:lpstr>Office Theme</vt:lpstr>
      <vt:lpstr>PowerPoint Presentation</vt:lpstr>
      <vt:lpstr>Introduction:</vt:lpstr>
      <vt:lpstr>The Movie Database (TMDB) API​</vt:lpstr>
      <vt:lpstr>User Stories:</vt:lpstr>
      <vt:lpstr>Technologies used:</vt:lpstr>
      <vt:lpstr>PowerPoint Presentation</vt:lpstr>
      <vt:lpstr>Implemented pipeline:</vt:lpstr>
      <vt:lpstr>Business Questions: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2</dc:title>
  <dc:creator>Aadishree Borkar</dc:creator>
  <cp:lastModifiedBy>rakesh hs</cp:lastModifiedBy>
  <cp:revision>22</cp:revision>
  <dcterms:created xsi:type="dcterms:W3CDTF">2024-06-06T20:57:48Z</dcterms:created>
  <dcterms:modified xsi:type="dcterms:W3CDTF">2024-06-07T12:24:46Z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0x01010079B6B81623334440949E4817B016928A</vt:lpwstr>
  </property>
</Properties>
</file>