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  <p:sldMasterId id="2147483814" r:id="rId4"/>
    <p:sldMasterId id="2147483820" r:id="rId5"/>
  </p:sldMasterIdLst>
  <p:notesMasterIdLst>
    <p:notesMasterId r:id="rId31"/>
  </p:notesMasterIdLst>
  <p:handoutMasterIdLst>
    <p:handoutMasterId r:id="rId32"/>
  </p:handoutMasterIdLst>
  <p:sldIdLst>
    <p:sldId id="311" r:id="rId6"/>
    <p:sldId id="389" r:id="rId7"/>
    <p:sldId id="392" r:id="rId8"/>
    <p:sldId id="393" r:id="rId9"/>
    <p:sldId id="391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10" r:id="rId21"/>
    <p:sldId id="404" r:id="rId22"/>
    <p:sldId id="405" r:id="rId23"/>
    <p:sldId id="406" r:id="rId24"/>
    <p:sldId id="407" r:id="rId25"/>
    <p:sldId id="408" r:id="rId26"/>
    <p:sldId id="409" r:id="rId27"/>
    <p:sldId id="386" r:id="rId28"/>
    <p:sldId id="385" r:id="rId29"/>
    <p:sldId id="383" r:id="rId30"/>
  </p:sldIdLst>
  <p:sldSz cx="9144000" cy="5143500" type="screen16x9"/>
  <p:notesSz cx="6797675" cy="992822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777" userDrawn="1">
          <p15:clr>
            <a:srgbClr val="A4A3A4"/>
          </p15:clr>
        </p15:guide>
        <p15:guide id="2" pos="5465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2876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8AD"/>
    <a:srgbClr val="68717A"/>
    <a:srgbClr val="000000"/>
    <a:srgbClr val="FFFF00"/>
    <a:srgbClr val="124192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0" y="102"/>
      </p:cViewPr>
      <p:guideLst>
        <p:guide orient="horz" pos="2777"/>
        <p:guide pos="5465"/>
        <p:guide orient="horz" pos="690"/>
        <p:guide pos="2876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12" y="-18"/>
      </p:cViewPr>
      <p:guideLst>
        <p:guide orient="horz" pos="2876"/>
        <p:guide pos="2156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85" tIns="45642" rIns="91285" bIns="4564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2"/>
          </a:xfrm>
          <a:prstGeom prst="rect">
            <a:avLst/>
          </a:prstGeom>
        </p:spPr>
        <p:txBody>
          <a:bodyPr vert="horz" lIns="91285" tIns="45642" rIns="91285" bIns="456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6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>
                <a:ea typeface="ヒラギノ角ゴ Pro W3"/>
                <a:cs typeface="ヒラギノ角ゴ Pro W3"/>
              </a:rPr>
              <a:t>main headline in</a:t>
            </a:r>
            <a:br>
              <a:rPr lang="en-US">
                <a:ea typeface="ヒラギノ角ゴ Pro W3"/>
                <a:cs typeface="ヒラギノ角ゴ Pro W3"/>
              </a:rPr>
            </a:br>
            <a:r>
              <a:rPr lang="en-US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/>
              <a:t>Author/Presenter</a:t>
            </a:r>
          </a:p>
          <a:p>
            <a:pPr eaLnBrk="1" hangingPunct="1">
              <a:defRPr/>
            </a:pPr>
            <a:r>
              <a:rPr lang="en-GB" sz="180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2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9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     </a:t>
            </a:r>
          </a:p>
        </p:txBody>
      </p:sp>
    </p:spTree>
    <p:extLst>
      <p:ext uri="{BB962C8B-B14F-4D97-AF65-F5344CB8AC3E}">
        <p14:creationId xmlns:p14="http://schemas.microsoft.com/office/powerpoint/2010/main" val="118563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E345A2-134E-4A5C-B7E0-47E5924825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     </a:t>
            </a:r>
          </a:p>
        </p:txBody>
      </p:sp>
    </p:spTree>
    <p:extLst>
      <p:ext uri="{BB962C8B-B14F-4D97-AF65-F5344CB8AC3E}">
        <p14:creationId xmlns:p14="http://schemas.microsoft.com/office/powerpoint/2010/main" val="202643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82C2641-4B6C-4556-B5C8-DAC6D00180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     </a:t>
            </a:r>
          </a:p>
        </p:txBody>
      </p:sp>
    </p:spTree>
    <p:extLst>
      <p:ext uri="{BB962C8B-B14F-4D97-AF65-F5344CB8AC3E}">
        <p14:creationId xmlns:p14="http://schemas.microsoft.com/office/powerpoint/2010/main" val="344197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3A9A6C-F0CC-47DB-8D4C-E250C53F70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>
                <a:ea typeface="ヒラギノ角ゴ Pro W3"/>
                <a:cs typeface="ヒラギノ角ゴ Pro W3"/>
              </a:rPr>
              <a:t>main headline in</a:t>
            </a:r>
            <a:br>
              <a:rPr lang="en-US">
                <a:ea typeface="ヒラギノ角ゴ Pro W3"/>
                <a:cs typeface="ヒラギノ角ゴ Pro W3"/>
              </a:rPr>
            </a:br>
            <a:r>
              <a:rPr lang="en-US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/>
              <a:t>Author/Presenter</a:t>
            </a:r>
          </a:p>
          <a:p>
            <a:pPr eaLnBrk="1" hangingPunct="1">
              <a:defRPr/>
            </a:pPr>
            <a:r>
              <a:rPr lang="en-GB" sz="180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  <p:sp>
        <p:nvSpPr>
          <p:cNvPr id="10" name="Footer Placeholder 27">
            <a:extLst>
              <a:ext uri="{FF2B5EF4-FFF2-40B4-BE49-F238E27FC236}">
                <a16:creationId xmlns:a16="http://schemas.microsoft.com/office/drawing/2014/main" id="{5EE8E8FC-C961-41C5-AE88-AA9459EF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2020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 Application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3074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2020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2020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Application Name     </a:t>
            </a:r>
            <a:endParaRPr lang="en-US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2020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cs typeface="Arial" charset="0"/>
              </a:rPr>
              <a:t>For internal use Application Name     </a:t>
            </a:r>
          </a:p>
        </p:txBody>
      </p:sp>
    </p:spTree>
    <p:extLst>
      <p:ext uri="{BB962C8B-B14F-4D97-AF65-F5344CB8AC3E}">
        <p14:creationId xmlns:p14="http://schemas.microsoft.com/office/powerpoint/2010/main" val="58273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Template Editor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/>
              <a:t>User Guide</a:t>
            </a:r>
          </a:p>
          <a:p>
            <a:pPr eaLnBrk="1" hangingPunct="1">
              <a:defRPr/>
            </a:pPr>
            <a:r>
              <a:rPr lang="en-GB" sz="1200" dirty="0"/>
              <a:t>Latest update:</a:t>
            </a:r>
          </a:p>
          <a:p>
            <a:pPr marL="228600" lvl="1" indent="0" eaLnBrk="1" hangingPunct="1">
              <a:buNone/>
              <a:defRPr/>
            </a:pPr>
            <a:r>
              <a:rPr lang="en-GB" sz="1200" dirty="0"/>
              <a:t>Katarzyna Frasunkiewicz</a:t>
            </a:r>
          </a:p>
          <a:p>
            <a:pPr marL="228600" lvl="1" indent="0" eaLnBrk="1" hangingPunct="1">
              <a:buNone/>
              <a:defRPr/>
            </a:pPr>
            <a:r>
              <a:rPr lang="en-GB" sz="1200" dirty="0"/>
              <a:t>25.08.2020</a:t>
            </a:r>
          </a:p>
          <a:p>
            <a:pPr marL="228600" lvl="1" indent="0" eaLnBrk="1" hangingPunct="1">
              <a:buNone/>
              <a:defRPr/>
            </a:pPr>
            <a:r>
              <a:rPr lang="en-GB" sz="1200" dirty="0"/>
              <a:t>1.0</a:t>
            </a:r>
          </a:p>
          <a:p>
            <a:pPr marL="0" indent="0" eaLnBrk="1" hangingPunct="1">
              <a:buNone/>
              <a:defRPr/>
            </a:pPr>
            <a:r>
              <a:rPr lang="en-GB" sz="1200" dirty="0"/>
              <a:t>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For internal use    Application Name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0" y="271646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862010"/>
            <a:ext cx="8354405" cy="729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 search bar to search in model objects list. Click on word on the right po change search mode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-name – phrase is searched among objects name attribute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-property – list is limited to objects having this property ( it must be exact full name i.e. description, but not desc)</a:t>
            </a:r>
            <a:endParaRPr lang="en-IN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Left Search 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D76A7-CCB2-4832-8377-9B771DC9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63" b="90000"/>
          <a:stretch/>
        </p:blipFill>
        <p:spPr>
          <a:xfrm>
            <a:off x="2378778" y="317290"/>
            <a:ext cx="3830082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568C2F-BB2E-4E70-B848-488520F7A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333234" y="1732547"/>
            <a:ext cx="2580231" cy="268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D6A3B-60EE-44E1-9F31-3350CD6E2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7" b="13593"/>
          <a:stretch/>
        </p:blipFill>
        <p:spPr>
          <a:xfrm>
            <a:off x="4095481" y="1732547"/>
            <a:ext cx="2648219" cy="26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3F89747-61E6-4CA8-B5BB-84DFAB52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08" y="2592394"/>
            <a:ext cx="1591418" cy="2319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0B3B0D-EF27-412D-8943-2DDC9B37F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3" b="-1"/>
          <a:stretch/>
        </p:blipFill>
        <p:spPr>
          <a:xfrm>
            <a:off x="910206" y="2644107"/>
            <a:ext cx="1560899" cy="2049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0" y="271646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9595" y="864880"/>
            <a:ext cx="8354405" cy="2049144"/>
          </a:xfrm>
        </p:spPr>
        <p:txBody>
          <a:bodyPr/>
          <a:lstStyle/>
          <a:p>
            <a:r>
              <a:rPr lang="en-IN" sz="1400" dirty="0"/>
              <a:t>Adds new object to model</a:t>
            </a:r>
          </a:p>
          <a:p>
            <a:r>
              <a:rPr lang="en-IN" sz="1400" dirty="0"/>
              <a:t>Setting allows to change model name</a:t>
            </a:r>
          </a:p>
          <a:p>
            <a:r>
              <a:rPr lang="en-IN" sz="1400" dirty="0"/>
              <a:t>There are three ways to display models objects :</a:t>
            </a:r>
          </a:p>
          <a:p>
            <a:r>
              <a:rPr lang="en-IN" sz="1400" dirty="0"/>
              <a:t>List view (default) </a:t>
            </a:r>
          </a:p>
          <a:p>
            <a:r>
              <a:rPr lang="en-IN" sz="1400" dirty="0"/>
              <a:t>Hierarchy view – based on extends property</a:t>
            </a:r>
          </a:p>
          <a:p>
            <a:r>
              <a:rPr lang="en-IN" sz="1400" dirty="0"/>
              <a:t>Grouped view – select property from dropdown list  (it’s crated dynamically based on objects attributes)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Left Side bar - </a:t>
            </a:r>
            <a:r>
              <a:rPr lang="en-IN" sz="1200" dirty="0"/>
              <a:t>Displays List of objects in current model.</a:t>
            </a:r>
          </a:p>
          <a:p>
            <a:r>
              <a:rPr lang="en-IN" dirty="0"/>
              <a:t>	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3054BB-E6AE-485A-846C-E1EAD5FBB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1747577"/>
            <a:ext cx="247685" cy="228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17DF46-2F24-408A-8003-3CEA3857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73" y="2026857"/>
            <a:ext cx="266737" cy="238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EEF6FA-9F17-4D5C-B0BF-CC3DC27F1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0" y="1155248"/>
            <a:ext cx="219106" cy="238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F243C1-EE3F-470A-B7FB-9DCFE4C45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533" y="2571750"/>
            <a:ext cx="1560899" cy="2153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4334B9-0659-4220-895D-6BBE7E11B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120" y="865906"/>
            <a:ext cx="238158" cy="27626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862CC49-5D95-4442-8044-FD9B62C8EC6E}"/>
              </a:ext>
            </a:extLst>
          </p:cNvPr>
          <p:cNvSpPr/>
          <p:nvPr/>
        </p:nvSpPr>
        <p:spPr>
          <a:xfrm>
            <a:off x="4033284" y="2635436"/>
            <a:ext cx="343189" cy="279291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489842-5515-4682-8235-EF9A174765FA}"/>
              </a:ext>
            </a:extLst>
          </p:cNvPr>
          <p:cNvSpPr/>
          <p:nvPr/>
        </p:nvSpPr>
        <p:spPr>
          <a:xfrm>
            <a:off x="1291298" y="2644107"/>
            <a:ext cx="344008" cy="23113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0C0572-C55A-4A6F-92B0-0E954F097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617" y="2287319"/>
            <a:ext cx="429978" cy="2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8120" y="858939"/>
            <a:ext cx="8354405" cy="301180"/>
          </a:xfrm>
        </p:spPr>
        <p:txBody>
          <a:bodyPr/>
          <a:lstStyle/>
          <a:p>
            <a:r>
              <a:rPr lang="en-IN" sz="1400" dirty="0"/>
              <a:t>When object is selected in Left sidebar, Editor in central pane becomes visible.</a:t>
            </a:r>
          </a:p>
          <a:p>
            <a:endParaRPr lang="en-IN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US" dirty="0"/>
              <a:t>Start edition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550EAB-FA1D-4402-8568-813C0A5A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7" y="1509769"/>
            <a:ext cx="7781661" cy="27934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3E4AE-44BC-43FE-ABF6-48C8F6E2E3CC}"/>
              </a:ext>
            </a:extLst>
          </p:cNvPr>
          <p:cNvCxnSpPr>
            <a:cxnSpLocks/>
          </p:cNvCxnSpPr>
          <p:nvPr/>
        </p:nvCxnSpPr>
        <p:spPr>
          <a:xfrm>
            <a:off x="437435" y="2221626"/>
            <a:ext cx="396949" cy="43239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60F751-CAD2-4E3E-AC98-9311AD430E77}"/>
              </a:ext>
            </a:extLst>
          </p:cNvPr>
          <p:cNvCxnSpPr>
            <a:cxnSpLocks/>
          </p:cNvCxnSpPr>
          <p:nvPr/>
        </p:nvCxnSpPr>
        <p:spPr>
          <a:xfrm>
            <a:off x="4310837" y="1113422"/>
            <a:ext cx="0" cy="39634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0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31ED24-810F-497A-9ED6-DE74D8DC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059992"/>
            <a:ext cx="3934374" cy="419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6169" y="849579"/>
            <a:ext cx="8354405" cy="3578382"/>
          </a:xfrm>
        </p:spPr>
        <p:txBody>
          <a:bodyPr/>
          <a:lstStyle/>
          <a:p>
            <a:r>
              <a:rPr lang="en-IN" sz="1400" dirty="0"/>
              <a:t>To Edit an attribute value click on input .</a:t>
            </a:r>
          </a:p>
          <a:p>
            <a:endParaRPr lang="en-IN" sz="1400" dirty="0"/>
          </a:p>
          <a:p>
            <a:r>
              <a:rPr lang="en-IN" sz="1400" dirty="0"/>
              <a:t>Select Save button to save. Cancel to reject changes </a:t>
            </a:r>
            <a:r>
              <a:rPr lang="en-IN" sz="1200" i="1" dirty="0"/>
              <a:t>!clicking outside edited field will also reject </a:t>
            </a:r>
            <a:r>
              <a:rPr lang="en-IN" sz="1200" dirty="0"/>
              <a:t>changes!</a:t>
            </a:r>
          </a:p>
          <a:p>
            <a:endParaRPr lang="en-IN" sz="1400" dirty="0"/>
          </a:p>
          <a:p>
            <a:r>
              <a:rPr lang="en-IN" sz="1400" dirty="0"/>
              <a:t>If text is long you can drag right bottom corner to enlarge input </a:t>
            </a:r>
          </a:p>
          <a:p>
            <a:br>
              <a:rPr lang="en-IN" sz="1400" dirty="0"/>
            </a:br>
            <a:endParaRPr lang="en-IN" sz="1400" dirty="0"/>
          </a:p>
          <a:p>
            <a:r>
              <a:rPr lang="en-IN" sz="1400" dirty="0"/>
              <a:t>To delete attribute click x in right upper corner ( visible on hover)</a:t>
            </a:r>
          </a:p>
          <a:p>
            <a:br>
              <a:rPr lang="en-IN" sz="1400" dirty="0"/>
            </a:br>
            <a:endParaRPr lang="en-IN" sz="1400" dirty="0"/>
          </a:p>
          <a:p>
            <a:r>
              <a:rPr lang="en-IN" sz="1400" dirty="0"/>
              <a:t>Suggestions for services and requirements.</a:t>
            </a:r>
          </a:p>
          <a:p>
            <a:r>
              <a:rPr lang="en-IN" sz="1400" dirty="0"/>
              <a:t>List displays requirements or suggestions </a:t>
            </a:r>
          </a:p>
          <a:p>
            <a:r>
              <a:rPr lang="en-IN" sz="1400" dirty="0"/>
              <a:t>existing in model.</a:t>
            </a:r>
            <a:br>
              <a:rPr lang="en-IN" sz="1400" dirty="0"/>
            </a:br>
            <a:endParaRPr lang="en-IN" sz="1400" dirty="0"/>
          </a:p>
          <a:p>
            <a:endParaRPr lang="en-IN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Object Edition -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5DA1-12B5-4533-91A5-69901CE40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03"/>
          <a:stretch/>
        </p:blipFill>
        <p:spPr>
          <a:xfrm>
            <a:off x="373426" y="2225353"/>
            <a:ext cx="3912801" cy="49534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3E4AE-44BC-43FE-ABF6-48C8F6E2E3CC}"/>
              </a:ext>
            </a:extLst>
          </p:cNvPr>
          <p:cNvCxnSpPr>
            <a:cxnSpLocks/>
          </p:cNvCxnSpPr>
          <p:nvPr/>
        </p:nvCxnSpPr>
        <p:spPr>
          <a:xfrm>
            <a:off x="3075251" y="2218894"/>
            <a:ext cx="396949" cy="43239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5C951D8-F008-40FB-9417-79844A1C0B53}"/>
              </a:ext>
            </a:extLst>
          </p:cNvPr>
          <p:cNvSpPr/>
          <p:nvPr/>
        </p:nvSpPr>
        <p:spPr>
          <a:xfrm>
            <a:off x="330417" y="1078462"/>
            <a:ext cx="3755752" cy="382219"/>
          </a:xfrm>
          <a:prstGeom prst="ellipse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6D01137-7AC8-4593-8DF2-3F3CDC8F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35" y="3044042"/>
            <a:ext cx="3069265" cy="4312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60F751-CAD2-4E3E-AC98-9311AD430E77}"/>
              </a:ext>
            </a:extLst>
          </p:cNvPr>
          <p:cNvCxnSpPr>
            <a:cxnSpLocks/>
          </p:cNvCxnSpPr>
          <p:nvPr/>
        </p:nvCxnSpPr>
        <p:spPr>
          <a:xfrm>
            <a:off x="2614507" y="2989395"/>
            <a:ext cx="515827" cy="151289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6BAE2E-8907-4375-B3B5-1A561B6E2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6" y="1622250"/>
            <a:ext cx="3755752" cy="258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7F140-79B6-4720-8CD1-3E9D12D89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9243" y="3453677"/>
            <a:ext cx="2803137" cy="14974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C732B-504E-45F2-9E8A-EF424B274EAA}"/>
              </a:ext>
            </a:extLst>
          </p:cNvPr>
          <p:cNvCxnSpPr>
            <a:cxnSpLocks/>
          </p:cNvCxnSpPr>
          <p:nvPr/>
        </p:nvCxnSpPr>
        <p:spPr>
          <a:xfrm>
            <a:off x="3839362" y="3728484"/>
            <a:ext cx="1115410" cy="244698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9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6931" y="858939"/>
            <a:ext cx="4501116" cy="245123"/>
          </a:xfrm>
        </p:spPr>
        <p:txBody>
          <a:bodyPr/>
          <a:lstStyle/>
          <a:p>
            <a:r>
              <a:rPr lang="en-IN" sz="1400" dirty="0"/>
              <a:t>Adds new attribute,  launches modal . </a:t>
            </a:r>
            <a:br>
              <a:rPr lang="en-IN" sz="1400" dirty="0"/>
            </a:br>
            <a:r>
              <a:rPr lang="en-IN" sz="1400" dirty="0"/>
              <a:t>Providing a key is necessary to create an attribute</a:t>
            </a:r>
          </a:p>
          <a:p>
            <a:endParaRPr lang="en-IN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US" dirty="0"/>
              <a:t>Object Edition  - toolbar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139AA-FF4F-484D-A960-D6FA210F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831781"/>
            <a:ext cx="349375" cy="277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808C8-703A-46DB-93A0-4F6CCD5D9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4" t="4117" r="4441" b="10172"/>
          <a:stretch/>
        </p:blipFill>
        <p:spPr>
          <a:xfrm>
            <a:off x="5026982" y="779721"/>
            <a:ext cx="2049006" cy="814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0F5D4-D9A2-4B0F-BBEF-E8593AE1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8" y="1722185"/>
            <a:ext cx="390580" cy="36200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971220" y="1717274"/>
            <a:ext cx="3919869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Adds new service,  it’s visible under Services tab</a:t>
            </a:r>
          </a:p>
          <a:p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ED421-2FF5-42D8-BF9A-EC77D1B77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982" y="1558498"/>
            <a:ext cx="4151788" cy="717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8A5F38-BF27-4B38-8302-3AFD241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9" y="2475818"/>
            <a:ext cx="362001" cy="295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379EDF-67C4-42C0-92D4-175006C6C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32" y="3258058"/>
            <a:ext cx="352474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8FE66-D2D1-404A-B084-CD53C3B2A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427" y="3891563"/>
            <a:ext cx="342948" cy="34294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6E982E-843C-4459-BD69-33908F3CE863}"/>
              </a:ext>
            </a:extLst>
          </p:cNvPr>
          <p:cNvSpPr txBox="1">
            <a:spLocks/>
          </p:cNvSpPr>
          <p:nvPr/>
        </p:nvSpPr>
        <p:spPr bwMode="auto">
          <a:xfrm>
            <a:off x="956931" y="2516525"/>
            <a:ext cx="3919869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Adds new requirement,  it’s visible under Requirements tab</a:t>
            </a:r>
          </a:p>
          <a:p>
            <a:endParaRPr lang="en-IN" sz="14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8B1B55C-C72D-4256-BF66-39F6663FDE3B}"/>
              </a:ext>
            </a:extLst>
          </p:cNvPr>
          <p:cNvSpPr txBox="1">
            <a:spLocks/>
          </p:cNvSpPr>
          <p:nvPr/>
        </p:nvSpPr>
        <p:spPr bwMode="auto">
          <a:xfrm>
            <a:off x="956931" y="3252299"/>
            <a:ext cx="3919869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Adds new component,  it’s visible under Component tab</a:t>
            </a:r>
          </a:p>
          <a:p>
            <a:endParaRPr lang="en-IN" sz="14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52F9EA1-1AE6-4485-AC79-B3C0F32AAEF3}"/>
              </a:ext>
            </a:extLst>
          </p:cNvPr>
          <p:cNvSpPr txBox="1">
            <a:spLocks/>
          </p:cNvSpPr>
          <p:nvPr/>
        </p:nvSpPr>
        <p:spPr bwMode="auto">
          <a:xfrm>
            <a:off x="944244" y="3895595"/>
            <a:ext cx="3919869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Adds dimension, only one dimension per object </a:t>
            </a:r>
          </a:p>
          <a:p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E6C9EE-5E9B-49BC-ACF9-546422B4B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6982" y="2343749"/>
            <a:ext cx="3991532" cy="69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F5291-4074-4DCC-B1A0-C093BD5AE8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982" y="3097013"/>
            <a:ext cx="3571321" cy="771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5C002E-57E3-48E8-8F5B-DE95657AB9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6982" y="3870788"/>
            <a:ext cx="2208868" cy="1158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85ECD9-FD7F-463A-84C5-F92FF0EF6F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6224" y="201102"/>
            <a:ext cx="5306165" cy="6573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E86E5C-4C18-4ABA-9739-AB6273496AA4}"/>
              </a:ext>
            </a:extLst>
          </p:cNvPr>
          <p:cNvSpPr/>
          <p:nvPr/>
        </p:nvSpPr>
        <p:spPr>
          <a:xfrm>
            <a:off x="3090529" y="126759"/>
            <a:ext cx="2183219" cy="6648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7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US" dirty="0"/>
              <a:t>Object Edition  - category toolbars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For each Service, Component or Requirement</a:t>
            </a:r>
            <a:br>
              <a:rPr lang="en-IN" sz="1400" dirty="0"/>
            </a:br>
            <a:r>
              <a:rPr lang="en-IN" sz="1400" dirty="0"/>
              <a:t>it’s possible to add one Location ,one Dimension and multiple Attributes, using this toolbar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7E7544A-DA24-4314-B817-28FC76B0D7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6169" y="1981696"/>
            <a:ext cx="3919869" cy="1156382"/>
          </a:xfrm>
        </p:spPr>
        <p:txBody>
          <a:bodyPr/>
          <a:lstStyle/>
          <a:p>
            <a:r>
              <a:rPr lang="en-US" sz="1400" dirty="0"/>
              <a:t>Requirements have additional options allowing to:</a:t>
            </a:r>
          </a:p>
          <a:p>
            <a:r>
              <a:rPr lang="en-US" sz="1400" dirty="0"/>
              <a:t>        transform requirement into array, then with same button add array items. </a:t>
            </a:r>
          </a:p>
          <a:p>
            <a:endParaRPr lang="en-US" sz="1400" dirty="0"/>
          </a:p>
          <a:p>
            <a:r>
              <a:rPr lang="en-US" sz="1400" dirty="0"/>
              <a:t>	add custom requirement array nested inside requirement, to add another item to custom array click same button          and provide array name</a:t>
            </a:r>
          </a:p>
          <a:p>
            <a:r>
              <a:rPr lang="en-US" dirty="0"/>
              <a:t>  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8B5EAF-B08E-4871-BCEA-279EF58D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45" y="688602"/>
            <a:ext cx="2972215" cy="9907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35B70-0A51-45DA-8F1F-314B25F83D74}"/>
              </a:ext>
            </a:extLst>
          </p:cNvPr>
          <p:cNvCxnSpPr>
            <a:cxnSpLocks/>
          </p:cNvCxnSpPr>
          <p:nvPr/>
        </p:nvCxnSpPr>
        <p:spPr>
          <a:xfrm>
            <a:off x="3374065" y="1488558"/>
            <a:ext cx="141767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719C334-09AF-4888-A1F3-F8276E37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9" y="2236179"/>
            <a:ext cx="362001" cy="3143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935A6B-53A9-4A59-B2FE-F7312582E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45" y="1930842"/>
            <a:ext cx="2184011" cy="12394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503346-4C95-4A69-8057-088032957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27" y="2961841"/>
            <a:ext cx="400106" cy="3524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E3BBF1-A8A3-44F7-A57C-960556D5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245" y="3314315"/>
            <a:ext cx="3272378" cy="121838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AD4C8F-DB42-4054-871C-B4FCF3638247}"/>
              </a:ext>
            </a:extLst>
          </p:cNvPr>
          <p:cNvCxnSpPr>
            <a:cxnSpLocks/>
          </p:cNvCxnSpPr>
          <p:nvPr/>
        </p:nvCxnSpPr>
        <p:spPr>
          <a:xfrm>
            <a:off x="4196316" y="3631215"/>
            <a:ext cx="652131" cy="9439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15C7E7D-2A7D-493A-A258-4B092E542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628" y="3454978"/>
            <a:ext cx="40010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4818-695E-46F5-B82C-4879CC86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3116-9771-46F2-97EE-1C87D7456F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 Edition  - deletion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260FE-00F6-400B-8205-8258D1F7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84" y="1087437"/>
            <a:ext cx="295316" cy="31436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E0115-2F49-4A60-92A1-D6738D9FFB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6176962" cy="314369"/>
          </a:xfrm>
        </p:spPr>
        <p:txBody>
          <a:bodyPr/>
          <a:lstStyle/>
          <a:p>
            <a:r>
              <a:rPr lang="en-US" sz="1600" dirty="0"/>
              <a:t>To delete edited object select         on main toolbar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CD8A-DCE8-46C8-BD3E-369925A049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8CDD6C-BA35-4827-BFAC-8A48CBB3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35" y="1821235"/>
            <a:ext cx="5306165" cy="6573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FB3B7-043E-4811-A9F8-ED83BF92868A}"/>
              </a:ext>
            </a:extLst>
          </p:cNvPr>
          <p:cNvSpPr/>
          <p:nvPr/>
        </p:nvSpPr>
        <p:spPr>
          <a:xfrm>
            <a:off x="5973244" y="1711992"/>
            <a:ext cx="663648" cy="73992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5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Object copy and inheritance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64BA-113D-4AA1-8195-48AE5A2A3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426" y="1066062"/>
            <a:ext cx="4588555" cy="550087"/>
          </a:xfrm>
        </p:spPr>
        <p:txBody>
          <a:bodyPr/>
          <a:lstStyle/>
          <a:p>
            <a:r>
              <a:rPr lang="en-US" sz="1600" dirty="0"/>
              <a:t>Select object in left sidebar then click          to create a copy.</a:t>
            </a:r>
          </a:p>
          <a:p>
            <a:r>
              <a:rPr lang="en-US" sz="1600" dirty="0"/>
              <a:t>New object will appear underneath on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46B4D-CC00-48A6-9F29-AF423340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70" y="1026736"/>
            <a:ext cx="419158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E5ECB-E6F7-4E3F-93C5-50682645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04" y="693684"/>
            <a:ext cx="2257740" cy="10669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294997-DD8E-4F66-B4C7-E08DC7AE2405}"/>
              </a:ext>
            </a:extLst>
          </p:cNvPr>
          <p:cNvCxnSpPr/>
          <p:nvPr/>
        </p:nvCxnSpPr>
        <p:spPr>
          <a:xfrm flipV="1">
            <a:off x="4572000" y="1502735"/>
            <a:ext cx="772633" cy="257898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16D7611-7FCD-41EF-8F33-D0D598E88F35}"/>
              </a:ext>
            </a:extLst>
          </p:cNvPr>
          <p:cNvSpPr txBox="1">
            <a:spLocks/>
          </p:cNvSpPr>
          <p:nvPr/>
        </p:nvSpPr>
        <p:spPr bwMode="auto">
          <a:xfrm>
            <a:off x="438426" y="2831517"/>
            <a:ext cx="458855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object in left sidebar then click          to create object which inherits from it.</a:t>
            </a:r>
          </a:p>
          <a:p>
            <a:r>
              <a:rPr lang="en-US" sz="1600" dirty="0"/>
              <a:t>New object will appear on the top of list</a:t>
            </a:r>
          </a:p>
          <a:p>
            <a:r>
              <a:rPr lang="en-US" sz="1600" dirty="0"/>
              <a:t>It contains extends array pointing to extended object , and same </a:t>
            </a:r>
            <a:r>
              <a:rPr lang="en-US" sz="1600" dirty="0" err="1"/>
              <a:t>sheet_name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668CF-4FF4-46AB-886F-BDCFB564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48" y="2788971"/>
            <a:ext cx="362001" cy="38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6D1F3-FD3C-4A01-9460-7B5B4E794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453" y="2686641"/>
            <a:ext cx="2573474" cy="119163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8AFE1B-E210-4F62-A73C-5FF91695033D}"/>
              </a:ext>
            </a:extLst>
          </p:cNvPr>
          <p:cNvCxnSpPr/>
          <p:nvPr/>
        </p:nvCxnSpPr>
        <p:spPr>
          <a:xfrm flipV="1">
            <a:off x="4126912" y="3318832"/>
            <a:ext cx="772633" cy="257898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0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Table Editor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64BA-113D-4AA1-8195-48AE5A2A3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908876"/>
            <a:ext cx="4588555" cy="550087"/>
          </a:xfrm>
        </p:spPr>
        <p:txBody>
          <a:bodyPr/>
          <a:lstStyle/>
          <a:p>
            <a:r>
              <a:rPr lang="en-US" sz="1600" dirty="0"/>
              <a:t>To view model in table editor select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16D7611-7FCD-41EF-8F33-D0D598E88F35}"/>
              </a:ext>
            </a:extLst>
          </p:cNvPr>
          <p:cNvSpPr txBox="1">
            <a:spLocks/>
          </p:cNvSpPr>
          <p:nvPr/>
        </p:nvSpPr>
        <p:spPr bwMode="auto">
          <a:xfrm>
            <a:off x="438426" y="2831517"/>
            <a:ext cx="458855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DE3CE-A6E8-49B0-A24D-AD4E7AA6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22" y="842611"/>
            <a:ext cx="438211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6F368-DCEE-489A-B6BB-869D93BA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37" y="2335231"/>
            <a:ext cx="6012171" cy="189939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2332412-F777-47CA-B39A-1653C38CC6E4}"/>
              </a:ext>
            </a:extLst>
          </p:cNvPr>
          <p:cNvSpPr txBox="1">
            <a:spLocks/>
          </p:cNvSpPr>
          <p:nvPr/>
        </p:nvSpPr>
        <p:spPr bwMode="auto">
          <a:xfrm>
            <a:off x="438425" y="1279342"/>
            <a:ext cx="4672291" cy="3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Object are assigned to their tabs (</a:t>
            </a:r>
            <a:r>
              <a:rPr lang="en-US" sz="1600" dirty="0" err="1"/>
              <a:t>sheet_name</a:t>
            </a:r>
            <a:r>
              <a:rPr lang="en-US" sz="1600" dirty="0"/>
              <a:t>)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03EDCCA-07A0-4B5B-AF07-D019B7E603B0}"/>
              </a:ext>
            </a:extLst>
          </p:cNvPr>
          <p:cNvSpPr txBox="1">
            <a:spLocks/>
          </p:cNvSpPr>
          <p:nvPr/>
        </p:nvSpPr>
        <p:spPr bwMode="auto">
          <a:xfrm>
            <a:off x="241492" y="2728463"/>
            <a:ext cx="4672291" cy="3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update a value click on </a:t>
            </a:r>
          </a:p>
          <a:p>
            <a:r>
              <a:rPr lang="en-US" sz="1600" dirty="0"/>
              <a:t>table cell and modify it.</a:t>
            </a:r>
            <a:br>
              <a:rPr lang="en-US" sz="1600" dirty="0"/>
            </a:b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B9352C-D811-42D0-BEF6-2C80886D4D2C}"/>
              </a:ext>
            </a:extLst>
          </p:cNvPr>
          <p:cNvCxnSpPr>
            <a:stCxn id="17" idx="2"/>
          </p:cNvCxnSpPr>
          <p:nvPr/>
        </p:nvCxnSpPr>
        <p:spPr>
          <a:xfrm>
            <a:off x="2577638" y="3030175"/>
            <a:ext cx="1321183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3A9077-619D-4095-80DA-2AA5894952C9}"/>
              </a:ext>
            </a:extLst>
          </p:cNvPr>
          <p:cNvCxnSpPr/>
          <p:nvPr/>
        </p:nvCxnSpPr>
        <p:spPr>
          <a:xfrm>
            <a:off x="3898821" y="1581054"/>
            <a:ext cx="396732" cy="7541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07E6A16-315E-41DA-8549-9456AC0D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960" y="4077439"/>
            <a:ext cx="428685" cy="314369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CBB3B0F-3D9F-4822-98FC-30B873E6E6B1}"/>
              </a:ext>
            </a:extLst>
          </p:cNvPr>
          <p:cNvSpPr txBox="1">
            <a:spLocks/>
          </p:cNvSpPr>
          <p:nvPr/>
        </p:nvSpPr>
        <p:spPr bwMode="auto">
          <a:xfrm>
            <a:off x="241492" y="3834069"/>
            <a:ext cx="4672291" cy="3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go back to single </a:t>
            </a:r>
          </a:p>
          <a:p>
            <a:r>
              <a:rPr lang="en-US" sz="1600" dirty="0"/>
              <a:t>object edition select</a:t>
            </a:r>
          </a:p>
        </p:txBody>
      </p:sp>
    </p:spTree>
    <p:extLst>
      <p:ext uri="{BB962C8B-B14F-4D97-AF65-F5344CB8AC3E}">
        <p14:creationId xmlns:p14="http://schemas.microsoft.com/office/powerpoint/2010/main" val="280852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Dependency Explorer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64BA-113D-4AA1-8195-48AE5A2A3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908876"/>
            <a:ext cx="4588555" cy="550087"/>
          </a:xfrm>
        </p:spPr>
        <p:txBody>
          <a:bodyPr/>
          <a:lstStyle/>
          <a:p>
            <a:r>
              <a:rPr lang="en-US" sz="1600" dirty="0"/>
              <a:t>To launch dependency explorer click icon on main toolbar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16D7611-7FCD-41EF-8F33-D0D598E88F35}"/>
              </a:ext>
            </a:extLst>
          </p:cNvPr>
          <p:cNvSpPr txBox="1">
            <a:spLocks/>
          </p:cNvSpPr>
          <p:nvPr/>
        </p:nvSpPr>
        <p:spPr bwMode="auto">
          <a:xfrm>
            <a:off x="438426" y="2831517"/>
            <a:ext cx="458855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2332412-F777-47CA-B39A-1653C38CC6E4}"/>
              </a:ext>
            </a:extLst>
          </p:cNvPr>
          <p:cNvSpPr txBox="1">
            <a:spLocks/>
          </p:cNvSpPr>
          <p:nvPr/>
        </p:nvSpPr>
        <p:spPr bwMode="auto">
          <a:xfrm>
            <a:off x="396557" y="1641893"/>
            <a:ext cx="2842829" cy="3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requirement or services</a:t>
            </a:r>
          </a:p>
          <a:p>
            <a:r>
              <a:rPr lang="en-US" sz="1600" dirty="0"/>
              <a:t>Select service to see which object offer this service 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A750F2-C724-4DB8-8642-018D934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14" y="331675"/>
            <a:ext cx="5849166" cy="6001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F047BE-3853-4821-BB1D-C4A5E1400C95}"/>
              </a:ext>
            </a:extLst>
          </p:cNvPr>
          <p:cNvCxnSpPr>
            <a:cxnSpLocks/>
          </p:cNvCxnSpPr>
          <p:nvPr/>
        </p:nvCxnSpPr>
        <p:spPr>
          <a:xfrm flipV="1">
            <a:off x="4111256" y="593674"/>
            <a:ext cx="2466753" cy="396692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7AA6836-ABD5-4532-B974-18FAAC3BF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96"/>
          <a:stretch/>
        </p:blipFill>
        <p:spPr>
          <a:xfrm>
            <a:off x="540360" y="2515923"/>
            <a:ext cx="2026270" cy="2012725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32871BB-BAC6-4466-ADE1-91B0B5461959}"/>
              </a:ext>
            </a:extLst>
          </p:cNvPr>
          <p:cNvSpPr txBox="1">
            <a:spLocks/>
          </p:cNvSpPr>
          <p:nvPr/>
        </p:nvSpPr>
        <p:spPr bwMode="auto">
          <a:xfrm>
            <a:off x="4216850" y="1938577"/>
            <a:ext cx="2842829" cy="3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requirement to see which object require 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2AF9C8-938C-4052-833A-8F00A4244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59"/>
          <a:stretch/>
        </p:blipFill>
        <p:spPr>
          <a:xfrm>
            <a:off x="3347040" y="1263773"/>
            <a:ext cx="2221627" cy="550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287EF-62AE-4C31-9138-9D60BC98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255" y="2438863"/>
            <a:ext cx="2460351" cy="22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F6C0-D3A8-4F57-8AD7-C939BE9765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B58A02-A00C-4C93-967A-E637B0B0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r>
              <a:rPr lang="en-IN" dirty="0"/>
              <a:t>Purpose and Field of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E60FD-1B91-4021-BFFC-80F29A89491E}"/>
              </a:ext>
            </a:extLst>
          </p:cNvPr>
          <p:cNvSpPr txBox="1"/>
          <p:nvPr/>
        </p:nvSpPr>
        <p:spPr>
          <a:xfrm>
            <a:off x="432000" y="811758"/>
            <a:ext cx="627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/>
                </a:solidFill>
                <a:latin typeface="+mn-lt"/>
              </a:rPr>
              <a:t>Template Editor …</a:t>
            </a:r>
          </a:p>
        </p:txBody>
      </p:sp>
    </p:spTree>
    <p:extLst>
      <p:ext uri="{BB962C8B-B14F-4D97-AF65-F5344CB8AC3E}">
        <p14:creationId xmlns:p14="http://schemas.microsoft.com/office/powerpoint/2010/main" val="148764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Inheritance Explorer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64BA-113D-4AA1-8195-48AE5A2A3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908876"/>
            <a:ext cx="4588555" cy="550087"/>
          </a:xfrm>
        </p:spPr>
        <p:txBody>
          <a:bodyPr/>
          <a:lstStyle/>
          <a:p>
            <a:r>
              <a:rPr lang="en-US" sz="1600" dirty="0"/>
              <a:t>To preview attributes inherited from other objects,</a:t>
            </a:r>
          </a:p>
          <a:p>
            <a:r>
              <a:rPr lang="en-US" sz="1600" dirty="0"/>
              <a:t>Select an object from left Sidebar and click         on main toolbar.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F0C6F-88DD-46D8-8CD8-F2D1F8A4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05" y="1181355"/>
            <a:ext cx="371527" cy="32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8258C-C9BD-47CD-882E-96BC3ED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07" y="344149"/>
            <a:ext cx="5849166" cy="600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E59D20-C06A-4BCB-B42C-5EE923C1BA6A}"/>
              </a:ext>
            </a:extLst>
          </p:cNvPr>
          <p:cNvCxnSpPr>
            <a:cxnSpLocks/>
          </p:cNvCxnSpPr>
          <p:nvPr/>
        </p:nvCxnSpPr>
        <p:spPr>
          <a:xfrm flipV="1">
            <a:off x="4716732" y="730102"/>
            <a:ext cx="2229873" cy="55008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8FA3275-EA9D-4C3F-ABB3-5C957023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24" y="1589402"/>
            <a:ext cx="2739283" cy="3115772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76F1EE6-E17B-49FB-BE6F-CDBB2EFD8443}"/>
              </a:ext>
            </a:extLst>
          </p:cNvPr>
          <p:cNvSpPr txBox="1">
            <a:spLocks/>
          </p:cNvSpPr>
          <p:nvPr/>
        </p:nvSpPr>
        <p:spPr bwMode="auto">
          <a:xfrm>
            <a:off x="416169" y="2372139"/>
            <a:ext cx="458855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Extended objects attributes will be visible on right side.</a:t>
            </a:r>
          </a:p>
        </p:txBody>
      </p:sp>
    </p:spTree>
    <p:extLst>
      <p:ext uri="{BB962C8B-B14F-4D97-AF65-F5344CB8AC3E}">
        <p14:creationId xmlns:p14="http://schemas.microsoft.com/office/powerpoint/2010/main" val="413211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16169" y="4795392"/>
            <a:ext cx="6080400" cy="1224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Model Configuration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64BA-113D-4AA1-8195-48AE5A2A3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908876"/>
            <a:ext cx="4940100" cy="550087"/>
          </a:xfrm>
        </p:spPr>
        <p:txBody>
          <a:bodyPr/>
          <a:lstStyle/>
          <a:p>
            <a:r>
              <a:rPr lang="en-US" sz="1600" dirty="0"/>
              <a:t>To start configuration go to  Solution menu and select Start Configuration or Select        on main toolbar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8258C-C9BD-47CD-882E-96BC3ED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10" y="286908"/>
            <a:ext cx="5849166" cy="600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E59D20-C06A-4BCB-B42C-5EE923C1BA6A}"/>
              </a:ext>
            </a:extLst>
          </p:cNvPr>
          <p:cNvCxnSpPr>
            <a:cxnSpLocks/>
          </p:cNvCxnSpPr>
          <p:nvPr/>
        </p:nvCxnSpPr>
        <p:spPr>
          <a:xfrm flipV="1">
            <a:off x="4924425" y="657226"/>
            <a:ext cx="2533650" cy="61447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76F1EE6-E17B-49FB-BE6F-CDBB2EFD8443}"/>
              </a:ext>
            </a:extLst>
          </p:cNvPr>
          <p:cNvSpPr txBox="1">
            <a:spLocks/>
          </p:cNvSpPr>
          <p:nvPr/>
        </p:nvSpPr>
        <p:spPr bwMode="auto">
          <a:xfrm>
            <a:off x="438427" y="1546544"/>
            <a:ext cx="4588555" cy="30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Configurator will be launched in central pane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A0EAD-0D8C-435D-8E82-6DF46628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85" y="1109753"/>
            <a:ext cx="314369" cy="323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68352B-752C-4138-9467-37245FA7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1847205"/>
            <a:ext cx="5934075" cy="27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73143"/>
            <a:ext cx="8229600" cy="311789"/>
          </a:xfrm>
        </p:spPr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11789"/>
          </a:xfrm>
        </p:spPr>
        <p:txBody>
          <a:bodyPr/>
          <a:lstStyle/>
          <a:p>
            <a:r>
              <a:rPr lang="en-US" dirty="0"/>
              <a:t>Model Configuration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2C0E3D-B3F0-4699-8E0D-1C12E8F61E6F}"/>
              </a:ext>
            </a:extLst>
          </p:cNvPr>
          <p:cNvSpPr txBox="1">
            <a:spLocks/>
          </p:cNvSpPr>
          <p:nvPr/>
        </p:nvSpPr>
        <p:spPr bwMode="auto">
          <a:xfrm>
            <a:off x="438427" y="940575"/>
            <a:ext cx="4588555" cy="2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5B83BE-7FD9-4D40-9AEE-3022FD03E5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9969" y="1063136"/>
            <a:ext cx="3959417" cy="1461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 right sidebar Solution object twill appear,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it can be view as a: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- list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- creation tree (each object is below object </a:t>
            </a:r>
            <a:br>
              <a:rPr lang="en-US" sz="1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which created it)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8B688-8C75-4306-BF8B-EF45D570D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9"/>
          <a:stretch/>
        </p:blipFill>
        <p:spPr>
          <a:xfrm>
            <a:off x="4711395" y="105352"/>
            <a:ext cx="3934374" cy="2393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94ADA-B550-4DA8-8639-762E50C3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74" y="2631670"/>
            <a:ext cx="3096057" cy="22386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13DE5-807B-41F8-AAF6-1C8B383250F4}"/>
              </a:ext>
            </a:extLst>
          </p:cNvPr>
          <p:cNvCxnSpPr>
            <a:cxnSpLocks/>
          </p:cNvCxnSpPr>
          <p:nvPr/>
        </p:nvCxnSpPr>
        <p:spPr>
          <a:xfrm>
            <a:off x="1895475" y="2430811"/>
            <a:ext cx="3390900" cy="788639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275BB-4F17-4203-A9B7-B3FF66C64A01}"/>
              </a:ext>
            </a:extLst>
          </p:cNvPr>
          <p:cNvCxnSpPr/>
          <p:nvPr/>
        </p:nvCxnSpPr>
        <p:spPr>
          <a:xfrm flipV="1">
            <a:off x="847725" y="940575"/>
            <a:ext cx="4257675" cy="892002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50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C48B-BD8E-4C21-BE8D-F265351F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8BB0B-877D-4BFA-BB3B-4B665A7A4DD0}"/>
              </a:ext>
            </a:extLst>
          </p:cNvPr>
          <p:cNvSpPr txBox="1"/>
          <p:nvPr/>
        </p:nvSpPr>
        <p:spPr>
          <a:xfrm>
            <a:off x="418120" y="744091"/>
            <a:ext cx="757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/>
                </a:solidFill>
                <a:latin typeface="+mn-lt"/>
              </a:rPr>
              <a:t>Any references related to research, document links, git links for user to get information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9AC0DB0-FA87-449E-A7DF-801E98FB45BD}"/>
              </a:ext>
            </a:extLst>
          </p:cNvPr>
          <p:cNvSpPr txBox="1">
            <a:spLocks/>
          </p:cNvSpPr>
          <p:nvPr/>
        </p:nvSpPr>
        <p:spPr>
          <a:xfrm>
            <a:off x="418120" y="4864251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GB"/>
            </a:defPPr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7E87D04-ADEA-4CBA-A530-0A75E773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81153"/>
              </p:ext>
            </p:extLst>
          </p:nvPr>
        </p:nvGraphicFramePr>
        <p:xfrm>
          <a:off x="486468" y="1118799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6035384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015232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1327551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3462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Reference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Related to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Added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Added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8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6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54A4-A300-4E13-A5D3-8CB7D8A2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Version History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D2B517-DB45-43B1-A034-7A0BC61D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349"/>
              </p:ext>
            </p:extLst>
          </p:nvPr>
        </p:nvGraphicFramePr>
        <p:xfrm>
          <a:off x="431999" y="706005"/>
          <a:ext cx="82151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71">
                  <a:extLst>
                    <a:ext uri="{9D8B030D-6E8A-4147-A177-3AD203B41FA5}">
                      <a16:colId xmlns:a16="http://schemas.microsoft.com/office/drawing/2014/main" val="904742426"/>
                    </a:ext>
                  </a:extLst>
                </a:gridCol>
                <a:gridCol w="1251994">
                  <a:extLst>
                    <a:ext uri="{9D8B030D-6E8A-4147-A177-3AD203B41FA5}">
                      <a16:colId xmlns:a16="http://schemas.microsoft.com/office/drawing/2014/main" val="2972735307"/>
                    </a:ext>
                  </a:extLst>
                </a:gridCol>
                <a:gridCol w="1053699">
                  <a:extLst>
                    <a:ext uri="{9D8B030D-6E8A-4147-A177-3AD203B41FA5}">
                      <a16:colId xmlns:a16="http://schemas.microsoft.com/office/drawing/2014/main" val="3865495746"/>
                    </a:ext>
                  </a:extLst>
                </a:gridCol>
                <a:gridCol w="1173588">
                  <a:extLst>
                    <a:ext uri="{9D8B030D-6E8A-4147-A177-3AD203B41FA5}">
                      <a16:colId xmlns:a16="http://schemas.microsoft.com/office/drawing/2014/main" val="2845188160"/>
                    </a:ext>
                  </a:extLst>
                </a:gridCol>
                <a:gridCol w="1173588">
                  <a:extLst>
                    <a:ext uri="{9D8B030D-6E8A-4147-A177-3AD203B41FA5}">
                      <a16:colId xmlns:a16="http://schemas.microsoft.com/office/drawing/2014/main" val="4262284979"/>
                    </a:ext>
                  </a:extLst>
                </a:gridCol>
                <a:gridCol w="1173588">
                  <a:extLst>
                    <a:ext uri="{9D8B030D-6E8A-4147-A177-3AD203B41FA5}">
                      <a16:colId xmlns:a16="http://schemas.microsoft.com/office/drawing/2014/main" val="4008542635"/>
                    </a:ext>
                  </a:extLst>
                </a:gridCol>
                <a:gridCol w="1173588">
                  <a:extLst>
                    <a:ext uri="{9D8B030D-6E8A-4147-A177-3AD203B41FA5}">
                      <a16:colId xmlns:a16="http://schemas.microsoft.com/office/drawing/2014/main" val="69848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Version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Description of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Approver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Approver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13956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BB2EA1-BBDD-4200-A4B7-B1B9ACBDB6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8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32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DE2B-F94F-44AC-82D9-A07EB65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C694-4EBE-4272-8228-2031BB6939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82466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Main menu – Home – </a:t>
            </a:r>
            <a:r>
              <a:rPr lang="en-US" sz="1000" dirty="0">
                <a:hlinkClick r:id="rId2" action="ppaction://hlinksldjump"/>
              </a:rPr>
              <a:t>slide 4</a:t>
            </a: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Main menu – Import – </a:t>
            </a:r>
            <a:r>
              <a:rPr lang="en-US" sz="1000" dirty="0">
                <a:hlinkClick r:id="rId3" action="ppaction://hlinksldjump"/>
              </a:rPr>
              <a:t>slide 5</a:t>
            </a: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Main menu – Export – </a:t>
            </a:r>
            <a:r>
              <a:rPr lang="en-US" sz="1000" dirty="0">
                <a:hlinkClick r:id="rId4" action="ppaction://hlinksldjump"/>
              </a:rPr>
              <a:t>slide 6</a:t>
            </a: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Main menu – Model – </a:t>
            </a:r>
            <a:r>
              <a:rPr lang="en-US" sz="1000" dirty="0">
                <a:hlinkClick r:id="rId5" action="ppaction://hlinksldjump"/>
              </a:rPr>
              <a:t>slide 7</a:t>
            </a: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Main menu – Solution – </a:t>
            </a:r>
            <a:r>
              <a:rPr lang="en-US" sz="1000" dirty="0">
                <a:hlinkClick r:id="rId6" action="ppaction://hlinksldjump"/>
              </a:rPr>
              <a:t>slide 8</a:t>
            </a: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Main menu – Help – </a:t>
            </a:r>
            <a:r>
              <a:rPr lang="en-US" sz="1000" dirty="0">
                <a:hlinkClick r:id="rId7" action="ppaction://hlinksldjump"/>
              </a:rPr>
              <a:t>slide 9</a:t>
            </a:r>
            <a:endParaRPr lang="en-US" sz="1000" dirty="0"/>
          </a:p>
          <a:p>
            <a:pPr marL="228600" indent="-228600">
              <a:buAutoNum type="arabicPeriod" startAt="7"/>
            </a:pPr>
            <a:r>
              <a:rPr lang="en-US" sz="1000" dirty="0"/>
              <a:t>Left search bar – </a:t>
            </a:r>
            <a:r>
              <a:rPr lang="en-US" sz="1000" dirty="0">
                <a:hlinkClick r:id="rId8" action="ppaction://hlinksldjump"/>
              </a:rPr>
              <a:t>slide 10</a:t>
            </a:r>
            <a:endParaRPr lang="en-US" sz="1000" dirty="0"/>
          </a:p>
          <a:p>
            <a:pPr marL="228600" indent="-228600">
              <a:buAutoNum type="arabicPeriod" startAt="7"/>
            </a:pPr>
            <a:r>
              <a:rPr lang="en-US" sz="1000" dirty="0"/>
              <a:t>Left Sidebar - toolbar  - </a:t>
            </a:r>
            <a:r>
              <a:rPr lang="en-US" sz="1000" dirty="0">
                <a:hlinkClick r:id="rId9" action="ppaction://hlinksldjump"/>
              </a:rPr>
              <a:t>slide 11</a:t>
            </a:r>
            <a:endParaRPr lang="en-US" sz="1000" dirty="0"/>
          </a:p>
          <a:p>
            <a:pPr marL="228600" indent="-228600">
              <a:buFont typeface="Arial"/>
              <a:buAutoNum type="arabicPeriod" startAt="9"/>
            </a:pPr>
            <a:r>
              <a:rPr lang="en-US" sz="1000" dirty="0"/>
              <a:t>Start edition – </a:t>
            </a:r>
            <a:r>
              <a:rPr lang="en-US" sz="1000" dirty="0">
                <a:hlinkClick r:id="rId10" action="ppaction://hlinksldjump"/>
              </a:rPr>
              <a:t>slide 12</a:t>
            </a:r>
            <a:endParaRPr lang="en-US" sz="1000" dirty="0"/>
          </a:p>
          <a:p>
            <a:pPr marL="228600" indent="-228600">
              <a:buAutoNum type="arabicPeriod" startAt="9"/>
            </a:pPr>
            <a:r>
              <a:rPr lang="en-US" sz="1000" dirty="0"/>
              <a:t>Object edition – </a:t>
            </a:r>
            <a:r>
              <a:rPr lang="en-US" sz="1000" dirty="0">
                <a:hlinkClick r:id="rId11" action="ppaction://hlinksldjump"/>
              </a:rPr>
              <a:t>slide 13</a:t>
            </a:r>
            <a:endParaRPr lang="en-US" sz="1000" dirty="0"/>
          </a:p>
          <a:p>
            <a:pPr marL="228600" indent="-228600">
              <a:buAutoNum type="arabicPeriod" startAt="9"/>
            </a:pPr>
            <a:r>
              <a:rPr lang="en-US" sz="1000" dirty="0"/>
              <a:t>Object copy and inheritance – </a:t>
            </a:r>
            <a:r>
              <a:rPr lang="en-US" sz="1000" dirty="0">
                <a:hlinkClick r:id="rId12" action="ppaction://hlinksldjump"/>
              </a:rPr>
              <a:t>slide 16</a:t>
            </a:r>
            <a:endParaRPr lang="en-US" sz="1000" dirty="0"/>
          </a:p>
          <a:p>
            <a:pPr marL="228600" indent="-228600">
              <a:buFont typeface="Arial"/>
              <a:buAutoNum type="arabicPeriod" startAt="9"/>
            </a:pPr>
            <a:r>
              <a:rPr lang="en-US" sz="1000" dirty="0"/>
              <a:t>Table editor – </a:t>
            </a:r>
            <a:r>
              <a:rPr lang="en-US" sz="1000" dirty="0">
                <a:hlinkClick r:id="rId13" action="ppaction://hlinksldjump"/>
              </a:rPr>
              <a:t>slide 17</a:t>
            </a:r>
            <a:endParaRPr lang="en-US" sz="1000" dirty="0"/>
          </a:p>
          <a:p>
            <a:pPr marL="228600" indent="-228600">
              <a:buAutoNum type="arabicPeriod" startAt="9"/>
            </a:pPr>
            <a:r>
              <a:rPr lang="en-US" sz="1000" dirty="0"/>
              <a:t>Dependency Explorer – </a:t>
            </a:r>
            <a:r>
              <a:rPr lang="en-US" sz="1000" dirty="0">
                <a:hlinkClick r:id="rId14" action="ppaction://hlinksldjump"/>
              </a:rPr>
              <a:t>slide 18</a:t>
            </a:r>
            <a:endParaRPr lang="en-US" sz="1000" dirty="0"/>
          </a:p>
          <a:p>
            <a:pPr marL="228600" indent="-228600">
              <a:buAutoNum type="arabicPeriod" startAt="9"/>
            </a:pPr>
            <a:r>
              <a:rPr lang="en-US" sz="1000" dirty="0"/>
              <a:t>Inheritance Explorer – </a:t>
            </a:r>
            <a:r>
              <a:rPr lang="en-US" sz="1000" dirty="0">
                <a:hlinkClick r:id="rId15" action="ppaction://hlinksldjump"/>
              </a:rPr>
              <a:t>slide 19</a:t>
            </a:r>
            <a:endParaRPr lang="en-US" sz="1000" dirty="0"/>
          </a:p>
          <a:p>
            <a:pPr marL="228600" indent="-228600">
              <a:buAutoNum type="arabicPeriod" startAt="9"/>
            </a:pPr>
            <a:r>
              <a:rPr lang="en-US" sz="1000" dirty="0"/>
              <a:t>Model configuration – slide 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2FE50-2FC3-4FA0-BB87-1DCB516D0D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EAA2-6847-452C-9B15-4F1C98FD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D5FD-4A30-4B43-AE09-0780DECE35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Main menu -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C1EA-FEB4-49B5-8B6A-AE61394F57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725B7-14F3-48D8-ADA8-8EC2D2D38A32}"/>
              </a:ext>
            </a:extLst>
          </p:cNvPr>
          <p:cNvSpPr/>
          <p:nvPr/>
        </p:nvSpPr>
        <p:spPr>
          <a:xfrm>
            <a:off x="417513" y="1826208"/>
            <a:ext cx="842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Under Home you can select Release Notes with information about 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latest changes to the application. Current version number is visible next to application name in left corner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CFAC2-6E64-48C6-B566-0D4F0C62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3" y="1097805"/>
            <a:ext cx="8227649" cy="728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C8F08-6BBB-415E-A928-F981586E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3" y="2421438"/>
            <a:ext cx="4268267" cy="21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8" y="1769593"/>
            <a:ext cx="6805141" cy="2544762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Under Import you can select: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-Import Model from JSON – select a json file from your drive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-Import Model from CAT DB – you can select model from list 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!connection to Nokia network is necessary! 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Imported model object will be visible in left sidebar. 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400" i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Main menu - Import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D0E8F-61E3-4905-A58D-C14ECE1A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20"/>
          <a:stretch/>
        </p:blipFill>
        <p:spPr>
          <a:xfrm>
            <a:off x="418120" y="891720"/>
            <a:ext cx="5563376" cy="825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95D909-78A0-4456-B5A1-D272ADC8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" y="3112312"/>
            <a:ext cx="5310879" cy="14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5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8120" y="1021090"/>
            <a:ext cx="6805141" cy="1341110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Under Export you can select: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-Export Model to JSON – creates JSON file with model objects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-Export Model to CAT DB –  //TO DO//</a:t>
            </a:r>
            <a:endParaRPr lang="en-US" sz="14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-Export Solution to JSON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– !start configuration to make this option active! </a:t>
            </a:r>
          </a:p>
          <a:p>
            <a:br>
              <a:rPr lang="en-US" sz="14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400" i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Main menu - Export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0B34-A9B9-421E-A6FB-7F0C2938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90" y="804124"/>
            <a:ext cx="200052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3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2364115"/>
            <a:ext cx="6805141" cy="1341110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Under Model you can select: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-Clear objects list–  Objects visible in left sidebar will be deleted 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400" i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Main menu -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61DB8-0F37-40D8-A0EC-F2129AE9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" y="962306"/>
            <a:ext cx="197195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2392846"/>
            <a:ext cx="6805141" cy="1341110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Under Model you can select: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-Start Configuration – Starts configuration in center pane, configuration activates other Solution menu options  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-Clear Configuration – Clears configuration settings, all selected options will be revoked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-Create CSP BOM  - allows to download CSP BOM file .xml format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-Create Bill Of Quantity - allows to download  Asset File in excel format  (.xlsx)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!connection to Nokia network is necessary!</a:t>
            </a:r>
            <a:endParaRPr lang="en-IN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Main menu -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443E-1EBE-4B78-A720-52C0C7F4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849579"/>
            <a:ext cx="283884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43A-CA27-4126-984C-CE70AA4D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1969-4A84-49B7-BEC3-46AF2E4D98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2392846"/>
            <a:ext cx="6805141" cy="1341110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Under Help you can select: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-User guide – Download user guide</a:t>
            </a:r>
            <a:endParaRPr lang="en-IN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DE35-0719-4A71-A0A6-5E286EDAD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cs typeface="Arial" charset="0"/>
              </a:rPr>
              <a:t>For internal use Application Name     </a:t>
            </a:r>
            <a:endParaRPr lang="en-US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F2EB1-D839-42BC-A311-AA0AD8109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/>
          <a:p>
            <a:r>
              <a:rPr lang="en-IN" dirty="0"/>
              <a:t>Main menu -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443E-1EBE-4B78-A720-52C0C7F4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849579"/>
            <a:ext cx="283884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20470"/>
      </p:ext>
    </p:extLst>
  </p:cSld>
  <p:clrMapOvr>
    <a:masterClrMapping/>
  </p:clrMapOvr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A425527-96A3-4A84-9E4D-BF967562125A}"/>
    </a:ext>
  </a:extLst>
</a:theme>
</file>

<file path=ppt/theme/theme5.xml><?xml version="1.0" encoding="utf-8"?>
<a:theme xmlns:a="http://schemas.openxmlformats.org/drawingml/2006/main" name="1_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0DA430F-9525-450C-A1C3-970D65CC2B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On-screen Show (16:9)</PresentationFormat>
  <Paragraphs>181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Lucida Grande</vt:lpstr>
      <vt:lpstr>NET_PPT_Temp_Arial_Macro_Free_v53</vt:lpstr>
      <vt:lpstr>Nokia Master Blue Background</vt:lpstr>
      <vt:lpstr>Final Slide</vt:lpstr>
      <vt:lpstr>1_Nokia Master Blue Background</vt:lpstr>
      <vt:lpstr>1_NET_PPT_Temp_Arial_Macro_Free_v53</vt:lpstr>
      <vt:lpstr>PowerPoint Presentation</vt:lpstr>
      <vt:lpstr>Purpose and Field of Application</vt:lpstr>
      <vt:lpstr>Table of Contents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Template Editor</vt:lpstr>
      <vt:lpstr>Appendix</vt:lpstr>
      <vt:lpstr>Template Version History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modified xsi:type="dcterms:W3CDTF">2020-08-25T16:09:02Z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ajinkya.3.joshi@atos.net</vt:lpwstr>
  </property>
  <property fmtid="{D5CDD505-2E9C-101B-9397-08002B2CF9AE}" pid="5" name="MSIP_Label_112e00b9-34e2-4b26-a577-af1fd0f9f7ee_SetDate">
    <vt:lpwstr>2020-07-13T04:27:59.5824008Z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fccf2bf6-1872-4bfa-b6d6-0f4abe78e9bc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ajinkya.3.joshi@atos.net</vt:lpwstr>
  </property>
  <property fmtid="{D5CDD505-2E9C-101B-9397-08002B2CF9AE}" pid="13" name="MSIP_Label_e463cba9-5f6c-478d-9329-7b2295e4e8ed_SetDate">
    <vt:lpwstr>2020-07-13T04:27:59.5824008Z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fccf2bf6-1872-4bfa-b6d6-0f4abe78e9bc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