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Aharoni" panose="02010803020104030203" pitchFamily="2" charset="-79"/>
      <p:bold r:id="rId11"/>
    </p:embeddedFont>
    <p:embeddedFont>
      <p:font typeface="Poppins Light" panose="00000400000000000000" pitchFamily="2" charset="0"/>
      <p:regular r:id="rId12"/>
      <p:italic r:id="rId13"/>
    </p:embeddedFont>
    <p:embeddedFont>
      <p:font typeface="Roboto Light" panose="02000000000000000000" pitchFamily="2" charset="0"/>
      <p:regular r:id="rId14"/>
      <p: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55A12-C3DF-9E75-8536-68BE5A49662E}" v="4" dt="2025-05-29T05:09:55.049"/>
    <p1510:client id="{CE57CDB9-6BE9-4245-BF61-37FAA2FFF15D}" v="142" dt="2025-05-29T05:26:29.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15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75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2901434"/>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mcp-server-airflow</a:t>
            </a:r>
            <a:endParaRPr lang="en-US" sz="4450" dirty="0"/>
          </a:p>
        </p:txBody>
      </p:sp>
      <p:sp>
        <p:nvSpPr>
          <p:cNvPr id="4" name="Text 1"/>
          <p:cNvSpPr/>
          <p:nvPr/>
        </p:nvSpPr>
        <p:spPr>
          <a:xfrm>
            <a:off x="793790" y="3950375"/>
            <a:ext cx="5727621"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Bridging workflow automation with natural language querying for easy Airflow DAG insights.</a:t>
            </a:r>
            <a:endParaRPr lang="en-US" sz="1750" dirty="0"/>
          </a:p>
        </p:txBody>
      </p:sp>
      <p:sp>
        <p:nvSpPr>
          <p:cNvPr id="7" name="Text 3"/>
          <p:cNvSpPr/>
          <p:nvPr/>
        </p:nvSpPr>
        <p:spPr>
          <a:xfrm>
            <a:off x="1270040" y="4931331"/>
            <a:ext cx="3047643" cy="396835"/>
          </a:xfrm>
          <a:prstGeom prst="rect">
            <a:avLst/>
          </a:prstGeom>
          <a:noFill/>
          <a:ln/>
        </p:spPr>
        <p:txBody>
          <a:bodyPr wrap="none" lIns="0" tIns="0" rIns="0" bIns="0" rtlCol="0" anchor="t"/>
          <a:lstStyle/>
          <a:p>
            <a:pPr marL="0" indent="0" algn="l">
              <a:lnSpc>
                <a:spcPts val="3100"/>
              </a:lnSpc>
              <a:buNone/>
            </a:pPr>
            <a:endParaRPr lang="en-US" sz="2200" dirty="0"/>
          </a:p>
        </p:txBody>
      </p:sp>
      <p:sp>
        <p:nvSpPr>
          <p:cNvPr id="5" name="Rectangle 4">
            <a:extLst>
              <a:ext uri="{FF2B5EF4-FFF2-40B4-BE49-F238E27FC236}">
                <a16:creationId xmlns:a16="http://schemas.microsoft.com/office/drawing/2014/main" id="{C86F55BA-4B1C-B335-8BD6-07705A6F3FB9}"/>
              </a:ext>
            </a:extLst>
          </p:cNvPr>
          <p:cNvSpPr/>
          <p:nvPr/>
        </p:nvSpPr>
        <p:spPr>
          <a:xfrm>
            <a:off x="12547600" y="7302500"/>
            <a:ext cx="2044700" cy="889000"/>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descr="A screenshot of a computer&#10;&#10;AI-generated content may be incorrect.">
            <a:extLst>
              <a:ext uri="{FF2B5EF4-FFF2-40B4-BE49-F238E27FC236}">
                <a16:creationId xmlns:a16="http://schemas.microsoft.com/office/drawing/2014/main" id="{ECB68519-672F-D1EA-4F48-1F2B40B83752}"/>
              </a:ext>
            </a:extLst>
          </p:cNvPr>
          <p:cNvPicPr>
            <a:picLocks noChangeAspect="1"/>
          </p:cNvPicPr>
          <p:nvPr/>
        </p:nvPicPr>
        <p:blipFill>
          <a:blip r:embed="rId3"/>
          <a:stretch>
            <a:fillRect/>
          </a:stretch>
        </p:blipFill>
        <p:spPr>
          <a:xfrm>
            <a:off x="7531419" y="1246227"/>
            <a:ext cx="6134100" cy="6134100"/>
          </a:xfrm>
          <a:prstGeom prst="rect">
            <a:avLst/>
          </a:prstGeom>
        </p:spPr>
      </p:pic>
      <p:pic>
        <p:nvPicPr>
          <p:cNvPr id="14" name="Picture 13" descr="A white and black logo&#10;&#10;AI-generated content may be incorrect.">
            <a:extLst>
              <a:ext uri="{FF2B5EF4-FFF2-40B4-BE49-F238E27FC236}">
                <a16:creationId xmlns:a16="http://schemas.microsoft.com/office/drawing/2014/main" id="{D5D9D059-B51D-4CA2-BDFE-CCEACFF19BA9}"/>
              </a:ext>
            </a:extLst>
          </p:cNvPr>
          <p:cNvPicPr>
            <a:picLocks noChangeAspect="1"/>
          </p:cNvPicPr>
          <p:nvPr/>
        </p:nvPicPr>
        <p:blipFill>
          <a:blip r:embed="rId4"/>
          <a:stretch>
            <a:fillRect/>
          </a:stretch>
        </p:blipFill>
        <p:spPr>
          <a:xfrm>
            <a:off x="9508145" y="1573313"/>
            <a:ext cx="2180648" cy="2180648"/>
          </a:xfrm>
          <a:prstGeom prst="rect">
            <a:avLst/>
          </a:prstGeom>
        </p:spPr>
      </p:pic>
      <p:sp>
        <p:nvSpPr>
          <p:cNvPr id="15" name="TextBox 14">
            <a:extLst>
              <a:ext uri="{FF2B5EF4-FFF2-40B4-BE49-F238E27FC236}">
                <a16:creationId xmlns:a16="http://schemas.microsoft.com/office/drawing/2014/main" id="{AE64DA79-DCFE-2B60-E0B2-D8D864A2E89D}"/>
              </a:ext>
            </a:extLst>
          </p:cNvPr>
          <p:cNvSpPr txBox="1"/>
          <p:nvPr/>
        </p:nvSpPr>
        <p:spPr>
          <a:xfrm>
            <a:off x="914083" y="6964828"/>
            <a:ext cx="3403600" cy="830997"/>
          </a:xfrm>
          <a:prstGeom prst="rect">
            <a:avLst/>
          </a:prstGeom>
          <a:noFill/>
        </p:spPr>
        <p:txBody>
          <a:bodyPr wrap="square" rtlCol="0">
            <a:spAutoFit/>
          </a:bodyPr>
          <a:lstStyle/>
          <a:p>
            <a:r>
              <a:rPr lang="en-IN" sz="2400" dirty="0">
                <a:solidFill>
                  <a:schemeClr val="bg1">
                    <a:lumMod val="75000"/>
                  </a:schemeClr>
                </a:solidFill>
                <a:latin typeface="Aharoni" panose="02010803020104030203" pitchFamily="2" charset="-79"/>
                <a:cs typeface="Aharoni" panose="02010803020104030203" pitchFamily="2" charset="-79"/>
              </a:rPr>
              <a:t>Rakesh</a:t>
            </a:r>
          </a:p>
          <a:p>
            <a:endParaRPr lang="en-IN" sz="2400" dirty="0">
              <a:solidFill>
                <a:schemeClr val="bg1">
                  <a:lumMod val="75000"/>
                </a:schemeClr>
              </a:solidFill>
            </a:endParaRPr>
          </a:p>
        </p:txBody>
      </p:sp>
      <p:pic>
        <p:nvPicPr>
          <p:cNvPr id="16" name="Picture 15">
            <a:extLst>
              <a:ext uri="{FF2B5EF4-FFF2-40B4-BE49-F238E27FC236}">
                <a16:creationId xmlns:a16="http://schemas.microsoft.com/office/drawing/2014/main" id="{52288D0F-0F24-529F-CCC7-A6451F1DA2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465" y="713734"/>
            <a:ext cx="3086269" cy="912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21048"/>
            <a:ext cx="10825877"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Introduction: The Problem and Solution</a:t>
            </a:r>
            <a:endParaRPr lang="en-US" sz="4450" dirty="0"/>
          </a:p>
        </p:txBody>
      </p:sp>
      <p:sp>
        <p:nvSpPr>
          <p:cNvPr id="4" name="Shape 1"/>
          <p:cNvSpPr/>
          <p:nvPr/>
        </p:nvSpPr>
        <p:spPr>
          <a:xfrm>
            <a:off x="793790" y="4669988"/>
            <a:ext cx="6408063" cy="2773799"/>
          </a:xfrm>
          <a:prstGeom prst="roundRect">
            <a:avLst>
              <a:gd name="adj" fmla="val 3435"/>
            </a:avLst>
          </a:prstGeom>
          <a:solidFill>
            <a:srgbClr val="3D3D42"/>
          </a:solidFill>
          <a:ln w="7620">
            <a:solidFill>
              <a:srgbClr val="56565B"/>
            </a:solidFill>
            <a:prstDash val="solid"/>
          </a:ln>
        </p:spPr>
        <p:txBody>
          <a:bodyPr/>
          <a:lstStyle/>
          <a:p>
            <a:endParaRPr lang="en-IN"/>
          </a:p>
        </p:txBody>
      </p:sp>
      <p:sp>
        <p:nvSpPr>
          <p:cNvPr id="5" name="Text 2"/>
          <p:cNvSpPr/>
          <p:nvPr/>
        </p:nvSpPr>
        <p:spPr>
          <a:xfrm>
            <a:off x="1028224" y="49044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The Problem</a:t>
            </a:r>
            <a:endParaRPr lang="en-US" sz="2200" dirty="0"/>
          </a:p>
        </p:txBody>
      </p:sp>
      <p:sp>
        <p:nvSpPr>
          <p:cNvPr id="6" name="Text 3"/>
          <p:cNvSpPr/>
          <p:nvPr/>
        </p:nvSpPr>
        <p:spPr>
          <a:xfrm>
            <a:off x="1028224" y="5394841"/>
            <a:ext cx="5939195" cy="1088708"/>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Apache Airflow is a powerful tool to manage and monitor workflows, but for many users, especially non-developers, it’s hard to access information like DAG status or logs easily.</a:t>
            </a:r>
            <a:endParaRPr lang="en-US" sz="1750" dirty="0"/>
          </a:p>
        </p:txBody>
      </p:sp>
      <p:sp>
        <p:nvSpPr>
          <p:cNvPr id="7" name="Shape 4"/>
          <p:cNvSpPr/>
          <p:nvPr/>
        </p:nvSpPr>
        <p:spPr>
          <a:xfrm>
            <a:off x="7428667" y="4669988"/>
            <a:ext cx="6408063" cy="2773799"/>
          </a:xfrm>
          <a:prstGeom prst="roundRect">
            <a:avLst>
              <a:gd name="adj" fmla="val 3435"/>
            </a:avLst>
          </a:prstGeom>
          <a:solidFill>
            <a:srgbClr val="3D3D42"/>
          </a:solidFill>
          <a:ln w="7620">
            <a:solidFill>
              <a:srgbClr val="56565B"/>
            </a:solidFill>
            <a:prstDash val="solid"/>
          </a:ln>
        </p:spPr>
        <p:txBody>
          <a:bodyPr/>
          <a:lstStyle/>
          <a:p>
            <a:endParaRPr lang="en-IN"/>
          </a:p>
        </p:txBody>
      </p:sp>
      <p:sp>
        <p:nvSpPr>
          <p:cNvPr id="8" name="Text 5"/>
          <p:cNvSpPr/>
          <p:nvPr/>
        </p:nvSpPr>
        <p:spPr>
          <a:xfrm>
            <a:off x="7663101" y="49044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The Solution</a:t>
            </a:r>
            <a:endParaRPr lang="en-US" sz="2200" dirty="0"/>
          </a:p>
        </p:txBody>
      </p:sp>
      <p:sp>
        <p:nvSpPr>
          <p:cNvPr id="9" name="Text 6"/>
          <p:cNvSpPr/>
          <p:nvPr/>
        </p:nvSpPr>
        <p:spPr>
          <a:xfrm>
            <a:off x="7663101" y="5394841"/>
            <a:ext cx="5939195" cy="1814513"/>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integrating Claude AI and the Model Context Protocol with Airflow, we allow users to ask simple questions—like ‘What’s the status of the data pipeline?’—and get quick answers from Airflow. This makes data operations faster and more user-friendly.</a:t>
            </a:r>
            <a:endParaRPr lang="en-US" sz="1750" dirty="0"/>
          </a:p>
        </p:txBody>
      </p:sp>
      <p:sp>
        <p:nvSpPr>
          <p:cNvPr id="10" name="Rectangle 9">
            <a:extLst>
              <a:ext uri="{FF2B5EF4-FFF2-40B4-BE49-F238E27FC236}">
                <a16:creationId xmlns:a16="http://schemas.microsoft.com/office/drawing/2014/main" id="{D434CD22-38A1-5D07-0F19-896E3DC77DC6}"/>
              </a:ext>
            </a:extLst>
          </p:cNvPr>
          <p:cNvSpPr/>
          <p:nvPr/>
        </p:nvSpPr>
        <p:spPr>
          <a:xfrm>
            <a:off x="12547600" y="7579874"/>
            <a:ext cx="2044700" cy="611625"/>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6843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Technologies Used</a:t>
            </a:r>
            <a:endParaRPr lang="en-US" sz="4450" dirty="0"/>
          </a:p>
        </p:txBody>
      </p:sp>
      <p:sp>
        <p:nvSpPr>
          <p:cNvPr id="4" name="Shape 1"/>
          <p:cNvSpPr/>
          <p:nvPr/>
        </p:nvSpPr>
        <p:spPr>
          <a:xfrm>
            <a:off x="793790" y="4717375"/>
            <a:ext cx="510302" cy="510302"/>
          </a:xfrm>
          <a:prstGeom prst="roundRect">
            <a:avLst>
              <a:gd name="adj" fmla="val 18669"/>
            </a:avLst>
          </a:prstGeom>
          <a:solidFill>
            <a:srgbClr val="050505"/>
          </a:solidFill>
          <a:ln w="7620">
            <a:solidFill>
              <a:srgbClr val="1E1E1E"/>
            </a:solidFill>
            <a:prstDash val="solid"/>
          </a:ln>
        </p:spPr>
        <p:txBody>
          <a:bodyPr/>
          <a:lstStyle/>
          <a:p>
            <a:endParaRPr lang="en-IN"/>
          </a:p>
        </p:txBody>
      </p:sp>
      <p:pic>
        <p:nvPicPr>
          <p:cNvPr id="5" name="Image 1" descr="preencoded.png"/>
          <p:cNvPicPr>
            <a:picLocks noChangeAspect="1"/>
          </p:cNvPicPr>
          <p:nvPr/>
        </p:nvPicPr>
        <p:blipFill>
          <a:blip r:embed="rId4"/>
          <a:stretch>
            <a:fillRect/>
          </a:stretch>
        </p:blipFill>
        <p:spPr>
          <a:xfrm>
            <a:off x="878860" y="4802386"/>
            <a:ext cx="340162" cy="340162"/>
          </a:xfrm>
          <a:prstGeom prst="rect">
            <a:avLst/>
          </a:prstGeom>
        </p:spPr>
      </p:pic>
      <p:sp>
        <p:nvSpPr>
          <p:cNvPr id="6" name="Text 2"/>
          <p:cNvSpPr/>
          <p:nvPr/>
        </p:nvSpPr>
        <p:spPr>
          <a:xfrm>
            <a:off x="1530906" y="479524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Apache Airflow</a:t>
            </a:r>
            <a:endParaRPr lang="en-US" sz="2200" dirty="0"/>
          </a:p>
        </p:txBody>
      </p:sp>
      <p:sp>
        <p:nvSpPr>
          <p:cNvPr id="7" name="Text 3"/>
          <p:cNvSpPr/>
          <p:nvPr/>
        </p:nvSpPr>
        <p:spPr>
          <a:xfrm>
            <a:off x="1530906" y="5285661"/>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Workflow automation platform managing DAGs.</a:t>
            </a:r>
            <a:endParaRPr lang="en-US" sz="1750" dirty="0"/>
          </a:p>
        </p:txBody>
      </p:sp>
      <p:sp>
        <p:nvSpPr>
          <p:cNvPr id="8" name="Shape 4"/>
          <p:cNvSpPr/>
          <p:nvPr/>
        </p:nvSpPr>
        <p:spPr>
          <a:xfrm>
            <a:off x="7457003" y="4717375"/>
            <a:ext cx="510302" cy="510302"/>
          </a:xfrm>
          <a:prstGeom prst="roundRect">
            <a:avLst>
              <a:gd name="adj" fmla="val 18669"/>
            </a:avLst>
          </a:prstGeom>
          <a:solidFill>
            <a:srgbClr val="050505"/>
          </a:solidFill>
          <a:ln w="7620">
            <a:solidFill>
              <a:srgbClr val="1E1E1E"/>
            </a:solidFill>
            <a:prstDash val="solid"/>
          </a:ln>
        </p:spPr>
        <p:txBody>
          <a:bodyPr/>
          <a:lstStyle/>
          <a:p>
            <a:endParaRPr lang="en-IN"/>
          </a:p>
        </p:txBody>
      </p:sp>
      <p:pic>
        <p:nvPicPr>
          <p:cNvPr id="9" name="Image 2" descr="preencoded.png"/>
          <p:cNvPicPr>
            <a:picLocks noChangeAspect="1"/>
          </p:cNvPicPr>
          <p:nvPr/>
        </p:nvPicPr>
        <p:blipFill>
          <a:blip r:embed="rId5"/>
          <a:stretch>
            <a:fillRect/>
          </a:stretch>
        </p:blipFill>
        <p:spPr>
          <a:xfrm>
            <a:off x="7542074" y="4802386"/>
            <a:ext cx="340162" cy="340162"/>
          </a:xfrm>
          <a:prstGeom prst="rect">
            <a:avLst/>
          </a:prstGeom>
        </p:spPr>
      </p:pic>
      <p:sp>
        <p:nvSpPr>
          <p:cNvPr id="10" name="Text 5"/>
          <p:cNvSpPr/>
          <p:nvPr/>
        </p:nvSpPr>
        <p:spPr>
          <a:xfrm>
            <a:off x="8194119" y="4795242"/>
            <a:ext cx="4176593"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Model Context Protocol (MCP)</a:t>
            </a:r>
            <a:endParaRPr lang="en-US" sz="2200" dirty="0"/>
          </a:p>
        </p:txBody>
      </p:sp>
      <p:sp>
        <p:nvSpPr>
          <p:cNvPr id="11" name="Text 6"/>
          <p:cNvSpPr/>
          <p:nvPr/>
        </p:nvSpPr>
        <p:spPr>
          <a:xfrm>
            <a:off x="8194119" y="5285661"/>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Middleware for contextual data modeling and communication.</a:t>
            </a:r>
            <a:endParaRPr lang="en-US" sz="1750" dirty="0"/>
          </a:p>
        </p:txBody>
      </p:sp>
      <p:sp>
        <p:nvSpPr>
          <p:cNvPr id="12" name="Shape 7"/>
          <p:cNvSpPr/>
          <p:nvPr/>
        </p:nvSpPr>
        <p:spPr>
          <a:xfrm>
            <a:off x="793790" y="6465094"/>
            <a:ext cx="510302" cy="510302"/>
          </a:xfrm>
          <a:prstGeom prst="roundRect">
            <a:avLst>
              <a:gd name="adj" fmla="val 18669"/>
            </a:avLst>
          </a:prstGeom>
          <a:solidFill>
            <a:srgbClr val="050505"/>
          </a:solidFill>
          <a:ln w="7620">
            <a:solidFill>
              <a:srgbClr val="1E1E1E"/>
            </a:solidFill>
            <a:prstDash val="solid"/>
          </a:ln>
        </p:spPr>
        <p:txBody>
          <a:bodyPr/>
          <a:lstStyle/>
          <a:p>
            <a:endParaRPr lang="en-IN"/>
          </a:p>
        </p:txBody>
      </p:sp>
      <p:pic>
        <p:nvPicPr>
          <p:cNvPr id="13" name="Image 3" descr="preencoded.png"/>
          <p:cNvPicPr>
            <a:picLocks noChangeAspect="1"/>
          </p:cNvPicPr>
          <p:nvPr/>
        </p:nvPicPr>
        <p:blipFill>
          <a:blip r:embed="rId6"/>
          <a:stretch>
            <a:fillRect/>
          </a:stretch>
        </p:blipFill>
        <p:spPr>
          <a:xfrm>
            <a:off x="878860" y="6550104"/>
            <a:ext cx="340162" cy="340162"/>
          </a:xfrm>
          <a:prstGeom prst="rect">
            <a:avLst/>
          </a:prstGeom>
        </p:spPr>
      </p:pic>
      <p:sp>
        <p:nvSpPr>
          <p:cNvPr id="14" name="Text 8"/>
          <p:cNvSpPr/>
          <p:nvPr/>
        </p:nvSpPr>
        <p:spPr>
          <a:xfrm>
            <a:off x="1530906" y="6542961"/>
            <a:ext cx="2875121"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Claude Desktop App</a:t>
            </a:r>
            <a:endParaRPr lang="en-US" sz="2200" dirty="0"/>
          </a:p>
        </p:txBody>
      </p:sp>
      <p:sp>
        <p:nvSpPr>
          <p:cNvPr id="15" name="Text 9"/>
          <p:cNvSpPr/>
          <p:nvPr/>
        </p:nvSpPr>
        <p:spPr>
          <a:xfrm>
            <a:off x="1530906" y="7033379"/>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AI assistant for natural language input and output.</a:t>
            </a:r>
            <a:endParaRPr lang="en-US" sz="1750" dirty="0"/>
          </a:p>
        </p:txBody>
      </p:sp>
      <p:sp>
        <p:nvSpPr>
          <p:cNvPr id="16" name="Shape 10"/>
          <p:cNvSpPr/>
          <p:nvPr/>
        </p:nvSpPr>
        <p:spPr>
          <a:xfrm>
            <a:off x="7457003" y="6465094"/>
            <a:ext cx="510302" cy="510302"/>
          </a:xfrm>
          <a:prstGeom prst="roundRect">
            <a:avLst>
              <a:gd name="adj" fmla="val 18669"/>
            </a:avLst>
          </a:prstGeom>
          <a:solidFill>
            <a:srgbClr val="050505"/>
          </a:solidFill>
          <a:ln w="7620">
            <a:solidFill>
              <a:srgbClr val="1E1E1E"/>
            </a:solidFill>
            <a:prstDash val="solid"/>
          </a:ln>
        </p:spPr>
        <p:txBody>
          <a:bodyPr/>
          <a:lstStyle/>
          <a:p>
            <a:endParaRPr lang="en-IN"/>
          </a:p>
        </p:txBody>
      </p:sp>
      <p:pic>
        <p:nvPicPr>
          <p:cNvPr id="17" name="Image 4" descr="preencoded.png"/>
          <p:cNvPicPr>
            <a:picLocks noChangeAspect="1"/>
          </p:cNvPicPr>
          <p:nvPr/>
        </p:nvPicPr>
        <p:blipFill>
          <a:blip r:embed="rId7"/>
          <a:stretch>
            <a:fillRect/>
          </a:stretch>
        </p:blipFill>
        <p:spPr>
          <a:xfrm>
            <a:off x="7542074" y="6507599"/>
            <a:ext cx="340162" cy="425291"/>
          </a:xfrm>
          <a:prstGeom prst="rect">
            <a:avLst/>
          </a:prstGeom>
        </p:spPr>
      </p:pic>
      <p:sp>
        <p:nvSpPr>
          <p:cNvPr id="18" name="Text 11"/>
          <p:cNvSpPr/>
          <p:nvPr/>
        </p:nvSpPr>
        <p:spPr>
          <a:xfrm>
            <a:off x="8194119" y="654296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Python &amp; APIs</a:t>
            </a:r>
            <a:endParaRPr lang="en-US" sz="2200" dirty="0"/>
          </a:p>
        </p:txBody>
      </p:sp>
      <p:sp>
        <p:nvSpPr>
          <p:cNvPr id="19" name="Text 12"/>
          <p:cNvSpPr/>
          <p:nvPr/>
        </p:nvSpPr>
        <p:spPr>
          <a:xfrm>
            <a:off x="8194119" y="7033379"/>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Integration logic connecting all components.</a:t>
            </a:r>
            <a:endParaRPr lang="en-US" sz="1750" dirty="0"/>
          </a:p>
        </p:txBody>
      </p:sp>
      <p:sp>
        <p:nvSpPr>
          <p:cNvPr id="20" name="Rectangle 19">
            <a:extLst>
              <a:ext uri="{FF2B5EF4-FFF2-40B4-BE49-F238E27FC236}">
                <a16:creationId xmlns:a16="http://schemas.microsoft.com/office/drawing/2014/main" id="{909DE490-7C17-B998-AA74-1501553F1503}"/>
              </a:ext>
            </a:extLst>
          </p:cNvPr>
          <p:cNvSpPr/>
          <p:nvPr/>
        </p:nvSpPr>
        <p:spPr>
          <a:xfrm>
            <a:off x="12547600" y="7302500"/>
            <a:ext cx="2044700" cy="889000"/>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721412"/>
            <a:ext cx="6050280"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Architecture Diagram</a:t>
            </a:r>
            <a:endParaRPr lang="en-US" sz="4450" dirty="0"/>
          </a:p>
        </p:txBody>
      </p:sp>
      <p:sp>
        <p:nvSpPr>
          <p:cNvPr id="3" name="Text 1"/>
          <p:cNvSpPr/>
          <p:nvPr/>
        </p:nvSpPr>
        <p:spPr>
          <a:xfrm>
            <a:off x="793790" y="39971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Data Flow</a:t>
            </a:r>
            <a:endParaRPr lang="en-US" sz="2200" dirty="0"/>
          </a:p>
        </p:txBody>
      </p:sp>
      <p:sp>
        <p:nvSpPr>
          <p:cNvPr id="4" name="Text 2"/>
          <p:cNvSpPr/>
          <p:nvPr/>
        </p:nvSpPr>
        <p:spPr>
          <a:xfrm>
            <a:off x="793790" y="4578310"/>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User prompt → Claude → MCP → Airflow API → MCP → Claude → User</a:t>
            </a:r>
            <a:endParaRPr lang="en-US" sz="1750" dirty="0"/>
          </a:p>
        </p:txBody>
      </p:sp>
      <p:sp>
        <p:nvSpPr>
          <p:cNvPr id="5" name="Text 3"/>
          <p:cNvSpPr/>
          <p:nvPr/>
        </p:nvSpPr>
        <p:spPr>
          <a:xfrm>
            <a:off x="7599521" y="39971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Communication</a:t>
            </a:r>
            <a:endParaRPr lang="en-US" sz="2200" dirty="0"/>
          </a:p>
        </p:txBody>
      </p:sp>
      <p:sp>
        <p:nvSpPr>
          <p:cNvPr id="6" name="Text 4"/>
          <p:cNvSpPr/>
          <p:nvPr/>
        </p:nvSpPr>
        <p:spPr>
          <a:xfrm>
            <a:off x="7599521" y="4578310"/>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Uses APIs and protocols for seamless data exchange.</a:t>
            </a:r>
            <a:endParaRPr lang="en-US" sz="1750" dirty="0"/>
          </a:p>
        </p:txBody>
      </p:sp>
      <p:sp>
        <p:nvSpPr>
          <p:cNvPr id="7" name="Rectangle 6">
            <a:extLst>
              <a:ext uri="{FF2B5EF4-FFF2-40B4-BE49-F238E27FC236}">
                <a16:creationId xmlns:a16="http://schemas.microsoft.com/office/drawing/2014/main" id="{0D6AA814-AD4A-5D03-C792-4DD6C1FC7AE2}"/>
              </a:ext>
            </a:extLst>
          </p:cNvPr>
          <p:cNvSpPr/>
          <p:nvPr/>
        </p:nvSpPr>
        <p:spPr>
          <a:xfrm>
            <a:off x="12547600" y="7302500"/>
            <a:ext cx="2044700" cy="889000"/>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793790" y="714018"/>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grpSp>
        <p:nvGrpSpPr>
          <p:cNvPr id="16" name="Group 15">
            <a:extLst>
              <a:ext uri="{FF2B5EF4-FFF2-40B4-BE49-F238E27FC236}">
                <a16:creationId xmlns:a16="http://schemas.microsoft.com/office/drawing/2014/main" id="{675234D9-B699-7B51-E3A8-FA51BE479C75}"/>
              </a:ext>
            </a:extLst>
          </p:cNvPr>
          <p:cNvGrpSpPr/>
          <p:nvPr/>
        </p:nvGrpSpPr>
        <p:grpSpPr>
          <a:xfrm>
            <a:off x="1082548" y="1684613"/>
            <a:ext cx="4639509" cy="5369080"/>
            <a:chOff x="793790" y="1762958"/>
            <a:chExt cx="5727621" cy="5752505"/>
          </a:xfrm>
        </p:grpSpPr>
        <p:pic>
          <p:nvPicPr>
            <p:cNvPr id="4" name="Image 1" descr="preencoded.png"/>
            <p:cNvPicPr>
              <a:picLocks noChangeAspect="1"/>
            </p:cNvPicPr>
            <p:nvPr/>
          </p:nvPicPr>
          <p:blipFill>
            <a:blip r:embed="rId3"/>
            <a:stretch>
              <a:fillRect/>
            </a:stretch>
          </p:blipFill>
          <p:spPr>
            <a:xfrm>
              <a:off x="793790" y="1762958"/>
              <a:ext cx="1134070" cy="1360884"/>
            </a:xfrm>
            <a:prstGeom prst="rect">
              <a:avLst/>
            </a:prstGeom>
          </p:spPr>
        </p:pic>
        <p:sp>
          <p:nvSpPr>
            <p:cNvPr id="5" name="Text 1"/>
            <p:cNvSpPr/>
            <p:nvPr/>
          </p:nvSpPr>
          <p:spPr>
            <a:xfrm>
              <a:off x="2268022" y="198977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User Query</a:t>
              </a:r>
              <a:endParaRPr lang="en-US" sz="2200" dirty="0"/>
            </a:p>
          </p:txBody>
        </p:sp>
        <p:sp>
          <p:nvSpPr>
            <p:cNvPr id="6" name="Text 2"/>
            <p:cNvSpPr/>
            <p:nvPr/>
          </p:nvSpPr>
          <p:spPr>
            <a:xfrm>
              <a:off x="2268022" y="2480191"/>
              <a:ext cx="4253389"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Types: "What is the status of DAG XYZ?"</a:t>
              </a:r>
              <a:endParaRPr lang="en-US" sz="1750" dirty="0"/>
            </a:p>
          </p:txBody>
        </p:sp>
        <p:pic>
          <p:nvPicPr>
            <p:cNvPr id="7" name="Image 2" descr="preencoded.png"/>
            <p:cNvPicPr>
              <a:picLocks noChangeAspect="1"/>
            </p:cNvPicPr>
            <p:nvPr/>
          </p:nvPicPr>
          <p:blipFill>
            <a:blip r:embed="rId4"/>
            <a:stretch>
              <a:fillRect/>
            </a:stretch>
          </p:blipFill>
          <p:spPr>
            <a:xfrm>
              <a:off x="793790" y="3123843"/>
              <a:ext cx="1134070" cy="1360884"/>
            </a:xfrm>
            <a:prstGeom prst="rect">
              <a:avLst/>
            </a:prstGeom>
          </p:spPr>
        </p:pic>
        <p:sp>
          <p:nvSpPr>
            <p:cNvPr id="8" name="Text 3"/>
            <p:cNvSpPr/>
            <p:nvPr/>
          </p:nvSpPr>
          <p:spPr>
            <a:xfrm>
              <a:off x="2268022" y="3350657"/>
              <a:ext cx="3165277"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Claude Sends Request</a:t>
              </a:r>
              <a:endParaRPr lang="en-US" sz="2200" dirty="0"/>
            </a:p>
          </p:txBody>
        </p:sp>
        <p:sp>
          <p:nvSpPr>
            <p:cNvPr id="9" name="Text 4"/>
            <p:cNvSpPr/>
            <p:nvPr/>
          </p:nvSpPr>
          <p:spPr>
            <a:xfrm>
              <a:off x="2268022" y="3841075"/>
              <a:ext cx="4253389"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Forwards prompt to MCP layer.</a:t>
              </a:r>
              <a:endParaRPr lang="en-US" sz="1750" dirty="0"/>
            </a:p>
          </p:txBody>
        </p:sp>
        <p:pic>
          <p:nvPicPr>
            <p:cNvPr id="10" name="Image 3" descr="preencoded.png"/>
            <p:cNvPicPr>
              <a:picLocks noChangeAspect="1"/>
            </p:cNvPicPr>
            <p:nvPr/>
          </p:nvPicPr>
          <p:blipFill>
            <a:blip r:embed="rId5"/>
            <a:stretch>
              <a:fillRect/>
            </a:stretch>
          </p:blipFill>
          <p:spPr>
            <a:xfrm>
              <a:off x="793790" y="4484727"/>
              <a:ext cx="1134070" cy="1669852"/>
            </a:xfrm>
            <a:prstGeom prst="rect">
              <a:avLst/>
            </a:prstGeom>
          </p:spPr>
        </p:pic>
        <p:sp>
          <p:nvSpPr>
            <p:cNvPr id="11" name="Text 5"/>
            <p:cNvSpPr/>
            <p:nvPr/>
          </p:nvSpPr>
          <p:spPr>
            <a:xfrm>
              <a:off x="2268022" y="471154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MCP Queries Airflow</a:t>
              </a:r>
              <a:endParaRPr lang="en-US" sz="2200" dirty="0"/>
            </a:p>
          </p:txBody>
        </p:sp>
        <p:sp>
          <p:nvSpPr>
            <p:cNvPr id="12" name="Text 6"/>
            <p:cNvSpPr/>
            <p:nvPr/>
          </p:nvSpPr>
          <p:spPr>
            <a:xfrm>
              <a:off x="2268022" y="5201960"/>
              <a:ext cx="4253389"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Fetches DAG metadata from API or database.</a:t>
              </a:r>
              <a:endParaRPr lang="en-US" sz="1750" dirty="0"/>
            </a:p>
          </p:txBody>
        </p:sp>
        <p:pic>
          <p:nvPicPr>
            <p:cNvPr id="13" name="Image 4" descr="preencoded.png"/>
            <p:cNvPicPr>
              <a:picLocks noChangeAspect="1"/>
            </p:cNvPicPr>
            <p:nvPr/>
          </p:nvPicPr>
          <p:blipFill>
            <a:blip r:embed="rId6"/>
            <a:stretch>
              <a:fillRect/>
            </a:stretch>
          </p:blipFill>
          <p:spPr>
            <a:xfrm>
              <a:off x="793790" y="6154579"/>
              <a:ext cx="1134070" cy="1360884"/>
            </a:xfrm>
            <a:prstGeom prst="rect">
              <a:avLst/>
            </a:prstGeom>
          </p:spPr>
        </p:pic>
        <p:sp>
          <p:nvSpPr>
            <p:cNvPr id="14" name="Text 7"/>
            <p:cNvSpPr/>
            <p:nvPr/>
          </p:nvSpPr>
          <p:spPr>
            <a:xfrm>
              <a:off x="2268022" y="638139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Response Delivered</a:t>
              </a:r>
              <a:endParaRPr lang="en-US" sz="2200" dirty="0"/>
            </a:p>
          </p:txBody>
        </p:sp>
        <p:sp>
          <p:nvSpPr>
            <p:cNvPr id="15" name="Text 8"/>
            <p:cNvSpPr/>
            <p:nvPr/>
          </p:nvSpPr>
          <p:spPr>
            <a:xfrm>
              <a:off x="2268022" y="6871811"/>
              <a:ext cx="4253389"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Claude shows clear summary to user.</a:t>
              </a:r>
              <a:endParaRPr lang="en-US" sz="1750" dirty="0"/>
            </a:p>
          </p:txBody>
        </p:sp>
      </p:grpSp>
      <p:pic>
        <p:nvPicPr>
          <p:cNvPr id="18" name="Picture 17" descr="A diagram of a status&#10;&#10;AI-generated content may be incorrect.">
            <a:extLst>
              <a:ext uri="{FF2B5EF4-FFF2-40B4-BE49-F238E27FC236}">
                <a16:creationId xmlns:a16="http://schemas.microsoft.com/office/drawing/2014/main" id="{21E28ECC-393A-B85A-3017-0C53EB9BF850}"/>
              </a:ext>
            </a:extLst>
          </p:cNvPr>
          <p:cNvPicPr>
            <a:picLocks noChangeAspect="1"/>
          </p:cNvPicPr>
          <p:nvPr/>
        </p:nvPicPr>
        <p:blipFill>
          <a:blip r:embed="rId7"/>
          <a:stretch>
            <a:fillRect/>
          </a:stretch>
        </p:blipFill>
        <p:spPr>
          <a:xfrm>
            <a:off x="6739919" y="1068407"/>
            <a:ext cx="6952129" cy="6220326"/>
          </a:xfrm>
          <a:prstGeom prst="rect">
            <a:avLst/>
          </a:prstGeom>
        </p:spPr>
      </p:pic>
      <p:sp>
        <p:nvSpPr>
          <p:cNvPr id="19" name="Rectangle 18">
            <a:extLst>
              <a:ext uri="{FF2B5EF4-FFF2-40B4-BE49-F238E27FC236}">
                <a16:creationId xmlns:a16="http://schemas.microsoft.com/office/drawing/2014/main" id="{96509C33-621B-69B9-D4F5-B04D4533123C}"/>
              </a:ext>
            </a:extLst>
          </p:cNvPr>
          <p:cNvSpPr/>
          <p:nvPr/>
        </p:nvSpPr>
        <p:spPr>
          <a:xfrm>
            <a:off x="12547600" y="7302500"/>
            <a:ext cx="2044700" cy="889000"/>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902863"/>
            <a:ext cx="7130296"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Challenges and Solutions</a:t>
            </a:r>
            <a:endParaRPr lang="en-US" sz="4450" dirty="0"/>
          </a:p>
        </p:txBody>
      </p:sp>
      <p:sp>
        <p:nvSpPr>
          <p:cNvPr id="3" name="Text 1"/>
          <p:cNvSpPr/>
          <p:nvPr/>
        </p:nvSpPr>
        <p:spPr>
          <a:xfrm>
            <a:off x="793790" y="417861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Authentication</a:t>
            </a:r>
            <a:endParaRPr lang="en-US" sz="2200" dirty="0"/>
          </a:p>
        </p:txBody>
      </p:sp>
      <p:sp>
        <p:nvSpPr>
          <p:cNvPr id="4" name="Text 2"/>
          <p:cNvSpPr/>
          <p:nvPr/>
        </p:nvSpPr>
        <p:spPr>
          <a:xfrm>
            <a:off x="793790" y="4759762"/>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Used token-based auth between Claude and Airflow via MCP.</a:t>
            </a:r>
            <a:endParaRPr lang="en-US" sz="1750" dirty="0"/>
          </a:p>
        </p:txBody>
      </p:sp>
      <p:sp>
        <p:nvSpPr>
          <p:cNvPr id="5" name="Text 3"/>
          <p:cNvSpPr/>
          <p:nvPr/>
        </p:nvSpPr>
        <p:spPr>
          <a:xfrm>
            <a:off x="7599521" y="4178617"/>
            <a:ext cx="3183374"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Prompt Understanding</a:t>
            </a:r>
            <a:endParaRPr lang="en-US" sz="2200" dirty="0"/>
          </a:p>
        </p:txBody>
      </p:sp>
      <p:sp>
        <p:nvSpPr>
          <p:cNvPr id="6" name="Text 4"/>
          <p:cNvSpPr/>
          <p:nvPr/>
        </p:nvSpPr>
        <p:spPr>
          <a:xfrm>
            <a:off x="7599521" y="4759762"/>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Added normalization and fallback queries for vague inputs.</a:t>
            </a:r>
            <a:endParaRPr lang="en-US" sz="1750" dirty="0"/>
          </a:p>
        </p:txBody>
      </p:sp>
      <p:sp>
        <p:nvSpPr>
          <p:cNvPr id="7" name="Rectangle 6">
            <a:extLst>
              <a:ext uri="{FF2B5EF4-FFF2-40B4-BE49-F238E27FC236}">
                <a16:creationId xmlns:a16="http://schemas.microsoft.com/office/drawing/2014/main" id="{2F700ECF-F34D-79EF-D9C2-4224E339F6FC}"/>
              </a:ext>
            </a:extLst>
          </p:cNvPr>
          <p:cNvSpPr/>
          <p:nvPr/>
        </p:nvSpPr>
        <p:spPr>
          <a:xfrm>
            <a:off x="12547600" y="7302500"/>
            <a:ext cx="2044700" cy="889000"/>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54674"/>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Future Scope</a:t>
            </a:r>
            <a:endParaRPr lang="en-US" sz="4450" dirty="0"/>
          </a:p>
        </p:txBody>
      </p:sp>
      <p:sp>
        <p:nvSpPr>
          <p:cNvPr id="4" name="Shape 1"/>
          <p:cNvSpPr/>
          <p:nvPr/>
        </p:nvSpPr>
        <p:spPr>
          <a:xfrm>
            <a:off x="793790" y="3203615"/>
            <a:ext cx="7556421" cy="1322189"/>
          </a:xfrm>
          <a:prstGeom prst="roundRect">
            <a:avLst>
              <a:gd name="adj" fmla="val 7205"/>
            </a:avLst>
          </a:prstGeom>
          <a:solidFill>
            <a:srgbClr val="3D3D42"/>
          </a:solidFill>
          <a:ln w="7620">
            <a:solidFill>
              <a:srgbClr val="56565B"/>
            </a:solidFill>
            <a:prstDash val="solid"/>
          </a:ln>
        </p:spPr>
        <p:txBody>
          <a:bodyPr/>
          <a:lstStyle/>
          <a:p>
            <a:endParaRPr lang="en-IN"/>
          </a:p>
        </p:txBody>
      </p:sp>
      <p:sp>
        <p:nvSpPr>
          <p:cNvPr id="5" name="Text 2"/>
          <p:cNvSpPr/>
          <p:nvPr/>
        </p:nvSpPr>
        <p:spPr>
          <a:xfrm>
            <a:off x="1028224" y="343804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Feature Expansion</a:t>
            </a:r>
            <a:endParaRPr lang="en-US" sz="2200" dirty="0"/>
          </a:p>
        </p:txBody>
      </p:sp>
      <p:sp>
        <p:nvSpPr>
          <p:cNvPr id="6" name="Text 3"/>
          <p:cNvSpPr/>
          <p:nvPr/>
        </p:nvSpPr>
        <p:spPr>
          <a:xfrm>
            <a:off x="1028224" y="3928467"/>
            <a:ext cx="7087553"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Include task logs, schedule editing, and real-time alerts.</a:t>
            </a:r>
            <a:endParaRPr lang="en-US" sz="1750" dirty="0"/>
          </a:p>
        </p:txBody>
      </p:sp>
      <p:sp>
        <p:nvSpPr>
          <p:cNvPr id="7" name="Shape 4"/>
          <p:cNvSpPr/>
          <p:nvPr/>
        </p:nvSpPr>
        <p:spPr>
          <a:xfrm>
            <a:off x="793790" y="4752618"/>
            <a:ext cx="7556421" cy="1322189"/>
          </a:xfrm>
          <a:prstGeom prst="roundRect">
            <a:avLst>
              <a:gd name="adj" fmla="val 7205"/>
            </a:avLst>
          </a:prstGeom>
          <a:solidFill>
            <a:srgbClr val="3D3D42"/>
          </a:solidFill>
          <a:ln w="7620">
            <a:solidFill>
              <a:srgbClr val="56565B"/>
            </a:solidFill>
            <a:prstDash val="solid"/>
          </a:ln>
        </p:spPr>
        <p:txBody>
          <a:bodyPr/>
          <a:lstStyle/>
          <a:p>
            <a:endParaRPr lang="en-IN"/>
          </a:p>
        </p:txBody>
      </p:sp>
      <p:sp>
        <p:nvSpPr>
          <p:cNvPr id="8" name="Text 5"/>
          <p:cNvSpPr/>
          <p:nvPr/>
        </p:nvSpPr>
        <p:spPr>
          <a:xfrm>
            <a:off x="1028224" y="49870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LLM Integration</a:t>
            </a:r>
            <a:endParaRPr lang="en-US" sz="2200" dirty="0"/>
          </a:p>
        </p:txBody>
      </p:sp>
      <p:sp>
        <p:nvSpPr>
          <p:cNvPr id="9" name="Text 6"/>
          <p:cNvSpPr/>
          <p:nvPr/>
        </p:nvSpPr>
        <p:spPr>
          <a:xfrm>
            <a:off x="1028224" y="5477470"/>
            <a:ext cx="7087553"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Support other models like GPT and Mixtral.</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826437"/>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Q&amp;A</a:t>
            </a:r>
            <a:endParaRPr lang="en-US" sz="4450" dirty="0"/>
          </a:p>
        </p:txBody>
      </p:sp>
      <p:sp>
        <p:nvSpPr>
          <p:cNvPr id="4" name="Text 1"/>
          <p:cNvSpPr/>
          <p:nvPr/>
        </p:nvSpPr>
        <p:spPr>
          <a:xfrm>
            <a:off x="793790" y="587537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Thank you for listening. I’m happy to answer your questions.</a:t>
            </a:r>
            <a:endParaRPr lang="en-US" sz="1750" dirty="0"/>
          </a:p>
        </p:txBody>
      </p:sp>
      <p:sp>
        <p:nvSpPr>
          <p:cNvPr id="5" name="Rectangle 4">
            <a:extLst>
              <a:ext uri="{FF2B5EF4-FFF2-40B4-BE49-F238E27FC236}">
                <a16:creationId xmlns:a16="http://schemas.microsoft.com/office/drawing/2014/main" id="{F3D2B21B-38E8-D419-A15A-150ABB1135B8}"/>
              </a:ext>
            </a:extLst>
          </p:cNvPr>
          <p:cNvSpPr/>
          <p:nvPr/>
        </p:nvSpPr>
        <p:spPr>
          <a:xfrm>
            <a:off x="12547600" y="7302500"/>
            <a:ext cx="2044700" cy="889000"/>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291</Words>
  <Application>Microsoft Office PowerPoint</Application>
  <PresentationFormat>Custom</PresentationFormat>
  <Paragraphs>50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Aharoni</vt:lpstr>
      <vt:lpstr>Poppins Light</vt:lpstr>
      <vt:lpstr>Arial</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Navaneeth Suman</cp:lastModifiedBy>
  <cp:revision>7</cp:revision>
  <dcterms:created xsi:type="dcterms:W3CDTF">2025-05-26T16:46:15Z</dcterms:created>
  <dcterms:modified xsi:type="dcterms:W3CDTF">2025-05-29T05:26:29Z</dcterms:modified>
</cp:coreProperties>
</file>