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14"/>
  </p:notesMasterIdLst>
  <p:sldIdLst>
    <p:sldId id="2146846642" r:id="rId3"/>
    <p:sldId id="257" r:id="rId4"/>
    <p:sldId id="2146846644" r:id="rId5"/>
    <p:sldId id="258" r:id="rId6"/>
    <p:sldId id="270" r:id="rId7"/>
    <p:sldId id="271" r:id="rId8"/>
    <p:sldId id="272" r:id="rId9"/>
    <p:sldId id="273" r:id="rId10"/>
    <p:sldId id="275" r:id="rId11"/>
    <p:sldId id="276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9FFF"/>
    <a:srgbClr val="A1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20159A-66F8-4CC6-BB7D-3DDB018349CF}" v="1" dt="2025-03-06T08:12:37.0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652EB-1AD3-475A-A521-A73369DAF7B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3C519-617E-43DC-8CB2-0DA69DD3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5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b7494ca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2b7494ca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618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20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766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745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603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054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190bc4ce7_0_1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c190bc4ce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KV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2C3302-4C36-DA17-6749-B28C9A77EB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3" y="-4480"/>
            <a:ext cx="12227426" cy="68669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7EE49C4-BBD9-C92C-DA99-22853C55A469}"/>
              </a:ext>
            </a:extLst>
          </p:cNvPr>
          <p:cNvSpPr txBox="1"/>
          <p:nvPr userDrawn="1"/>
        </p:nvSpPr>
        <p:spPr>
          <a:xfrm>
            <a:off x="809499" y="5677503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2485708"/>
            <a:ext cx="7655559" cy="91131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ts val="4651"/>
              </a:lnSpc>
              <a:buNone/>
              <a:defRPr sz="5760" b="1" i="0">
                <a:solidFill>
                  <a:srgbClr val="EEB1FF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64EBCB7-2AF4-2300-DC6F-51EE539C89F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803" y="809398"/>
            <a:ext cx="1673538" cy="47256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B0879C-00BB-6FBE-30A8-CE6FA6F9D8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7029" y="3474654"/>
            <a:ext cx="8446347" cy="17299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987" b="0" i="0">
                <a:solidFill>
                  <a:schemeClr val="bg1"/>
                </a:solidFill>
                <a:latin typeface="Graphik Medium" panose="020B0503030202060203" pitchFamily="34" charset="77"/>
              </a:defRPr>
            </a:lvl1pPr>
            <a:lvl2pPr marL="424664" indent="0">
              <a:buNone/>
              <a:defRPr>
                <a:solidFill>
                  <a:schemeClr val="bg1"/>
                </a:solidFill>
              </a:defRPr>
            </a:lvl2pPr>
            <a:lvl3pPr marL="849328" indent="0">
              <a:buNone/>
              <a:defRPr>
                <a:solidFill>
                  <a:schemeClr val="bg1"/>
                </a:solidFill>
              </a:defRPr>
            </a:lvl3pPr>
            <a:lvl4pPr marL="1273991" indent="0">
              <a:buNone/>
              <a:defRPr>
                <a:solidFill>
                  <a:schemeClr val="bg1"/>
                </a:solidFill>
              </a:defRPr>
            </a:lvl4pPr>
            <a:lvl5pPr marL="169865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86726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2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23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736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91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806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112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512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177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309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722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8774F5-4A4B-230A-995B-6A673D3AE3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3" y="-4480"/>
            <a:ext cx="12227426" cy="686695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2" name="Picture 1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7E6DD9F5-7704-319C-9F43-9280D0BA44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8264D5F-1876-8DC2-2AD3-C8FB7EA16A1F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8E8AF8-6CA1-71ED-364A-02204A619369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D7A979-467D-8867-0C30-BE8323B21D3A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00077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6C36A4-D218-56E8-FD55-2959CFF678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3" y="-4480"/>
            <a:ext cx="12227426" cy="6866958"/>
          </a:xfrm>
          <a:prstGeom prst="rect">
            <a:avLst/>
          </a:prstGeom>
        </p:spPr>
      </p:pic>
      <p:pic>
        <p:nvPicPr>
          <p:cNvPr id="15" name="Picture 14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B0642955-EBA2-A21F-CE64-C18BE4F256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EB6716-4C0E-BE1A-8D9A-1FA2EECF2788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C5AA99-426E-C07B-E573-5AB5E8EC3E1F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9EEA2B-1987-CECE-3B0F-E69EC9647168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5499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8D841A-AE0E-A113-3AF4-4163440739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3" y="-4479"/>
            <a:ext cx="12227426" cy="68669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3" name="Picture 2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E4C23E13-553E-8CAC-30D2-ABB45243E3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4AE246-3507-2C60-3E77-80A401FFA0AE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65284-A704-B65E-8109-674A5BB60D55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B4518E-C8F6-238D-D450-7DCE9CF7D3B0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973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7A378E-CCB9-B95E-EAF1-0FEA6A2351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1" y="-4480"/>
            <a:ext cx="12227422" cy="68669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3" name="Picture 2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33E13488-72FD-0E33-A6F2-2285D4FE5E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51812D-08D5-7E1D-329A-428B9A0C47C1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987D53-071E-4607-B9BE-20C235A4D5CE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7B451-623C-0461-A1FC-AD6C9E436521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78537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057431-02A3-DBC7-0B20-DC97998DC5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2" y="-4479"/>
            <a:ext cx="12227424" cy="68669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3" name="Picture 2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6B9EBB17-2A21-6002-1A8E-2C46E0592B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917FE9-B869-D5C9-27E2-C7A269B03AE3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CB4FD-61D0-6469-66C9-C80359A8B99A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E82BDD-6A39-728C-0DFC-83E37C5D096C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2639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62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14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47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EA123B2-AC32-37EE-21E1-ED6807070821}"/>
              </a:ext>
            </a:extLst>
          </p:cNvPr>
          <p:cNvSpPr txBox="1">
            <a:spLocks/>
          </p:cNvSpPr>
          <p:nvPr userDrawn="1"/>
        </p:nvSpPr>
        <p:spPr>
          <a:xfrm>
            <a:off x="11702754" y="6582541"/>
            <a:ext cx="489246" cy="1869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493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743" b="0" i="0" u="none" strike="noStrike" kern="1200" cap="none" spc="0" normalizeH="0" baseline="0" noProof="0" smtClean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 Medium" panose="020B0503030202060203" pitchFamily="34" charset="77"/>
                <a:ea typeface="+mn-ea"/>
                <a:cs typeface="+mn-cs"/>
              </a:rPr>
              <a:pPr marL="0" marR="0" lvl="0" indent="0" algn="l" defTabSz="84932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43" b="0" i="0" u="none" strike="noStrike" kern="120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 Medium" panose="020B0503030202060203" pitchFamily="34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98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849328" rtl="0" eaLnBrk="1" latinLnBrk="0" hangingPunct="1">
        <a:lnSpc>
          <a:spcPct val="90000"/>
        </a:lnSpc>
        <a:spcBef>
          <a:spcPct val="0"/>
        </a:spcBef>
        <a:buNone/>
        <a:defRPr sz="40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2332" indent="-212332" algn="l" defTabSz="849328" rtl="0" eaLnBrk="1" latinLnBrk="0" hangingPunct="1">
        <a:lnSpc>
          <a:spcPct val="90000"/>
        </a:lnSpc>
        <a:spcBef>
          <a:spcPts val="929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1pPr>
      <a:lvl2pPr marL="636996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2229" kern="1200">
          <a:solidFill>
            <a:schemeClr val="tx1"/>
          </a:solidFill>
          <a:latin typeface="+mn-lt"/>
          <a:ea typeface="+mn-ea"/>
          <a:cs typeface="+mn-cs"/>
        </a:defRPr>
      </a:lvl2pPr>
      <a:lvl3pPr marL="1061660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858" kern="1200">
          <a:solidFill>
            <a:schemeClr val="tx1"/>
          </a:solidFill>
          <a:latin typeface="+mn-lt"/>
          <a:ea typeface="+mn-ea"/>
          <a:cs typeface="+mn-cs"/>
        </a:defRPr>
      </a:lvl3pPr>
      <a:lvl4pPr marL="1486323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4pPr>
      <a:lvl5pPr marL="1910987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5pPr>
      <a:lvl6pPr marL="2335651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6pPr>
      <a:lvl7pPr marL="2760315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7pPr>
      <a:lvl8pPr marL="3184978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8pPr>
      <a:lvl9pPr marL="3609642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1pPr>
      <a:lvl2pPr marL="424664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2pPr>
      <a:lvl3pPr marL="849328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3pPr>
      <a:lvl4pPr marL="1273992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4pPr>
      <a:lvl5pPr marL="1698655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5pPr>
      <a:lvl6pPr marL="2123319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6pPr>
      <a:lvl7pPr marL="2547983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7pPr>
      <a:lvl8pPr marL="2972646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8pPr>
      <a:lvl9pPr marL="3397310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81">
          <p15:clr>
            <a:srgbClr val="F26B43"/>
          </p15:clr>
        </p15:guide>
        <p15:guide id="2" pos="360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8866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jpeg"/><Relationship Id="rId5" Type="http://schemas.openxmlformats.org/officeDocument/2006/relationships/image" Target="../media/image5.png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AAD14-DF38-9B8A-07AF-02BF5753CB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634" y="2194560"/>
            <a:ext cx="6408782" cy="1920240"/>
          </a:xfrm>
        </p:spPr>
        <p:txBody>
          <a:bodyPr/>
          <a:lstStyle/>
          <a:p>
            <a:pPr>
              <a:lnSpc>
                <a:spcPts val="4797"/>
              </a:lnSpc>
            </a:pPr>
            <a:r>
              <a:rPr lang="en-US" dirty="0"/>
              <a:t>Hack the Future:</a:t>
            </a:r>
          </a:p>
          <a:p>
            <a:pPr>
              <a:lnSpc>
                <a:spcPts val="4797"/>
              </a:lnSpc>
            </a:pPr>
            <a:r>
              <a:rPr lang="en-US" dirty="0"/>
              <a:t>A Gen AI Sprint </a:t>
            </a:r>
            <a:br>
              <a:rPr lang="en-US" dirty="0"/>
            </a:br>
            <a:r>
              <a:rPr lang="en-US" dirty="0"/>
              <a:t>Powered by Data</a:t>
            </a:r>
          </a:p>
        </p:txBody>
      </p:sp>
    </p:spTree>
    <p:extLst>
      <p:ext uri="{BB962C8B-B14F-4D97-AF65-F5344CB8AC3E}">
        <p14:creationId xmlns:p14="http://schemas.microsoft.com/office/powerpoint/2010/main" val="3794445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Graphik" panose="020B0503030202060203" pitchFamily="34" charset="0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References/Other details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endParaRPr lang="en-GB" sz="2667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endParaRPr lang="en-GB" sz="24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  <a:p>
            <a:pPr>
              <a:buNone/>
            </a:pPr>
            <a:r>
              <a:rPr lang="en-IN" sz="2400" b="1" dirty="0"/>
              <a:t>References / Other Details</a:t>
            </a:r>
          </a:p>
          <a:p>
            <a:pPr>
              <a:buNone/>
            </a:pPr>
            <a:r>
              <a:rPr lang="en-IN" sz="2400" b="1" dirty="0"/>
              <a:t>📚 Datasets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Farmer Advisor Dataset</a:t>
            </a:r>
            <a:r>
              <a:rPr lang="en-IN" sz="2400" dirty="0"/>
              <a:t> – Provides soil type, crop preferences, land size, and financial inputs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Market Research Dataset</a:t>
            </a:r>
            <a:r>
              <a:rPr lang="en-IN" sz="2400" dirty="0"/>
              <a:t> – Includes regional pricing, demand trends, and seasonal crop data</a:t>
            </a:r>
          </a:p>
          <a:p>
            <a:pPr>
              <a:buNone/>
            </a:pPr>
            <a:r>
              <a:rPr lang="en-IN" sz="2400" b="1" dirty="0"/>
              <a:t>🔗 APIs &amp;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 err="1"/>
              <a:t>OpenWeatherMap</a:t>
            </a:r>
            <a:r>
              <a:rPr lang="en-IN" sz="2400" b="1" dirty="0"/>
              <a:t> API</a:t>
            </a:r>
            <a:r>
              <a:rPr lang="en-IN" sz="2400" dirty="0"/>
              <a:t> – Real-time weather forecasting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Scikit-learn Documentation</a:t>
            </a:r>
            <a:r>
              <a:rPr lang="en-IN" sz="2400" dirty="0"/>
              <a:t> – For implementing ML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SQLite Official Docs</a:t>
            </a:r>
            <a:r>
              <a:rPr lang="en-IN" sz="2400" dirty="0"/>
              <a:t> – Lightweight DB integration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Submitted By :</a:t>
            </a:r>
          </a:p>
          <a:p>
            <a:r>
              <a:rPr lang="en-IN" sz="2400" dirty="0"/>
              <a:t>Team name: </a:t>
            </a:r>
            <a:r>
              <a:rPr lang="en-IN" sz="2400" b="1" dirty="0"/>
              <a:t>Rakesh.exe</a:t>
            </a:r>
            <a:endParaRPr lang="en-IN" sz="2400" dirty="0"/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endParaRPr lang="en-GB" sz="2667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123678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016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 descr="5.png"/>
          <p:cNvPicPr preferRelativeResize="0"/>
          <p:nvPr/>
        </p:nvPicPr>
        <p:blipFill rotWithShape="1">
          <a:blip r:embed="rId3">
            <a:alphaModFix/>
          </a:blip>
          <a:srcRect l="37699" t="55828" r="25355"/>
          <a:stretch/>
        </p:blipFill>
        <p:spPr>
          <a:xfrm>
            <a:off x="-18005" y="-13189"/>
            <a:ext cx="5881517" cy="3955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 descr="5.png"/>
          <p:cNvPicPr preferRelativeResize="0"/>
          <p:nvPr/>
        </p:nvPicPr>
        <p:blipFill rotWithShape="1">
          <a:blip r:embed="rId3">
            <a:alphaModFix amt="55980"/>
          </a:blip>
          <a:srcRect l="12849" r="46909" b="51453"/>
          <a:stretch/>
        </p:blipFill>
        <p:spPr>
          <a:xfrm>
            <a:off x="5267499" y="2166593"/>
            <a:ext cx="6914227" cy="469192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1325000" y="2166600"/>
            <a:ext cx="4850000" cy="10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7333" kern="0" dirty="0">
                <a:solidFill>
                  <a:srgbClr val="FFFFFF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Thank You</a:t>
            </a:r>
            <a:endParaRPr sz="2933" kern="0" dirty="0">
              <a:solidFill>
                <a:srgbClr val="FFFFFF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Graphik" panose="020B0503030202060203" pitchFamily="34" charset="0"/>
              <a:cs typeface="Arial"/>
              <a:sym typeface="Arial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-16400" y="2365236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Graphik" panose="020B0503030202060203" pitchFamily="34" charset="0"/>
              <a:cs typeface="Arial"/>
              <a:sym typeface="Arial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86877"/>
          <a:stretch/>
        </p:blipFill>
        <p:spPr>
          <a:xfrm>
            <a:off x="1" y="0"/>
            <a:ext cx="12192004" cy="899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bright light in the sky&#10;&#10;AI-generated content may be incorrect.">
            <a:extLst>
              <a:ext uri="{FF2B5EF4-FFF2-40B4-BE49-F238E27FC236}">
                <a16:creationId xmlns:a16="http://schemas.microsoft.com/office/drawing/2014/main" id="{FE4E1242-A2E1-CE79-930C-1CDFA9834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237066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52ED2C4-F73E-CF5A-BF7C-0A430F065734}"/>
              </a:ext>
            </a:extLst>
          </p:cNvPr>
          <p:cNvGrpSpPr/>
          <p:nvPr/>
        </p:nvGrpSpPr>
        <p:grpSpPr>
          <a:xfrm>
            <a:off x="1482400" y="1655833"/>
            <a:ext cx="2966257" cy="440017"/>
            <a:chOff x="415600" y="1568886"/>
            <a:chExt cx="2966257" cy="4400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8BFF640-EAAB-CF3A-4C85-790407726C03}"/>
                </a:ext>
              </a:extLst>
            </p:cNvPr>
            <p:cNvSpPr/>
            <p:nvPr/>
          </p:nvSpPr>
          <p:spPr>
            <a:xfrm>
              <a:off x="415600" y="1568886"/>
              <a:ext cx="2966257" cy="440017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C1551D-3641-BAF5-9579-63C60DB1ED33}"/>
                </a:ext>
              </a:extLst>
            </p:cNvPr>
            <p:cNvSpPr txBox="1"/>
            <p:nvPr/>
          </p:nvSpPr>
          <p:spPr>
            <a:xfrm>
              <a:off x="633859" y="1604228"/>
              <a:ext cx="2579004" cy="33855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b="0" i="0" dirty="0">
                  <a:solidFill>
                    <a:srgbClr val="EBB0FE"/>
                  </a:solidFill>
                  <a:latin typeface="Graphik Medium" panose="020B0503030202060203" pitchFamily="34" charset="77"/>
                </a:rPr>
                <a:t>Data and AI Week</a:t>
              </a:r>
            </a:p>
          </p:txBody>
        </p:sp>
      </p:grpSp>
      <p:pic>
        <p:nvPicPr>
          <p:cNvPr id="5" name="Picture 4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5F713958-C4C7-780B-FFFD-8F410CF44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07" y="602264"/>
            <a:ext cx="713410" cy="7868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8A4F854-78AF-BC25-0565-685458E792EF}"/>
              </a:ext>
            </a:extLst>
          </p:cNvPr>
          <p:cNvSpPr/>
          <p:nvPr/>
        </p:nvSpPr>
        <p:spPr>
          <a:xfrm>
            <a:off x="924152" y="4315279"/>
            <a:ext cx="1443661" cy="147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14" name="Picture Placeholder 75">
            <a:extLst>
              <a:ext uri="{FF2B5EF4-FFF2-40B4-BE49-F238E27FC236}">
                <a16:creationId xmlns:a16="http://schemas.microsoft.com/office/drawing/2014/main" id="{E1450585-6EEC-BB84-99B7-41D3C2833CE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27425" y="4214472"/>
            <a:ext cx="1434219" cy="1471323"/>
          </a:xfrm>
          <a:prstGeom prst="rect">
            <a:avLst/>
          </a:prstGeom>
        </p:spPr>
      </p:pic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4E6E6483-22B8-8DE4-F4D4-3D22A89DA1A7}"/>
              </a:ext>
            </a:extLst>
          </p:cNvPr>
          <p:cNvSpPr txBox="1">
            <a:spLocks/>
          </p:cNvSpPr>
          <p:nvPr/>
        </p:nvSpPr>
        <p:spPr>
          <a:xfrm>
            <a:off x="2844228" y="4635234"/>
            <a:ext cx="3177007" cy="81116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3600" b="1" kern="1200" cap="none" baseline="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100"/>
              </a:lnSpc>
              <a:buNone/>
            </a:pPr>
            <a:r>
              <a:rPr lang="en-IN" sz="2000" i="0" dirty="0" err="1">
                <a:solidFill>
                  <a:srgbClr val="0F2B3C"/>
                </a:solidFill>
                <a:effectLst/>
                <a:latin typeface="Source Sans 3"/>
              </a:rPr>
              <a:t>rakeshhtkj</a:t>
            </a:r>
            <a:endParaRPr lang="en-IN" sz="2000" i="0" dirty="0">
              <a:solidFill>
                <a:srgbClr val="0F2B3C"/>
              </a:solidFill>
              <a:effectLst/>
              <a:latin typeface="Source Sans 3"/>
            </a:endParaRPr>
          </a:p>
          <a:p>
            <a:pPr>
              <a:buNone/>
            </a:pPr>
            <a:br>
              <a:rPr lang="en-IN" sz="1100" b="0" i="0" dirty="0">
                <a:effectLst/>
                <a:latin typeface="-apple-system"/>
              </a:rPr>
            </a:b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A100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EEB873-68EC-21FA-6C9C-02DF57531577}"/>
              </a:ext>
            </a:extLst>
          </p:cNvPr>
          <p:cNvSpPr/>
          <p:nvPr/>
        </p:nvSpPr>
        <p:spPr>
          <a:xfrm>
            <a:off x="6630036" y="4315279"/>
            <a:ext cx="1481237" cy="147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Photo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E780D7-8359-373C-8C58-C27EB0044A3A}"/>
              </a:ext>
            </a:extLst>
          </p:cNvPr>
          <p:cNvCxnSpPr/>
          <p:nvPr/>
        </p:nvCxnSpPr>
        <p:spPr>
          <a:xfrm>
            <a:off x="2694666" y="4818998"/>
            <a:ext cx="1718008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Placeholder 75">
            <a:extLst>
              <a:ext uri="{FF2B5EF4-FFF2-40B4-BE49-F238E27FC236}">
                <a16:creationId xmlns:a16="http://schemas.microsoft.com/office/drawing/2014/main" id="{6C7C6447-C3A7-8373-190C-583E8C3360E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563843" y="4214472"/>
            <a:ext cx="1434219" cy="1471323"/>
          </a:xfrm>
          <a:prstGeom prst="rect">
            <a:avLst/>
          </a:prstGeom>
        </p:spPr>
      </p:pic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D04596E6-8892-485C-27A3-05953A7C9A22}"/>
              </a:ext>
            </a:extLst>
          </p:cNvPr>
          <p:cNvSpPr txBox="1">
            <a:spLocks/>
          </p:cNvSpPr>
          <p:nvPr/>
        </p:nvSpPr>
        <p:spPr>
          <a:xfrm>
            <a:off x="8366900" y="3907614"/>
            <a:ext cx="3177007" cy="81116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3600" b="1" kern="1200" cap="none" baseline="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N/A </a:t>
            </a:r>
          </a:p>
        </p:txBody>
      </p:sp>
      <p:sp>
        <p:nvSpPr>
          <p:cNvPr id="25" name="Title 17">
            <a:extLst>
              <a:ext uri="{FF2B5EF4-FFF2-40B4-BE49-F238E27FC236}">
                <a16:creationId xmlns:a16="http://schemas.microsoft.com/office/drawing/2014/main" id="{9240FEF2-AAA6-406E-1BEC-B220846E54E6}"/>
              </a:ext>
            </a:extLst>
          </p:cNvPr>
          <p:cNvSpPr txBox="1">
            <a:spLocks/>
          </p:cNvSpPr>
          <p:nvPr/>
        </p:nvSpPr>
        <p:spPr>
          <a:xfrm>
            <a:off x="255225" y="2867440"/>
            <a:ext cx="11430000" cy="72643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kern="0" dirty="0">
                <a:latin typeface="Graphik" panose="020B0503030202060203" pitchFamily="34" charset="0"/>
              </a:rPr>
              <a:t>Team details</a:t>
            </a:r>
            <a:endParaRPr lang="en-GB" b="1" kern="0" dirty="0">
              <a:latin typeface="Graphik" panose="020B0503030202060203" pitchFamily="34" charset="0"/>
            </a:endParaRPr>
          </a:p>
        </p:txBody>
      </p:sp>
      <p:graphicFrame>
        <p:nvGraphicFramePr>
          <p:cNvPr id="26" name="Table 2">
            <a:extLst>
              <a:ext uri="{FF2B5EF4-FFF2-40B4-BE49-F238E27FC236}">
                <a16:creationId xmlns:a16="http://schemas.microsoft.com/office/drawing/2014/main" id="{8E054308-2CF0-5FCF-1076-92BF42D93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735873"/>
              </p:ext>
            </p:extLst>
          </p:nvPr>
        </p:nvGraphicFramePr>
        <p:xfrm>
          <a:off x="319038" y="3342942"/>
          <a:ext cx="11617737" cy="37845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82355">
                  <a:extLst>
                    <a:ext uri="{9D8B030D-6E8A-4147-A177-3AD203B41FA5}">
                      <a16:colId xmlns:a16="http://schemas.microsoft.com/office/drawing/2014/main" val="129918070"/>
                    </a:ext>
                  </a:extLst>
                </a:gridCol>
                <a:gridCol w="7235382">
                  <a:extLst>
                    <a:ext uri="{9D8B030D-6E8A-4147-A177-3AD203B41FA5}">
                      <a16:colId xmlns:a16="http://schemas.microsoft.com/office/drawing/2014/main" val="1188269312"/>
                    </a:ext>
                  </a:extLst>
                </a:gridCol>
              </a:tblGrid>
              <a:tr h="37845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A100FF"/>
                          </a:solidFill>
                        </a:rPr>
                        <a:t>TEAM NAME: Rakesh.exe</a:t>
                      </a: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solidFill>
                          <a:srgbClr val="A100FF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512452"/>
                  </a:ext>
                </a:extLst>
              </a:tr>
            </a:tbl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76A20A-7BD6-686D-E50A-3F3B987047E1}"/>
              </a:ext>
            </a:extLst>
          </p:cNvPr>
          <p:cNvCxnSpPr/>
          <p:nvPr/>
        </p:nvCxnSpPr>
        <p:spPr>
          <a:xfrm>
            <a:off x="8366900" y="4799296"/>
            <a:ext cx="1718008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3F1F646-1803-1F15-C7A9-B2F81812B2C2}"/>
              </a:ext>
            </a:extLst>
          </p:cNvPr>
          <p:cNvSpPr txBox="1">
            <a:spLocks/>
          </p:cNvSpPr>
          <p:nvPr/>
        </p:nvSpPr>
        <p:spPr>
          <a:xfrm>
            <a:off x="1390468" y="440837"/>
            <a:ext cx="5492195" cy="135298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ts val="2797"/>
              </a:lnSpc>
            </a:pPr>
            <a:r>
              <a:rPr lang="en-US" sz="3200" kern="0" dirty="0">
                <a:solidFill>
                  <a:schemeClr val="bg1"/>
                </a:solidFill>
                <a:latin typeface="Graphik Semibold" panose="020B0703030202060203" pitchFamily="34" charset="0"/>
              </a:rPr>
              <a:t>Hack the Future: </a:t>
            </a:r>
            <a:br>
              <a:rPr lang="en-US" sz="3200" kern="0" dirty="0">
                <a:solidFill>
                  <a:schemeClr val="bg1"/>
                </a:solidFill>
                <a:latin typeface="Graphik Semibold" panose="020B0703030202060203" pitchFamily="34" charset="0"/>
              </a:rPr>
            </a:br>
            <a:r>
              <a:rPr lang="en-US" sz="3200" kern="0" dirty="0">
                <a:solidFill>
                  <a:schemeClr val="bg1"/>
                </a:solidFill>
                <a:latin typeface="Graphik Semibold" panose="020B0703030202060203" pitchFamily="34" charset="0"/>
              </a:rPr>
              <a:t>A Gen AI Sprint </a:t>
            </a:r>
            <a:br>
              <a:rPr lang="en-US" sz="3200" kern="0" dirty="0">
                <a:solidFill>
                  <a:schemeClr val="bg1"/>
                </a:solidFill>
                <a:latin typeface="Graphik Semibold" panose="020B0703030202060203" pitchFamily="34" charset="0"/>
              </a:rPr>
            </a:br>
            <a:r>
              <a:rPr lang="en-US" sz="3200" kern="0" dirty="0">
                <a:solidFill>
                  <a:schemeClr val="bg1"/>
                </a:solidFill>
                <a:latin typeface="Graphik Semibold" panose="020B0703030202060203" pitchFamily="34" charset="0"/>
              </a:rPr>
              <a:t>Powered by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14">
            <a:extLst>
              <a:ext uri="{FF2B5EF4-FFF2-40B4-BE49-F238E27FC236}">
                <a16:creationId xmlns:a16="http://schemas.microsoft.com/office/drawing/2014/main" id="{321B8FFC-3ACD-A63B-7FE8-C3E8D22CF879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Entry Submission Summary</a:t>
            </a: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30E63F-7543-6F17-0E7C-48BE4A302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924314"/>
              </p:ext>
            </p:extLst>
          </p:nvPr>
        </p:nvGraphicFramePr>
        <p:xfrm>
          <a:off x="323868" y="990600"/>
          <a:ext cx="11544264" cy="5509864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2907429">
                  <a:extLst>
                    <a:ext uri="{9D8B030D-6E8A-4147-A177-3AD203B41FA5}">
                      <a16:colId xmlns:a16="http://schemas.microsoft.com/office/drawing/2014/main" val="562209318"/>
                    </a:ext>
                  </a:extLst>
                </a:gridCol>
                <a:gridCol w="8636835">
                  <a:extLst>
                    <a:ext uri="{9D8B030D-6E8A-4147-A177-3AD203B41FA5}">
                      <a16:colId xmlns:a16="http://schemas.microsoft.com/office/drawing/2014/main" val="400706380"/>
                    </a:ext>
                  </a:extLst>
                </a:gridCol>
              </a:tblGrid>
              <a:tr h="8286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raphik" panose="020B0503030202060203" pitchFamily="34" charset="0"/>
                        </a:rPr>
                        <a:t>Idea Title</a:t>
                      </a:r>
                      <a:br>
                        <a:rPr lang="en-US" dirty="0">
                          <a:latin typeface="Graphik" panose="020B0503030202060203" pitchFamily="34" charset="0"/>
                        </a:rPr>
                      </a:b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Graphik" panose="020B0503030202060203" pitchFamily="34" charset="0"/>
                          <a:ea typeface="+mn-ea"/>
                          <a:cs typeface="+mn-cs"/>
                          <a:sym typeface="Arial"/>
                        </a:rPr>
                        <a:t>(Provide a concise and impactful title for your idea.)</a:t>
                      </a:r>
                      <a:endParaRPr lang="en-US" dirty="0">
                        <a:latin typeface="Graphik" panose="020B050303020206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IN" dirty="0"/>
                        <a:t>“</a:t>
                      </a:r>
                      <a:r>
                        <a:rPr lang="en-IN" dirty="0" err="1"/>
                        <a:t>SmartKrishi</a:t>
                      </a:r>
                      <a:r>
                        <a:rPr lang="en-IN" dirty="0"/>
                        <a:t>” , </a:t>
                      </a:r>
                      <a:r>
                        <a:rPr lang="en-US" dirty="0"/>
                        <a:t>A Collaborative Multi-Agent System for Sustainable Farming.</a:t>
                      </a:r>
                      <a:endParaRPr lang="en-US" dirty="0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812125"/>
                  </a:ext>
                </a:extLst>
              </a:tr>
              <a:tr h="81676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raphik" panose="020B0503030202060203" pitchFamily="34" charset="0"/>
                        </a:rPr>
                        <a:t>Team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latin typeface="Graphik" panose="020B0503030202060203" pitchFamily="34" charset="0"/>
                      </a:endParaRPr>
                    </a:p>
                    <a:p>
                      <a:r>
                        <a:rPr lang="en-US" sz="2400" b="1" dirty="0">
                          <a:latin typeface="Graphik" panose="020B0503030202060203" pitchFamily="34" charset="0"/>
                        </a:rPr>
                        <a:t>Rakesh.exe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9433584"/>
                  </a:ext>
                </a:extLst>
              </a:tr>
              <a:tr h="184070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raphik" panose="020B0503030202060203" pitchFamily="34" charset="0"/>
                        </a:rPr>
                        <a:t>Problem Statement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Farming in India faces critical challenges like water scarcity, excessive pesticide use, soil degradation, and market price volatility. Farmers often make decisions without access to real-time data, expert advice, or market demand insights, leading to unsustainable practices and economic losses. There is a strong need for a system that connects stakeholders—farmers, weather data providers, and agricultural experts—to enable smart, sustainable, and profitable farming decisions.</a:t>
                      </a:r>
                      <a:endParaRPr lang="en-US" dirty="0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743077"/>
                  </a:ext>
                </a:extLst>
              </a:tr>
              <a:tr h="17811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raphik" panose="020B0503030202060203" pitchFamily="34" charset="0"/>
                        </a:rPr>
                        <a:t>Proposed 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Our “</a:t>
                      </a:r>
                      <a:r>
                        <a:rPr lang="en-IN" dirty="0" err="1"/>
                        <a:t>SmartKrishi</a:t>
                      </a:r>
                      <a:r>
                        <a:rPr lang="en-IN" dirty="0"/>
                        <a:t>” </a:t>
                      </a:r>
                      <a:r>
                        <a:rPr lang="en-US" dirty="0"/>
                        <a:t>, a multi-agent AI system that uses farmer input, market trends, and weather data to suggest sustainable and profitable farming practices. It leverages SQLite for long-term memory and provides crop recommendations, market insights, and resource optimization to reduce environmental impact and improve farmer income.</a:t>
                      </a:r>
                      <a:endParaRPr lang="en-US" dirty="0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6236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750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Problem statement you are trying to address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endParaRPr lang="en-GB" sz="2667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endParaRPr lang="en-GB" sz="2667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  <a:p>
            <a:pPr>
              <a:buNone/>
            </a:pPr>
            <a:r>
              <a:rPr lang="en-IN" sz="2400" b="1" dirty="0"/>
              <a:t>Current Agricultural Challenges</a:t>
            </a:r>
            <a:r>
              <a:rPr lang="en-IN" sz="1200" b="1" dirty="0"/>
              <a:t>:</a:t>
            </a:r>
          </a:p>
          <a:p>
            <a:pPr>
              <a:buNone/>
            </a:pP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🌾 Water Scarcity &amp; Overuse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🧪 Excessive Use of Chemicals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🧱 Soil Degradation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📉 Unpredictable Market Prices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💬 Disconnected Decision-Makers</a:t>
            </a:r>
          </a:p>
          <a:p>
            <a:endParaRPr lang="en-IN" sz="2800" dirty="0"/>
          </a:p>
          <a:p>
            <a:r>
              <a:rPr lang="en-IN" sz="2000" b="1" dirty="0"/>
              <a:t>Need:</a:t>
            </a:r>
            <a:br>
              <a:rPr lang="en-IN" sz="2000" dirty="0"/>
            </a:br>
            <a:r>
              <a:rPr lang="en-IN" sz="2000" dirty="0"/>
              <a:t>A data-driven, collaborative AI system to help </a:t>
            </a:r>
            <a:r>
              <a:rPr lang="en-IN" sz="2000" b="1" dirty="0"/>
              <a:t>farmers</a:t>
            </a:r>
            <a:r>
              <a:rPr lang="en-IN" sz="2000" dirty="0"/>
              <a:t> make </a:t>
            </a:r>
            <a:r>
              <a:rPr lang="en-IN" sz="2000" b="1" dirty="0"/>
              <a:t>sustainable</a:t>
            </a:r>
            <a:r>
              <a:rPr lang="en-IN" sz="2000" dirty="0"/>
              <a:t> and </a:t>
            </a:r>
            <a:r>
              <a:rPr lang="en-IN" sz="2000" b="1" dirty="0"/>
              <a:t>profitable</a:t>
            </a:r>
            <a:r>
              <a:rPr lang="en-IN" sz="2000" dirty="0"/>
              <a:t> decisions, while minimizing environmental harm.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479123" y="264076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Proposed Solution Overview :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endParaRPr lang="en-GB" sz="2667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Brief approach description or methodology used to tackle the problem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endParaRPr lang="en-IN" sz="2667" kern="0" dirty="0">
              <a:solidFill>
                <a:srgbClr val="000000"/>
              </a:solidFill>
              <a:latin typeface="Graphik" panose="020B0503030202060203" pitchFamily="34" charset="0"/>
              <a:cs typeface="Times New Roman" panose="02020603050405020304" pitchFamily="18" charset="0"/>
              <a:sym typeface="Arial"/>
            </a:endParaRP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US" sz="2000" dirty="0"/>
              <a:t>“</a:t>
            </a:r>
            <a:r>
              <a:rPr lang="en-IN" sz="2000" dirty="0" err="1"/>
              <a:t>SmartKrishi</a:t>
            </a:r>
            <a:r>
              <a:rPr lang="en-US" sz="2000" dirty="0"/>
              <a:t>” is a multi-agent AI system that assists farmers in making data-driven decisions for sustainable and profitable farming. It uses four intelligent agents: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Farmer Advisor Agent:</a:t>
            </a:r>
            <a:r>
              <a:rPr lang="en-US" sz="2000" dirty="0"/>
              <a:t> Recommends suitable crops and resources based on land, soil, and financial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Market Researcher Agent:</a:t>
            </a:r>
            <a:r>
              <a:rPr lang="en-US" sz="2000" dirty="0"/>
              <a:t> Analyzes market trends and pricing to suggest high-profit crops.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Weather Insight Agent:</a:t>
            </a:r>
            <a:r>
              <a:rPr lang="en-US" sz="2000" dirty="0"/>
              <a:t> Uses real-time weather data to optimize planting and irrigation schedules.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Sustainability Evaluator Agent:</a:t>
            </a:r>
            <a:r>
              <a:rPr lang="en-US" sz="2000" dirty="0"/>
              <a:t> Estimates environmental impact (water use, emissions, soil stress) of farming decisions.</a:t>
            </a:r>
          </a:p>
          <a:p>
            <a:pPr>
              <a:buNone/>
            </a:pPr>
            <a:r>
              <a:rPr lang="en-US" sz="2000" dirty="0"/>
              <a:t>Each agent processes specific data, and a central logic combines their insights to deliver optimized recommendations. An SQLite database stores past data for continuous learning and personalized advice.</a:t>
            </a:r>
          </a:p>
          <a:p>
            <a:r>
              <a:rPr lang="en-US" sz="2000" dirty="0"/>
              <a:t>This approach ensures smart planning, reduced resource usage, and increased profitability for farmers.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endParaRPr lang="en-IN" sz="2000" kern="0" dirty="0">
              <a:solidFill>
                <a:srgbClr val="000000"/>
              </a:solidFill>
              <a:latin typeface="Graphik" panose="020B0503030202060203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endParaRPr lang="en-IN" sz="2000" kern="0" dirty="0">
              <a:solidFill>
                <a:srgbClr val="000000"/>
              </a:solidFill>
              <a:latin typeface="Graphik" panose="020B0503030202060203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endParaRPr lang="en-IN" sz="2000" kern="0" dirty="0">
              <a:solidFill>
                <a:srgbClr val="000000"/>
              </a:solidFill>
              <a:latin typeface="Graphik" panose="020B0503030202060203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000" kern="0" dirty="0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endParaRPr lang="en-IN" sz="105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86936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Arial"/>
              </a:rPr>
              <a:t>Technologies Used 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7" kern="0" dirty="0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List the key technologies, frameworks, and tools you utilized in your solution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endParaRPr lang="en-IN" sz="2667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Times New Roman" panose="02020603050405020304" pitchFamily="18" charset="0"/>
              <a:sym typeface="Arial"/>
            </a:endParaRPr>
          </a:p>
          <a:p>
            <a:pPr>
              <a:buNone/>
            </a:pPr>
            <a:r>
              <a:rPr lang="en-IN" sz="2000" b="1" dirty="0"/>
              <a:t>Technologies Used : </a:t>
            </a:r>
          </a:p>
          <a:p>
            <a:pPr>
              <a:buNone/>
            </a:pPr>
            <a:endParaRPr lang="en-IN" sz="2000" b="1" dirty="0"/>
          </a:p>
          <a:p>
            <a:pPr>
              <a:buNone/>
            </a:pPr>
            <a:r>
              <a:rPr lang="en-IN" sz="2000" b="1" dirty="0"/>
              <a:t>🧠 Backend &amp; AI Logic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Python – Core language for multi-agent system and logic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Pandas &amp; NumPy – Data processing and transformation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Scikit-learn – Machine learning for predictions and 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SQLite – Lightweight database for storing long-term interactions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 err="1"/>
              <a:t>OpenWeatherMap</a:t>
            </a:r>
            <a:r>
              <a:rPr lang="en-IN" sz="2000" b="1" dirty="0"/>
              <a:t> API – Real-time weather data integration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>
              <a:buNone/>
            </a:pPr>
            <a:r>
              <a:rPr lang="en-IN" sz="2000" b="1" dirty="0"/>
              <a:t>🌐 Frontend / 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React.js – For building a dynamic and interactive user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HTML, CSS, JavaScript – Core technologies for layout and styling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Bootstrap – For responsive and visually consistent UI components</a:t>
            </a:r>
          </a:p>
          <a:p>
            <a:pPr>
              <a:buNone/>
            </a:pPr>
            <a:r>
              <a:rPr lang="en-IN" sz="2000" b="1" dirty="0"/>
              <a:t>📊 Data Visualization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Matplotlib – Used in backend to generate insights and graphs for frontend display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553521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Arial"/>
              </a:rPr>
              <a:t>Agents' interaction design :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endParaRPr lang="en-IN" sz="2667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Arial"/>
            </a:endParaRPr>
          </a:p>
          <a:p>
            <a:pPr>
              <a:buNone/>
            </a:pPr>
            <a:r>
              <a:rPr lang="en-US" sz="1600" b="1" dirty="0"/>
              <a:t>👥 Agent Roles &amp; Interactions</a:t>
            </a:r>
          </a:p>
          <a:p>
            <a:pPr>
              <a:buNone/>
            </a:pPr>
            <a:endParaRPr lang="en-US" sz="1600" b="1" dirty="0"/>
          </a:p>
          <a:p>
            <a:pPr>
              <a:buFont typeface="+mj-lt"/>
              <a:buAutoNum type="arabicPeriod"/>
            </a:pPr>
            <a:r>
              <a:rPr lang="en-US" sz="1600" b="1" dirty="0"/>
              <a:t>Farmer Advisor Agent</a:t>
            </a:r>
            <a:br>
              <a:rPr lang="en-US" sz="1600" dirty="0"/>
            </a:br>
            <a:r>
              <a:rPr lang="en-US" sz="1600" dirty="0"/>
              <a:t>→ Accepts inputs like soil type, crop preference, land area, and financial constraints</a:t>
            </a:r>
            <a:br>
              <a:rPr lang="en-US" sz="1600" dirty="0"/>
            </a:br>
            <a:r>
              <a:rPr lang="en-US" sz="1600" dirty="0"/>
              <a:t>→ Suggests suitable crops, fertilizers, and resource needs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Market Researcher Agent</a:t>
            </a:r>
            <a:br>
              <a:rPr lang="en-US" sz="1600" dirty="0"/>
            </a:br>
            <a:r>
              <a:rPr lang="en-US" sz="1600" dirty="0"/>
              <a:t>→ Analyzes market trends and crop prices from the dataset</a:t>
            </a:r>
            <a:br>
              <a:rPr lang="en-US" sz="1600" dirty="0"/>
            </a:br>
            <a:r>
              <a:rPr lang="en-US" sz="1600" dirty="0"/>
              <a:t>→ Recommends high-profit crops based on regional demand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Weather Insight Agent</a:t>
            </a:r>
            <a:br>
              <a:rPr lang="en-US" sz="1600" dirty="0"/>
            </a:br>
            <a:r>
              <a:rPr lang="en-US" sz="1600" dirty="0"/>
              <a:t>→ Fetches weather data (via API) based on the farmer’s location</a:t>
            </a:r>
            <a:br>
              <a:rPr lang="en-US" sz="1600" dirty="0"/>
            </a:br>
            <a:r>
              <a:rPr lang="en-US" sz="1600" dirty="0"/>
              <a:t>→ Optimizes planting windows and irrigation schedules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Sustainability Evaluator Agent</a:t>
            </a:r>
            <a:br>
              <a:rPr lang="en-US" sz="1600" dirty="0"/>
            </a:br>
            <a:r>
              <a:rPr lang="en-US" sz="1600" dirty="0"/>
              <a:t>→ Assesses environmental impact (water use, emissions, soil load) of proposed plans</a:t>
            </a:r>
            <a:br>
              <a:rPr lang="en-US" sz="1600" dirty="0"/>
            </a:br>
            <a:r>
              <a:rPr lang="en-US" sz="1600" dirty="0"/>
              <a:t>→ Filters out unsustainable choices</a:t>
            </a:r>
          </a:p>
          <a:p>
            <a:pPr>
              <a:buNone/>
            </a:pPr>
            <a:r>
              <a:rPr lang="en-US" sz="1600" b="1" dirty="0"/>
              <a:t>🔄 Interaction 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Each agent processes its domain-specific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 </a:t>
            </a:r>
            <a:r>
              <a:rPr lang="en-US" sz="1600" b="1" dirty="0"/>
              <a:t>Central Coordinator</a:t>
            </a:r>
            <a:r>
              <a:rPr lang="en-US" sz="1600" dirty="0"/>
              <a:t> collects outputs from all agents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Final recommendation is synthesized, balancing profitability, feasibility, and sustainability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Decision and result are stored in </a:t>
            </a:r>
            <a:r>
              <a:rPr lang="en-US" sz="1600" b="1" dirty="0"/>
              <a:t>SQLite</a:t>
            </a:r>
            <a:r>
              <a:rPr lang="en-US" sz="1600" dirty="0"/>
              <a:t> for future learning and personalization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70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1600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Code structure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endParaRPr lang="en-GB" sz="16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endParaRPr lang="en-GB" sz="16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1600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📁</a:t>
            </a:r>
            <a:r>
              <a:rPr lang="en-GB" sz="1600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 </a:t>
            </a:r>
            <a:r>
              <a:rPr lang="en-IN" sz="1600" b="1" dirty="0" err="1"/>
              <a:t>SmartKrishi</a:t>
            </a:r>
            <a:r>
              <a:rPr lang="en-GB" sz="1600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/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1600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│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1600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├── 📁 agents/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1600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│   ├── farmer_advisor.py         # Recommends crops based on soil, area, finances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1600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│   ├── market_researcher.py      # </a:t>
            </a:r>
            <a:r>
              <a:rPr lang="en-GB" sz="1600" b="1" kern="0" dirty="0" err="1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Analyzes</a:t>
            </a:r>
            <a:r>
              <a:rPr lang="en-GB" sz="1600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 market trends and suggests profitable crops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1600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│   ├── weather_insight.py        # Fetches and interprets weather data via API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1600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│   └── sustainability_checker.py # Evaluates environmental impact of recommendations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1600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│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1600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├── 📁 data/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1600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│   ├── farmer_dataset.csv        # Input data from farmers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1600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│   └── market_data.csv           # Market pricing &amp; demand info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1600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│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1600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├── 📁 database/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1600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│   └── </a:t>
            </a:r>
            <a:r>
              <a:rPr lang="en-GB" sz="1600" b="1" kern="0" dirty="0" err="1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memory.sqlite</a:t>
            </a:r>
            <a:r>
              <a:rPr lang="en-GB" sz="1600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             # SQLite DB to store user interactions &amp; results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1600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│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1600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├── 📁 </a:t>
            </a:r>
            <a:r>
              <a:rPr lang="en-GB" sz="1600" b="1" kern="0" dirty="0" err="1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ui</a:t>
            </a:r>
            <a:r>
              <a:rPr lang="en-GB" sz="1600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/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1600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│   ├── 📁 frontend/ (React app)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1600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│   │   ├── public/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1600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│   │   └── </a:t>
            </a:r>
            <a:r>
              <a:rPr lang="en-GB" sz="1600" b="1" kern="0" dirty="0" err="1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src</a:t>
            </a:r>
            <a:r>
              <a:rPr lang="en-GB" sz="1600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/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1600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│   │       ├── components/       # UI Components (forms, dashboard)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1600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│   │       └── App.js            # Main React component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1600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│   │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1600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│   └── backend_interface.py      # Connects React frontend with Python backend logic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1600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│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1600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├── main.py                       # Entry point, coordinates all agents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1600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└── utils.py                      # Shared helper functions (e.g., normalization, logging)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endParaRPr lang="en-GB" sz="2667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937207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Conclusion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endParaRPr lang="en-GB" sz="2667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7" kern="0" dirty="0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Summarize the impact and effectiveness of your solution. Reiterate how it solves the problem statement.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endParaRPr lang="en-IN" sz="2667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Times New Roman" panose="02020603050405020304" pitchFamily="18" charset="0"/>
              <a:sym typeface="Arial"/>
            </a:endParaRP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endParaRPr lang="en-IN" sz="2667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Times New Roman" panose="02020603050405020304" pitchFamily="18" charset="0"/>
              <a:sym typeface="Arial"/>
            </a:endParaRPr>
          </a:p>
          <a:p>
            <a:pPr>
              <a:buNone/>
            </a:pPr>
            <a:r>
              <a:rPr lang="en-US" sz="2000" dirty="0"/>
              <a:t>“</a:t>
            </a:r>
            <a:r>
              <a:rPr lang="en-US" sz="2000" dirty="0" err="1"/>
              <a:t>SmartKrishi</a:t>
            </a:r>
            <a:r>
              <a:rPr lang="en-US" sz="2000" dirty="0"/>
              <a:t>” delivers a powerful, multi-agentic AI system designed to promote </a:t>
            </a:r>
            <a:r>
              <a:rPr lang="en-US" sz="2000" b="1" dirty="0"/>
              <a:t>sustainable, profitable, and data-driven farming</a:t>
            </a:r>
            <a:r>
              <a:rPr lang="en-US" sz="2000" dirty="0"/>
              <a:t>. By integrating insights from farmers, markets, and weather data, the system: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Recommends </a:t>
            </a:r>
            <a:r>
              <a:rPr lang="en-US" sz="2000" b="1" dirty="0"/>
              <a:t>optimal crop choices</a:t>
            </a:r>
            <a:r>
              <a:rPr lang="en-US" sz="2000" dirty="0"/>
              <a:t> aligned with both </a:t>
            </a:r>
            <a:r>
              <a:rPr lang="en-US" sz="2000" b="1" dirty="0"/>
              <a:t>economic goals</a:t>
            </a:r>
            <a:r>
              <a:rPr lang="en-US" sz="2000" dirty="0"/>
              <a:t> and </a:t>
            </a:r>
            <a:r>
              <a:rPr lang="en-US" sz="2000" b="1" dirty="0"/>
              <a:t>environmental sustainability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Helps farmers </a:t>
            </a:r>
            <a:r>
              <a:rPr lang="en-US" sz="2000" b="1" dirty="0"/>
              <a:t>reduce water usage</a:t>
            </a:r>
            <a:r>
              <a:rPr lang="en-US" sz="2000" dirty="0"/>
              <a:t>, </a:t>
            </a:r>
            <a:r>
              <a:rPr lang="en-US" sz="2000" b="1" dirty="0"/>
              <a:t>minimize soil stress</a:t>
            </a:r>
            <a:r>
              <a:rPr lang="en-US" sz="2000" dirty="0"/>
              <a:t>, and </a:t>
            </a:r>
            <a:r>
              <a:rPr lang="en-US" sz="2000" b="1" dirty="0"/>
              <a:t>lower carbon footprint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Provides </a:t>
            </a:r>
            <a:r>
              <a:rPr lang="en-US" sz="2000" b="1" dirty="0"/>
              <a:t>real-time, personalized guidance</a:t>
            </a:r>
            <a:r>
              <a:rPr lang="en-US" sz="2000" dirty="0"/>
              <a:t> through intelligent agents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Ensures continuous learning via </a:t>
            </a:r>
            <a:r>
              <a:rPr lang="en-US" sz="2000" b="1" dirty="0"/>
              <a:t>SQLite-based memory</a:t>
            </a:r>
            <a:r>
              <a:rPr lang="en-US" sz="2000" dirty="0"/>
              <a:t>, improving decisions over time</a:t>
            </a:r>
          </a:p>
          <a:p>
            <a:r>
              <a:rPr lang="en-US" sz="2000" dirty="0"/>
              <a:t>This solution directly addresses the hackathon problem by enabling </a:t>
            </a:r>
            <a:r>
              <a:rPr lang="en-US" sz="2000" b="1" dirty="0"/>
              <a:t>collaborative, AI-powered decision-making</a:t>
            </a:r>
            <a:r>
              <a:rPr lang="en-US" sz="2000" dirty="0"/>
              <a:t> for better resource optimization and improved farmer livelihoods.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429482588"/>
      </p:ext>
    </p:extLst>
  </p:cSld>
  <p:clrMapOvr>
    <a:masterClrMapping/>
  </p:clrMapOvr>
</p:sld>
</file>

<file path=ppt/theme/theme1.xml><?xml version="1.0" encoding="utf-8"?>
<a:theme xmlns:a="http://schemas.openxmlformats.org/drawingml/2006/main" name="1_Canvas-Theme">
  <a:themeElements>
    <a:clrScheme name="Accenture Default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355AA"/>
      </a:accent4>
      <a:accent5>
        <a:srgbClr val="BE82FF"/>
      </a:accent5>
      <a:accent6>
        <a:srgbClr val="E6DCFF"/>
      </a:accent6>
      <a:hlink>
        <a:srgbClr val="A100FF"/>
      </a:hlink>
      <a:folHlink>
        <a:srgbClr val="B455AA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50" b="0" i="0" u="none" strike="noStrike" kern="1200" cap="none" spc="0" normalizeH="0" baseline="0" noProof="0" dirty="0">
            <a:ln>
              <a:noFill/>
            </a:ln>
            <a:solidFill>
              <a:prstClr val="black">
                <a:alpha val="40000"/>
              </a:prstClr>
            </a:solidFill>
            <a:effectLst/>
            <a:uLnTx/>
            <a:uFillTx/>
            <a:latin typeface="Graphik" panose="020B0503030202060203" pitchFamily="34" charset="77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c_Exp_Presentation-Template_v5-2024" id="{632751DD-A84D-D849-B0B6-44CCDFA99F61}" vid="{69070162-6984-CD4F-9F36-7088033C2B3F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1112</Words>
  <Application>Microsoft Office PowerPoint</Application>
  <PresentationFormat>Widescreen</PresentationFormat>
  <Paragraphs>135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-apple-system</vt:lpstr>
      <vt:lpstr>Aptos</vt:lpstr>
      <vt:lpstr>Arial</vt:lpstr>
      <vt:lpstr>Graphik</vt:lpstr>
      <vt:lpstr>Graphik Light</vt:lpstr>
      <vt:lpstr>Graphik Medium</vt:lpstr>
      <vt:lpstr>Graphik Semibold</vt:lpstr>
      <vt:lpstr>Source Sans 3</vt:lpstr>
      <vt:lpstr>1_Canvas-Theme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Tolentino, Ma. Antonette</dc:creator>
  <cp:lastModifiedBy>RAKESH DE</cp:lastModifiedBy>
  <cp:revision>3</cp:revision>
  <dcterms:created xsi:type="dcterms:W3CDTF">2025-02-26T01:18:59Z</dcterms:created>
  <dcterms:modified xsi:type="dcterms:W3CDTF">2025-04-11T11:06:02Z</dcterms:modified>
</cp:coreProperties>
</file>