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tableStyles+xml" PartName="/ppt/tableStyles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2.xml><?xml version="1.0" encoding="utf-8"?>
<a:tblStyleLst xmlns:a="http://schemas.openxmlformats.org/drawingml/2006/main" xmlns:r="http://schemas.openxmlformats.org/officeDocument/2006/relationships" def="{90651C3A-4460-11DB-9652-00E08161165F}">
  <a:tblStyle styleId="{D03447BB-5D67-496B-8E87-E561075AD55C}" styleName="Dark Style 1 - Accent 3">
    <a:wholeTbl>
      <a:tcTxStyle>
        <a:fontRef idx="minor">
          <a:scrgbClr b="0" g="0" r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cmpd="sng" w="25400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cmpd="sng" w="25400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cmpd="sng" w="25400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cmpd="sng" w="254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tableStyles" Target="tableStyles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46237" y="1504334"/>
            <a:ext cx="7388941" cy="124624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5735" y="2875934"/>
            <a:ext cx="7382308" cy="80378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DBF2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846A-0946-4C6E-BFA8-69E53628BC15}" type="datetime1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Provenence Using SQLite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A176-DA6B-4BCA-B708-AA59734A4D76}" type="datetime1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Provenence Using SQLite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51C4-36FA-439C-8747-06760B2AE51C}" type="datetime1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Provenence Using SQLite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E3A0-9FE9-455C-AC3E-42433A2BB9C4}" type="datetime1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Provenence Using SQLite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224334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DBF2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216742"/>
            <a:ext cx="8246070" cy="356173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0253-FF82-4022-909D-2138C698D5FB}" type="datetime1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Provenence Using SQLite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511" y="318046"/>
            <a:ext cx="6224988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E7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8734" y="1069258"/>
            <a:ext cx="6245943" cy="361923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AA95-59C5-4422-A977-7420B1616DC4}" type="datetime1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Provenence Using SQLite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2E1B-B0A1-4120-8E1D-46B86E9306DC}" type="datetime1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Provenence Using SQLite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1FB4-50D5-427F-8754-6A108D9DCA57}" type="datetime1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Provenence Using SQLite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4" y="227401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DBF2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59652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6E7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32049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59652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6E7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32049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3441-0680-47ED-8BD2-A2FFB42DEF26}" type="datetime1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Provenence Using SQLite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F90E-F7F5-4674-AE6E-FF430D841AC1}" type="datetime1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Provenence Using SQLite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9A34-B6B5-43D3-AD7B-2C03EF1B525E}" type="datetime1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Provenence Using SQLite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5860-F14A-48D0-9437-9F6AC5ACA9CD}" type="datetime1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Provenence Using SQLite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E89AE-2778-44C3-B103-AC3D37806C1C}" type="datetime1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Data Provenence Using SQLite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skillcrush.com/blog/what-is-python-used-for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 txBox="1"/>
          <p:nvPr>
            <p:ph type="ctrTitle"/>
          </p:nvPr>
        </p:nvSpPr>
        <p:spPr>
          <a:xfrm>
            <a:off x="4201611" y="1321283"/>
            <a:ext cx="4729200" cy="1334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mes New Roman"/>
              <a:buNone/>
            </a:pPr>
            <a:r>
              <a:rPr b="1" i="1" lang="en-US" sz="3300">
                <a:effectLst>
                  <a:outerShdw blurRad="38100" algn="tl" dir="2700000" dist="38100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DATA PROVENENCE</a:t>
            </a:r>
            <a:br>
              <a:rPr b="1" i="1" lang="en-US" sz="3300">
                <a:effectLst>
                  <a:outerShdw blurRad="38100" algn="tl" dir="2700000" dist="38100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3300">
                <a:effectLst>
                  <a:outerShdw blurRad="38100" algn="tl" dir="2700000" dist="38100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 USING SQLITE3</a:t>
            </a:r>
            <a:endParaRPr b="1" i="1" sz="3300">
              <a:effectLst>
                <a:outerShdw blurRad="38100" algn="tl" dir="2700000" dist="38100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1"/>
          <p:cNvSpPr txBox="1"/>
          <p:nvPr>
            <p:ph idx="1" type="subTitle"/>
          </p:nvPr>
        </p:nvSpPr>
        <p:spPr>
          <a:xfrm>
            <a:off x="4201594" y="2656011"/>
            <a:ext cx="38544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BF200"/>
              </a:buClr>
              <a:buSzPts val="2170"/>
              <a:buNone/>
            </a:pPr>
            <a:r>
              <a:rPr b="1" lang="en-US" sz="2170">
                <a:effectLst>
                  <a:outerShdw blurRad="38100" algn="tl" dir="2700000" dist="38100">
                    <a:srgbClr val="000000">
                      <a:alpha val="43137"/>
                    </a:srgbClr>
                  </a:outerShdw>
                </a:effectLst>
              </a:rPr>
              <a:t>Raya Rakesh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DBF200"/>
              </a:buClr>
              <a:buSzPts val="2170"/>
              <a:buNone/>
            </a:pPr>
            <a:r>
              <a:rPr b="1" lang="en-US" sz="2170">
                <a:effectLst>
                  <a:outerShdw blurRad="38100" algn="tl" dir="2700000" dist="38100">
                    <a:srgbClr val="000000">
                      <a:alpha val="43137"/>
                    </a:srgbClr>
                  </a:outerShdw>
                </a:effectLst>
              </a:rPr>
              <a:t>(22170307044)</a:t>
            </a:r>
            <a:endParaRPr b="1" sz="2170">
              <a:effectLst>
                <a:outerShdw blurRad="38100" algn="tl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116" y="190585"/>
            <a:ext cx="5173884" cy="681635"/>
          </a:xfrm>
        </p:spPr>
        <p:txBody>
          <a:bodyPr>
            <a:noAutofit/>
          </a:bodyPr>
          <a:lstStyle/>
          <a:p>
            <a:pPr algn="ctr"/>
            <a:r>
              <a:rPr 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DURING INTERNSHIP</a:t>
            </a:r>
            <a:endParaRPr lang="en-IN" sz="240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Provenence Using SQLite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637" y="1391574"/>
            <a:ext cx="8086725" cy="2856335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875098" y="4397931"/>
            <a:ext cx="55558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fig 1 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Files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during the project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413812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9"/>
    </mc:Choice>
    <mc:Fallback>
      <p:transition spd="slow" advTm="106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266" y="190585"/>
            <a:ext cx="5150734" cy="741100"/>
          </a:xfrm>
        </p:spPr>
        <p:txBody>
          <a:bodyPr>
            <a:noAutofit/>
          </a:bodyPr>
          <a:lstStyle/>
          <a:p>
            <a:pPr algn="ctr"/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DURING INTERNSHIP</a:t>
            </a:r>
            <a:endParaRPr lang="en-IN" sz="2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293" y="1205529"/>
            <a:ext cx="8107507" cy="356173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Previous Slide screenshot showed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different files created during this projects. There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were mainly three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 types</a:t>
            </a:r>
          </a:p>
          <a:p>
            <a:pPr marL="0" indent="0" algn="just"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1) .py files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2) .ui file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3).txt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.ui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files are the user interface files, created by using PyQt layout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editor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 files are python program files created either manually, or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Provenence Using SQLite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13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9"/>
    </mc:Choice>
    <mc:Fallback>
      <p:transition spd="slow" advTm="106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4841" y="190585"/>
            <a:ext cx="5139159" cy="741100"/>
          </a:xfrm>
        </p:spPr>
        <p:txBody>
          <a:bodyPr>
            <a:noAutofit/>
          </a:bodyPr>
          <a:lstStyle/>
          <a:p>
            <a:pPr algn="ctr"/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DURING INTERNSHIP</a:t>
            </a:r>
            <a:endParaRPr lang="en-IN" sz="2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293" y="1205529"/>
            <a:ext cx="8107507" cy="356173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each .ui file has a corresponding .py file that is created automatically by using the PyUIC tool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AutoNum type="arabicParenR" startAt="3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.txt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files contains the generic useful information about the project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provena1.py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is the entry program for this project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Execution of this python program leads to the entry screen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(see fig-2)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Provenence Using SQLite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5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9"/>
    </mc:Choice>
    <mc:Fallback>
      <p:transition spd="slow" advTm="1069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266" y="190584"/>
            <a:ext cx="5150734" cy="793263"/>
          </a:xfrm>
        </p:spPr>
        <p:txBody>
          <a:bodyPr>
            <a:noAutofit/>
          </a:bodyPr>
          <a:lstStyle/>
          <a:p>
            <a:pPr algn="ctr"/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DURING INTERNSHIP</a:t>
            </a:r>
            <a:endParaRPr lang="en-IN" sz="240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Provenence Using SQLite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 preferRelativeResize="0">
            <a:picLocks/>
          </p:cNvPicPr>
          <p:nvPr/>
        </p:nvPicPr>
        <p:blipFill rotWithShape="1">
          <a:blip r:embed="rId2"/>
          <a:srcRect l="1324" t="2162"/>
          <a:stretch/>
        </p:blipFill>
        <p:spPr>
          <a:xfrm>
            <a:off x="529200" y="1307939"/>
            <a:ext cx="8085600" cy="285480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211974" y="4331901"/>
            <a:ext cx="27200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Fig-2 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Entry screen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549979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9"/>
    </mc:Choice>
    <mc:Fallback>
      <p:transition spd="slow" advTm="1069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415" y="190585"/>
            <a:ext cx="5127585" cy="741100"/>
          </a:xfrm>
        </p:spPr>
        <p:txBody>
          <a:bodyPr>
            <a:noAutofit/>
          </a:bodyPr>
          <a:lstStyle/>
          <a:p>
            <a:pPr algn="ctr"/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DURING INTERNSHIP</a:t>
            </a:r>
            <a:endParaRPr lang="en-IN" sz="2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293" y="1205529"/>
            <a:ext cx="8367937" cy="3561734"/>
          </a:xfrm>
        </p:spPr>
        <p:txBody>
          <a:bodyPr>
            <a:noAutofit/>
          </a:bodyPr>
          <a:lstStyle/>
          <a:p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entry screen consists of seven push </a:t>
            </a: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buttons as shown in fig 2</a:t>
            </a:r>
          </a:p>
          <a:p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Upon clicking </a:t>
            </a: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first </a:t>
            </a:r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button, customer1.py program is instantiated resulting in the customer screen that is useful to enter and store the customer details in the </a:t>
            </a: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second button results in a screen, where the authenticated users can perform the changes to </a:t>
            </a: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</a:t>
            </a:r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endParaRPr lang="en-US" sz="2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third button leads to the creation of the comma separated value </a:t>
            </a: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remaining buttons gives the corresponding provenance </a:t>
            </a: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endParaRPr lang="en-IN" sz="2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Provenence Using SQLite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32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9"/>
    </mc:Choice>
    <mc:Fallback>
      <p:transition spd="slow" advTm="1069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9565" y="190585"/>
            <a:ext cx="5104435" cy="763526"/>
          </a:xfrm>
        </p:spPr>
        <p:txBody>
          <a:bodyPr>
            <a:normAutofit/>
          </a:bodyPr>
          <a:lstStyle/>
          <a:p>
            <a:pPr algn="ctr"/>
            <a:r>
              <a:rPr 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Provenence Using SQLite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/>
          <p:cNvPicPr preferRelativeResize="0">
            <a:picLocks/>
          </p:cNvPicPr>
          <p:nvPr/>
        </p:nvPicPr>
        <p:blipFill rotWithShape="1">
          <a:blip r:embed="rId2"/>
          <a:srcRect l="737" t="2383" r="464"/>
          <a:stretch/>
        </p:blipFill>
        <p:spPr>
          <a:xfrm>
            <a:off x="529200" y="1296364"/>
            <a:ext cx="8085600" cy="285480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070463" y="4308751"/>
            <a:ext cx="35823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Fig-3 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008680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9"/>
    </mc:Choice>
    <mc:Fallback>
      <p:transition spd="slow" advTm="1069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415" y="190585"/>
            <a:ext cx="5127585" cy="763526"/>
          </a:xfrm>
        </p:spPr>
        <p:txBody>
          <a:bodyPr>
            <a:normAutofit/>
          </a:bodyPr>
          <a:lstStyle/>
          <a:p>
            <a:pPr algn="ctr"/>
            <a:r>
              <a:rPr 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USECASE DIAGRAM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Provenence Using SQLite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70463" y="4308751"/>
            <a:ext cx="35823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Fig-4  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u="sng" dirty="0"/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9" y="1318779"/>
            <a:ext cx="8136000" cy="285480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1677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9"/>
    </mc:Choice>
    <mc:Fallback>
      <p:transition spd="slow" advTm="1069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266" y="168159"/>
            <a:ext cx="4953964" cy="763526"/>
          </a:xfrm>
        </p:spPr>
        <p:txBody>
          <a:bodyPr>
            <a:noAutofit/>
          </a:bodyPr>
          <a:lstStyle/>
          <a:p>
            <a:pPr algn="ctr"/>
            <a:r>
              <a:rPr 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USE CASE DIAGRAMS</a:t>
            </a:r>
            <a:endParaRPr lang="en-IN" sz="2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293" y="1205529"/>
            <a:ext cx="8367937" cy="3561734"/>
          </a:xfrm>
        </p:spPr>
        <p:txBody>
          <a:bodyPr>
            <a:noAutofit/>
          </a:bodyPr>
          <a:lstStyle/>
          <a:p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diagrams are </a:t>
            </a:r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usually </a:t>
            </a: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referred to </a:t>
            </a:r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behavior diagrams used </a:t>
            </a:r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describe a set of actions (use cases) that some system or systems (subject) should or can perform in collaboration with one or more external users of the system (actors</a:t>
            </a: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the user is interacting with system by a UI through which the customer can perform above mentioned operations like Registration of Authorized Users, Login as an authorized user</a:t>
            </a: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Perform </a:t>
            </a:r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DB </a:t>
            </a: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Create .csv file and output the provenance details</a:t>
            </a:r>
            <a:endParaRPr lang="en-IN" sz="2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Provenence Using SQLite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9"/>
    </mc:Choice>
    <mc:Fallback>
      <p:transition spd="slow" advTm="1069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046" y="190585"/>
            <a:ext cx="4409954" cy="763526"/>
          </a:xfrm>
        </p:spPr>
        <p:txBody>
          <a:bodyPr>
            <a:normAutofit/>
          </a:bodyPr>
          <a:lstStyle/>
          <a:p>
            <a:pPr algn="ctr"/>
            <a:r>
              <a:rPr 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DIAGRAMS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Provenence Using SQLite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70463" y="4308751"/>
            <a:ext cx="35823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Fig-5  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SEQUENCE  DIAGRAM</a:t>
            </a:r>
            <a:endParaRPr lang="en-IN" u="sng" dirty="0"/>
          </a:p>
        </p:txBody>
      </p:sp>
      <p:pic>
        <p:nvPicPr>
          <p:cNvPr id="6" name="Picture 5"/>
          <p:cNvPicPr>
            <a:picLocks/>
          </p:cNvPicPr>
          <p:nvPr/>
        </p:nvPicPr>
        <p:blipFill rotWithShape="1">
          <a:blip r:embed="rId2"/>
          <a:srcRect l="756" t="2829" r="1615" b="4324"/>
          <a:stretch/>
        </p:blipFill>
        <p:spPr>
          <a:xfrm>
            <a:off x="590308" y="1284789"/>
            <a:ext cx="7893935" cy="2650603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2142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9"/>
    </mc:Choice>
    <mc:Fallback>
      <p:transition spd="slow" advTm="1069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266" y="168159"/>
            <a:ext cx="4953964" cy="763526"/>
          </a:xfrm>
        </p:spPr>
        <p:txBody>
          <a:bodyPr>
            <a:noAutofit/>
          </a:bodyPr>
          <a:lstStyle/>
          <a:p>
            <a:pPr algn="ctr"/>
            <a:r>
              <a:rPr 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SEQUENCE DIAGRAMS</a:t>
            </a:r>
            <a:endParaRPr lang="en-IN" sz="2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293" y="1205529"/>
            <a:ext cx="8367937" cy="3561734"/>
          </a:xfrm>
        </p:spPr>
        <p:txBody>
          <a:bodyPr>
            <a:no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sequence diagram is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interaction diagram that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shows how objects operate with one another and in what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is a construct of a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message sequence chart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 sequence diagram shows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 interactions arranged in time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From figure 5  which is a sequence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diagram , it can be observed that the authorized user can perform the needed changes, and the changes done by them will be produced as output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Provenence Using SQLite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96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9"/>
    </mc:Choice>
    <mc:Fallback>
      <p:transition spd="slow" advTm="106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53132" y="64484"/>
            <a:ext cx="6224988" cy="725349"/>
          </a:xfrm>
        </p:spPr>
        <p:txBody>
          <a:bodyPr>
            <a:normAutofit/>
          </a:bodyPr>
          <a:lstStyle/>
          <a:p>
            <a:pPr algn="ctr"/>
            <a:r>
              <a:rPr lang="en-US" sz="3200" b="1" i="1" u="sng" dirty="0" smtClean="0"/>
              <a:t>TABLE OF CONTENTS</a:t>
            </a:r>
            <a:endParaRPr lang="en-US" sz="3200" b="1" i="1" u="sng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760949"/>
              </p:ext>
            </p:extLst>
          </p:nvPr>
        </p:nvGraphicFramePr>
        <p:xfrm>
          <a:off x="2244993" y="789833"/>
          <a:ext cx="6041265" cy="3832994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753139">
                  <a:extLst>
                    <a:ext uri="{9D8B030D-6E8A-4147-A177-3AD203B41FA5}">
                      <a16:colId xmlns:a16="http://schemas.microsoft.com/office/drawing/2014/main" val="180034128"/>
                    </a:ext>
                  </a:extLst>
                </a:gridCol>
                <a:gridCol w="2288126">
                  <a:extLst>
                    <a:ext uri="{9D8B030D-6E8A-4147-A177-3AD203B41FA5}">
                      <a16:colId xmlns:a16="http://schemas.microsoft.com/office/drawing/2014/main" val="2648836551"/>
                    </a:ext>
                  </a:extLst>
                </a:gridCol>
              </a:tblGrid>
              <a:tr h="442268">
                <a:tc>
                  <a:txBody>
                    <a:bodyPr/>
                    <a:lstStyle/>
                    <a:p>
                      <a:pPr algn="ctr"/>
                      <a:r>
                        <a:rPr lang="en-IN" sz="2300" i="1" u="sn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2300" i="1" u="sng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54" marR="88454" marT="44227" marB="44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i="1" u="sn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</a:t>
                      </a:r>
                      <a:r>
                        <a:rPr lang="en-IN" sz="2300" b="1" i="1" u="sng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NO’S</a:t>
                      </a:r>
                      <a:endParaRPr lang="en-IN" sz="2300" b="1" i="1" u="sng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54" marR="88454" marT="44227" marB="44227"/>
                </a:tc>
                <a:extLst>
                  <a:ext uri="{0D108BD9-81ED-4DB2-BD59-A6C34878D82A}">
                    <a16:rowId xmlns:a16="http://schemas.microsoft.com/office/drawing/2014/main" val="2765057408"/>
                  </a:ext>
                </a:extLst>
              </a:tr>
              <a:tr h="358729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IN" sz="17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TECHNOLOGIES LEARNT</a:t>
                      </a:r>
                      <a:endParaRPr lang="en-IN" sz="17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54" marR="88454" marT="44227" marB="44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3-7</a:t>
                      </a:r>
                      <a:endParaRPr lang="en-IN" sz="17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54" marR="88454" marT="44227" marB="44227"/>
                </a:tc>
                <a:extLst>
                  <a:ext uri="{0D108BD9-81ED-4DB2-BD59-A6C34878D82A}">
                    <a16:rowId xmlns:a16="http://schemas.microsoft.com/office/drawing/2014/main" val="2960145312"/>
                  </a:ext>
                </a:extLst>
              </a:tr>
              <a:tr h="619176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IN" sz="17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 DONE DURING INTERNSHIP</a:t>
                      </a:r>
                      <a:endParaRPr lang="en-IN" sz="17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54" marR="88454" marT="44227" marB="44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8-14</a:t>
                      </a:r>
                      <a:endParaRPr lang="en-IN" sz="17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54" marR="88454" marT="44227" marB="44227"/>
                </a:tc>
                <a:extLst>
                  <a:ext uri="{0D108BD9-81ED-4DB2-BD59-A6C34878D82A}">
                    <a16:rowId xmlns:a16="http://schemas.microsoft.com/office/drawing/2014/main" val="3399999362"/>
                  </a:ext>
                </a:extLst>
              </a:tr>
              <a:tr h="358729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IN" sz="17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IN" sz="17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FLOW DIAGRAMS</a:t>
                      </a:r>
                      <a:endParaRPr lang="en-IN" sz="17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54" marR="88454" marT="44227" marB="44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15-21</a:t>
                      </a:r>
                      <a:endParaRPr lang="en-IN" sz="17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54" marR="88454" marT="44227" marB="44227"/>
                </a:tc>
                <a:extLst>
                  <a:ext uri="{0D108BD9-81ED-4DB2-BD59-A6C34878D82A}">
                    <a16:rowId xmlns:a16="http://schemas.microsoft.com/office/drawing/2014/main" val="467892564"/>
                  </a:ext>
                </a:extLst>
              </a:tr>
              <a:tr h="358729">
                <a:tc>
                  <a:txBody>
                    <a:bodyPr/>
                    <a:lstStyle/>
                    <a:p>
                      <a:pPr marL="342900" indent="-342900" algn="just">
                        <a:buFont typeface="Wingdings" panose="05000000000000000000" pitchFamily="2" charset="2"/>
                        <a:buChar char="q"/>
                      </a:pPr>
                      <a:r>
                        <a:rPr lang="en-IN" sz="17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SCREEN</a:t>
                      </a:r>
                      <a:endParaRPr lang="en-IN" sz="17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54" marR="88454" marT="44227" marB="44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IN" sz="17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54" marR="88454" marT="44227" marB="44227"/>
                </a:tc>
                <a:extLst>
                  <a:ext uri="{0D108BD9-81ED-4DB2-BD59-A6C34878D82A}">
                    <a16:rowId xmlns:a16="http://schemas.microsoft.com/office/drawing/2014/main" val="2615850263"/>
                  </a:ext>
                </a:extLst>
              </a:tr>
              <a:tr h="619176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IN" sz="17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APPLICATIONS</a:t>
                      </a:r>
                      <a:r>
                        <a:rPr lang="en-IN" sz="17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FUTURE SCOPE</a:t>
                      </a:r>
                      <a:endParaRPr lang="en-IN" sz="17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54" marR="88454" marT="44227" marB="44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IN" sz="17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54" marR="88454" marT="44227" marB="44227"/>
                </a:tc>
                <a:extLst>
                  <a:ext uri="{0D108BD9-81ED-4DB2-BD59-A6C34878D82A}">
                    <a16:rowId xmlns:a16="http://schemas.microsoft.com/office/drawing/2014/main" val="3231302209"/>
                  </a:ext>
                </a:extLst>
              </a:tr>
              <a:tr h="358729">
                <a:tc>
                  <a:txBody>
                    <a:bodyPr/>
                    <a:lstStyle/>
                    <a:p>
                      <a:pPr marL="342900" indent="-342900" algn="just">
                        <a:buFont typeface="Wingdings" panose="05000000000000000000" pitchFamily="2" charset="2"/>
                        <a:buChar char="q"/>
                      </a:pPr>
                      <a:r>
                        <a:rPr lang="en-IN" sz="17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</a:t>
                      </a:r>
                      <a:endParaRPr lang="en-IN" sz="17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54" marR="88454" marT="44227" marB="44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IN" sz="17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54" marR="88454" marT="44227" marB="44227"/>
                </a:tc>
                <a:extLst>
                  <a:ext uri="{0D108BD9-81ED-4DB2-BD59-A6C34878D82A}">
                    <a16:rowId xmlns:a16="http://schemas.microsoft.com/office/drawing/2014/main" val="1536533131"/>
                  </a:ext>
                </a:extLst>
              </a:tr>
              <a:tr h="358729">
                <a:tc>
                  <a:txBody>
                    <a:bodyPr/>
                    <a:lstStyle/>
                    <a:p>
                      <a:pPr marL="342900" indent="-342900" algn="just">
                        <a:buFont typeface="Wingdings" panose="05000000000000000000" pitchFamily="2" charset="2"/>
                        <a:buChar char="q"/>
                      </a:pPr>
                      <a:r>
                        <a:rPr lang="en-IN" sz="17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</a:t>
                      </a:r>
                      <a:r>
                        <a:rPr lang="en-IN" sz="17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QUESTIONS</a:t>
                      </a:r>
                      <a:endParaRPr lang="en-IN" sz="17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54" marR="88454" marT="44227" marB="44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7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54" marR="88454" marT="44227" marB="44227"/>
                </a:tc>
                <a:extLst>
                  <a:ext uri="{0D108BD9-81ED-4DB2-BD59-A6C34878D82A}">
                    <a16:rowId xmlns:a16="http://schemas.microsoft.com/office/drawing/2014/main" val="3046308920"/>
                  </a:ext>
                </a:extLst>
              </a:tr>
              <a:tr h="358729">
                <a:tc>
                  <a:txBody>
                    <a:bodyPr/>
                    <a:lstStyle/>
                    <a:p>
                      <a:pPr marL="342900" indent="-342900" algn="just">
                        <a:buFont typeface="Wingdings" panose="05000000000000000000" pitchFamily="2" charset="2"/>
                        <a:buChar char="q"/>
                      </a:pPr>
                      <a:r>
                        <a:rPr lang="en-IN" sz="17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THANKYOU SLIDE</a:t>
                      </a:r>
                      <a:endParaRPr lang="en-IN" sz="17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54" marR="88454" marT="44227" marB="44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IN" sz="17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54" marR="88454" marT="44227" marB="44227"/>
                </a:tc>
                <a:extLst>
                  <a:ext uri="{0D108BD9-81ED-4DB2-BD59-A6C34878D82A}">
                    <a16:rowId xmlns:a16="http://schemas.microsoft.com/office/drawing/2014/main" val="3555161094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Provenence Using SQLite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9"/>
    </mc:Choice>
    <mc:Fallback>
      <p:transition spd="slow" advTm="719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9565" y="190585"/>
            <a:ext cx="5104435" cy="763526"/>
          </a:xfrm>
        </p:spPr>
        <p:txBody>
          <a:bodyPr>
            <a:normAutofit/>
          </a:bodyPr>
          <a:lstStyle/>
          <a:p>
            <a:pPr algn="ctr"/>
            <a:r>
              <a:rPr 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Provenence Using SQLite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13466" y="4377749"/>
            <a:ext cx="35823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Fig-6 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ACTIVITY  DIAGRAM</a:t>
            </a:r>
            <a:endParaRPr lang="en-IN" u="sng" dirty="0"/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99" y="1308766"/>
            <a:ext cx="3230301" cy="264532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0194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9"/>
    </mc:Choice>
    <mc:Fallback>
      <p:transition spd="slow" advTm="1069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266" y="168159"/>
            <a:ext cx="4953964" cy="763526"/>
          </a:xfrm>
        </p:spPr>
        <p:txBody>
          <a:bodyPr>
            <a:noAutofit/>
          </a:bodyPr>
          <a:lstStyle/>
          <a:p>
            <a:pPr algn="ctr"/>
            <a:r>
              <a:rPr 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ACTIVITY DIAGRAMS</a:t>
            </a:r>
            <a:endParaRPr lang="en-IN" sz="2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293" y="1205529"/>
            <a:ext cx="8367937" cy="3561734"/>
          </a:xfrm>
        </p:spPr>
        <p:txBody>
          <a:bodyPr>
            <a:no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diagram is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important UML diagram used to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describe dynamic aspects of the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It is basically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flow chart to represent the flow from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one activity to another activity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the control flow is drawn from one operation to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From fig 6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first Authorized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save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register themselves, perform the needed DB changes, create the comma separated value file and finally produce the provenance details.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Provenence Using SQLite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19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9"/>
    </mc:Choice>
    <mc:Fallback>
      <p:transition spd="slow" advTm="1069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9565" y="190585"/>
            <a:ext cx="5104435" cy="763526"/>
          </a:xfrm>
        </p:spPr>
        <p:txBody>
          <a:bodyPr>
            <a:normAutofit/>
          </a:bodyPr>
          <a:lstStyle/>
          <a:p>
            <a:pPr algn="ctr"/>
            <a:r>
              <a:rPr 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</a:t>
            </a:r>
            <a:endParaRPr lang="en-IN" sz="240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Provenence Using SQLite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/>
          <p:cNvPicPr preferRelativeResize="0">
            <a:picLocks/>
          </p:cNvPicPr>
          <p:nvPr/>
        </p:nvPicPr>
        <p:blipFill rotWithShape="1">
          <a:blip r:embed="rId2"/>
          <a:srcRect l="1324" t="2162"/>
          <a:stretch/>
        </p:blipFill>
        <p:spPr>
          <a:xfrm>
            <a:off x="529200" y="1307939"/>
            <a:ext cx="8085600" cy="285480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211974" y="4331901"/>
            <a:ext cx="27200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 7- 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  SCREEN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484923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9"/>
    </mc:Choice>
    <mc:Fallback>
      <p:transition spd="slow" advTm="1069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266" y="168159"/>
            <a:ext cx="4953964" cy="763526"/>
          </a:xfrm>
        </p:spPr>
        <p:txBody>
          <a:bodyPr>
            <a:noAutofit/>
          </a:bodyPr>
          <a:lstStyle/>
          <a:p>
            <a:pPr algn="ctr"/>
            <a:r>
              <a:rPr lang="en-IN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AND FUTURE SCOPE</a:t>
            </a:r>
            <a:endParaRPr lang="en-IN" sz="24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293" y="1205529"/>
            <a:ext cx="8367937" cy="356173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Security Applications that need to track DB changes 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Banking and Military Applications</a:t>
            </a:r>
          </a:p>
          <a:p>
            <a:pPr marL="0" indent="0" algn="ctr">
              <a:buNone/>
            </a:pPr>
            <a:r>
              <a:rPr lang="en-US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 now, the system is implemented by using sqlite3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other sql databases like postgresql need to be explored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Provenence Using SQLite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30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9"/>
    </mc:Choice>
    <mc:Fallback>
      <p:transition spd="slow" advTm="1069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266" y="168159"/>
            <a:ext cx="4953964" cy="763526"/>
          </a:xfrm>
        </p:spPr>
        <p:txBody>
          <a:bodyPr>
            <a:noAutofit/>
          </a:bodyPr>
          <a:lstStyle/>
          <a:p>
            <a:pPr algn="ctr"/>
            <a:r>
              <a:rPr 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293" y="1205529"/>
            <a:ext cx="8367937" cy="356173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entitled “ Data Provenance using sqlite3.”useful to the organizations in maintaining the provenance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 very useful to the small scale organizations, which rely on small DB tools like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sqlite3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finally leads to the improvement of quality of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Provenence Using SQLite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7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9"/>
    </mc:Choice>
    <mc:Fallback>
      <p:transition spd="slow" advTm="1069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3053" y="1"/>
            <a:ext cx="7430947" cy="4767262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 ???</a:t>
            </a:r>
            <a:endParaRPr lang="en-IN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Provenence Using SQLite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3053" y="1"/>
            <a:ext cx="7430947" cy="4767262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  <a:endParaRPr lang="en-IN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Provenence Using SQLite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7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1691" y="21445"/>
            <a:ext cx="5046562" cy="811931"/>
          </a:xfrm>
        </p:spPr>
        <p:txBody>
          <a:bodyPr>
            <a:normAutofit/>
          </a:bodyPr>
          <a:lstStyle/>
          <a:p>
            <a:pPr algn="ctr"/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LEARNT</a:t>
            </a:r>
            <a:endParaRPr lang="en-US" sz="28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25402"/>
            <a:ext cx="8246070" cy="3561734"/>
          </a:xfrm>
        </p:spPr>
        <p:txBody>
          <a:bodyPr numCol="2"/>
          <a:lstStyle/>
          <a:p>
            <a:pPr marL="457200" indent="-457200" algn="just">
              <a:buFont typeface="+mj-lt"/>
              <a:buAutoNum type="alphaUcPeriod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Python along with its layout kit</a:t>
            </a:r>
          </a:p>
          <a:p>
            <a:pPr marL="857250" lvl="1" indent="-457200" algn="just">
              <a:buFont typeface="+mj-lt"/>
              <a:buAutoNum type="alphaLcPeriod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PyQt tool</a:t>
            </a:r>
          </a:p>
          <a:p>
            <a:pPr marL="857250" lvl="1" indent="-457200" algn="just">
              <a:buFont typeface="+mj-lt"/>
              <a:buAutoNum type="alphaLcPeriod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PyUIC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Provenence Using SQLite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Picture 8" descr="File:Sqlite-square-icon.svg - Wikimedia Commons"/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486" y="1216742"/>
            <a:ext cx="417600" cy="44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295" endPos="92000" dist="101600" dir="5400000" sy="-100000" algn="bl" rotWithShape="0"/>
          </a:effectLst>
        </p:spPr>
      </p:pic>
      <p:pic>
        <p:nvPicPr>
          <p:cNvPr id="11" name="Picture 10" descr="Warren Sparrow: How to create a quiz using Python Programming language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486" y="2203572"/>
            <a:ext cx="416661" cy="447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reflection blurRad="6350" stA="50000" endA="295" endPos="92000" dist="101600" dir="5400000" sy="-100000" algn="bl" rotWithShape="0"/>
          </a:effectLst>
        </p:spPr>
      </p:pic>
      <p:pic>
        <p:nvPicPr>
          <p:cNvPr id="12" name="Picture 11" descr="PyQt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170" y="2651497"/>
            <a:ext cx="392030" cy="4086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reflection blurRad="6350" stA="50000" endA="300" endPos="90000" dist="50800" dir="5400000" sy="-100000" algn="bl" rotWithShape="0"/>
          </a:effectLst>
        </p:spPr>
      </p:pic>
      <p:pic>
        <p:nvPicPr>
          <p:cNvPr id="13" name="Picture 12" descr="Python GUI PyQT5的初级使用_Python_极致|专业-CSDN博客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800" y="3190218"/>
            <a:ext cx="392400" cy="41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"/>
    </mc:Choice>
    <mc:Fallback>
      <p:transition spd="slow" advTm="18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1" u="sng" dirty="0" smtClean="0"/>
              <a:t>SQLITE</a:t>
            </a:r>
            <a:endParaRPr lang="en-US" sz="3200" b="1" i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SQLite is a relational database management system contained in a C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contrast to many other database management systems, SQLite is not a client–server database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SQLite is not a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database engine. Rather, it is embedded into the end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SQLite is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ACID-compliant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implements most of the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standard, generally following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PostgreSQL syntax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Provenence Using SQLite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 descr="File:Sqlite-square-icon.svg - Wikimedia Commons"/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213" y="457520"/>
            <a:ext cx="417600" cy="44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475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9"/>
    </mc:Choice>
    <mc:Fallback>
      <p:transition spd="slow" advTm="71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1" u="sng" dirty="0" smtClean="0"/>
              <a:t>PYTHON</a:t>
            </a:r>
            <a:endParaRPr lang="en-US" sz="3200" b="1" i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general-purpose coding language—which means that, unlike HTML, CSS,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a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JavaScript, it can be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for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other types of programming and software development besides web development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includes back end development, software development, data science and writing system scripts among other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things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/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</a:b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Provenence Using SQLite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 descr="Warren Sparrow: How to create a quiz using Python Programming language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669" y="456757"/>
            <a:ext cx="416661" cy="447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19396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8"/>
    </mc:Choice>
    <mc:Fallback>
      <p:transition spd="slow" advTm="78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1" u="sng" dirty="0" smtClean="0"/>
              <a:t>PyQt</a:t>
            </a:r>
            <a:endParaRPr lang="en-US" sz="3200" b="1" i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is a Python binding of the cross-platform GUI toolkit Qt, implemented as a Python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plug-in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PyQt is free software developed by the British firm Riverbank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</a:p>
          <a:p>
            <a:r>
              <a:rPr lang="en-I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PyQt implements around 440 classes and over 6,000 functions and </a:t>
            </a:r>
            <a:r>
              <a:rPr lang="en-I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IN" sz="26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including: </a:t>
            </a:r>
          </a:p>
          <a:p>
            <a:pPr lvl="1"/>
            <a:r>
              <a:rPr lang="en-I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substantial set of GUI widgets</a:t>
            </a:r>
          </a:p>
          <a:p>
            <a:pPr lvl="1"/>
            <a:r>
              <a:rPr lang="en-I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I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accessing SQL databases </a:t>
            </a:r>
            <a:endParaRPr lang="en-IN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I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XML </a:t>
            </a:r>
            <a:r>
              <a:rPr lang="en-I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parser, etc.</a:t>
            </a:r>
            <a:endParaRPr lang="en-IN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Provenence Using SQLite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 descr="PyQt -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122" y="476374"/>
            <a:ext cx="392030" cy="4086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reflection blurRad="6350" stA="50000" endA="300" endPos="90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99856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1"/>
    </mc:Choice>
    <mc:Fallback>
      <p:transition spd="slow" advTm="82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Pyuic</a:t>
            </a:r>
            <a:endParaRPr lang="en-US" sz="3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Pyuic is a command-line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 included with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converts Qt Designer files into python modules, and is equivalent to Qt's uic command-line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pyuic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reads a user interface definition file (.ui) in XML as generated by Qt Designer and creates corresponding Python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Provenence Using SQLite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 descr="Python GUI PyQT5的初级使用_Python_极致|专业-CSDN博客"/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570" y="475520"/>
            <a:ext cx="392400" cy="41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57526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5"/>
    </mc:Choice>
    <mc:Fallback>
      <p:transition spd="slow" advTm="65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266" y="190585"/>
            <a:ext cx="5150734" cy="763526"/>
          </a:xfrm>
        </p:spPr>
        <p:txBody>
          <a:bodyPr>
            <a:noAutofit/>
          </a:bodyPr>
          <a:lstStyle/>
          <a:p>
            <a:pPr algn="ctr"/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DURING INTERNSHIP</a:t>
            </a:r>
            <a:endParaRPr lang="en-IN" sz="2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30" y="1079820"/>
            <a:ext cx="8246070" cy="356173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project(Data Provenence using SQLite) that I have worked upon during my internship comprises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 four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modules. The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first module deals with the registration and login of authenticated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second module deals with the details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that has to be 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stored,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updating the data in the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third module deals with the exporting of Provenance data into a comma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separated file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The final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 deals with the creation of provenance reports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Provenence Using SQLite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19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66"/>
    </mc:Choice>
    <mc:Fallback>
      <p:transition spd="slow" advTm="436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542" y="190585"/>
            <a:ext cx="5185458" cy="735390"/>
          </a:xfrm>
        </p:spPr>
        <p:txBody>
          <a:bodyPr>
            <a:noAutofit/>
          </a:bodyPr>
          <a:lstStyle/>
          <a:p>
            <a:pPr algn="ctr"/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DURING INTERNSHIP</a:t>
            </a:r>
            <a:endParaRPr lang="en-IN" sz="2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42451"/>
            <a:ext cx="8246070" cy="356173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 this project sqlite3 tool was used to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 the data base and to track the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changes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that data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Authorized User Details as well as customer are to be provided as Input to the system, using the corresponding user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Provenence Using SQLite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69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9"/>
    </mc:Choice>
    <mc:Fallback>
      <p:transition spd="slow" advTm="1069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