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69" r:id="rId3"/>
    <p:sldId id="283" r:id="rId4"/>
    <p:sldId id="284" r:id="rId5"/>
    <p:sldId id="274" r:id="rId6"/>
    <p:sldId id="275" r:id="rId7"/>
    <p:sldId id="280" r:id="rId8"/>
    <p:sldId id="281" r:id="rId9"/>
    <p:sldId id="282" r:id="rId10"/>
    <p:sldId id="276" r:id="rId11"/>
    <p:sldId id="277" r:id="rId12"/>
    <p:sldId id="285" r:id="rId13"/>
    <p:sldId id="273" r:id="rId14"/>
    <p:sldId id="272" r:id="rId15"/>
    <p:sldId id="286" r:id="rId16"/>
    <p:sldId id="287" r:id="rId17"/>
    <p:sldId id="288" r:id="rId18"/>
    <p:sldId id="289" r:id="rId19"/>
    <p:sldId id="268" r:id="rId20"/>
    <p:sldId id="270" r:id="rId21"/>
    <p:sldId id="265" r:id="rId22"/>
    <p:sldId id="279"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60"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e-Portal for Case Management using </a:t>
            </a:r>
            <a:b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Artificial Intelligence</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a:t>
            </a: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ISE-09</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a:spcBef>
                <a:spcPts val="340"/>
              </a:spcBef>
              <a:buClr>
                <a:srgbClr val="17365D"/>
              </a:buClr>
              <a:buSzPts val="1700"/>
            </a:pPr>
            <a:r>
              <a:rPr lang="en-GB"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Mr. </a:t>
            </a:r>
            <a:r>
              <a:rPr lang="en-GB"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Saptasi</a:t>
            </a:r>
            <a:r>
              <a:rPr lang="en-GB"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Sanyal</a:t>
            </a:r>
            <a:endParaRPr lang="en-GB"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Assistant Professor</a:t>
            </a:r>
            <a:endParaRPr lang="en-GB"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GB"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GB"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PIP4004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Review-2</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98752" y="4598015"/>
            <a:ext cx="11994495" cy="14020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GB" sz="2000" b="1" dirty="0">
                <a:latin typeface="Times New Roman" panose="02020603050405020304" pitchFamily="18" charset="0"/>
                <a:cs typeface="Times New Roman" panose="02020603050405020304" pitchFamily="18" charset="0"/>
              </a:rPr>
              <a:t>Dr. Pallavi R</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Mr. Srinivas Mishra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034B3A0E-DFDD-FB77-EC52-F4537CCFC08D}"/>
              </a:ext>
            </a:extLst>
          </p:cNvPr>
          <p:cNvGraphicFramePr>
            <a:graphicFrameLocks noGrp="1"/>
          </p:cNvGraphicFramePr>
          <p:nvPr>
            <p:extLst>
              <p:ext uri="{D42A27DB-BD31-4B8C-83A1-F6EECF244321}">
                <p14:modId xmlns:p14="http://schemas.microsoft.com/office/powerpoint/2010/main" val="1967929582"/>
              </p:ext>
            </p:extLst>
          </p:nvPr>
        </p:nvGraphicFramePr>
        <p:xfrm>
          <a:off x="652545" y="2717185"/>
          <a:ext cx="4634144" cy="1402080"/>
        </p:xfrm>
        <a:graphic>
          <a:graphicData uri="http://schemas.openxmlformats.org/drawingml/2006/table">
            <a:tbl>
              <a:tblPr firstRow="1" bandRow="1">
                <a:tableStyleId>{5C22544A-7EE6-4342-B048-85BDC9FD1C3A}</a:tableStyleId>
              </a:tblPr>
              <a:tblGrid>
                <a:gridCol w="1997476">
                  <a:extLst>
                    <a:ext uri="{9D8B030D-6E8A-4147-A177-3AD203B41FA5}">
                      <a16:colId xmlns:a16="http://schemas.microsoft.com/office/drawing/2014/main" val="3550221227"/>
                    </a:ext>
                  </a:extLst>
                </a:gridCol>
                <a:gridCol w="2636668">
                  <a:extLst>
                    <a:ext uri="{9D8B030D-6E8A-4147-A177-3AD203B41FA5}">
                      <a16:colId xmlns:a16="http://schemas.microsoft.com/office/drawing/2014/main" val="1620415845"/>
                    </a:ext>
                  </a:extLst>
                </a:gridCol>
              </a:tblGrid>
              <a:tr h="281048">
                <a:tc>
                  <a:txBody>
                    <a:bodyPr/>
                    <a:lstStyle/>
                    <a:p>
                      <a:r>
                        <a:rPr lang="en-IN" sz="1700" dirty="0">
                          <a:latin typeface="Verdana" panose="020B0604030504040204" pitchFamily="34" charset="0"/>
                          <a:ea typeface="Verdana" panose="020B0604030504040204" pitchFamily="34" charset="0"/>
                        </a:rPr>
                        <a:t>Roll Number</a:t>
                      </a:r>
                    </a:p>
                  </a:txBody>
                  <a:tcPr/>
                </a:tc>
                <a:tc>
                  <a:txBody>
                    <a:bodyPr/>
                    <a:lstStyle/>
                    <a:p>
                      <a:r>
                        <a:rPr lang="en-IN" sz="1700" dirty="0">
                          <a:latin typeface="Verdana" panose="020B0604030504040204" pitchFamily="34" charset="0"/>
                          <a:ea typeface="Verdana" panose="020B0604030504040204" pitchFamily="34" charset="0"/>
                        </a:rPr>
                        <a:t>Student Name</a:t>
                      </a:r>
                    </a:p>
                  </a:txBody>
                  <a:tcPr/>
                </a:tc>
                <a:extLst>
                  <a:ext uri="{0D108BD9-81ED-4DB2-BD59-A6C34878D82A}">
                    <a16:rowId xmlns:a16="http://schemas.microsoft.com/office/drawing/2014/main" val="3108171455"/>
                  </a:ext>
                </a:extLst>
              </a:tr>
              <a:tr h="281048">
                <a:tc>
                  <a:txBody>
                    <a:bodyPr/>
                    <a:lstStyle/>
                    <a:p>
                      <a:r>
                        <a:rPr lang="en-IN" sz="1700" dirty="0">
                          <a:latin typeface="Verdana" panose="020B0604030504040204" pitchFamily="34" charset="0"/>
                          <a:ea typeface="Verdana" panose="020B0604030504040204" pitchFamily="34" charset="0"/>
                        </a:rPr>
                        <a:t>20211ISE0013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700" dirty="0">
                          <a:latin typeface="Verdana" panose="020B0604030504040204" pitchFamily="34" charset="0"/>
                          <a:ea typeface="Verdana" panose="020B0604030504040204" pitchFamily="34" charset="0"/>
                        </a:rPr>
                        <a:t>Ananya T V</a:t>
                      </a:r>
                    </a:p>
                  </a:txBody>
                  <a:tcPr/>
                </a:tc>
                <a:extLst>
                  <a:ext uri="{0D108BD9-81ED-4DB2-BD59-A6C34878D82A}">
                    <a16:rowId xmlns:a16="http://schemas.microsoft.com/office/drawing/2014/main" val="1938821369"/>
                  </a:ext>
                </a:extLst>
              </a:tr>
              <a:tr h="281048">
                <a:tc>
                  <a:txBody>
                    <a:bodyPr/>
                    <a:lstStyle/>
                    <a:p>
                      <a:r>
                        <a:rPr lang="en-IN" sz="1700" dirty="0">
                          <a:latin typeface="Verdana" panose="020B0604030504040204" pitchFamily="34" charset="0"/>
                          <a:ea typeface="Verdana" panose="020B0604030504040204" pitchFamily="34" charset="0"/>
                        </a:rPr>
                        <a:t>20211ISE0010</a:t>
                      </a:r>
                    </a:p>
                  </a:txBody>
                  <a:tcPr/>
                </a:tc>
                <a:tc>
                  <a:txBody>
                    <a:bodyPr/>
                    <a:lstStyle/>
                    <a:p>
                      <a:r>
                        <a:rPr lang="en-IN" sz="1700" dirty="0">
                          <a:latin typeface="Verdana" panose="020B0604030504040204" pitchFamily="34" charset="0"/>
                          <a:ea typeface="Verdana" panose="020B0604030504040204" pitchFamily="34" charset="0"/>
                        </a:rPr>
                        <a:t>Madan Gowda I M</a:t>
                      </a:r>
                    </a:p>
                  </a:txBody>
                  <a:tcPr/>
                </a:tc>
                <a:extLst>
                  <a:ext uri="{0D108BD9-81ED-4DB2-BD59-A6C34878D82A}">
                    <a16:rowId xmlns:a16="http://schemas.microsoft.com/office/drawing/2014/main" val="3113563545"/>
                  </a:ext>
                </a:extLst>
              </a:tr>
              <a:tr h="281048">
                <a:tc>
                  <a:txBody>
                    <a:bodyPr/>
                    <a:lstStyle/>
                    <a:p>
                      <a:r>
                        <a:rPr lang="en-IN" sz="1700" dirty="0">
                          <a:latin typeface="Verdana" panose="020B0604030504040204" pitchFamily="34" charset="0"/>
                          <a:ea typeface="Verdana" panose="020B0604030504040204" pitchFamily="34" charset="0"/>
                        </a:rPr>
                        <a:t>20221LIE0003</a:t>
                      </a:r>
                    </a:p>
                  </a:txBody>
                  <a:tcPr/>
                </a:tc>
                <a:tc>
                  <a:txBody>
                    <a:bodyPr/>
                    <a:lstStyle/>
                    <a:p>
                      <a:r>
                        <a:rPr lang="en-IN" sz="1700" dirty="0" err="1">
                          <a:latin typeface="Verdana" panose="020B0604030504040204" pitchFamily="34" charset="0"/>
                          <a:ea typeface="Verdana" panose="020B0604030504040204" pitchFamily="34" charset="0"/>
                        </a:rPr>
                        <a:t>Dhangar</a:t>
                      </a:r>
                      <a:r>
                        <a:rPr lang="en-IN" sz="1700" dirty="0">
                          <a:latin typeface="Verdana" panose="020B0604030504040204" pitchFamily="34" charset="0"/>
                          <a:ea typeface="Verdana" panose="020B0604030504040204" pitchFamily="34" charset="0"/>
                        </a:rPr>
                        <a:t> Rakesh  </a:t>
                      </a:r>
                    </a:p>
                  </a:txBody>
                  <a:tcPr/>
                </a:tc>
                <a:extLst>
                  <a:ext uri="{0D108BD9-81ED-4DB2-BD59-A6C34878D82A}">
                    <a16:rowId xmlns:a16="http://schemas.microsoft.com/office/drawing/2014/main" val="233185034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4E2-1446-4C3C-E043-AF84AA8C49BD}"/>
              </a:ext>
            </a:extLst>
          </p:cNvPr>
          <p:cNvSpPr>
            <a:spLocks noGrp="1"/>
          </p:cNvSpPr>
          <p:nvPr>
            <p:ph type="title"/>
          </p:nvPr>
        </p:nvSpPr>
        <p:spPr/>
        <p:txBody>
          <a:bodyPr/>
          <a:lstStyle/>
          <a:p>
            <a:r>
              <a:rPr lang="en-IN" dirty="0"/>
              <a:t>Proposed Method</a:t>
            </a:r>
          </a:p>
        </p:txBody>
      </p:sp>
      <p:sp>
        <p:nvSpPr>
          <p:cNvPr id="3" name="Text Placeholder 2">
            <a:extLst>
              <a:ext uri="{FF2B5EF4-FFF2-40B4-BE49-F238E27FC236}">
                <a16:creationId xmlns:a16="http://schemas.microsoft.com/office/drawing/2014/main" id="{BA84B5D0-EF82-BE3B-3F4D-76302656C976}"/>
              </a:ext>
            </a:extLst>
          </p:cNvPr>
          <p:cNvSpPr>
            <a:spLocks noGrp="1"/>
          </p:cNvSpPr>
          <p:nvPr>
            <p:ph type="body" idx="1"/>
          </p:nvPr>
        </p:nvSpPr>
        <p:spPr/>
        <p:txBody>
          <a:bodyPr>
            <a:normAutofit fontScale="92500" lnSpcReduction="20000"/>
          </a:bodyPr>
          <a:lstStyle/>
          <a:p>
            <a:pPr marL="76200" indent="0">
              <a:buNone/>
            </a:pPr>
            <a:r>
              <a:rPr lang="en-US" dirty="0"/>
              <a:t>The development of the e-Portal for Case Management Hearing follows these key steps:</a:t>
            </a:r>
          </a:p>
          <a:p>
            <a:pPr marL="76200" indent="0">
              <a:buNone/>
            </a:pPr>
            <a:endParaRPr lang="en-US" dirty="0"/>
          </a:p>
          <a:p>
            <a:pPr>
              <a:buFont typeface="Wingdings" panose="05000000000000000000" pitchFamily="2" charset="2"/>
              <a:buChar char="§"/>
            </a:pPr>
            <a:r>
              <a:rPr lang="en-US" dirty="0"/>
              <a:t>Web-Based Platform Development – Using React.js and Next.js for a responsive interface.</a:t>
            </a:r>
          </a:p>
          <a:p>
            <a:pPr>
              <a:buFont typeface="Wingdings" panose="05000000000000000000" pitchFamily="2" charset="2"/>
              <a:buChar char="§"/>
            </a:pPr>
            <a:r>
              <a:rPr lang="en-US" dirty="0"/>
              <a:t>User Authentication System – Secure login with OAuth 2.0 for role-based access.</a:t>
            </a:r>
          </a:p>
          <a:p>
            <a:pPr>
              <a:buFont typeface="Wingdings" panose="05000000000000000000" pitchFamily="2" charset="2"/>
              <a:buChar char="§"/>
            </a:pPr>
            <a:r>
              <a:rPr lang="en-US" dirty="0"/>
              <a:t>Database Integration – PostgreSQL used for structured case record storage.</a:t>
            </a:r>
          </a:p>
          <a:p>
            <a:pPr>
              <a:buFont typeface="Wingdings" panose="05000000000000000000" pitchFamily="2" charset="2"/>
              <a:buChar char="§"/>
            </a:pPr>
            <a:r>
              <a:rPr lang="en-US" dirty="0"/>
              <a:t>Automated Notifications – Email &amp; SMS alerts for case hearings and status updates.</a:t>
            </a:r>
          </a:p>
          <a:p>
            <a:pPr>
              <a:buFont typeface="Wingdings" panose="05000000000000000000" pitchFamily="2" charset="2"/>
              <a:buChar char="§"/>
            </a:pPr>
            <a:r>
              <a:rPr lang="en-US" dirty="0"/>
              <a:t>Case Tracking &amp; Scheduling – AI-powered system for hearing scheduling optimization.</a:t>
            </a:r>
          </a:p>
          <a:p>
            <a:pPr>
              <a:buFont typeface="Wingdings" panose="05000000000000000000" pitchFamily="2" charset="2"/>
              <a:buChar char="§"/>
            </a:pPr>
            <a:r>
              <a:rPr lang="en-US" dirty="0"/>
              <a:t>Security Measures – Data encryption and role-based access control for secure legal data management.</a:t>
            </a:r>
            <a:endParaRPr lang="en-IN" dirty="0"/>
          </a:p>
        </p:txBody>
      </p:sp>
    </p:spTree>
    <p:extLst>
      <p:ext uri="{BB962C8B-B14F-4D97-AF65-F5344CB8AC3E}">
        <p14:creationId xmlns:p14="http://schemas.microsoft.com/office/powerpoint/2010/main" val="195237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4BD4-CC3B-60EE-1482-C08D20923540}"/>
              </a:ext>
            </a:extLst>
          </p:cNvPr>
          <p:cNvSpPr>
            <a:spLocks noGrp="1"/>
          </p:cNvSpPr>
          <p:nvPr>
            <p:ph type="title"/>
          </p:nvPr>
        </p:nvSpPr>
        <p:spPr/>
        <p:txBody>
          <a:bodyPr/>
          <a:lstStyle/>
          <a:p>
            <a:r>
              <a:rPr lang="en-IN" dirty="0"/>
              <a:t>Architecture Diagram</a:t>
            </a:r>
          </a:p>
        </p:txBody>
      </p:sp>
      <p:pic>
        <p:nvPicPr>
          <p:cNvPr id="3" name="image3.png">
            <a:extLst>
              <a:ext uri="{FF2B5EF4-FFF2-40B4-BE49-F238E27FC236}">
                <a16:creationId xmlns:a16="http://schemas.microsoft.com/office/drawing/2014/main" id="{799B53CF-0F54-4F6D-D9C7-FEF7CBBC5087}"/>
              </a:ext>
            </a:extLst>
          </p:cNvPr>
          <p:cNvPicPr/>
          <p:nvPr/>
        </p:nvPicPr>
        <p:blipFill>
          <a:blip r:embed="rId2" cstate="print"/>
          <a:srcRect/>
          <a:stretch>
            <a:fillRect/>
          </a:stretch>
        </p:blipFill>
        <p:spPr>
          <a:xfrm>
            <a:off x="2342923" y="1173637"/>
            <a:ext cx="5903595" cy="2887980"/>
          </a:xfrm>
          <a:prstGeom prst="rect">
            <a:avLst/>
          </a:prstGeom>
          <a:ln/>
        </p:spPr>
      </p:pic>
      <p:sp>
        <p:nvSpPr>
          <p:cNvPr id="8" name="TextBox 7">
            <a:extLst>
              <a:ext uri="{FF2B5EF4-FFF2-40B4-BE49-F238E27FC236}">
                <a16:creationId xmlns:a16="http://schemas.microsoft.com/office/drawing/2014/main" id="{745F833E-F263-B4B8-ED9D-92DB23B9F536}"/>
              </a:ext>
            </a:extLst>
          </p:cNvPr>
          <p:cNvSpPr txBox="1"/>
          <p:nvPr/>
        </p:nvSpPr>
        <p:spPr>
          <a:xfrm>
            <a:off x="658305" y="4165575"/>
            <a:ext cx="10668000" cy="2246769"/>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Here this diagram explains the architecture of an </a:t>
            </a:r>
            <a:r>
              <a:rPr lang="en-IN" sz="1800" b="1" dirty="0">
                <a:effectLst/>
                <a:latin typeface="Times New Roman" panose="02020603050405020304" pitchFamily="18" charset="0"/>
                <a:ea typeface="Times New Roman" panose="02020603050405020304" pitchFamily="18" charset="0"/>
              </a:rPr>
              <a:t>Automated Event Extraction Tool</a:t>
            </a:r>
            <a:r>
              <a:rPr lang="en-IN" sz="1800" dirty="0">
                <a:effectLst/>
                <a:latin typeface="Times New Roman" panose="02020603050405020304" pitchFamily="18" charset="0"/>
                <a:ea typeface="Times New Roman" panose="02020603050405020304" pitchFamily="18" charset="0"/>
              </a:rPr>
              <a:t>, designed to process PDFs, extract information, and enable natural language queries. It includes some component, they are:</a:t>
            </a:r>
          </a:p>
          <a:p>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User Interface</a:t>
            </a:r>
            <a:r>
              <a:rPr lang="en-IN" sz="1800" dirty="0">
                <a:effectLst/>
                <a:latin typeface="Times New Roman" panose="02020603050405020304" pitchFamily="18" charset="0"/>
                <a:ea typeface="Times New Roman" panose="02020603050405020304" pitchFamily="18" charset="0"/>
              </a:rPr>
              <a:t>: The entry point where users interact with the system (e.g., upload PDFs or input queries).</a:t>
            </a:r>
          </a:p>
          <a:p>
            <a:r>
              <a:rPr lang="en-IN" sz="1800" b="1" dirty="0">
                <a:effectLst/>
                <a:latin typeface="Times New Roman" panose="02020603050405020304" pitchFamily="18" charset="0"/>
                <a:ea typeface="Times New Roman" panose="02020603050405020304" pitchFamily="18" charset="0"/>
              </a:rPr>
              <a:t>Backend API</a:t>
            </a:r>
            <a:r>
              <a:rPr lang="en-IN" sz="1800" dirty="0">
                <a:effectLst/>
                <a:latin typeface="Times New Roman" panose="02020603050405020304" pitchFamily="18" charset="0"/>
                <a:ea typeface="Times New Roman" panose="02020603050405020304" pitchFamily="18" charset="0"/>
              </a:rPr>
              <a:t>: Acts as a bridge between the user interface and the core processing components of the tool.</a:t>
            </a:r>
          </a:p>
          <a:p>
            <a:r>
              <a:rPr lang="en-IN" sz="1800" b="1" dirty="0">
                <a:effectLst/>
                <a:latin typeface="Times New Roman" panose="02020603050405020304" pitchFamily="18" charset="0"/>
                <a:ea typeface="Times New Roman" panose="02020603050405020304" pitchFamily="18" charset="0"/>
              </a:rPr>
              <a:t>Database</a:t>
            </a:r>
            <a:r>
              <a:rPr lang="en-IN" sz="1800" dirty="0">
                <a:effectLst/>
                <a:latin typeface="Times New Roman" panose="02020603050405020304" pitchFamily="18" charset="0"/>
                <a:ea typeface="Times New Roman" panose="02020603050405020304" pitchFamily="18" charset="0"/>
              </a:rPr>
              <a:t>: Stores structured data extracted from the documents for efficient querying.</a:t>
            </a: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903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3519-598A-CFBE-A359-D583779E36B7}"/>
              </a:ext>
            </a:extLst>
          </p:cNvPr>
          <p:cNvSpPr>
            <a:spLocks noGrp="1"/>
          </p:cNvSpPr>
          <p:nvPr>
            <p:ph type="title"/>
          </p:nvPr>
        </p:nvSpPr>
        <p:spPr/>
        <p:txBody>
          <a:bodyPr/>
          <a:lstStyle/>
          <a:p>
            <a:r>
              <a:rPr lang="en-IN" dirty="0" err="1"/>
              <a:t>contt</a:t>
            </a:r>
            <a:endParaRPr lang="en-IN" dirty="0"/>
          </a:p>
        </p:txBody>
      </p:sp>
      <p:sp>
        <p:nvSpPr>
          <p:cNvPr id="3" name="Text Placeholder 2">
            <a:extLst>
              <a:ext uri="{FF2B5EF4-FFF2-40B4-BE49-F238E27FC236}">
                <a16:creationId xmlns:a16="http://schemas.microsoft.com/office/drawing/2014/main" id="{501C4694-8504-C721-D2BA-73112E6C6844}"/>
              </a:ext>
            </a:extLst>
          </p:cNvPr>
          <p:cNvSpPr>
            <a:spLocks noGrp="1"/>
          </p:cNvSpPr>
          <p:nvPr>
            <p:ph type="body" idx="1"/>
          </p:nvPr>
        </p:nvSpPr>
        <p:spPr/>
        <p:txBody>
          <a:bodyPr>
            <a:normAutofit/>
          </a:bodyPr>
          <a:lstStyle/>
          <a:p>
            <a:pPr marL="342900" lvl="0" indent="-342900">
              <a:lnSpc>
                <a:spcPct val="116000"/>
              </a:lnSpc>
              <a:spcAft>
                <a:spcPts val="800"/>
              </a:spcAft>
              <a:buNone/>
              <a:tabLst>
                <a:tab pos="457200" algn="l"/>
              </a:tabLst>
            </a:pPr>
            <a:r>
              <a:rPr lang="en-IN" sz="1800" b="1" dirty="0">
                <a:effectLst/>
                <a:latin typeface="Times New Roman" panose="02020603050405020304" pitchFamily="18" charset="0"/>
                <a:ea typeface="Times New Roman" panose="02020603050405020304" pitchFamily="18" charset="0"/>
              </a:rPr>
              <a:t>Automated Event Extraction Tool</a:t>
            </a:r>
            <a:r>
              <a:rPr lang="en-IN" sz="1800" dirty="0">
                <a:effectLst/>
                <a:latin typeface="Times New Roman" panose="02020603050405020304" pitchFamily="18" charset="0"/>
                <a:ea typeface="Times New Roman" panose="02020603050405020304" pitchFamily="18" charset="0"/>
              </a:rPr>
              <a:t>: The main system comprising the following modules:</a:t>
            </a:r>
          </a:p>
          <a:p>
            <a:pPr marL="742950" lvl="1" indent="-285750">
              <a:lnSpc>
                <a:spcPct val="116000"/>
              </a:lnSpc>
              <a:spcAft>
                <a:spcPts val="800"/>
              </a:spcAft>
              <a:buSzPts val="1000"/>
              <a:buFont typeface="Courier New" panose="02070309020205020404" pitchFamily="49" charset="0"/>
              <a:buChar char="o"/>
              <a:tabLst>
                <a:tab pos="9144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PDF Parsing &amp; Preprocessing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Extracts text and prepares the content from PDF files for further analysis.</a:t>
            </a:r>
          </a:p>
          <a:p>
            <a:pPr marL="742950" lvl="1" indent="-285750">
              <a:lnSpc>
                <a:spcPct val="116000"/>
              </a:lnSpc>
              <a:spcAft>
                <a:spcPts val="800"/>
              </a:spcAft>
              <a:buSzPts val="1000"/>
              <a:buFont typeface="Courier New" panose="02070309020205020404" pitchFamily="49" charset="0"/>
              <a:buChar char="o"/>
              <a:tabLst>
                <a:tab pos="9144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Event and Entity Extraction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Identifies events and entities from the parsed text using NLP techniques.</a:t>
            </a:r>
          </a:p>
          <a:p>
            <a:pPr marL="742950" lvl="1" indent="-285750">
              <a:lnSpc>
                <a:spcPct val="116000"/>
              </a:lnSpc>
              <a:spcAft>
                <a:spcPts val="800"/>
              </a:spcAft>
              <a:buSzPts val="1000"/>
              <a:buFont typeface="Courier New" panose="02070309020205020404" pitchFamily="49" charset="0"/>
              <a:buChar char="o"/>
              <a:tabLst>
                <a:tab pos="9144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Natural Language Query System</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Allows users to query the extracted data using plain language. There are two query paths:</a:t>
            </a:r>
          </a:p>
          <a:p>
            <a:pPr marL="1143000" lvl="2" indent="-228600">
              <a:lnSpc>
                <a:spcPct val="116000"/>
              </a:lnSpc>
              <a:spcAft>
                <a:spcPts val="800"/>
              </a:spcAft>
              <a:buSzPts val="1000"/>
              <a:buFont typeface="Wingdings" panose="05000000000000000000" pitchFamily="2" charset="2"/>
              <a:buChar char=""/>
              <a:tabLst>
                <a:tab pos="1371600" algn="l"/>
              </a:tabLst>
            </a:pPr>
            <a:r>
              <a:rPr lang="en-IN" dirty="0">
                <a:effectLst/>
                <a:latin typeface="Times New Roman" panose="02020603050405020304" pitchFamily="18" charset="0"/>
                <a:ea typeface="Times New Roman" panose="02020603050405020304" pitchFamily="18" charset="0"/>
              </a:rPr>
              <a:t>One processes data from PDFs via the preprocessing stage.</a:t>
            </a:r>
          </a:p>
          <a:p>
            <a:pPr marL="1143000" lvl="2" indent="-228600">
              <a:lnSpc>
                <a:spcPct val="116000"/>
              </a:lnSpc>
              <a:spcAft>
                <a:spcPts val="800"/>
              </a:spcAft>
              <a:buSzPts val="1000"/>
              <a:buFont typeface="Wingdings" panose="05000000000000000000" pitchFamily="2" charset="2"/>
              <a:buChar char=""/>
              <a:tabLst>
                <a:tab pos="1371600" algn="l"/>
              </a:tabLst>
            </a:pPr>
            <a:r>
              <a:rPr lang="en-IN" dirty="0">
                <a:effectLst/>
                <a:latin typeface="Times New Roman" panose="02020603050405020304" pitchFamily="18" charset="0"/>
                <a:ea typeface="Times New Roman" panose="02020603050405020304" pitchFamily="18" charset="0"/>
              </a:rPr>
              <a:t>The other accesses a </a:t>
            </a:r>
            <a:r>
              <a:rPr lang="en-IN" b="1" dirty="0">
                <a:effectLst/>
                <a:latin typeface="Times New Roman" panose="02020603050405020304" pitchFamily="18" charset="0"/>
                <a:ea typeface="Times New Roman" panose="02020603050405020304" pitchFamily="18" charset="0"/>
              </a:rPr>
              <a:t>Database</a:t>
            </a:r>
            <a:r>
              <a:rPr lang="en-IN" dirty="0">
                <a:effectLst/>
                <a:latin typeface="Times New Roman" panose="02020603050405020304" pitchFamily="18" charset="0"/>
                <a:ea typeface="Times New Roman" panose="02020603050405020304" pitchFamily="18" charset="0"/>
              </a:rPr>
              <a:t> storing pre-extracted events/entities.</a:t>
            </a:r>
          </a:p>
          <a:p>
            <a:pPr marL="742950" lvl="1" indent="-285750">
              <a:lnSpc>
                <a:spcPct val="116000"/>
              </a:lnSpc>
              <a:spcAft>
                <a:spcPts val="800"/>
              </a:spcAft>
              <a:buSzPts val="1000"/>
              <a:buFont typeface="Courier New" panose="02070309020205020404" pitchFamily="49" charset="0"/>
              <a:buChar char="o"/>
              <a:tabLst>
                <a:tab pos="9144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Vector Index</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Stores vector representations of the documents or entities for semantic search and fast retrieval in response to user queries.</a:t>
            </a:r>
          </a:p>
          <a:p>
            <a:pPr marL="342900" lvl="0" indent="-342900">
              <a:lnSpc>
                <a:spcPct val="116000"/>
              </a:lnSpc>
              <a:spcAft>
                <a:spcPts val="800"/>
              </a:spcAft>
              <a:buNone/>
              <a:tabLst>
                <a:tab pos="457200" algn="l"/>
              </a:tabLst>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822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cs typeface="Times New Roman" panose="02020603050405020304" pitchFamily="18" charset="0"/>
              </a:rPr>
              <a:t>Modules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sz="2800" b="1" dirty="0">
                <a:latin typeface="Times New Roman" panose="02020603050405020304" pitchFamily="18" charset="0"/>
                <a:ea typeface="Cambria" panose="02040503050406030204" pitchFamily="18" charset="0"/>
                <a:cs typeface="Times New Roman" panose="02020603050405020304" pitchFamily="18" charset="0"/>
              </a:rPr>
              <a:t>Technology Stack Components:</a:t>
            </a:r>
          </a:p>
          <a:p>
            <a:pPr marL="342900" lvl="0" indent="-190500" algn="just" rtl="0">
              <a:spcBef>
                <a:spcPts val="0"/>
              </a:spcBef>
              <a:spcAft>
                <a:spcPts val="0"/>
              </a:spcAft>
              <a:buClr>
                <a:schemeClr val="dk1"/>
              </a:buClr>
              <a:buSzPct val="100000"/>
              <a:buNone/>
            </a:pPr>
            <a:endParaRPr lang="en-US" sz="2800" b="1"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Frontend:</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React.js / Angular for user interface</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Bootstrap / Material UI for responsive design</a:t>
            </a: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Backend:</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Node.js / Django for server-side logic</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PostgreSQL / MongoDB for case data storage</a:t>
            </a: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Additional Technologies:</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WebRTC / Zoom API for virtual hearings</a:t>
            </a:r>
          </a:p>
          <a:p>
            <a:pPr marL="342900" lvl="0" indent="-190500" algn="just" rtl="0">
              <a:spcBef>
                <a:spcPts val="0"/>
              </a:spcBef>
              <a:spcAft>
                <a:spcPts val="0"/>
              </a:spcAft>
              <a:buClr>
                <a:schemeClr val="dk1"/>
              </a:buClr>
              <a:buSzPct val="100000"/>
              <a:buNone/>
            </a:pPr>
            <a:r>
              <a:rPr lang="en-US" dirty="0">
                <a:latin typeface="Times New Roman" panose="02020603050405020304" pitchFamily="18" charset="0"/>
                <a:ea typeface="Cambria" panose="02040503050406030204" pitchFamily="18" charset="0"/>
                <a:cs typeface="Times New Roman" panose="02020603050405020304" pitchFamily="18" charset="0"/>
              </a:rPr>
              <a:t>JWT for authentication and security</a:t>
            </a:r>
          </a:p>
        </p:txBody>
      </p:sp>
    </p:spTree>
    <p:extLst>
      <p:ext uri="{BB962C8B-B14F-4D97-AF65-F5344CB8AC3E}">
        <p14:creationId xmlns:p14="http://schemas.microsoft.com/office/powerpoint/2010/main" val="103081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cs typeface="Times New Roman" panose="02020603050405020304" pitchFamily="18" charset="0"/>
              </a:rPr>
              <a:t>Hardware &amp; Software Details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Software and Hardware Requirements: </a:t>
            </a:r>
          </a:p>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Operating System: </a:t>
            </a:r>
            <a:r>
              <a:rPr lang="en-US" dirty="0">
                <a:latin typeface="Times New Roman" panose="02020603050405020304" pitchFamily="18" charset="0"/>
                <a:ea typeface="Cambria" panose="02040503050406030204" pitchFamily="18" charset="0"/>
                <a:cs typeface="Times New Roman" panose="02020603050405020304" pitchFamily="18" charset="0"/>
              </a:rPr>
              <a:t>Windows / Linux for deployment</a:t>
            </a:r>
          </a:p>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Database: </a:t>
            </a:r>
            <a:r>
              <a:rPr lang="en-US" dirty="0">
                <a:latin typeface="Times New Roman" panose="02020603050405020304" pitchFamily="18" charset="0"/>
                <a:ea typeface="Cambria" panose="02040503050406030204" pitchFamily="18" charset="0"/>
                <a:cs typeface="Times New Roman" panose="02020603050405020304" pitchFamily="18" charset="0"/>
              </a:rPr>
              <a:t>Cloud-based storage for legal documents</a:t>
            </a:r>
          </a:p>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Security: </a:t>
            </a:r>
            <a:r>
              <a:rPr lang="en-US" dirty="0">
                <a:latin typeface="Times New Roman" panose="02020603050405020304" pitchFamily="18" charset="0"/>
                <a:ea typeface="Cambria" panose="02040503050406030204" pitchFamily="18" charset="0"/>
                <a:cs typeface="Times New Roman" panose="02020603050405020304" pitchFamily="18" charset="0"/>
              </a:rPr>
              <a:t>Encryption, role-based access control</a:t>
            </a:r>
          </a:p>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
            </a:pPr>
            <a:r>
              <a:rPr lang="en-US" b="1" dirty="0">
                <a:latin typeface="Times New Roman" panose="02020603050405020304" pitchFamily="18" charset="0"/>
                <a:ea typeface="Cambria" panose="02040503050406030204" pitchFamily="18" charset="0"/>
                <a:cs typeface="Times New Roman" panose="02020603050405020304" pitchFamily="18" charset="0"/>
              </a:rPr>
              <a:t>Development Tools: </a:t>
            </a:r>
            <a:r>
              <a:rPr lang="en-US" dirty="0">
                <a:latin typeface="Times New Roman" panose="02020603050405020304" pitchFamily="18" charset="0"/>
                <a:ea typeface="Cambria" panose="02040503050406030204" pitchFamily="18" charset="0"/>
                <a:cs typeface="Times New Roman" panose="02020603050405020304" pitchFamily="18" charset="0"/>
              </a:rPr>
              <a:t>VS Code, GitHub, Postman for API testing</a:t>
            </a: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46D5-4068-201E-4A4E-6981D87222A4}"/>
              </a:ext>
            </a:extLst>
          </p:cNvPr>
          <p:cNvSpPr>
            <a:spLocks noGrp="1"/>
          </p:cNvSpPr>
          <p:nvPr>
            <p:ph type="title"/>
          </p:nvPr>
        </p:nvSpPr>
        <p:spPr/>
        <p:txBody>
          <a:bodyPr/>
          <a:lstStyle/>
          <a:p>
            <a:r>
              <a:rPr lang="en-IN" dirty="0"/>
              <a:t>Prototype (Screenshots)</a:t>
            </a:r>
          </a:p>
        </p:txBody>
      </p:sp>
      <p:sp>
        <p:nvSpPr>
          <p:cNvPr id="3" name="Text Placeholder 2">
            <a:extLst>
              <a:ext uri="{FF2B5EF4-FFF2-40B4-BE49-F238E27FC236}">
                <a16:creationId xmlns:a16="http://schemas.microsoft.com/office/drawing/2014/main" id="{D10655DA-9812-5057-2784-9A4A890FED8C}"/>
              </a:ext>
            </a:extLst>
          </p:cNvPr>
          <p:cNvSpPr>
            <a:spLocks noGrp="1"/>
          </p:cNvSpPr>
          <p:nvPr>
            <p:ph type="body" idx="1"/>
          </p:nvPr>
        </p:nvSpPr>
        <p:spPr>
          <a:xfrm>
            <a:off x="577129" y="1275919"/>
            <a:ext cx="10792643" cy="5162587"/>
          </a:xfrm>
        </p:spPr>
        <p:txBody>
          <a:bodyPr>
            <a:noAutofit/>
          </a:bodyPr>
          <a:lstStyle/>
          <a:p>
            <a:pPr marL="76200" indent="0">
              <a:buNone/>
            </a:pPr>
            <a:r>
              <a:rPr lang="en-IN" sz="1800" b="1" dirty="0">
                <a:effectLst/>
                <a:latin typeface="Times New Roman" panose="02020603050405020304" pitchFamily="18" charset="0"/>
                <a:ea typeface="Times New Roman" panose="02020603050405020304" pitchFamily="18" charset="0"/>
              </a:rPr>
              <a:t>Interface of the e-portal : </a:t>
            </a:r>
            <a:r>
              <a:rPr lang="en-IN" sz="1800" dirty="0">
                <a:effectLst/>
                <a:latin typeface="Times New Roman" panose="02020603050405020304" pitchFamily="18" charset="0"/>
                <a:ea typeface="Times New Roman" panose="02020603050405020304" pitchFamily="18" charset="0"/>
              </a:rPr>
              <a:t>The application serves as a central hub for storing and displaying case-related documents. It allows users to search for specific cases using keywords and view the relevant legal files. This streamlines access to important case information in a structured and efficient way. Users can also sort results by date, making it easier to track the progression of a case over time. Designed with a user-friendly interface, the platform simplifies legal document navigation for both professionals and the general public.</a:t>
            </a:r>
          </a:p>
          <a:p>
            <a:pPr marL="76200" indent="0">
              <a:buNone/>
            </a:pPr>
            <a:endParaRPr lang="en-IN" sz="1800" dirty="0"/>
          </a:p>
        </p:txBody>
      </p:sp>
      <p:pic>
        <p:nvPicPr>
          <p:cNvPr id="4" name="image1.jpg">
            <a:extLst>
              <a:ext uri="{FF2B5EF4-FFF2-40B4-BE49-F238E27FC236}">
                <a16:creationId xmlns:a16="http://schemas.microsoft.com/office/drawing/2014/main" id="{E1B72C9A-D5DB-022C-FD16-93B454CF3683}"/>
              </a:ext>
            </a:extLst>
          </p:cNvPr>
          <p:cNvPicPr/>
          <p:nvPr/>
        </p:nvPicPr>
        <p:blipFill>
          <a:blip r:embed="rId2"/>
          <a:srcRect/>
          <a:stretch>
            <a:fillRect/>
          </a:stretch>
        </p:blipFill>
        <p:spPr>
          <a:xfrm>
            <a:off x="2916430" y="3100387"/>
            <a:ext cx="5529580" cy="2986405"/>
          </a:xfrm>
          <a:prstGeom prst="rect">
            <a:avLst/>
          </a:prstGeom>
          <a:ln/>
        </p:spPr>
      </p:pic>
      <p:pic>
        <p:nvPicPr>
          <p:cNvPr id="5" name="image4.jpg">
            <a:extLst>
              <a:ext uri="{FF2B5EF4-FFF2-40B4-BE49-F238E27FC236}">
                <a16:creationId xmlns:a16="http://schemas.microsoft.com/office/drawing/2014/main" id="{03740A0C-C9D6-4547-3D08-F1F9BC20D1A3}"/>
              </a:ext>
            </a:extLst>
          </p:cNvPr>
          <p:cNvPicPr/>
          <p:nvPr/>
        </p:nvPicPr>
        <p:blipFill>
          <a:blip r:embed="rId3" cstate="print"/>
          <a:srcRect/>
          <a:stretch>
            <a:fillRect/>
          </a:stretch>
        </p:blipFill>
        <p:spPr>
          <a:xfrm>
            <a:off x="4424656" y="3757612"/>
            <a:ext cx="1457325" cy="1171575"/>
          </a:xfrm>
          <a:prstGeom prst="rect">
            <a:avLst/>
          </a:prstGeom>
          <a:ln/>
        </p:spPr>
      </p:pic>
    </p:spTree>
    <p:extLst>
      <p:ext uri="{BB962C8B-B14F-4D97-AF65-F5344CB8AC3E}">
        <p14:creationId xmlns:p14="http://schemas.microsoft.com/office/powerpoint/2010/main" val="278467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6D36-FAAE-8A19-A85B-26C6F500DB7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518A487-9AAF-C7EE-FFA0-5707E3A16E91}"/>
              </a:ext>
            </a:extLst>
          </p:cNvPr>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The application serves as a centralized platform where all case-related documents are stored and made accessible to users. It allows users to easily search, retrieve, and view legal documents associated with various court cases. By entering specific queries, users can locate relevant information efficiently, and the system can display results sorted by relevance or date. This functionality ensures that legal professionals, researchers, or individuals involved in cases can quickly find and access important case files and records in one organized location.</a:t>
            </a:r>
          </a:p>
          <a:p>
            <a:pPr marL="76200" indent="0">
              <a:buNone/>
            </a:pPr>
            <a:endParaRPr lang="en-IN" dirty="0"/>
          </a:p>
        </p:txBody>
      </p:sp>
      <p:pic>
        <p:nvPicPr>
          <p:cNvPr id="4" name="image9.jpg">
            <a:extLst>
              <a:ext uri="{FF2B5EF4-FFF2-40B4-BE49-F238E27FC236}">
                <a16:creationId xmlns:a16="http://schemas.microsoft.com/office/drawing/2014/main" id="{01EE41F7-B96B-0E41-B997-3901B929FE9F}"/>
              </a:ext>
            </a:extLst>
          </p:cNvPr>
          <p:cNvPicPr/>
          <p:nvPr/>
        </p:nvPicPr>
        <p:blipFill>
          <a:blip r:embed="rId2"/>
          <a:srcRect/>
          <a:stretch>
            <a:fillRect/>
          </a:stretch>
        </p:blipFill>
        <p:spPr>
          <a:xfrm>
            <a:off x="2281287" y="3133031"/>
            <a:ext cx="7635711" cy="2797810"/>
          </a:xfrm>
          <a:prstGeom prst="rect">
            <a:avLst/>
          </a:prstGeom>
          <a:ln/>
        </p:spPr>
      </p:pic>
    </p:spTree>
    <p:extLst>
      <p:ext uri="{BB962C8B-B14F-4D97-AF65-F5344CB8AC3E}">
        <p14:creationId xmlns:p14="http://schemas.microsoft.com/office/powerpoint/2010/main" val="322776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9779-7B5E-339B-B411-E05585568B7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9701DB9-64CA-1D48-AB4A-0155687DFD77}"/>
              </a:ext>
            </a:extLst>
          </p:cNvPr>
          <p:cNvSpPr>
            <a:spLocks noGrp="1"/>
          </p:cNvSpPr>
          <p:nvPr>
            <p:ph type="body" idx="1"/>
          </p:nvPr>
        </p:nvSpPr>
        <p:spPr/>
        <p:txBody>
          <a:bodyPr/>
          <a:lstStyle/>
          <a:p>
            <a:r>
              <a:rPr lang="en-IN" sz="1800" b="1" dirty="0">
                <a:effectLst/>
                <a:latin typeface="Times New Roman" panose="02020603050405020304" pitchFamily="18" charset="0"/>
                <a:ea typeface="Times New Roman" panose="02020603050405020304" pitchFamily="18" charset="0"/>
              </a:rPr>
              <a:t>User Query and Document Summary</a:t>
            </a:r>
            <a:r>
              <a:rPr lang="en-IN" sz="1800" dirty="0">
                <a:effectLst/>
                <a:latin typeface="Times New Roman" panose="02020603050405020304" pitchFamily="18" charset="0"/>
                <a:ea typeface="Times New Roman" panose="02020603050405020304" pitchFamily="18" charset="0"/>
              </a:rPr>
              <a:t> enhances application usability by allowing users to enter natural language queries—such as case names, keywords, or phrases—and receive concise summaries of relevant legal documents. This helps users quickly understand key content without reading full texts, greatly improving efficiency for legal professionals and researchers handling large volumes of information.</a:t>
            </a:r>
          </a:p>
          <a:p>
            <a:endParaRPr lang="en-IN" dirty="0"/>
          </a:p>
        </p:txBody>
      </p:sp>
      <p:pic>
        <p:nvPicPr>
          <p:cNvPr id="4" name="image5.jpg">
            <a:extLst>
              <a:ext uri="{FF2B5EF4-FFF2-40B4-BE49-F238E27FC236}">
                <a16:creationId xmlns:a16="http://schemas.microsoft.com/office/drawing/2014/main" id="{00B3BE93-E8C1-2836-D639-B9FD790D0071}"/>
              </a:ext>
            </a:extLst>
          </p:cNvPr>
          <p:cNvPicPr/>
          <p:nvPr/>
        </p:nvPicPr>
        <p:blipFill>
          <a:blip r:embed="rId2"/>
          <a:srcRect/>
          <a:stretch>
            <a:fillRect/>
          </a:stretch>
        </p:blipFill>
        <p:spPr>
          <a:xfrm>
            <a:off x="3162935" y="2662411"/>
            <a:ext cx="5967730" cy="3267710"/>
          </a:xfrm>
          <a:prstGeom prst="rect">
            <a:avLst/>
          </a:prstGeom>
          <a:ln/>
        </p:spPr>
      </p:pic>
    </p:spTree>
    <p:extLst>
      <p:ext uri="{BB962C8B-B14F-4D97-AF65-F5344CB8AC3E}">
        <p14:creationId xmlns:p14="http://schemas.microsoft.com/office/powerpoint/2010/main" val="270154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9917-D8EB-368B-D3BF-A409669963B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54A385F-1538-A286-3479-A031E4610EE0}"/>
              </a:ext>
            </a:extLst>
          </p:cNvPr>
          <p:cNvSpPr>
            <a:spLocks noGrp="1"/>
          </p:cNvSpPr>
          <p:nvPr>
            <p:ph type="body" idx="1"/>
          </p:nvPr>
        </p:nvSpPr>
        <p:spPr/>
        <p:txBody>
          <a:bodyPr/>
          <a:lstStyle/>
          <a:p>
            <a:r>
              <a:rPr lang="en-IN" sz="1800" b="1" dirty="0">
                <a:effectLst/>
                <a:latin typeface="Times New Roman" panose="02020603050405020304" pitchFamily="18" charset="0"/>
                <a:ea typeface="Times New Roman" panose="02020603050405020304" pitchFamily="18" charset="0"/>
              </a:rPr>
              <a:t>Case Description Information</a:t>
            </a:r>
            <a:r>
              <a:rPr lang="en-IN" sz="1800" dirty="0">
                <a:effectLst/>
                <a:latin typeface="Times New Roman" panose="02020603050405020304" pitchFamily="18" charset="0"/>
                <a:ea typeface="Times New Roman" panose="02020603050405020304" pitchFamily="18" charset="0"/>
              </a:rPr>
              <a:t> provides users with a brief overview of individual legal cases, including essential details like parties involved, case type, and key events. This feature allows users to quickly grasp the context and significance of a case without reviewing the full document, streamlining legal research and analysis.</a:t>
            </a:r>
          </a:p>
          <a:p>
            <a:pPr marL="76200" indent="0">
              <a:buNone/>
            </a:pPr>
            <a:endParaRPr lang="en-IN" dirty="0"/>
          </a:p>
        </p:txBody>
      </p:sp>
      <p:pic>
        <p:nvPicPr>
          <p:cNvPr id="4" name="image7.png">
            <a:extLst>
              <a:ext uri="{FF2B5EF4-FFF2-40B4-BE49-F238E27FC236}">
                <a16:creationId xmlns:a16="http://schemas.microsoft.com/office/drawing/2014/main" id="{49C4743D-F31B-AAE8-276F-35D915A5B925}"/>
              </a:ext>
            </a:extLst>
          </p:cNvPr>
          <p:cNvPicPr/>
          <p:nvPr/>
        </p:nvPicPr>
        <p:blipFill>
          <a:blip r:embed="rId2" cstate="print"/>
          <a:srcRect/>
          <a:stretch>
            <a:fillRect/>
          </a:stretch>
        </p:blipFill>
        <p:spPr>
          <a:xfrm>
            <a:off x="3428047" y="2468645"/>
            <a:ext cx="5335905" cy="3429000"/>
          </a:xfrm>
          <a:prstGeom prst="rect">
            <a:avLst/>
          </a:prstGeom>
          <a:ln/>
        </p:spPr>
      </p:pic>
    </p:spTree>
    <p:extLst>
      <p:ext uri="{BB962C8B-B14F-4D97-AF65-F5344CB8AC3E}">
        <p14:creationId xmlns:p14="http://schemas.microsoft.com/office/powerpoint/2010/main" val="308902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 Link </a:t>
            </a:r>
          </a:p>
          <a:p>
            <a:pPr marL="342900" indent="-190500" algn="just">
              <a:spcBef>
                <a:spcPts val="0"/>
              </a:spcBef>
              <a:buSzPct val="100000"/>
              <a:buFont typeface="Arial"/>
              <a:buNone/>
            </a:pP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Description: </a:t>
            </a:r>
          </a:p>
          <a:p>
            <a:pPr marL="342900" indent="-190500" algn="just">
              <a:spcBef>
                <a:spcPts val="0"/>
              </a:spcBef>
              <a:buSzPct val="100000"/>
              <a:buNone/>
            </a:pPr>
            <a:r>
              <a:rPr lang="en-US" b="0" i="0" dirty="0">
                <a:solidFill>
                  <a:srgbClr val="1F2328"/>
                </a:solidFill>
                <a:effectLst/>
                <a:latin typeface="-apple-system"/>
              </a:rPr>
              <a:t>Development of e-Portal for facilitating Case Management Hearing of various </a:t>
            </a:r>
          </a:p>
          <a:p>
            <a:pPr marL="342900" indent="-190500" algn="just">
              <a:spcBef>
                <a:spcPts val="0"/>
              </a:spcBef>
              <a:buSzPct val="100000"/>
              <a:buNone/>
            </a:pPr>
            <a:r>
              <a:rPr lang="en-US" b="0" i="0" dirty="0">
                <a:solidFill>
                  <a:srgbClr val="1F2328"/>
                </a:solidFill>
                <a:effectLst/>
                <a:latin typeface="-apple-system"/>
              </a:rPr>
              <a:t>types of cases</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Verdana" panose="020B0604030504040204" pitchFamily="34" charset="0"/>
                <a:ea typeface="Verdana" panose="020B0604030504040204" pitchFamily="34" charset="0"/>
              </a:rPr>
              <a:t>Abstract</a:t>
            </a:r>
            <a:endParaRPr dirty="0">
              <a:latin typeface="Verdana" panose="020B0604030504040204" pitchFamily="34" charset="0"/>
              <a:ea typeface="Verdana" panose="020B0604030504040204" pitchFamily="34" charset="0"/>
            </a:endParaRPr>
          </a:p>
        </p:txBody>
      </p:sp>
      <p:sp>
        <p:nvSpPr>
          <p:cNvPr id="97" name="Google Shape;97;p14"/>
          <p:cNvSpPr txBox="1">
            <a:spLocks noGrp="1"/>
          </p:cNvSpPr>
          <p:nvPr>
            <p:ph type="body" idx="1"/>
          </p:nvPr>
        </p:nvSpPr>
        <p:spPr>
          <a:xfrm>
            <a:off x="490194" y="1161854"/>
            <a:ext cx="11349872"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lnSpc>
                <a:spcPct val="200000"/>
              </a:lnSpc>
              <a:spcBef>
                <a:spcPts val="0"/>
              </a:spcBef>
              <a:buNone/>
            </a:pPr>
            <a:r>
              <a:rPr lang="en-US" dirty="0">
                <a:latin typeface="Times New Roman" panose="02020603050405020304" pitchFamily="18" charset="0"/>
                <a:cs typeface="Times New Roman" panose="02020603050405020304" pitchFamily="18" charset="0"/>
              </a:rPr>
              <a:t>  The judiciary system deals with various types of cases, including civil disputes and criminal trials, that require efficient management and strict adherence to procedures. Traditionally, handling these cases involves extensive paperwork, complex scheduling, and logistical challenges. These existing methods often lead to delays, high costs, limited accessibility, and inconsistent data management. To address these issues, we propose developing an online portal for case management and hearings. This e-portal aims to automate processes, reduce costs, improve accessibility, enhance transparency, and ensure consistent data management. By implementing this solution, we aim to expedite case resolutions, lower expenses, provide better access to information for all parties, and create a more efficient legal system. </a:t>
            </a:r>
            <a:endParaRPr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Verdana" panose="020B0604030504040204" pitchFamily="34" charset="0"/>
                <a:ea typeface="Verdana" panose="020B0604030504040204" pitchFamily="34" charset="0"/>
                <a:cs typeface="Times New Roman" panose="02020603050405020304" pitchFamily="18" charset="0"/>
              </a:rPr>
              <a:t>Timeline of the Project </a:t>
            </a:r>
            <a:endParaRPr dirty="0">
              <a:latin typeface="Verdana" panose="020B0604030504040204" pitchFamily="34" charset="0"/>
              <a:ea typeface="Verdana" panose="020B0604030504040204" pitchFamily="34"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Times New Roman" panose="02020603050405020304" pitchFamily="18" charset="0"/>
                <a:ea typeface="Cambria" panose="02040503050406030204" pitchFamily="18" charset="0"/>
                <a:cs typeface="Times New Roman" panose="02020603050405020304" pitchFamily="18" charset="0"/>
              </a:rPr>
              <a:t>Gantt Chart: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0FAFA77-A94D-B14A-2AC8-5559F29A5917}"/>
              </a:ext>
            </a:extLst>
          </p:cNvPr>
          <p:cNvPicPr>
            <a:picLocks noChangeAspect="1"/>
          </p:cNvPicPr>
          <p:nvPr/>
        </p:nvPicPr>
        <p:blipFill>
          <a:blip r:embed="rId3"/>
          <a:stretch>
            <a:fillRect/>
          </a:stretch>
        </p:blipFill>
        <p:spPr>
          <a:xfrm>
            <a:off x="1404724" y="1877961"/>
            <a:ext cx="9140399" cy="383703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Verdana" panose="020B0604030504040204" pitchFamily="34" charset="0"/>
                <a:ea typeface="Verdana" panose="020B0604030504040204" pitchFamily="34" charset="0"/>
                <a:cs typeface="Times New Roman" panose="02020603050405020304" pitchFamily="18" charset="0"/>
              </a:rPr>
              <a:t>References</a:t>
            </a:r>
            <a:endParaRPr dirty="0">
              <a:latin typeface="Verdana" panose="020B0604030504040204" pitchFamily="34" charset="0"/>
              <a:ea typeface="Verdana" panose="020B0604030504040204" pitchFamily="34" charset="0"/>
              <a:cs typeface="Times New Roman" panose="02020603050405020304" pitchFamily="18" charset="0"/>
            </a:endParaRPr>
          </a:p>
        </p:txBody>
      </p:sp>
      <p:sp>
        <p:nvSpPr>
          <p:cNvPr id="145" name="Google Shape;145;p22"/>
          <p:cNvSpPr txBox="1">
            <a:spLocks noGrp="1"/>
          </p:cNvSpPr>
          <p:nvPr>
            <p:ph type="body" idx="1"/>
          </p:nvPr>
        </p:nvSpPr>
        <p:spPr>
          <a:xfrm>
            <a:off x="812800" y="1143001"/>
            <a:ext cx="10668000" cy="4814739"/>
          </a:xfrm>
          <a:prstGeom prst="rect">
            <a:avLst/>
          </a:prstGeom>
          <a:noFill/>
          <a:ln>
            <a:noFill/>
          </a:ln>
        </p:spPr>
        <p:txBody>
          <a:bodyPr spcFirstLastPara="1" wrap="square" lIns="91425" tIns="45700" rIns="91425" bIns="45700" anchor="t" anchorCtr="0">
            <a:noAutofit/>
          </a:bodyPr>
          <a:lstStyle/>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Abdul-Kader, K., &amp; Woods, J. (2015) - Digital Legal Case Management Systems</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Discusses how web-based platforms improve efficiency in managing legal cases and court documents.</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Yuan, Y., &amp; Wang, T. (2018) - AI in Judiciary Portals</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Explores the role of AI in improving case tracking, decision-making, and automating legal workflows.</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Suresh, V., &amp; Rajan, M. (2020) - Automation in Court Hearings</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Highlights how automating judicial processes reduces delays and optimizes hearing schedules.</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Patel, A., &amp; Mehta, S. (2021) - e-Governance in Judiciary</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Examines how digital case tracking systems enhance accessibility and transparency in courts.</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Mahesh, B. P., &amp; Kumar, N. (2019) - Cloud-Based Legal Data Management</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Analyzes the importance of secure cloud storage for handling large volumes of legal case data.</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Batra, D., &amp; Singh, R. (2018) - Smart Legal Case Processing</a:t>
            </a:r>
          </a:p>
          <a:p>
            <a:pPr marL="152400" indent="0">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 Discusses how technology-driven legal case improves workflow and reduces human effort.</a:t>
            </a: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US" sz="1800" b="1"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79C2-7B8C-7145-E327-47A7F7E5E5A7}"/>
              </a:ext>
            </a:extLst>
          </p:cNvPr>
          <p:cNvSpPr>
            <a:spLocks noGrp="1"/>
          </p:cNvSpPr>
          <p:nvPr>
            <p:ph type="title"/>
          </p:nvPr>
        </p:nvSpPr>
        <p:spPr/>
        <p:txBody>
          <a:bodyPr/>
          <a:lstStyle/>
          <a:p>
            <a:r>
              <a:rPr lang="en-GB" dirty="0">
                <a:latin typeface="Verdana" panose="020B0604030504040204" pitchFamily="34" charset="0"/>
                <a:ea typeface="Verdana" panose="020B0604030504040204" pitchFamily="34" charset="0"/>
                <a:cs typeface="Times New Roman" panose="02020603050405020304" pitchFamily="18" charset="0"/>
              </a:rPr>
              <a:t>References</a:t>
            </a:r>
            <a:endParaRPr lang="en-IN" dirty="0"/>
          </a:p>
        </p:txBody>
      </p:sp>
      <p:sp>
        <p:nvSpPr>
          <p:cNvPr id="3" name="Text Placeholder 2">
            <a:extLst>
              <a:ext uri="{FF2B5EF4-FFF2-40B4-BE49-F238E27FC236}">
                <a16:creationId xmlns:a16="http://schemas.microsoft.com/office/drawing/2014/main" id="{B8E4DA68-052E-A47A-A1DC-1D50DA51559D}"/>
              </a:ext>
            </a:extLst>
          </p:cNvPr>
          <p:cNvSpPr>
            <a:spLocks noGrp="1"/>
          </p:cNvSpPr>
          <p:nvPr>
            <p:ph type="body" idx="1"/>
          </p:nvPr>
        </p:nvSpPr>
        <p:spPr/>
        <p:txBody>
          <a:bodyPr>
            <a:normAutofit fontScale="85000" lnSpcReduction="20000"/>
          </a:bodyPr>
          <a:lstStyle/>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Batra, D., &amp; Singh, R. (2018) - Smart Legal Case Processing</a:t>
            </a: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 Discusses how technology-driven legal case management improves workflow and reduces human effort.</a:t>
            </a:r>
          </a:p>
          <a:p>
            <a:pPr marL="152400" indent="0">
              <a:spcBef>
                <a:spcPts val="0"/>
              </a:spcBef>
              <a:buNone/>
            </a:pPr>
            <a:endParaRPr lang="en-US" sz="24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Gupta, S., &amp; Verma, R. (2021) - Blockchain in Case Management</a:t>
            </a: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 Investigates how blockchain ensures data integrity, security, and transparency in legal records.</a:t>
            </a:r>
          </a:p>
          <a:p>
            <a:pPr marL="152400" indent="0">
              <a:spcBef>
                <a:spcPts val="0"/>
              </a:spcBef>
              <a:buNone/>
            </a:pPr>
            <a:endParaRPr lang="en-US" sz="24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Arora, P., &amp; Ghosh, S. (2020) - AI-Powered Case Scheduling</a:t>
            </a: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 Demonstrates how AI-based scheduling systems help reduce case backlog and improve efficiency.</a:t>
            </a:r>
          </a:p>
          <a:p>
            <a:pPr marL="152400" indent="0">
              <a:spcBef>
                <a:spcPts val="0"/>
              </a:spcBef>
              <a:buNone/>
            </a:pPr>
            <a:endParaRPr lang="en-US" sz="24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Zhang, H., &amp; Li, A. (2021) - Digital Transformation in Judiciary</a:t>
            </a: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 Studies how governments worldwide are implementing e-Governance solutions for legal case management.</a:t>
            </a:r>
          </a:p>
          <a:p>
            <a:pPr marL="152400" indent="0">
              <a:spcBef>
                <a:spcPts val="0"/>
              </a:spcBef>
              <a:buNone/>
            </a:pPr>
            <a:endParaRPr lang="en-US" sz="24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Sharma, M., &amp; Joseph, T. (2020) - Predictive Analytics in Law</a:t>
            </a:r>
          </a:p>
          <a:p>
            <a:pPr marL="152400" indent="0">
              <a:spcBef>
                <a:spcPts val="0"/>
              </a:spcBef>
              <a:buNone/>
            </a:pPr>
            <a:r>
              <a:rPr lang="en-US" sz="2400" b="1" dirty="0">
                <a:latin typeface="Times New Roman" panose="02020603050405020304" pitchFamily="18" charset="0"/>
                <a:ea typeface="Cambria" panose="02040503050406030204" pitchFamily="18" charset="0"/>
                <a:cs typeface="Times New Roman" panose="02020603050405020304" pitchFamily="18" charset="0"/>
              </a:rPr>
              <a:t>→ Explains how AI and data analytics help predict case outcomes and assist legal professionals.</a:t>
            </a:r>
          </a:p>
          <a:p>
            <a:pPr marL="76200" indent="0">
              <a:buNone/>
            </a:pPr>
            <a:endParaRPr lang="en-IN" dirty="0"/>
          </a:p>
        </p:txBody>
      </p:sp>
    </p:spTree>
    <p:extLst>
      <p:ext uri="{BB962C8B-B14F-4D97-AF65-F5344CB8AC3E}">
        <p14:creationId xmlns:p14="http://schemas.microsoft.com/office/powerpoint/2010/main" val="1408692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7C13-A7FF-B86C-EE4E-D947F437C71D}"/>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Literature Survey</a:t>
            </a:r>
            <a:endParaRPr lang="en-GB" dirty="0"/>
          </a:p>
        </p:txBody>
      </p:sp>
      <p:sp>
        <p:nvSpPr>
          <p:cNvPr id="3" name="Text Placeholder 2">
            <a:extLst>
              <a:ext uri="{FF2B5EF4-FFF2-40B4-BE49-F238E27FC236}">
                <a16:creationId xmlns:a16="http://schemas.microsoft.com/office/drawing/2014/main" id="{3D86C947-E799-D040-C3BA-7C546E73AF38}"/>
              </a:ext>
            </a:extLst>
          </p:cNvPr>
          <p:cNvSpPr>
            <a:spLocks noGrp="1"/>
          </p:cNvSpPr>
          <p:nvPr>
            <p:ph type="body" idx="1"/>
          </p:nvPr>
        </p:nvSpPr>
        <p:spPr/>
        <p:txBody>
          <a:bodyPr/>
          <a:lstStyle/>
          <a:p>
            <a:pPr marL="76200" indent="0">
              <a:buNone/>
            </a:pPr>
            <a:r>
              <a:rPr lang="en-GB" dirty="0"/>
              <a:t> </a:t>
            </a:r>
          </a:p>
        </p:txBody>
      </p:sp>
      <p:graphicFrame>
        <p:nvGraphicFramePr>
          <p:cNvPr id="4" name="Table 3">
            <a:extLst>
              <a:ext uri="{FF2B5EF4-FFF2-40B4-BE49-F238E27FC236}">
                <a16:creationId xmlns:a16="http://schemas.microsoft.com/office/drawing/2014/main" id="{448B526C-71BA-73B6-21C9-44519BD99B1E}"/>
              </a:ext>
            </a:extLst>
          </p:cNvPr>
          <p:cNvGraphicFramePr>
            <a:graphicFrameLocks noGrp="1"/>
          </p:cNvGraphicFramePr>
          <p:nvPr>
            <p:extLst>
              <p:ext uri="{D42A27DB-BD31-4B8C-83A1-F6EECF244321}">
                <p14:modId xmlns:p14="http://schemas.microsoft.com/office/powerpoint/2010/main" val="949096965"/>
              </p:ext>
            </p:extLst>
          </p:nvPr>
        </p:nvGraphicFramePr>
        <p:xfrm>
          <a:off x="1231392" y="1304543"/>
          <a:ext cx="9643872" cy="4311397"/>
        </p:xfrm>
        <a:graphic>
          <a:graphicData uri="http://schemas.openxmlformats.org/drawingml/2006/table">
            <a:tbl>
              <a:tblPr firstRow="1" bandRow="1"/>
              <a:tblGrid>
                <a:gridCol w="2328672">
                  <a:extLst>
                    <a:ext uri="{9D8B030D-6E8A-4147-A177-3AD203B41FA5}">
                      <a16:colId xmlns:a16="http://schemas.microsoft.com/office/drawing/2014/main" val="183445672"/>
                    </a:ext>
                  </a:extLst>
                </a:gridCol>
                <a:gridCol w="1426464">
                  <a:extLst>
                    <a:ext uri="{9D8B030D-6E8A-4147-A177-3AD203B41FA5}">
                      <a16:colId xmlns:a16="http://schemas.microsoft.com/office/drawing/2014/main" val="3854691234"/>
                    </a:ext>
                  </a:extLst>
                </a:gridCol>
                <a:gridCol w="2682240">
                  <a:extLst>
                    <a:ext uri="{9D8B030D-6E8A-4147-A177-3AD203B41FA5}">
                      <a16:colId xmlns:a16="http://schemas.microsoft.com/office/drawing/2014/main" val="343788116"/>
                    </a:ext>
                  </a:extLst>
                </a:gridCol>
                <a:gridCol w="3206496">
                  <a:extLst>
                    <a:ext uri="{9D8B030D-6E8A-4147-A177-3AD203B41FA5}">
                      <a16:colId xmlns:a16="http://schemas.microsoft.com/office/drawing/2014/main" val="1069407935"/>
                    </a:ext>
                  </a:extLst>
                </a:gridCol>
              </a:tblGrid>
              <a:tr h="596820">
                <a:tc>
                  <a:txBody>
                    <a:bodyPr/>
                    <a:lstStyle/>
                    <a:p>
                      <a:r>
                        <a:rPr lang="en-GB" b="1" dirty="0"/>
                        <a:t>Author(s)</a:t>
                      </a:r>
                    </a:p>
                  </a:txBody>
                  <a:tcPr/>
                </a:tc>
                <a:tc>
                  <a:txBody>
                    <a:bodyPr/>
                    <a:lstStyle/>
                    <a:p>
                      <a:r>
                        <a:rPr lang="en-GB" b="1" dirty="0"/>
                        <a:t>Year</a:t>
                      </a:r>
                    </a:p>
                  </a:txBody>
                  <a:tcPr/>
                </a:tc>
                <a:tc>
                  <a:txBody>
                    <a:bodyPr/>
                    <a:lstStyle/>
                    <a:p>
                      <a:r>
                        <a:rPr lang="en-GB" b="1" dirty="0"/>
                        <a:t>Title</a:t>
                      </a:r>
                    </a:p>
                  </a:txBody>
                  <a:tcPr/>
                </a:tc>
                <a:tc>
                  <a:txBody>
                    <a:bodyPr/>
                    <a:lstStyle/>
                    <a:p>
                      <a:r>
                        <a:rPr lang="en-GB" b="1" dirty="0"/>
                        <a:t>Key Findings</a:t>
                      </a:r>
                    </a:p>
                  </a:txBody>
                  <a:tcPr/>
                </a:tc>
                <a:extLst>
                  <a:ext uri="{0D108BD9-81ED-4DB2-BD59-A6C34878D82A}">
                    <a16:rowId xmlns:a16="http://schemas.microsoft.com/office/drawing/2014/main" val="3504873686"/>
                  </a:ext>
                </a:extLst>
              </a:tr>
              <a:tr h="925069">
                <a:tc>
                  <a:txBody>
                    <a:bodyPr/>
                    <a:lstStyle/>
                    <a:p>
                      <a:r>
                        <a:rPr lang="en-GB" dirty="0"/>
                        <a:t>Abdul-Kader, K., &amp; Woods, J.</a:t>
                      </a:r>
                    </a:p>
                  </a:txBody>
                  <a:tcPr/>
                </a:tc>
                <a:tc>
                  <a:txBody>
                    <a:bodyPr/>
                    <a:lstStyle/>
                    <a:p>
                      <a:r>
                        <a:rPr lang="en-GB" dirty="0"/>
                        <a:t>2015</a:t>
                      </a:r>
                    </a:p>
                  </a:txBody>
                  <a:tcPr/>
                </a:tc>
                <a:tc>
                  <a:txBody>
                    <a:bodyPr/>
                    <a:lstStyle/>
                    <a:p>
                      <a:r>
                        <a:rPr lang="en-GB" dirty="0"/>
                        <a:t>Design and Implementation of a Legal Case Management System</a:t>
                      </a:r>
                    </a:p>
                  </a:txBody>
                  <a:tcPr/>
                </a:tc>
                <a:tc>
                  <a:txBody>
                    <a:bodyPr/>
                    <a:lstStyle/>
                    <a:p>
                      <a:r>
                        <a:rPr lang="en-GB" dirty="0"/>
                        <a:t>Explores the use of digital platforms for managing case files and improving judicial efficiency.</a:t>
                      </a:r>
                    </a:p>
                  </a:txBody>
                  <a:tcPr/>
                </a:tc>
                <a:extLst>
                  <a:ext uri="{0D108BD9-81ED-4DB2-BD59-A6C34878D82A}">
                    <a16:rowId xmlns:a16="http://schemas.microsoft.com/office/drawing/2014/main" val="2155530899"/>
                  </a:ext>
                </a:extLst>
              </a:tr>
              <a:tr h="925069">
                <a:tc>
                  <a:txBody>
                    <a:bodyPr/>
                    <a:lstStyle/>
                    <a:p>
                      <a:r>
                        <a:rPr lang="en-GB" dirty="0"/>
                        <a:t>Yuan, Y., &amp; Wang, T.</a:t>
                      </a:r>
                    </a:p>
                  </a:txBody>
                  <a:tcPr/>
                </a:tc>
                <a:tc>
                  <a:txBody>
                    <a:bodyPr/>
                    <a:lstStyle/>
                    <a:p>
                      <a:r>
                        <a:rPr lang="en-GB" dirty="0"/>
                        <a:t>2018</a:t>
                      </a:r>
                    </a:p>
                  </a:txBody>
                  <a:tcPr/>
                </a:tc>
                <a:tc>
                  <a:txBody>
                    <a:bodyPr/>
                    <a:lstStyle/>
                    <a:p>
                      <a:r>
                        <a:rPr lang="en-GB" dirty="0"/>
                        <a:t>Web-Based Court Case Tracking System</a:t>
                      </a:r>
                    </a:p>
                  </a:txBody>
                  <a:tcPr/>
                </a:tc>
                <a:tc>
                  <a:txBody>
                    <a:bodyPr/>
                    <a:lstStyle/>
                    <a:p>
                      <a:r>
                        <a:rPr lang="en-GB" dirty="0"/>
                        <a:t>Discusses how online portals can help streamline case tracking and document retrieval.</a:t>
                      </a:r>
                    </a:p>
                  </a:txBody>
                  <a:tcPr/>
                </a:tc>
                <a:extLst>
                  <a:ext uri="{0D108BD9-81ED-4DB2-BD59-A6C34878D82A}">
                    <a16:rowId xmlns:a16="http://schemas.microsoft.com/office/drawing/2014/main" val="1489024850"/>
                  </a:ext>
                </a:extLst>
              </a:tr>
              <a:tr h="925069">
                <a:tc>
                  <a:txBody>
                    <a:bodyPr/>
                    <a:lstStyle/>
                    <a:p>
                      <a:r>
                        <a:rPr lang="en-GB" dirty="0"/>
                        <a:t>Batra, D., &amp; Singh, R</a:t>
                      </a:r>
                    </a:p>
                  </a:txBody>
                  <a:tcPr/>
                </a:tc>
                <a:tc>
                  <a:txBody>
                    <a:bodyPr/>
                    <a:lstStyle/>
                    <a:p>
                      <a:r>
                        <a:rPr lang="en-GB" dirty="0"/>
                        <a:t>2018</a:t>
                      </a:r>
                    </a:p>
                  </a:txBody>
                  <a:tcPr/>
                </a:tc>
                <a:tc>
                  <a:txBody>
                    <a:bodyPr/>
                    <a:lstStyle/>
                    <a:p>
                      <a:r>
                        <a:rPr lang="en-GB" dirty="0"/>
                        <a:t>Improving Efficiency of Legal Proceedings Using Digital Tools</a:t>
                      </a:r>
                    </a:p>
                  </a:txBody>
                  <a:tcPr/>
                </a:tc>
                <a:tc>
                  <a:txBody>
                    <a:bodyPr/>
                    <a:lstStyle/>
                    <a:p>
                      <a:r>
                        <a:rPr lang="en-GB" dirty="0"/>
                        <a:t>Discusses the role of digitalization in improving the efficiency of court hearings and legal document handling.</a:t>
                      </a:r>
                    </a:p>
                  </a:txBody>
                  <a:tcPr/>
                </a:tc>
                <a:extLst>
                  <a:ext uri="{0D108BD9-81ED-4DB2-BD59-A6C34878D82A}">
                    <a16:rowId xmlns:a16="http://schemas.microsoft.com/office/drawing/2014/main" val="751882809"/>
                  </a:ext>
                </a:extLst>
              </a:tr>
              <a:tr h="919559">
                <a:tc>
                  <a:txBody>
                    <a:bodyPr/>
                    <a:lstStyle/>
                    <a:p>
                      <a:r>
                        <a:rPr lang="pt-BR" dirty="0"/>
                        <a:t>Mahesh, B. P., &amp; Kumar, N.</a:t>
                      </a:r>
                      <a:endParaRPr lang="en-GB" dirty="0"/>
                    </a:p>
                  </a:txBody>
                  <a:tcPr/>
                </a:tc>
                <a:tc>
                  <a:txBody>
                    <a:bodyPr/>
                    <a:lstStyle/>
                    <a:p>
                      <a:r>
                        <a:rPr lang="en-GB" dirty="0"/>
                        <a:t>2019</a:t>
                      </a:r>
                    </a:p>
                  </a:txBody>
                  <a:tcPr/>
                </a:tc>
                <a:tc>
                  <a:txBody>
                    <a:bodyPr/>
                    <a:lstStyle/>
                    <a:p>
                      <a:r>
                        <a:rPr lang="en-GB" dirty="0"/>
                        <a:t>Secure Cloud-Based Legal Document Management</a:t>
                      </a:r>
                    </a:p>
                  </a:txBody>
                  <a:tcPr/>
                </a:tc>
                <a:tc>
                  <a:txBody>
                    <a:bodyPr/>
                    <a:lstStyle/>
                    <a:p>
                      <a:r>
                        <a:rPr lang="en-GB" dirty="0"/>
                        <a:t>. Reviews the importance of data security and cloud storage in legal e-portals.</a:t>
                      </a:r>
                    </a:p>
                  </a:txBody>
                  <a:tcPr/>
                </a:tc>
                <a:extLst>
                  <a:ext uri="{0D108BD9-81ED-4DB2-BD59-A6C34878D82A}">
                    <a16:rowId xmlns:a16="http://schemas.microsoft.com/office/drawing/2014/main" val="785394172"/>
                  </a:ext>
                </a:extLst>
              </a:tr>
            </a:tbl>
          </a:graphicData>
        </a:graphic>
      </p:graphicFrame>
    </p:spTree>
    <p:extLst>
      <p:ext uri="{BB962C8B-B14F-4D97-AF65-F5344CB8AC3E}">
        <p14:creationId xmlns:p14="http://schemas.microsoft.com/office/powerpoint/2010/main" val="235855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6EC1-E6FD-C0D6-5F7B-10C81B556A52}"/>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cs typeface="Times New Roman" panose="02020603050405020304" pitchFamily="18" charset="0"/>
              </a:rPr>
              <a:t>Literature Survey</a:t>
            </a:r>
            <a:endParaRPr lang="en-GB" dirty="0"/>
          </a:p>
        </p:txBody>
      </p:sp>
      <p:sp>
        <p:nvSpPr>
          <p:cNvPr id="3" name="Text Placeholder 2">
            <a:extLst>
              <a:ext uri="{FF2B5EF4-FFF2-40B4-BE49-F238E27FC236}">
                <a16:creationId xmlns:a16="http://schemas.microsoft.com/office/drawing/2014/main" id="{CA75428D-0E0C-3404-0003-B6C9EDAE4203}"/>
              </a:ext>
            </a:extLst>
          </p:cNvPr>
          <p:cNvSpPr>
            <a:spLocks noGrp="1"/>
          </p:cNvSpPr>
          <p:nvPr>
            <p:ph type="body" idx="1"/>
          </p:nvPr>
        </p:nvSpPr>
        <p:spPr/>
        <p:txBody>
          <a:bodyPr/>
          <a:lstStyle/>
          <a:p>
            <a:pPr marL="76200" indent="0">
              <a:buNone/>
            </a:pPr>
            <a:r>
              <a:rPr lang="en-GB" dirty="0"/>
              <a:t> </a:t>
            </a:r>
          </a:p>
        </p:txBody>
      </p:sp>
      <p:graphicFrame>
        <p:nvGraphicFramePr>
          <p:cNvPr id="4" name="Table 3">
            <a:extLst>
              <a:ext uri="{FF2B5EF4-FFF2-40B4-BE49-F238E27FC236}">
                <a16:creationId xmlns:a16="http://schemas.microsoft.com/office/drawing/2014/main" id="{09745371-CA59-5117-ED54-211586B28FB8}"/>
              </a:ext>
            </a:extLst>
          </p:cNvPr>
          <p:cNvGraphicFramePr>
            <a:graphicFrameLocks noGrp="1"/>
          </p:cNvGraphicFramePr>
          <p:nvPr>
            <p:extLst>
              <p:ext uri="{D42A27DB-BD31-4B8C-83A1-F6EECF244321}">
                <p14:modId xmlns:p14="http://schemas.microsoft.com/office/powerpoint/2010/main" val="1224477642"/>
              </p:ext>
            </p:extLst>
          </p:nvPr>
        </p:nvGraphicFramePr>
        <p:xfrm>
          <a:off x="1182624" y="1304544"/>
          <a:ext cx="9765792" cy="4183076"/>
        </p:xfrm>
        <a:graphic>
          <a:graphicData uri="http://schemas.openxmlformats.org/drawingml/2006/table">
            <a:tbl>
              <a:tblPr firstRow="1" bandRow="1"/>
              <a:tblGrid>
                <a:gridCol w="2218944">
                  <a:extLst>
                    <a:ext uri="{9D8B030D-6E8A-4147-A177-3AD203B41FA5}">
                      <a16:colId xmlns:a16="http://schemas.microsoft.com/office/drawing/2014/main" val="4030595224"/>
                    </a:ext>
                  </a:extLst>
                </a:gridCol>
                <a:gridCol w="1456182">
                  <a:extLst>
                    <a:ext uri="{9D8B030D-6E8A-4147-A177-3AD203B41FA5}">
                      <a16:colId xmlns:a16="http://schemas.microsoft.com/office/drawing/2014/main" val="3662794197"/>
                    </a:ext>
                  </a:extLst>
                </a:gridCol>
                <a:gridCol w="2811018">
                  <a:extLst>
                    <a:ext uri="{9D8B030D-6E8A-4147-A177-3AD203B41FA5}">
                      <a16:colId xmlns:a16="http://schemas.microsoft.com/office/drawing/2014/main" val="945024807"/>
                    </a:ext>
                  </a:extLst>
                </a:gridCol>
                <a:gridCol w="3279648">
                  <a:extLst>
                    <a:ext uri="{9D8B030D-6E8A-4147-A177-3AD203B41FA5}">
                      <a16:colId xmlns:a16="http://schemas.microsoft.com/office/drawing/2014/main" val="1491526118"/>
                    </a:ext>
                  </a:extLst>
                </a:gridCol>
              </a:tblGrid>
              <a:tr h="809549">
                <a:tc>
                  <a:txBody>
                    <a:bodyPr/>
                    <a:lstStyle/>
                    <a:p>
                      <a:r>
                        <a:rPr lang="en-GB" dirty="0"/>
                        <a:t>Suresh, V., &amp; Rajan, M.</a:t>
                      </a:r>
                    </a:p>
                  </a:txBody>
                  <a:tcPr/>
                </a:tc>
                <a:tc>
                  <a:txBody>
                    <a:bodyPr/>
                    <a:lstStyle/>
                    <a:p>
                      <a:r>
                        <a:rPr lang="en-GB" dirty="0"/>
                        <a:t>2020</a:t>
                      </a:r>
                    </a:p>
                  </a:txBody>
                  <a:tcPr/>
                </a:tc>
                <a:tc>
                  <a:txBody>
                    <a:bodyPr/>
                    <a:lstStyle/>
                    <a:p>
                      <a:r>
                        <a:rPr lang="en-GB" dirty="0"/>
                        <a:t>AI-Powered Case Management Systems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Examines how AI and automation can assist in reducing manual workload in legal case handling.</a:t>
                      </a:r>
                    </a:p>
                    <a:p>
                      <a:endParaRPr lang="en-GB" dirty="0"/>
                    </a:p>
                  </a:txBody>
                  <a:tcPr/>
                </a:tc>
                <a:extLst>
                  <a:ext uri="{0D108BD9-81ED-4DB2-BD59-A6C34878D82A}">
                    <a16:rowId xmlns:a16="http://schemas.microsoft.com/office/drawing/2014/main" val="4252277983"/>
                  </a:ext>
                </a:extLst>
              </a:tr>
              <a:tr h="809549">
                <a:tc>
                  <a:txBody>
                    <a:bodyPr/>
                    <a:lstStyle/>
                    <a:p>
                      <a:r>
                        <a:rPr lang="en-GB" dirty="0"/>
                        <a:t>Arora, P., &amp; Ghosh, S.</a:t>
                      </a:r>
                    </a:p>
                  </a:txBody>
                  <a:tcPr/>
                </a:tc>
                <a:tc>
                  <a:txBody>
                    <a:bodyPr/>
                    <a:lstStyle/>
                    <a:p>
                      <a:r>
                        <a:rPr lang="en-GB" dirty="0"/>
                        <a:t>2020</a:t>
                      </a:r>
                    </a:p>
                  </a:txBody>
                  <a:tcPr/>
                </a:tc>
                <a:tc>
                  <a:txBody>
                    <a:bodyPr/>
                    <a:lstStyle/>
                    <a:p>
                      <a:r>
                        <a:rPr lang="en-GB" dirty="0"/>
                        <a:t>Designing an AI-Enabled Court Case Scheduling System</a:t>
                      </a:r>
                    </a:p>
                  </a:txBody>
                  <a:tcPr/>
                </a:tc>
                <a:tc>
                  <a:txBody>
                    <a:bodyPr/>
                    <a:lstStyle/>
                    <a:p>
                      <a:r>
                        <a:rPr lang="en-GB" dirty="0"/>
                        <a:t>Proposes an AI-based scheduling system to optimize hearing dates and reduce backlog</a:t>
                      </a:r>
                    </a:p>
                  </a:txBody>
                  <a:tcPr/>
                </a:tc>
                <a:extLst>
                  <a:ext uri="{0D108BD9-81ED-4DB2-BD59-A6C34878D82A}">
                    <a16:rowId xmlns:a16="http://schemas.microsoft.com/office/drawing/2014/main" val="2099573190"/>
                  </a:ext>
                </a:extLst>
              </a:tr>
              <a:tr h="809549">
                <a:tc>
                  <a:txBody>
                    <a:bodyPr/>
                    <a:lstStyle/>
                    <a:p>
                      <a:r>
                        <a:rPr lang="en-GB" dirty="0"/>
                        <a:t>Gupta, S., &amp; Verma, R.</a:t>
                      </a:r>
                    </a:p>
                  </a:txBody>
                  <a:tcPr/>
                </a:tc>
                <a:tc>
                  <a:txBody>
                    <a:bodyPr/>
                    <a:lstStyle/>
                    <a:p>
                      <a:r>
                        <a:rPr lang="en-GB" dirty="0"/>
                        <a:t>2021</a:t>
                      </a:r>
                    </a:p>
                  </a:txBody>
                  <a:tcPr/>
                </a:tc>
                <a:tc>
                  <a:txBody>
                    <a:bodyPr/>
                    <a:lstStyle/>
                    <a:p>
                      <a:r>
                        <a:rPr lang="en-GB" dirty="0"/>
                        <a:t>Blockchain for Legal Case Management</a:t>
                      </a:r>
                    </a:p>
                  </a:txBody>
                  <a:tcPr/>
                </a:tc>
                <a:tc>
                  <a:txBody>
                    <a:bodyPr/>
                    <a:lstStyle/>
                    <a:p>
                      <a:r>
                        <a:rPr lang="en-GB" dirty="0"/>
                        <a:t>Highlights how blockchain technology ensures transparency and immutability in court case records.</a:t>
                      </a:r>
                    </a:p>
                  </a:txBody>
                  <a:tcPr/>
                </a:tc>
                <a:extLst>
                  <a:ext uri="{0D108BD9-81ED-4DB2-BD59-A6C34878D82A}">
                    <a16:rowId xmlns:a16="http://schemas.microsoft.com/office/drawing/2014/main" val="1987585090"/>
                  </a:ext>
                </a:extLst>
              </a:tr>
              <a:tr h="809549">
                <a:tc>
                  <a:txBody>
                    <a:bodyPr/>
                    <a:lstStyle/>
                    <a:p>
                      <a:r>
                        <a:rPr lang="en-GB" dirty="0"/>
                        <a:t>Zhang, H., &amp; Li, A</a:t>
                      </a:r>
                    </a:p>
                  </a:txBody>
                  <a:tcPr/>
                </a:tc>
                <a:tc>
                  <a:txBody>
                    <a:bodyPr/>
                    <a:lstStyle/>
                    <a:p>
                      <a:r>
                        <a:rPr lang="en-GB" dirty="0"/>
                        <a:t>2021</a:t>
                      </a:r>
                    </a:p>
                  </a:txBody>
                  <a:tcPr/>
                </a:tc>
                <a:tc>
                  <a:txBody>
                    <a:bodyPr/>
                    <a:lstStyle/>
                    <a:p>
                      <a:r>
                        <a:rPr lang="en-GB" dirty="0"/>
                        <a:t>Digital Transformation of Judiciary through e-Governance</a:t>
                      </a:r>
                    </a:p>
                  </a:txBody>
                  <a:tcPr/>
                </a:tc>
                <a:tc>
                  <a:txBody>
                    <a:bodyPr/>
                    <a:lstStyle/>
                    <a:p>
                      <a:r>
                        <a:rPr lang="en-GB" dirty="0"/>
                        <a:t>Examines government-led initiatives for digital case management and online hearings.</a:t>
                      </a:r>
                    </a:p>
                  </a:txBody>
                  <a:tcPr anchor="ctr"/>
                </a:tc>
                <a:extLst>
                  <a:ext uri="{0D108BD9-81ED-4DB2-BD59-A6C34878D82A}">
                    <a16:rowId xmlns:a16="http://schemas.microsoft.com/office/drawing/2014/main" val="1103989789"/>
                  </a:ext>
                </a:extLst>
              </a:tr>
              <a:tr h="809549">
                <a:tc>
                  <a:txBody>
                    <a:bodyPr/>
                    <a:lstStyle/>
                    <a:p>
                      <a:r>
                        <a:rPr lang="en-GB" dirty="0"/>
                        <a:t>Patel, A., &amp; Mehta, S.</a:t>
                      </a:r>
                    </a:p>
                  </a:txBody>
                  <a:tcPr/>
                </a:tc>
                <a:tc>
                  <a:txBody>
                    <a:bodyPr/>
                    <a:lstStyle/>
                    <a:p>
                      <a:r>
                        <a:rPr lang="en-GB" dirty="0"/>
                        <a:t>2021</a:t>
                      </a:r>
                    </a:p>
                  </a:txBody>
                  <a:tcPr/>
                </a:tc>
                <a:tc>
                  <a:txBody>
                    <a:bodyPr/>
                    <a:lstStyle/>
                    <a:p>
                      <a:r>
                        <a:rPr lang="en-GB" dirty="0"/>
                        <a:t>Enhancing Judicial Processes with e-Portals</a:t>
                      </a:r>
                    </a:p>
                  </a:txBody>
                  <a:tcPr/>
                </a:tc>
                <a:tc>
                  <a:txBody>
                    <a:bodyPr/>
                    <a:lstStyle/>
                    <a:p>
                      <a:r>
                        <a:rPr lang="en-GB" dirty="0" err="1"/>
                        <a:t>Analyzes</a:t>
                      </a:r>
                      <a:r>
                        <a:rPr lang="en-GB" dirty="0"/>
                        <a:t> how digital platforms improve the accessibility of case hearings and case status updates.</a:t>
                      </a:r>
                    </a:p>
                  </a:txBody>
                  <a:tcPr/>
                </a:tc>
                <a:extLst>
                  <a:ext uri="{0D108BD9-81ED-4DB2-BD59-A6C34878D82A}">
                    <a16:rowId xmlns:a16="http://schemas.microsoft.com/office/drawing/2014/main" val="1866096820"/>
                  </a:ext>
                </a:extLst>
              </a:tr>
            </a:tbl>
          </a:graphicData>
        </a:graphic>
      </p:graphicFrame>
    </p:spTree>
    <p:extLst>
      <p:ext uri="{BB962C8B-B14F-4D97-AF65-F5344CB8AC3E}">
        <p14:creationId xmlns:p14="http://schemas.microsoft.com/office/powerpoint/2010/main" val="158006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1072-409A-BA41-7EA9-96B8214384A7}"/>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3CEE6F9A-B0CF-9561-C7FA-09A5F355B9F4}"/>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1F2328"/>
                </a:solidFill>
                <a:effectLst/>
                <a:latin typeface="-apple-system"/>
              </a:rPr>
              <a:t>Develop an automated event extraction tool for legal case documents in Indian courts.</a:t>
            </a:r>
          </a:p>
          <a:p>
            <a:pPr algn="l">
              <a:buFont typeface="Arial" panose="020B0604020202020204" pitchFamily="34" charset="0"/>
              <a:buChar char="•"/>
            </a:pPr>
            <a:r>
              <a:rPr lang="en-US" b="0" i="0" dirty="0">
                <a:solidFill>
                  <a:srgbClr val="1F2328"/>
                </a:solidFill>
                <a:effectLst/>
                <a:latin typeface="-apple-system"/>
              </a:rPr>
              <a:t>Focus on capturing the context surrounding extracted events and participants to enhance comprehension of legal cases.</a:t>
            </a:r>
          </a:p>
          <a:p>
            <a:pPr algn="l">
              <a:buFont typeface="Arial" panose="020B0604020202020204" pitchFamily="34" charset="0"/>
              <a:buChar char="•"/>
            </a:pPr>
            <a:r>
              <a:rPr lang="en-US" b="0" i="0" dirty="0">
                <a:solidFill>
                  <a:srgbClr val="1F2328"/>
                </a:solidFill>
                <a:effectLst/>
                <a:latin typeface="-apple-system"/>
              </a:rPr>
              <a:t>Improve legal insights by providing meaningful and relevant insights from extracted events, aiding in trend identification.</a:t>
            </a:r>
          </a:p>
          <a:p>
            <a:pPr algn="l">
              <a:buFont typeface="Arial" panose="020B0604020202020204" pitchFamily="34" charset="0"/>
              <a:buChar char="•"/>
            </a:pPr>
            <a:r>
              <a:rPr lang="en-US" b="0" i="0" dirty="0">
                <a:solidFill>
                  <a:srgbClr val="1F2328"/>
                </a:solidFill>
                <a:effectLst/>
                <a:latin typeface="-apple-system"/>
              </a:rPr>
              <a:t>Develop a natural language processing (NLP) system capable of understanding user queries in natural language.</a:t>
            </a:r>
          </a:p>
          <a:p>
            <a:pPr algn="l">
              <a:buFont typeface="Arial" panose="020B0604020202020204" pitchFamily="34" charset="0"/>
              <a:buChar char="•"/>
            </a:pPr>
            <a:r>
              <a:rPr lang="en-US" b="0" i="0" dirty="0">
                <a:solidFill>
                  <a:srgbClr val="1F2328"/>
                </a:solidFill>
                <a:effectLst/>
                <a:latin typeface="-apple-system"/>
              </a:rPr>
              <a:t>Enable users to access the full PDF document directly from the search results.</a:t>
            </a:r>
          </a:p>
          <a:p>
            <a:pPr algn="l">
              <a:buFont typeface="Arial" panose="020B0604020202020204" pitchFamily="34" charset="0"/>
              <a:buChar char="•"/>
            </a:pPr>
            <a:r>
              <a:rPr lang="en-US" b="0" i="0" dirty="0">
                <a:solidFill>
                  <a:srgbClr val="1F2328"/>
                </a:solidFill>
                <a:effectLst/>
                <a:latin typeface="-apple-system"/>
              </a:rPr>
              <a:t>Providing full summary of the pdf and then user can also sort documents based on relevance most recent or oldest.</a:t>
            </a:r>
          </a:p>
        </p:txBody>
      </p:sp>
    </p:spTree>
    <p:extLst>
      <p:ext uri="{BB962C8B-B14F-4D97-AF65-F5344CB8AC3E}">
        <p14:creationId xmlns:p14="http://schemas.microsoft.com/office/powerpoint/2010/main" val="36822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FAB7-E26A-FD41-647E-9735EAF6D1EF}"/>
              </a:ext>
            </a:extLst>
          </p:cNvPr>
          <p:cNvSpPr>
            <a:spLocks noGrp="1"/>
          </p:cNvSpPr>
          <p:nvPr>
            <p:ph type="title"/>
          </p:nvPr>
        </p:nvSpPr>
        <p:spPr/>
        <p:txBody>
          <a:bodyPr/>
          <a:lstStyle/>
          <a:p>
            <a:r>
              <a:rPr lang="en-IN" dirty="0"/>
              <a:t>Existing Methods - Drawbacks</a:t>
            </a:r>
          </a:p>
        </p:txBody>
      </p:sp>
      <p:sp>
        <p:nvSpPr>
          <p:cNvPr id="3" name="Text Placeholder 2">
            <a:extLst>
              <a:ext uri="{FF2B5EF4-FFF2-40B4-BE49-F238E27FC236}">
                <a16:creationId xmlns:a16="http://schemas.microsoft.com/office/drawing/2014/main" id="{47B0ADDD-7A3A-8512-1197-0CF3E166ECA6}"/>
              </a:ext>
            </a:extLst>
          </p:cNvPr>
          <p:cNvSpPr>
            <a:spLocks noGrp="1"/>
          </p:cNvSpPr>
          <p:nvPr>
            <p:ph type="body" idx="1"/>
          </p:nvPr>
        </p:nvSpPr>
        <p:spPr/>
        <p:txBody>
          <a:bodyPr>
            <a:noAutofit/>
          </a:bodyPr>
          <a:lstStyle/>
          <a:p>
            <a:pPr marL="76200" indent="0">
              <a:buNone/>
            </a:pPr>
            <a:r>
              <a:rPr lang="en-US" sz="2000" dirty="0"/>
              <a:t>Existing e-Portal case management systems that incorporate Artificial Intelligence offer many benefits, but they also come with several notable drawbacks. Here’s an overview of some key issues:</a:t>
            </a:r>
          </a:p>
          <a:p>
            <a:pPr marL="76200" indent="0">
              <a:buNone/>
            </a:pPr>
            <a:r>
              <a:rPr lang="en-US" sz="2000" b="1" dirty="0"/>
              <a:t>1. Transparency and Explainability</a:t>
            </a:r>
          </a:p>
          <a:p>
            <a:r>
              <a:rPr lang="en-US" sz="2000" b="1" dirty="0"/>
              <a:t>Black-Box Nature:</a:t>
            </a:r>
            <a:r>
              <a:rPr lang="en-US" sz="2000" dirty="0"/>
              <a:t> Many AI models, especially those based on deep learning, operate as “black boxes.” This lack of transparency can make it difficult for users and decision-makers to understand how conclusions or recommendations are derived.</a:t>
            </a:r>
          </a:p>
          <a:p>
            <a:r>
              <a:rPr lang="en-US" sz="2000" b="1" dirty="0"/>
              <a:t>Accountability Challenges:</a:t>
            </a:r>
            <a:r>
              <a:rPr lang="en-US" sz="2000" dirty="0"/>
              <a:t> In high-stakes scenarios—such as legal case management—this opaqueness can complicate efforts to audit decisions or explain outcomes to stakeholders.</a:t>
            </a:r>
          </a:p>
          <a:p>
            <a:pPr marL="76200" indent="0">
              <a:buNone/>
            </a:pPr>
            <a:r>
              <a:rPr lang="en-US" sz="2000" b="1" dirty="0"/>
              <a:t>2. Data Quality and Bias</a:t>
            </a:r>
          </a:p>
          <a:p>
            <a:pPr>
              <a:buFont typeface="Arial" panose="020B0604020202020204" pitchFamily="34" charset="0"/>
              <a:buChar char="•"/>
            </a:pPr>
            <a:r>
              <a:rPr lang="en-US" sz="2000" b="1" dirty="0"/>
              <a:t>Inconsistent Data Inputs:</a:t>
            </a:r>
            <a:r>
              <a:rPr lang="en-US" sz="2000" dirty="0"/>
              <a:t> AI systems rely heavily on the quality of data. Inconsistent, incomplete, or poorly labeled data can lead to inaccurate analyses.</a:t>
            </a:r>
          </a:p>
          <a:p>
            <a:pPr marL="76200" indent="0">
              <a:buNone/>
            </a:pPr>
            <a:endParaRPr lang="en-IN" sz="2000" dirty="0"/>
          </a:p>
        </p:txBody>
      </p:sp>
    </p:spTree>
    <p:extLst>
      <p:ext uri="{BB962C8B-B14F-4D97-AF65-F5344CB8AC3E}">
        <p14:creationId xmlns:p14="http://schemas.microsoft.com/office/powerpoint/2010/main" val="2864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96F3-D824-AD2C-E6E1-5B0F4A6EFE43}"/>
              </a:ext>
            </a:extLst>
          </p:cNvPr>
          <p:cNvSpPr>
            <a:spLocks noGrp="1"/>
          </p:cNvSpPr>
          <p:nvPr>
            <p:ph type="title"/>
          </p:nvPr>
        </p:nvSpPr>
        <p:spPr/>
        <p:txBody>
          <a:bodyPr/>
          <a:lstStyle/>
          <a:p>
            <a:r>
              <a:rPr lang="en-IN" dirty="0"/>
              <a:t>Drawbacks</a:t>
            </a:r>
          </a:p>
        </p:txBody>
      </p:sp>
      <p:sp>
        <p:nvSpPr>
          <p:cNvPr id="3" name="Text Placeholder 2">
            <a:extLst>
              <a:ext uri="{FF2B5EF4-FFF2-40B4-BE49-F238E27FC236}">
                <a16:creationId xmlns:a16="http://schemas.microsoft.com/office/drawing/2014/main" id="{A7556A0C-00A1-BBCE-1B7A-3C5A85C8428E}"/>
              </a:ext>
            </a:extLst>
          </p:cNvPr>
          <p:cNvSpPr>
            <a:spLocks noGrp="1"/>
          </p:cNvSpPr>
          <p:nvPr>
            <p:ph type="body" idx="1"/>
          </p:nvPr>
        </p:nvSpPr>
        <p:spPr/>
        <p:txBody>
          <a:bodyPr>
            <a:noAutofit/>
          </a:bodyPr>
          <a:lstStyle/>
          <a:p>
            <a:pPr>
              <a:buFont typeface="Arial" panose="020B0604020202020204" pitchFamily="34" charset="0"/>
              <a:buChar char="•"/>
            </a:pPr>
            <a:r>
              <a:rPr lang="en-US" sz="2000" b="1" dirty="0"/>
              <a:t>Algorithmic Bias:</a:t>
            </a:r>
            <a:r>
              <a:rPr lang="en-US" sz="2000" dirty="0"/>
              <a:t> If historical data contains biases, AI models may inadvertently perpetuate or even exacerbate these issues, leading to unfair or discriminatory outcomes.</a:t>
            </a:r>
          </a:p>
          <a:p>
            <a:pPr marL="76200" indent="0">
              <a:buNone/>
            </a:pPr>
            <a:r>
              <a:rPr lang="en-US" sz="2000" b="1" dirty="0"/>
              <a:t>3. Integration with Legacy Systems</a:t>
            </a:r>
          </a:p>
          <a:p>
            <a:pPr>
              <a:buFont typeface="Arial" panose="020B0604020202020204" pitchFamily="34" charset="0"/>
              <a:buChar char="•"/>
            </a:pPr>
            <a:r>
              <a:rPr lang="en-US" sz="2000" b="1" dirty="0"/>
              <a:t>Compatibility Issues:</a:t>
            </a:r>
            <a:r>
              <a:rPr lang="en-US" sz="2000" dirty="0"/>
              <a:t> Many existing e-Portals are built on older technologies. Integrating advanced AI modules with these legacy systems can be complex and may require significant re-engineering.</a:t>
            </a:r>
          </a:p>
          <a:p>
            <a:pPr>
              <a:buFont typeface="Arial" panose="020B0604020202020204" pitchFamily="34" charset="0"/>
              <a:buChar char="•"/>
            </a:pPr>
            <a:r>
              <a:rPr lang="en-US" sz="2000" b="1" dirty="0"/>
              <a:t>Interoperability Concerns:</a:t>
            </a:r>
            <a:r>
              <a:rPr lang="en-US" sz="2000" dirty="0"/>
              <a:t> Ensuring seamless communication between new AI components and existing workflows can be challenging, often leading to system inefficiencies.</a:t>
            </a:r>
          </a:p>
          <a:p>
            <a:pPr marL="76200" indent="0">
              <a:buNone/>
            </a:pPr>
            <a:r>
              <a:rPr lang="en-US" sz="2000" b="1" dirty="0"/>
              <a:t>4. Security and Privacy Concerns</a:t>
            </a:r>
          </a:p>
          <a:p>
            <a:pPr>
              <a:buFont typeface="Arial" panose="020B0604020202020204" pitchFamily="34" charset="0"/>
              <a:buChar char="•"/>
            </a:pPr>
            <a:r>
              <a:rPr lang="en-US" sz="2000" b="1" dirty="0"/>
              <a:t>Data Vulnerability:</a:t>
            </a:r>
            <a:r>
              <a:rPr lang="en-US" sz="2000" dirty="0"/>
              <a:t> Case management systems handle sensitive and confidential information. The introduction of AI increases the attack surface, potentially exposing data to breaches.</a:t>
            </a:r>
          </a:p>
          <a:p>
            <a:endParaRPr lang="en-IN" sz="2000" dirty="0"/>
          </a:p>
        </p:txBody>
      </p:sp>
    </p:spTree>
    <p:extLst>
      <p:ext uri="{BB962C8B-B14F-4D97-AF65-F5344CB8AC3E}">
        <p14:creationId xmlns:p14="http://schemas.microsoft.com/office/powerpoint/2010/main" val="67899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76E4-F75B-8409-64EC-B8A4D41EFDF4}"/>
              </a:ext>
            </a:extLst>
          </p:cNvPr>
          <p:cNvSpPr>
            <a:spLocks noGrp="1"/>
          </p:cNvSpPr>
          <p:nvPr>
            <p:ph type="title"/>
          </p:nvPr>
        </p:nvSpPr>
        <p:spPr/>
        <p:txBody>
          <a:bodyPr/>
          <a:lstStyle/>
          <a:p>
            <a:r>
              <a:rPr lang="en-IN" dirty="0"/>
              <a:t>Drawbacks</a:t>
            </a:r>
          </a:p>
        </p:txBody>
      </p:sp>
      <p:sp>
        <p:nvSpPr>
          <p:cNvPr id="3" name="Text Placeholder 2">
            <a:extLst>
              <a:ext uri="{FF2B5EF4-FFF2-40B4-BE49-F238E27FC236}">
                <a16:creationId xmlns:a16="http://schemas.microsoft.com/office/drawing/2014/main" id="{BDFC3C11-4C84-EFF8-3F78-C7F4BC411933}"/>
              </a:ext>
            </a:extLst>
          </p:cNvPr>
          <p:cNvSpPr>
            <a:spLocks noGrp="1"/>
          </p:cNvSpPr>
          <p:nvPr>
            <p:ph type="body" idx="1"/>
          </p:nvPr>
        </p:nvSpPr>
        <p:spPr/>
        <p:txBody>
          <a:bodyPr>
            <a:noAutofit/>
          </a:bodyPr>
          <a:lstStyle/>
          <a:p>
            <a:pPr>
              <a:buFont typeface="Arial" panose="020B0604020202020204" pitchFamily="34" charset="0"/>
              <a:buChar char="•"/>
            </a:pPr>
            <a:r>
              <a:rPr lang="en-US" sz="2000" b="1" dirty="0"/>
              <a:t>Compliance Risks:</a:t>
            </a:r>
            <a:r>
              <a:rPr lang="en-US" sz="2000" dirty="0"/>
              <a:t> Ensuring that AI-driven processes adhere to strict data protection regulations (like GDPR or HIPAA) adds another layer of complexity to system management.</a:t>
            </a:r>
          </a:p>
          <a:p>
            <a:pPr marL="76200" indent="0">
              <a:buNone/>
            </a:pPr>
            <a:r>
              <a:rPr lang="en-US" sz="2000" b="1" dirty="0"/>
              <a:t>5. High Cost and Maintenance Complexity</a:t>
            </a:r>
          </a:p>
          <a:p>
            <a:pPr>
              <a:buFont typeface="Arial" panose="020B0604020202020204" pitchFamily="34" charset="0"/>
              <a:buChar char="•"/>
            </a:pPr>
            <a:r>
              <a:rPr lang="en-US" sz="2000" b="1" dirty="0"/>
              <a:t>Implementation Expense:</a:t>
            </a:r>
            <a:r>
              <a:rPr lang="en-US" sz="2000" dirty="0"/>
              <a:t> Deploying AI solutions often requires substantial upfront investment, including hardware, software, and skilled personnel.</a:t>
            </a:r>
          </a:p>
          <a:p>
            <a:pPr>
              <a:buFont typeface="Arial" panose="020B0604020202020204" pitchFamily="34" charset="0"/>
              <a:buChar char="•"/>
            </a:pPr>
            <a:r>
              <a:rPr lang="en-US" sz="2000" b="1" dirty="0"/>
              <a:t>Ongoing Maintenance:</a:t>
            </a:r>
            <a:r>
              <a:rPr lang="en-US" sz="2000" dirty="0"/>
              <a:t> AI systems need regular updates and continuous monitoring to maintain accuracy and reliability, which can be resource-intensive.</a:t>
            </a:r>
          </a:p>
          <a:p>
            <a:pPr marL="76200" indent="0">
              <a:buNone/>
            </a:pPr>
            <a:r>
              <a:rPr lang="en-US" sz="2000" b="1" dirty="0"/>
              <a:t>6. Regulatory and Ethical Challenges</a:t>
            </a:r>
          </a:p>
          <a:p>
            <a:pPr>
              <a:buFont typeface="Arial" panose="020B0604020202020204" pitchFamily="34" charset="0"/>
              <a:buChar char="•"/>
            </a:pPr>
            <a:r>
              <a:rPr lang="en-US" sz="2000" b="1" dirty="0"/>
              <a:t>Compliance with Standards:</a:t>
            </a:r>
            <a:r>
              <a:rPr lang="en-US" sz="2000" dirty="0"/>
              <a:t> In sectors like legal and public administration, decisions made or assisted by AI must meet rigorous regulatory standards. Ensuring this compliance can be difficult when the AI’s decision-making process is not fully transparent.</a:t>
            </a:r>
          </a:p>
          <a:p>
            <a:pPr marL="76200" indent="0">
              <a:buNone/>
            </a:pPr>
            <a:endParaRPr lang="en-IN" sz="2000" dirty="0"/>
          </a:p>
        </p:txBody>
      </p:sp>
    </p:spTree>
    <p:extLst>
      <p:ext uri="{BB962C8B-B14F-4D97-AF65-F5344CB8AC3E}">
        <p14:creationId xmlns:p14="http://schemas.microsoft.com/office/powerpoint/2010/main" val="329121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BB57-93E0-FAC4-68D0-15A3525C45C8}"/>
              </a:ext>
            </a:extLst>
          </p:cNvPr>
          <p:cNvSpPr>
            <a:spLocks noGrp="1"/>
          </p:cNvSpPr>
          <p:nvPr>
            <p:ph type="title"/>
          </p:nvPr>
        </p:nvSpPr>
        <p:spPr/>
        <p:txBody>
          <a:bodyPr/>
          <a:lstStyle/>
          <a:p>
            <a:r>
              <a:rPr lang="en-IN" dirty="0"/>
              <a:t>Drawbacks</a:t>
            </a:r>
          </a:p>
        </p:txBody>
      </p:sp>
      <p:sp>
        <p:nvSpPr>
          <p:cNvPr id="3" name="Text Placeholder 2">
            <a:extLst>
              <a:ext uri="{FF2B5EF4-FFF2-40B4-BE49-F238E27FC236}">
                <a16:creationId xmlns:a16="http://schemas.microsoft.com/office/drawing/2014/main" id="{BFDE73F5-E720-6753-991A-5B18EF077B74}"/>
              </a:ext>
            </a:extLst>
          </p:cNvPr>
          <p:cNvSpPr>
            <a:spLocks noGrp="1"/>
          </p:cNvSpPr>
          <p:nvPr>
            <p:ph type="body" idx="1"/>
          </p:nvPr>
        </p:nvSpPr>
        <p:spPr/>
        <p:txBody>
          <a:bodyPr>
            <a:normAutofit fontScale="85000" lnSpcReduction="20000"/>
          </a:bodyPr>
          <a:lstStyle/>
          <a:p>
            <a:pPr>
              <a:buFont typeface="Arial" panose="020B0604020202020204" pitchFamily="34" charset="0"/>
              <a:buChar char="•"/>
            </a:pPr>
            <a:r>
              <a:rPr lang="en-US" sz="2400" b="1" dirty="0"/>
              <a:t>Ethical Implications:</a:t>
            </a:r>
            <a:r>
              <a:rPr lang="en-US" sz="2400" dirty="0"/>
              <a:t> There’s an ongoing debate about the ethics of automating critical decisions. Over-reliance on AI might sideline human judgment, raising concerns about accountability and fairness.</a:t>
            </a:r>
          </a:p>
          <a:p>
            <a:pPr marL="76200" indent="0">
              <a:buNone/>
            </a:pPr>
            <a:r>
              <a:rPr lang="en-US" sz="2400" b="1" dirty="0"/>
              <a:t>7. User Adoption and Trust</a:t>
            </a:r>
          </a:p>
          <a:p>
            <a:pPr>
              <a:buFont typeface="Arial" panose="020B0604020202020204" pitchFamily="34" charset="0"/>
              <a:buChar char="•"/>
            </a:pPr>
            <a:r>
              <a:rPr lang="en-US" sz="2400" b="1" dirty="0"/>
              <a:t>Resistance to Change:</a:t>
            </a:r>
            <a:r>
              <a:rPr lang="en-US" sz="2400" dirty="0"/>
              <a:t> Stakeholders may be reluctant to trust or adopt AI-driven systems, particularly if they do not understand how decisions are made.</a:t>
            </a:r>
          </a:p>
          <a:p>
            <a:pPr>
              <a:buFont typeface="Arial" panose="020B0604020202020204" pitchFamily="34" charset="0"/>
              <a:buChar char="•"/>
            </a:pPr>
            <a:r>
              <a:rPr lang="en-US" sz="2400" b="1" dirty="0"/>
              <a:t>Training Requirements:</a:t>
            </a:r>
            <a:r>
              <a:rPr lang="en-US" sz="2400" dirty="0"/>
              <a:t> Effective use of AI-enhanced portals requires that users receive proper training, which can delay full-scale implementation and acceptance.</a:t>
            </a:r>
          </a:p>
          <a:p>
            <a:pPr marL="76200" indent="0">
              <a:buNone/>
            </a:pPr>
            <a:r>
              <a:rPr lang="en-US" sz="2400" b="1" dirty="0"/>
              <a:t>8. Limited Contextual Understanding</a:t>
            </a:r>
          </a:p>
          <a:p>
            <a:pPr>
              <a:buFont typeface="Arial" panose="020B0604020202020204" pitchFamily="34" charset="0"/>
              <a:buChar char="•"/>
            </a:pPr>
            <a:r>
              <a:rPr lang="en-US" sz="2400" b="1" dirty="0"/>
              <a:t>Handling Edge Cases:</a:t>
            </a:r>
            <a:r>
              <a:rPr lang="en-US" sz="2400" dirty="0"/>
              <a:t> AI models typically perform well on data they’ve been trained on, but may struggle with novel or nuanced cases that fall outside standard patterns.</a:t>
            </a:r>
          </a:p>
          <a:p>
            <a:pPr>
              <a:buFont typeface="Arial" panose="020B0604020202020204" pitchFamily="34" charset="0"/>
              <a:buChar char="•"/>
            </a:pPr>
            <a:r>
              <a:rPr lang="en-US" sz="2400" b="1" dirty="0"/>
              <a:t>Overgeneralization:</a:t>
            </a:r>
            <a:r>
              <a:rPr lang="en-US" sz="2400" dirty="0"/>
              <a:t> Without human oversight, there’s a risk that the AI might not fully capture the unique circumstances of individual cases, leading to generic or inappropriate solutions.</a:t>
            </a:r>
          </a:p>
          <a:p>
            <a:endParaRPr lang="en-IN" dirty="0"/>
          </a:p>
        </p:txBody>
      </p:sp>
    </p:spTree>
    <p:extLst>
      <p:ext uri="{BB962C8B-B14F-4D97-AF65-F5344CB8AC3E}">
        <p14:creationId xmlns:p14="http://schemas.microsoft.com/office/powerpoint/2010/main" val="290386325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3732</TotalTime>
  <Words>2248</Words>
  <Application>Microsoft Office PowerPoint</Application>
  <PresentationFormat>Widescreen</PresentationFormat>
  <Paragraphs>196</Paragraphs>
  <Slides>23</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Cambria</vt:lpstr>
      <vt:lpstr>Courier New</vt:lpstr>
      <vt:lpstr>Times New Roman</vt:lpstr>
      <vt:lpstr>Verdana</vt:lpstr>
      <vt:lpstr>Wingdings</vt:lpstr>
      <vt:lpstr>Bioinformatics</vt:lpstr>
      <vt:lpstr>e-Portal for Case Management using  Artificial Intelligence</vt:lpstr>
      <vt:lpstr>Abstract</vt:lpstr>
      <vt:lpstr>Literature Survey</vt:lpstr>
      <vt:lpstr>Literature Survey</vt:lpstr>
      <vt:lpstr>Objectives</vt:lpstr>
      <vt:lpstr>Existing Methods - Drawbacks</vt:lpstr>
      <vt:lpstr>Drawbacks</vt:lpstr>
      <vt:lpstr>Drawbacks</vt:lpstr>
      <vt:lpstr>Drawbacks</vt:lpstr>
      <vt:lpstr>Proposed Method</vt:lpstr>
      <vt:lpstr>Architecture Diagram</vt:lpstr>
      <vt:lpstr>contt</vt:lpstr>
      <vt:lpstr>Modules</vt:lpstr>
      <vt:lpstr>Hardware &amp; Software Details</vt:lpstr>
      <vt:lpstr>Prototype (Screenshots)</vt:lpstr>
      <vt:lpstr>PowerPoint Presentation</vt:lpstr>
      <vt:lpstr>PowerPoint Presentation</vt:lpstr>
      <vt:lpstr>PowerPoint Presentation</vt:lpstr>
      <vt:lpstr>Github Link</vt:lpstr>
      <vt:lpstr>Timeline of the Project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Ananya gowda</cp:lastModifiedBy>
  <cp:revision>67</cp:revision>
  <dcterms:modified xsi:type="dcterms:W3CDTF">2025-05-18T14:41:12Z</dcterms:modified>
</cp:coreProperties>
</file>