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43" r:id="rId2"/>
    <p:sldMasterId id="2147483878" r:id="rId3"/>
  </p:sldMasterIdLst>
  <p:sldIdLst>
    <p:sldId id="256" r:id="rId4"/>
    <p:sldId id="266" r:id="rId5"/>
    <p:sldId id="269" r:id="rId6"/>
    <p:sldId id="257" r:id="rId7"/>
    <p:sldId id="267" r:id="rId8"/>
    <p:sldId id="259" r:id="rId9"/>
    <p:sldId id="261" r:id="rId10"/>
    <p:sldId id="262" r:id="rId11"/>
    <p:sldId id="260" r:id="rId12"/>
    <p:sldId id="263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0BC9-8F8C-B6D2-1BD3-4E0950AA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1A20E-99B1-225B-606B-DAAC2C904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FBB9-CBDD-CE84-68AC-4B66337D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1595-DE64-D139-82CD-ED218687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9694-150B-1DCB-3AA2-6DFEABD8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7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CD80-1737-EE36-E558-851263F3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550F6-69AF-BF3E-45C0-EFB1F994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D131-C488-23F1-F429-716D0BEE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300F-AED6-45B9-4BE6-1516146B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44E8-ABE9-4008-720F-2ED6F195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D4B24-440A-5739-D9FC-D9DBADE1B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408BC-6BD5-C8BF-20E3-6288A9E51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75A3-14BE-3763-C603-A4D50640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650B-C31A-FF5C-B64E-9AAFEBB9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D855-651D-9F17-7415-5464BAED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1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88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2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67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9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23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112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70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6789-9708-E18F-3547-B1D9BD22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293F-E5F0-9D89-4559-427ADFE7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3CCE-2E5D-A215-8658-836C12D3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BC30-5168-A676-78FB-F30FFB97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08B4-6BAC-7E32-58E3-90B8919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62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25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4822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8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275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98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50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52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5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71BC-F759-E180-7A89-2CC03A82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FEDF6-0208-07B5-DE8F-5EC0BC49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14C1-2632-B55B-1F6F-92B904F8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E3FA-5B1C-E562-5D12-63934923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6054-EDF5-4616-DA87-2E0A4AF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636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551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63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17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543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972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668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45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8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242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C781-3533-02AB-064F-3DC7F31E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D3F3-8FEB-9782-358B-35C86D0E2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9C753-4543-94F5-AA00-19DBBAE0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DD296-2443-534B-62EF-97F59242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1857-7128-591E-0766-756FFBBD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C803-56B0-4670-7841-29CAFAFA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638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938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35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6781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58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7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9274-BA1A-B014-148A-510D3EC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C12F9-B76B-6AE2-079F-6A5FE0B3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B8345-200F-6D6A-571A-06CACCD8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03757-03D0-FE51-582C-1D203F1E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9B380-0C08-9FCC-BE96-4E1D17C8D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A770F-B7D5-DB66-6EE1-97606D46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7A0C3-7FAD-1066-2F7B-0C87198F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C126-0D50-C5D0-1A63-B2BD5B8F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0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A737-FE0A-363A-FD88-030E9F29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A5902-5AB7-484E-8B70-9D262A70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BE42E-FD67-FBE2-A2AD-3F8F84DD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507E2-ADE2-17FB-0AB4-BFAEBE3B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4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7175F-298D-A75E-6CCF-04CD6A1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5E4FF-1265-4535-1F4D-C2170B8F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2DF6E-3658-3433-F29A-D57CF1BB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6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503C-3307-B80B-D0DE-5F5C9298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177-420E-8060-755C-A4EDF121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D5683-CD4F-8BF1-1666-D57D9ED98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3DB0A-5AB5-414B-4A76-A303CBE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5C845-4F75-F9DA-F9CB-FE9067AA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1290-0310-0886-3321-2F991E55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55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C58-C5F4-82C5-225D-3F46C8C8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FDC18-932B-E034-EF4C-AE4DF8D4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67795-A1B0-5B5C-7D19-AADF8F9F2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0CFF-7F0E-E2FE-59DE-0154B712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7465-FDD2-1C57-2DA2-0D87B679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0A4D-30A2-D075-6326-F48FA44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6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566F9-617B-904A-4E86-249847DC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AF37-D7A1-E9F1-E569-DB34A113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A3B3-A9CF-290B-3718-B8E85152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52E0-57FB-39C5-E27C-6CFBC95B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57ED-D23B-42E4-2167-B6C8E1291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7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F9DCF3-A300-4E26-8227-1C161535E2E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E348E-A43C-449A-8006-DDEDEEEA1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8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z54wb_C-7k?si=qzJGIDjBUtLTVXYE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3D8B-570B-8F3D-BA29-AF305E5F3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Flutter CRUD App with Back4App (BaaS)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4B4A-1454-8900-A86F-28B5586BC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GB" sz="1600" dirty="0"/>
              <a:t>Task Manager App – A Flutter-Based CRUD Application Using Back4App (BaaS)</a:t>
            </a:r>
          </a:p>
          <a:p>
            <a:pPr algn="l"/>
            <a:r>
              <a:rPr lang="en-GB" sz="1600" dirty="0"/>
              <a:t>Student NAME: Rakesh Chowdhury</a:t>
            </a:r>
          </a:p>
          <a:p>
            <a:pPr algn="l"/>
            <a:r>
              <a:rPr lang="en-GB" sz="1600" dirty="0"/>
              <a:t>BITS ID: 2022MT70191</a:t>
            </a:r>
          </a:p>
          <a:p>
            <a:pPr algn="l"/>
            <a:r>
              <a:rPr lang="en-GB" sz="1600" dirty="0"/>
              <a:t>SUB: Cross Platform Application Development (SEMTZG585)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446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30A83-5516-9C59-1FB9-1BDBC5A3DC55}"/>
              </a:ext>
            </a:extLst>
          </p:cNvPr>
          <p:cNvSpPr txBox="1"/>
          <p:nvPr/>
        </p:nvSpPr>
        <p:spPr>
          <a:xfrm>
            <a:off x="0" y="239353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User Successfully Created In Back4App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F9ADE-8B32-8C8D-65C8-CACFD051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484"/>
            <a:ext cx="12192000" cy="2142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5A196-51D1-CAA7-74DA-C945461CD812}"/>
              </a:ext>
            </a:extLst>
          </p:cNvPr>
          <p:cNvSpPr txBox="1"/>
          <p:nvPr/>
        </p:nvSpPr>
        <p:spPr>
          <a:xfrm>
            <a:off x="0" y="3276299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Successfully Created In Back4App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CFD0F-3AFA-D84E-D876-14C29503F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7199"/>
            <a:ext cx="12192000" cy="24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7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6C54F-E5A7-3720-FCC4-C454A0C1A202}"/>
              </a:ext>
            </a:extLst>
          </p:cNvPr>
          <p:cNvSpPr txBox="1"/>
          <p:nvPr/>
        </p:nvSpPr>
        <p:spPr>
          <a:xfrm>
            <a:off x="0" y="238132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Successfully Updated In Back4App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32024-F9EF-AE46-0526-71DFA6B6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320"/>
            <a:ext cx="12192000" cy="227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B5E5F-0980-1656-E9E4-0B36E5EB2D6F}"/>
              </a:ext>
            </a:extLst>
          </p:cNvPr>
          <p:cNvSpPr txBox="1"/>
          <p:nvPr/>
        </p:nvSpPr>
        <p:spPr>
          <a:xfrm>
            <a:off x="0" y="3316121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Successfully Deleted In Back4App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C0F0D-F539-3633-A36D-E0A2FAF4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2727"/>
            <a:ext cx="12192000" cy="29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03A80-BF90-9639-ECE5-91339445B837}"/>
              </a:ext>
            </a:extLst>
          </p:cNvPr>
          <p:cNvSpPr txBox="1"/>
          <p:nvPr/>
        </p:nvSpPr>
        <p:spPr>
          <a:xfrm>
            <a:off x="0" y="182396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Learnings From The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7FF41-F8A5-7A2F-58A9-88DD10137141}"/>
              </a:ext>
            </a:extLst>
          </p:cNvPr>
          <p:cNvSpPr txBox="1"/>
          <p:nvPr/>
        </p:nvSpPr>
        <p:spPr>
          <a:xfrm>
            <a:off x="0" y="74295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Understanding Flutter 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Gain hands-on experience with Flutter, a popular framework for building cross-platform applications.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write and structure code in Dart, Flutter's programming language.</a:t>
            </a:r>
            <a:endParaRPr lang="en-IN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A4EEF-1140-1868-8E18-540FD2DA5076}"/>
              </a:ext>
            </a:extLst>
          </p:cNvPr>
          <p:cNvSpPr txBox="1"/>
          <p:nvPr/>
        </p:nvSpPr>
        <p:spPr>
          <a:xfrm>
            <a:off x="0" y="166771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Backend Integration with Back4App: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 how to integrate a Backend-as-a-Service (BaaS) like Back4App with a Flutter application.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utilize Back4App's features for user authentication and data storage without writing custom backend code.</a:t>
            </a:r>
            <a:endParaRPr lang="en-IN" sz="16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DEBF0-AAEF-6423-1F0E-9045958F76CC}"/>
              </a:ext>
            </a:extLst>
          </p:cNvPr>
          <p:cNvSpPr txBox="1"/>
          <p:nvPr/>
        </p:nvSpPr>
        <p:spPr>
          <a:xfrm>
            <a:off x="0" y="259248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CRUD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 Create, Read, Update, and Delete (CRUD) operations in a real-world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manage data effectively using Back4App's cloud database.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FABA2-8A67-FAEA-38EE-6445B5B33BD7}"/>
              </a:ext>
            </a:extLst>
          </p:cNvPr>
          <p:cNvSpPr txBox="1"/>
          <p:nvPr/>
        </p:nvSpPr>
        <p:spPr>
          <a:xfrm>
            <a:off x="0" y="3517248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Authentication: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 secure user registration and login functionalities.</a:t>
            </a:r>
            <a:endParaRPr lang="en-GB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 the importance of secure authentication and how to manage user sessions.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4ACA8-3F88-AE8C-143D-7DAE9F330883}"/>
              </a:ext>
            </a:extLst>
          </p:cNvPr>
          <p:cNvSpPr txBox="1"/>
          <p:nvPr/>
        </p:nvSpPr>
        <p:spPr>
          <a:xfrm>
            <a:off x="0" y="444201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Data Syncing: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handle real-time data updates and ensure that changes are reflected dynamically in the app.</a:t>
            </a:r>
            <a:endParaRPr lang="en-GB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Understand the benefits of real-time data syncing for user experience.</a:t>
            </a:r>
            <a:endParaRPr lang="en-I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11D8B-7303-8450-5158-FF26A169BA3D}"/>
              </a:ext>
            </a:extLst>
          </p:cNvPr>
          <p:cNvSpPr txBox="1"/>
          <p:nvPr/>
        </p:nvSpPr>
        <p:spPr>
          <a:xfrm>
            <a:off x="0" y="536678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Problem-Solving and Debugging: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 problem-solving skills by debugging and resolving issues that arise during development.</a:t>
            </a:r>
            <a:endParaRPr lang="en-IN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Learn to use debugging tools and techniques effectively.</a:t>
            </a:r>
            <a:endParaRPr lang="en-IN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6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7A5-B881-4089-77D9-498E549168C5}"/>
              </a:ext>
            </a:extLst>
          </p:cNvPr>
          <p:cNvSpPr txBox="1"/>
          <p:nvPr/>
        </p:nvSpPr>
        <p:spPr>
          <a:xfrm>
            <a:off x="4029075" y="643950"/>
            <a:ext cx="366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Acknowledgement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D6F24-3573-A4C9-3750-734A619A4B95}"/>
              </a:ext>
            </a:extLst>
          </p:cNvPr>
          <p:cNvSpPr txBox="1"/>
          <p:nvPr/>
        </p:nvSpPr>
        <p:spPr>
          <a:xfrm>
            <a:off x="1095375" y="1219200"/>
            <a:ext cx="105060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 would like to extend my sincerest appreciation to </a:t>
            </a:r>
            <a:r>
              <a:rPr lang="en-GB" sz="2800" b="1" dirty="0"/>
              <a:t>Dr. Chandan R N</a:t>
            </a:r>
            <a:r>
              <a:rPr lang="en-GB" sz="2800" dirty="0"/>
              <a:t>, our esteemed mentor and Professor-in-charge of </a:t>
            </a:r>
            <a:r>
              <a:rPr lang="en-IN" sz="2800" b="1" i="0" dirty="0">
                <a:solidFill>
                  <a:srgbClr val="1D2125"/>
                </a:solidFill>
                <a:effectLst/>
                <a:latin typeface="-apple-system"/>
              </a:rPr>
              <a:t>Cross Platform Application Development</a:t>
            </a:r>
            <a:r>
              <a:rPr lang="en-GB" sz="2800" dirty="0"/>
              <a:t>, for his invaluable guidance and support throughout the semester. His expert advice and insightful suggestions played a pivotal role in the successful completion of my project, </a:t>
            </a:r>
            <a:r>
              <a:rPr lang="en-GB" sz="2800" b="1" dirty="0"/>
              <a:t>‘Task Manager App – A Flutter-Based CRUD Application Using Back4App (BaaS).’ </a:t>
            </a:r>
            <a:r>
              <a:rPr lang="en-GB" sz="2800" dirty="0"/>
              <a:t>I am deeply grateful for the time and effort he invested in me, and I acknowledge the significant impact his mentorship had on my learning experience. I would also like to confirm that the project was entirely my own work, and I take full responsibility for its content and completion.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86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AFAA1-CCD8-7C65-1E6A-DA3A6E50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ECEB8-4985-B241-3A6D-178B476BF97D}"/>
              </a:ext>
            </a:extLst>
          </p:cNvPr>
          <p:cNvSpPr/>
          <p:nvPr/>
        </p:nvSpPr>
        <p:spPr>
          <a:xfrm>
            <a:off x="5047387" y="0"/>
            <a:ext cx="23258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21A93-C2F4-E7D5-E6BF-F0EA00BB8DB3}"/>
              </a:ext>
            </a:extLst>
          </p:cNvPr>
          <p:cNvSpPr txBox="1"/>
          <p:nvPr/>
        </p:nvSpPr>
        <p:spPr>
          <a:xfrm>
            <a:off x="0" y="72390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Project Title:</a:t>
            </a:r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Task Manager App – A Flutter-Based CRUD Application Using Back4App (BaaS)</a:t>
            </a:r>
          </a:p>
          <a:p>
            <a:pPr algn="l">
              <a:buNone/>
            </a:pPr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Project Overview:</a:t>
            </a:r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This project is a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Flutter-based Task Manager Application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that utilizes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Back4App as a Backend-as-a-Service (BaaS)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 Students will develop an app that enables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user authentication and task management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using a </a:t>
            </a:r>
            <a:r>
              <a:rPr lang="en-GB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cloud backend without needing to build a custom server</a:t>
            </a:r>
            <a:r>
              <a:rPr lang="en-GB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GB" dirty="0">
              <a:solidFill>
                <a:srgbClr val="1D2125"/>
              </a:solidFill>
              <a:latin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Key Features: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User Authentication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Register and login using a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student email ID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CRUD Operations on Tasks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Users can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Create, Read, Update, and Delete tasks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Backend as a Service (BaaS)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No need to write backend code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, as Back4App handles data storage.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Real-Time Database Syncing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Task updates are reflected dynamically.</a:t>
            </a:r>
            <a:b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0" i="0" dirty="0">
                <a:solidFill>
                  <a:srgbClr val="1D2125"/>
                </a:solidFill>
                <a:effectLst/>
                <a:latin typeface="Segoe UI Symbol" panose="020B0502040204020203" pitchFamily="34" charset="0"/>
              </a:rPr>
              <a:t>✔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Secure Logout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– Users can safely log out.</a:t>
            </a:r>
            <a:endParaRPr lang="en-IN" sz="1800" dirty="0">
              <a:solidFill>
                <a:srgbClr val="1D2125"/>
              </a:solidFill>
              <a:latin typeface="-apple-system"/>
            </a:endParaRPr>
          </a:p>
          <a:p>
            <a:pPr algn="l"/>
            <a:endParaRPr lang="en-GB" b="0" i="0" dirty="0">
              <a:solidFill>
                <a:srgbClr val="1D2125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Technology Stack: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Frontend: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Flutter (Dart)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Backend: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Back4App (Parse Server)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Database: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Back4App Cloud Database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Version Control: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GitHub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Hosting:</a:t>
            </a:r>
            <a:r>
              <a:rPr lang="en-IN" sz="18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Local device for development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endParaRPr lang="en-GB" b="0" i="0" dirty="0">
              <a:solidFill>
                <a:srgbClr val="1D2125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71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11881-51CD-E16F-A634-1812795E2A2B}"/>
              </a:ext>
            </a:extLst>
          </p:cNvPr>
          <p:cNvSpPr txBox="1"/>
          <p:nvPr/>
        </p:nvSpPr>
        <p:spPr>
          <a:xfrm>
            <a:off x="314325" y="1076325"/>
            <a:ext cx="759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Resources:</a:t>
            </a:r>
          </a:p>
          <a:p>
            <a:endParaRPr lang="en-IN" b="1" dirty="0"/>
          </a:p>
          <a:p>
            <a:r>
              <a:rPr lang="en-IN" b="1" dirty="0"/>
              <a:t>YouTube Link: </a:t>
            </a:r>
            <a:r>
              <a:rPr lang="en-IN" b="1" dirty="0">
                <a:hlinkClick r:id="rId2"/>
              </a:rPr>
              <a:t>https://youtu.be/yz54wb_C-7k?si=qzJGIDjBUtLTVXYE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GitHub Link: https://github.com/Rakesh09876/Flutter-CRUD-App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159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E1E2C-E0DE-B3FF-14F7-42BE9A52B70B}"/>
              </a:ext>
            </a:extLst>
          </p:cNvPr>
          <p:cNvSpPr/>
          <p:nvPr/>
        </p:nvSpPr>
        <p:spPr>
          <a:xfrm>
            <a:off x="3651855" y="-9525"/>
            <a:ext cx="4031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Diagram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239607-21FD-BF0F-8DE7-20A5266F31A4}"/>
              </a:ext>
            </a:extLst>
          </p:cNvPr>
          <p:cNvSpPr/>
          <p:nvPr/>
        </p:nvSpPr>
        <p:spPr>
          <a:xfrm>
            <a:off x="2133600" y="2562225"/>
            <a:ext cx="1895475" cy="153352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Back4App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6360B7-3FAE-F163-B34B-05C93953BAC3}"/>
              </a:ext>
            </a:extLst>
          </p:cNvPr>
          <p:cNvSpPr/>
          <p:nvPr/>
        </p:nvSpPr>
        <p:spPr>
          <a:xfrm>
            <a:off x="219075" y="1800225"/>
            <a:ext cx="1514475" cy="1066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ECB862-1F39-21A8-289D-E7BFEDA3AF0A}"/>
              </a:ext>
            </a:extLst>
          </p:cNvPr>
          <p:cNvSpPr/>
          <p:nvPr/>
        </p:nvSpPr>
        <p:spPr>
          <a:xfrm>
            <a:off x="219074" y="2924176"/>
            <a:ext cx="1514475" cy="1066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6EDA29-FC61-2ADB-FF10-E89A7C869E91}"/>
              </a:ext>
            </a:extLst>
          </p:cNvPr>
          <p:cNvSpPr/>
          <p:nvPr/>
        </p:nvSpPr>
        <p:spPr>
          <a:xfrm>
            <a:off x="219074" y="4095750"/>
            <a:ext cx="1514475" cy="1066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452E0A-A961-4119-8FF0-07A2EB10C4BB}"/>
              </a:ext>
            </a:extLst>
          </p:cNvPr>
          <p:cNvCxnSpPr/>
          <p:nvPr/>
        </p:nvCxnSpPr>
        <p:spPr>
          <a:xfrm>
            <a:off x="4191000" y="2924176"/>
            <a:ext cx="2924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C81CE-FEA0-8C47-1B95-1B0D221A1976}"/>
              </a:ext>
            </a:extLst>
          </p:cNvPr>
          <p:cNvCxnSpPr/>
          <p:nvPr/>
        </p:nvCxnSpPr>
        <p:spPr>
          <a:xfrm flipH="1">
            <a:off x="4191000" y="3695700"/>
            <a:ext cx="29527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30E82A-5FF2-670C-69C1-B01DF115D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7" y="238125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Monitor">
            <a:extLst>
              <a:ext uri="{FF2B5EF4-FFF2-40B4-BE49-F238E27FC236}">
                <a16:creationId xmlns:a16="http://schemas.microsoft.com/office/drawing/2014/main" id="{CF8D8FC0-BFCB-D989-C5D1-66BA39CD3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2" y="1800225"/>
            <a:ext cx="1095375" cy="1066800"/>
          </a:xfrm>
          <a:prstGeom prst="rect">
            <a:avLst/>
          </a:prstGeom>
        </p:spPr>
      </p:pic>
      <p:pic>
        <p:nvPicPr>
          <p:cNvPr id="21" name="Graphic 20" descr="Smart Phone">
            <a:extLst>
              <a:ext uri="{FF2B5EF4-FFF2-40B4-BE49-F238E27FC236}">
                <a16:creationId xmlns:a16="http://schemas.microsoft.com/office/drawing/2014/main" id="{33661362-3779-41A5-04E9-E54EC3ECB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1202" y="2924176"/>
            <a:ext cx="1095375" cy="1066800"/>
          </a:xfrm>
          <a:prstGeom prst="rect">
            <a:avLst/>
          </a:prstGeom>
        </p:spPr>
      </p:pic>
      <p:pic>
        <p:nvPicPr>
          <p:cNvPr id="23" name="Graphic 22" descr="Internet">
            <a:extLst>
              <a:ext uri="{FF2B5EF4-FFF2-40B4-BE49-F238E27FC236}">
                <a16:creationId xmlns:a16="http://schemas.microsoft.com/office/drawing/2014/main" id="{BDA59D8E-2EB6-B908-C396-335F78143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1202" y="4095750"/>
            <a:ext cx="10953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4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DEB06-04BF-18DF-11D3-A5C54CCE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9D3031-1039-A699-CBA1-0C66708CF41B}"/>
              </a:ext>
            </a:extLst>
          </p:cNvPr>
          <p:cNvSpPr/>
          <p:nvPr/>
        </p:nvSpPr>
        <p:spPr>
          <a:xfrm>
            <a:off x="4150611" y="-9525"/>
            <a:ext cx="30335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911D2-969B-F46C-756D-3CDA50FE70F9}"/>
              </a:ext>
            </a:extLst>
          </p:cNvPr>
          <p:cNvSpPr txBox="1"/>
          <p:nvPr/>
        </p:nvSpPr>
        <p:spPr>
          <a:xfrm>
            <a:off x="-1" y="773668"/>
            <a:ext cx="484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User Registration &amp; Login:</a:t>
            </a:r>
            <a:endParaRPr lang="en-IN" b="0" i="0" dirty="0">
              <a:solidFill>
                <a:srgbClr val="1D2125"/>
              </a:solidFill>
              <a:effectLst/>
              <a:latin typeface="-apple-syste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05C1E2-A548-9152-A387-E6CD29E93A79}"/>
              </a:ext>
            </a:extLst>
          </p:cNvPr>
          <p:cNvSpPr/>
          <p:nvPr/>
        </p:nvSpPr>
        <p:spPr>
          <a:xfrm>
            <a:off x="447675" y="1285875"/>
            <a:ext cx="1619250" cy="86677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4AFD1-5FFC-1225-A53C-995C1E3E95FB}"/>
              </a:ext>
            </a:extLst>
          </p:cNvPr>
          <p:cNvCxnSpPr>
            <a:stCxn id="3" idx="4"/>
          </p:cNvCxnSpPr>
          <p:nvPr/>
        </p:nvCxnSpPr>
        <p:spPr>
          <a:xfrm>
            <a:off x="1257300" y="2152650"/>
            <a:ext cx="0" cy="5619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8E80936-FEDA-4EA5-08BE-0FF66C89DBBC}"/>
              </a:ext>
            </a:extLst>
          </p:cNvPr>
          <p:cNvSpPr/>
          <p:nvPr/>
        </p:nvSpPr>
        <p:spPr>
          <a:xfrm>
            <a:off x="133351" y="2714625"/>
            <a:ext cx="2247898" cy="1535669"/>
          </a:xfrm>
          <a:prstGeom prst="diamond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Registered?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26A789-A191-C22E-74F6-F8D7475E487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257300" y="4250294"/>
            <a:ext cx="0" cy="8074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E5B77-6981-7372-2206-50665F0307C5}"/>
              </a:ext>
            </a:extLst>
          </p:cNvPr>
          <p:cNvSpPr txBox="1"/>
          <p:nvPr/>
        </p:nvSpPr>
        <p:spPr>
          <a:xfrm rot="16200000">
            <a:off x="503380" y="4139641"/>
            <a:ext cx="1169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7A1F58-2973-2A44-5D99-404A05EBEBF0}"/>
              </a:ext>
            </a:extLst>
          </p:cNvPr>
          <p:cNvSpPr/>
          <p:nvPr/>
        </p:nvSpPr>
        <p:spPr>
          <a:xfrm>
            <a:off x="447675" y="5095730"/>
            <a:ext cx="1619247" cy="9886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in Form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F622F3-00B4-1CBA-2958-68F15881CD6A}"/>
              </a:ext>
            </a:extLst>
          </p:cNvPr>
          <p:cNvCxnSpPr>
            <a:stCxn id="13" idx="3"/>
          </p:cNvCxnSpPr>
          <p:nvPr/>
        </p:nvCxnSpPr>
        <p:spPr>
          <a:xfrm>
            <a:off x="2381249" y="3482460"/>
            <a:ext cx="1228726" cy="227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25388B-CDAA-E201-46E1-D115B1A9E899}"/>
              </a:ext>
            </a:extLst>
          </p:cNvPr>
          <p:cNvSpPr txBox="1"/>
          <p:nvPr/>
        </p:nvSpPr>
        <p:spPr>
          <a:xfrm>
            <a:off x="2693289" y="3181350"/>
            <a:ext cx="144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0" name="Flowchart: Off-page Connector 29">
            <a:extLst>
              <a:ext uri="{FF2B5EF4-FFF2-40B4-BE49-F238E27FC236}">
                <a16:creationId xmlns:a16="http://schemas.microsoft.com/office/drawing/2014/main" id="{D6CB432D-0DCB-13A4-9A94-AF899BA5C72D}"/>
              </a:ext>
            </a:extLst>
          </p:cNvPr>
          <p:cNvSpPr/>
          <p:nvPr/>
        </p:nvSpPr>
        <p:spPr>
          <a:xfrm rot="5400000">
            <a:off x="4406382" y="2300290"/>
            <a:ext cx="807481" cy="2409820"/>
          </a:xfrm>
          <a:prstGeom prst="flowChartOffpage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C0263-A7EA-7B7E-AB34-6193F506EC5B}"/>
              </a:ext>
            </a:extLst>
          </p:cNvPr>
          <p:cNvSpPr txBox="1"/>
          <p:nvPr/>
        </p:nvSpPr>
        <p:spPr>
          <a:xfrm>
            <a:off x="4090984" y="3170664"/>
            <a:ext cx="192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Display Registration Form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AC7D62-3816-A2B9-A8EA-A39AE2A887D5}"/>
              </a:ext>
            </a:extLst>
          </p:cNvPr>
          <p:cNvCxnSpPr>
            <a:stCxn id="31" idx="3"/>
          </p:cNvCxnSpPr>
          <p:nvPr/>
        </p:nvCxnSpPr>
        <p:spPr>
          <a:xfrm>
            <a:off x="6015033" y="3493830"/>
            <a:ext cx="1262067" cy="113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08C02BAF-A8D7-7188-4CCE-C7E5DFB7140F}"/>
              </a:ext>
            </a:extLst>
          </p:cNvPr>
          <p:cNvSpPr/>
          <p:nvPr/>
        </p:nvSpPr>
        <p:spPr>
          <a:xfrm>
            <a:off x="7277100" y="2036431"/>
            <a:ext cx="2314574" cy="289707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 b="0" i="0" dirty="0">
              <a:solidFill>
                <a:srgbClr val="1D2125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1. Users can </a:t>
            </a:r>
            <a:r>
              <a:rPr lang="en-GB" sz="1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create tasks</a:t>
            </a:r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 with a title and description.</a:t>
            </a:r>
          </a:p>
          <a:p>
            <a:pPr algn="l"/>
            <a:endParaRPr lang="en-GB" sz="14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2. Tasks are </a:t>
            </a:r>
            <a:r>
              <a:rPr lang="en-GB" sz="1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stored in Back4App’s cloud database</a:t>
            </a:r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endParaRPr lang="en-GB" sz="14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/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3. Users can </a:t>
            </a:r>
            <a:r>
              <a:rPr lang="en-GB" sz="1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edit or delete tasks</a:t>
            </a:r>
            <a:r>
              <a:rPr lang="en-GB" sz="1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</a:rPr>
              <a:t>, and the app will sync with the backend in real time.</a:t>
            </a:r>
            <a:endParaRPr lang="en-GB" sz="14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ctr"/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FE3C18-C901-801C-0168-15F4F6D639CB}"/>
              </a:ext>
            </a:extLst>
          </p:cNvPr>
          <p:cNvCxnSpPr>
            <a:stCxn id="34" idx="3"/>
          </p:cNvCxnSpPr>
          <p:nvPr/>
        </p:nvCxnSpPr>
        <p:spPr>
          <a:xfrm>
            <a:off x="9591674" y="3484969"/>
            <a:ext cx="923926" cy="202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1DADD1B7-2A93-ED45-0F65-F74BC1801ED1}"/>
              </a:ext>
            </a:extLst>
          </p:cNvPr>
          <p:cNvSpPr/>
          <p:nvPr/>
        </p:nvSpPr>
        <p:spPr>
          <a:xfrm>
            <a:off x="10525123" y="2972872"/>
            <a:ext cx="1533526" cy="1041916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5774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10EEF-A307-4E0F-6A89-3F6016907D2C}"/>
              </a:ext>
            </a:extLst>
          </p:cNvPr>
          <p:cNvSpPr txBox="1"/>
          <p:nvPr/>
        </p:nvSpPr>
        <p:spPr>
          <a:xfrm>
            <a:off x="0" y="257175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Sign Up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79F34-ACBD-6BC1-C8C3-21748AFF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571"/>
            <a:ext cx="12192000" cy="3318157"/>
          </a:xfrm>
          <a:prstGeom prst="rect">
            <a:avLst/>
          </a:prstGeom>
        </p:spPr>
      </p:pic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42CA53E6-926C-85AC-A4BC-B3D7C99E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844048" y="3816644"/>
            <a:ext cx="656304" cy="7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4685E-8A63-A7B4-4818-77B6A2E5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9ECF4-9BD8-E351-21DA-91FF07CF6AE0}"/>
              </a:ext>
            </a:extLst>
          </p:cNvPr>
          <p:cNvSpPr txBox="1"/>
          <p:nvPr/>
        </p:nvSpPr>
        <p:spPr>
          <a:xfrm>
            <a:off x="0" y="257175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Log 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1587D-31DB-8FF6-2008-4FD76C05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371"/>
            <a:ext cx="12192000" cy="2486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7BC1A3-C219-AB90-0DCB-97BCE54A9D65}"/>
              </a:ext>
            </a:extLst>
          </p:cNvPr>
          <p:cNvSpPr txBox="1"/>
          <p:nvPr/>
        </p:nvSpPr>
        <p:spPr>
          <a:xfrm>
            <a:off x="0" y="3542992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Task Creation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2A604-982E-482B-4E42-C74BA5A1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6239"/>
            <a:ext cx="12192000" cy="2434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C198F-909D-44D5-AE9D-B2BBE8F24C8F}"/>
              </a:ext>
            </a:extLst>
          </p:cNvPr>
          <p:cNvSpPr txBox="1"/>
          <p:nvPr/>
        </p:nvSpPr>
        <p:spPr>
          <a:xfrm>
            <a:off x="870155" y="2498147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14D0C-3125-7591-705C-D988A73B7CC5}"/>
              </a:ext>
            </a:extLst>
          </p:cNvPr>
          <p:cNvSpPr txBox="1"/>
          <p:nvPr/>
        </p:nvSpPr>
        <p:spPr>
          <a:xfrm>
            <a:off x="938981" y="2128815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User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F14B9-D817-EC7A-92D5-985785001F6F}"/>
              </a:ext>
            </a:extLst>
          </p:cNvPr>
          <p:cNvSpPr txBox="1"/>
          <p:nvPr/>
        </p:nvSpPr>
        <p:spPr>
          <a:xfrm>
            <a:off x="1111045" y="5285592"/>
            <a:ext cx="161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Task</a:t>
            </a:r>
          </a:p>
        </p:txBody>
      </p:sp>
      <p:pic>
        <p:nvPicPr>
          <p:cNvPr id="12" name="Graphic 11" descr="Right pointing backhand index">
            <a:extLst>
              <a:ext uri="{FF2B5EF4-FFF2-40B4-BE49-F238E27FC236}">
                <a16:creationId xmlns:a16="http://schemas.microsoft.com/office/drawing/2014/main" id="{8A30D2B7-A002-3E47-69C9-648255E1A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841590" y="5809635"/>
            <a:ext cx="508820" cy="575187"/>
          </a:xfrm>
          <a:prstGeom prst="rect">
            <a:avLst/>
          </a:prstGeom>
        </p:spPr>
      </p:pic>
      <p:pic>
        <p:nvPicPr>
          <p:cNvPr id="13" name="Graphic 12" descr="Right pointing backhand index">
            <a:extLst>
              <a:ext uri="{FF2B5EF4-FFF2-40B4-BE49-F238E27FC236}">
                <a16:creationId xmlns:a16="http://schemas.microsoft.com/office/drawing/2014/main" id="{0FBA8370-8235-2C75-1A5D-CA7A42EB0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841591" y="2999695"/>
            <a:ext cx="508820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E13A3-3491-8A94-DE2B-67C8B81A3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03D693-D23C-41F0-DB5E-CF59FDA8CFC2}"/>
              </a:ext>
            </a:extLst>
          </p:cNvPr>
          <p:cNvSpPr txBox="1"/>
          <p:nvPr/>
        </p:nvSpPr>
        <p:spPr>
          <a:xfrm>
            <a:off x="0" y="239353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Update Task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AC1B7-06F4-013E-D42E-6553F327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064"/>
            <a:ext cx="12192000" cy="5059871"/>
          </a:xfrm>
          <a:prstGeom prst="rect">
            <a:avLst/>
          </a:prstGeom>
        </p:spPr>
      </p:pic>
      <p:pic>
        <p:nvPicPr>
          <p:cNvPr id="10" name="Graphic 9" descr="Cursor">
            <a:extLst>
              <a:ext uri="{FF2B5EF4-FFF2-40B4-BE49-F238E27FC236}">
                <a16:creationId xmlns:a16="http://schemas.microsoft.com/office/drawing/2014/main" id="{B178C1B4-FB67-0749-823B-032F4A122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9510" y="4918589"/>
            <a:ext cx="368710" cy="3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0B00B-B8F1-458B-1FE1-0CB46DA463EE}"/>
              </a:ext>
            </a:extLst>
          </p:cNvPr>
          <p:cNvSpPr txBox="1"/>
          <p:nvPr/>
        </p:nvSpPr>
        <p:spPr>
          <a:xfrm>
            <a:off x="0" y="239353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Delete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F7399-C77C-2CB7-7A7A-C13AD1A7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547"/>
            <a:ext cx="12192000" cy="2332880"/>
          </a:xfrm>
          <a:prstGeom prst="rect">
            <a:avLst/>
          </a:prstGeom>
        </p:spPr>
      </p:pic>
      <p:pic>
        <p:nvPicPr>
          <p:cNvPr id="5" name="Graphic 4" descr="Right pointing backhand index">
            <a:extLst>
              <a:ext uri="{FF2B5EF4-FFF2-40B4-BE49-F238E27FC236}">
                <a16:creationId xmlns:a16="http://schemas.microsoft.com/office/drawing/2014/main" id="{5347C4B2-330C-1E35-A5B3-10007C2E1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649997" y="2886997"/>
            <a:ext cx="508820" cy="575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84DF1-6AD0-21EC-3073-3F64C52B7ADA}"/>
              </a:ext>
            </a:extLst>
          </p:cNvPr>
          <p:cNvSpPr txBox="1"/>
          <p:nvPr/>
        </p:nvSpPr>
        <p:spPr>
          <a:xfrm>
            <a:off x="0" y="3482836"/>
            <a:ext cx="12192000" cy="371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Log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BC6D3-7208-10E6-BD64-CABCB59F8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47720"/>
            <a:ext cx="12192000" cy="1830707"/>
          </a:xfrm>
          <a:prstGeom prst="rect">
            <a:avLst/>
          </a:prstGeom>
        </p:spPr>
      </p:pic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1EA7B444-C5EF-5F0E-7875-4B815343D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1792563" y="5114003"/>
            <a:ext cx="508820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35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662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Garamond</vt:lpstr>
      <vt:lpstr>Segoe UI Symbol</vt:lpstr>
      <vt:lpstr>Times New Roman</vt:lpstr>
      <vt:lpstr>Trebuchet MS</vt:lpstr>
      <vt:lpstr>Wingdings 3</vt:lpstr>
      <vt:lpstr>Office Theme</vt:lpstr>
      <vt:lpstr>Facet</vt:lpstr>
      <vt:lpstr>Organic</vt:lpstr>
      <vt:lpstr>Flutter CRUD App with Back4App (BaaS)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Chowdhury</dc:creator>
  <cp:lastModifiedBy>subha changdar</cp:lastModifiedBy>
  <cp:revision>2</cp:revision>
  <dcterms:created xsi:type="dcterms:W3CDTF">2025-03-25T10:02:17Z</dcterms:created>
  <dcterms:modified xsi:type="dcterms:W3CDTF">2025-03-25T12:48:21Z</dcterms:modified>
</cp:coreProperties>
</file>