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8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520" cy="3172680"/>
          </a:xfrm>
          <a:prstGeom prst="rect">
            <a:avLst/>
          </a:prstGeom>
        </p:spPr>
        <p:txBody>
          <a:bodyPr lIns="109800" rIns="109800" tIns="109800" bIns="91440" anchor="b">
            <a:noAutofit/>
          </a:bodyPr>
          <a:p>
            <a:pPr>
              <a:lnSpc>
                <a:spcPct val="90000"/>
              </a:lnSpc>
            </a:pPr>
            <a:r>
              <a:rPr b="0" lang="en-US" sz="8000" spc="97" strike="noStrike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76000" y="6356520"/>
            <a:ext cx="27428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pPr>
              <a:lnSpc>
                <a:spcPct val="100000"/>
              </a:lnSpc>
            </a:pPr>
            <a:fld id="{EFEB1BE6-5C5F-4EED-9401-A91C5F6131F1}" type="datetime">
              <a:rPr b="0" lang="en-US" sz="1200" spc="69" strike="noStrike">
                <a:solidFill>
                  <a:srgbClr val="8b8b8b"/>
                </a:solidFill>
                <a:latin typeface="Avenir Next LT Pro"/>
              </a:rPr>
              <a:t>11/24/22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869680" y="6356520"/>
            <a:ext cx="27428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pPr algn="r">
              <a:lnSpc>
                <a:spcPct val="100000"/>
              </a:lnSpc>
            </a:pPr>
            <a:fld id="{64785F19-9212-4E33-B8A7-6CDF23AF973A}" type="slidenum">
              <a:rPr b="0" lang="en-US" sz="1200" spc="69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 rot="5400000">
            <a:off x="85788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V="1">
            <a:off x="578520" y="4500720"/>
            <a:ext cx="1103436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97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97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97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7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en-US" sz="1800" spc="97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97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800" spc="97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7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97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7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97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7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98960" y="78732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109800" rIns="109800" tIns="109800" bIns="91440"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97" strike="noStrike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109800" rIns="109800" tIns="109800" bIns="91440"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97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97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2400" spc="97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97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2000" spc="97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97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n-US" sz="1800" spc="97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97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n-US" sz="1800" spc="97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1115640" y="6356520"/>
            <a:ext cx="27428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pPr>
              <a:lnSpc>
                <a:spcPct val="100000"/>
              </a:lnSpc>
            </a:pPr>
            <a:fld id="{4BA4B94C-414F-4832-8646-61C36F62BCB3}" type="datetime">
              <a:rPr b="0" lang="en-US" sz="1200" spc="69" strike="noStrike">
                <a:solidFill>
                  <a:srgbClr val="8b8b8b"/>
                </a:solidFill>
                <a:latin typeface="Avenir Next LT Pro"/>
              </a:rPr>
              <a:t>11/24/22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8540640" y="6356520"/>
            <a:ext cx="27428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pPr algn="r">
              <a:lnSpc>
                <a:spcPct val="100000"/>
              </a:lnSpc>
            </a:pPr>
            <a:fld id="{FBBA9C2C-A570-43DA-8C2D-8A6A56632951}" type="slidenum">
              <a:rPr b="0" lang="en-US" sz="1200" spc="69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3" descr="A picture containing timeline&#10;&#10;Description automatically generated"/>
          <p:cNvPicPr/>
          <p:nvPr/>
        </p:nvPicPr>
        <p:blipFill>
          <a:blip r:embed="rId1"/>
          <a:srcRect l="12623" t="0" r="12623" b="0"/>
          <a:stretch/>
        </p:blipFill>
        <p:spPr>
          <a:xfrm>
            <a:off x="3645000" y="0"/>
            <a:ext cx="8546760" cy="69019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ffffff">
                  <a:alpha val="0"/>
                </a:srgbClr>
              </a:gs>
              <a:gs pos="100000">
                <a:srgbClr val="ffffff">
                  <a:alpha val="79215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Shape 3"/>
          <p:cNvSpPr txBox="1"/>
          <p:nvPr/>
        </p:nvSpPr>
        <p:spPr>
          <a:xfrm>
            <a:off x="478080" y="1122480"/>
            <a:ext cx="4023000" cy="226512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90000"/>
              </a:lnSpc>
            </a:pPr>
            <a:r>
              <a:rPr b="1" i="1" lang="en-US" sz="3000" spc="97" strike="noStrike">
                <a:solidFill>
                  <a:srgbClr val="000000"/>
                </a:solidFill>
                <a:latin typeface="Avenir Next LT Pro"/>
              </a:rPr>
              <a:t>STOCK MARKET PRICE PREDICTION</a:t>
            </a:r>
            <a:endParaRPr b="0" lang="en-US" sz="3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78080" y="4894560"/>
            <a:ext cx="4023000" cy="158328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rmAutofit fontScale="75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1400" spc="97" strike="noStrike">
                <a:solidFill>
                  <a:srgbClr val="000000"/>
                </a:solidFill>
                <a:latin typeface="Sitka Text"/>
              </a:rPr>
              <a:t>Team: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1400" spc="97" strike="noStrike">
                <a:solidFill>
                  <a:srgbClr val="000000"/>
                </a:solidFill>
                <a:latin typeface="Sitka Text"/>
              </a:rPr>
              <a:t>200050062    - K Namitha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1400" spc="97" strike="noStrike">
                <a:solidFill>
                  <a:srgbClr val="000000"/>
                </a:solidFill>
                <a:latin typeface="Sitka Text"/>
              </a:rPr>
              <a:t>2000500104  - P Sai Pavan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1400" spc="97" strike="noStrike">
                <a:solidFill>
                  <a:srgbClr val="000000"/>
                </a:solidFill>
                <a:latin typeface="Sitka Text"/>
              </a:rPr>
              <a:t>2000500120  - R Rakesh Kumar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1400" spc="97" strike="noStrike">
                <a:solidFill>
                  <a:srgbClr val="000000"/>
                </a:solidFill>
                <a:latin typeface="Sitka Text"/>
              </a:rPr>
              <a:t>200050057    - KS Vishwesh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Sitka Heading"/>
                <a:ea typeface="Cambria"/>
              </a:rPr>
              <a:t>DATASET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15640" y="2477880"/>
            <a:ext cx="9648720" cy="33516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97" strike="noStrike">
                <a:solidFill>
                  <a:srgbClr val="000000"/>
                </a:solidFill>
                <a:latin typeface="Avenir Next LT Pro"/>
              </a:rPr>
              <a:t>We have used stock prices of famous corporates IBM</a:t>
            </a: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97" strike="noStrike">
                <a:solidFill>
                  <a:srgbClr val="000000"/>
                </a:solidFill>
                <a:latin typeface="Avenir Next LT Pro"/>
              </a:rPr>
              <a:t>We used the data from around 20 years and used 4:1 train to test split.</a:t>
            </a: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96" name="Picture 4" descr="Graphical user interface,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443400" y="4072680"/>
            <a:ext cx="5514840" cy="247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97" strike="noStrike">
                <a:solidFill>
                  <a:srgbClr val="000000"/>
                </a:solidFill>
                <a:latin typeface="Sitka Heading"/>
              </a:rPr>
              <a:t>EXPERIMENTED MODELS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15640" y="2477880"/>
            <a:ext cx="10167840" cy="36939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97" strike="noStrike">
                <a:solidFill>
                  <a:srgbClr val="000000"/>
                </a:solidFill>
                <a:latin typeface="Avenir Next LT Pro"/>
              </a:rPr>
              <a:t>Linear-ReLU-Linear (lrl)</a:t>
            </a:r>
            <a:r>
              <a:rPr b="0" lang="en-US" sz="2800" spc="97" strike="noStrike">
                <a:solidFill>
                  <a:srgbClr val="000000"/>
                </a:solidFill>
                <a:latin typeface="Avenir Next LT Pro"/>
              </a:rPr>
              <a:t>.</a:t>
            </a:r>
            <a:endParaRPr b="0" lang="en-US" sz="2800" spc="97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97" strike="noStrike">
                <a:solidFill>
                  <a:srgbClr val="000000"/>
                </a:solidFill>
                <a:latin typeface="Avenir Next LT Pro"/>
              </a:rPr>
              <a:t>Long short-term memory (lstm).</a:t>
            </a: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97" strike="noStrike">
                <a:solidFill>
                  <a:srgbClr val="000000"/>
                </a:solidFill>
                <a:latin typeface="Avenir Next LT Pro"/>
              </a:rPr>
              <a:t>Modified version of lstm (lstm with lrl).</a:t>
            </a: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97" strike="noStrike">
                <a:solidFill>
                  <a:srgbClr val="000000"/>
                </a:solidFill>
                <a:latin typeface="Avenir Next LT Pro"/>
              </a:rPr>
              <a:t>Gated recurrent units (gru).</a:t>
            </a: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97" strike="noStrike">
                <a:solidFill>
                  <a:srgbClr val="000000"/>
                </a:solidFill>
                <a:latin typeface="Sitka Text"/>
              </a:rPr>
              <a:t>LINEAR RELU LINEAR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0" name="Picture 4" descr="Graphical user interface,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586520" y="2477880"/>
            <a:ext cx="9226080" cy="369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97" strike="noStrike">
                <a:solidFill>
                  <a:srgbClr val="000000"/>
                </a:solidFill>
                <a:latin typeface="Sitka Heading"/>
              </a:rPr>
              <a:t>LONG SHORT-TERM MEMORY MODEL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2" name="Picture 4" descr="Graphical user interface,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586520" y="2477880"/>
            <a:ext cx="9226080" cy="369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97" strike="noStrike">
                <a:solidFill>
                  <a:srgbClr val="000000"/>
                </a:solidFill>
                <a:latin typeface="Avenir Next LT Pro"/>
              </a:rPr>
              <a:t>LSTM WITH LRL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54520" y="2757960"/>
            <a:ext cx="3449520" cy="26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Picture 8" descr="Graphical user interface,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581840" y="2477880"/>
            <a:ext cx="9235080" cy="369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97" strike="noStrike">
                <a:solidFill>
                  <a:srgbClr val="000000"/>
                </a:solidFill>
                <a:latin typeface="Sitka Heading"/>
              </a:rPr>
              <a:t>GATED RECURRENT UNITS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7" name="Picture 4" descr="Graphical user interface, char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586520" y="2477880"/>
            <a:ext cx="9226080" cy="369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97" strike="noStrike">
                <a:solidFill>
                  <a:srgbClr val="000000"/>
                </a:solidFill>
                <a:latin typeface="Sitka Heading"/>
              </a:rPr>
              <a:t>EVALUATION METRICES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115640" y="2477880"/>
            <a:ext cx="10167840" cy="36939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97" strike="noStrike">
                <a:solidFill>
                  <a:srgbClr val="000000"/>
                </a:solidFill>
                <a:latin typeface="Avenir Next LT Pro"/>
              </a:rPr>
              <a:t>Root mean squared error (RMSE).</a:t>
            </a: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97" strike="noStrike">
                <a:solidFill>
                  <a:srgbClr val="000000"/>
                </a:solidFill>
                <a:latin typeface="Avenir Next LT Pro"/>
              </a:rPr>
              <a:t>Moving average (MA). </a:t>
            </a: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10" name="Picture 5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7890480" y="2477520"/>
            <a:ext cx="2742840" cy="871920"/>
          </a:xfrm>
          <a:prstGeom prst="rect">
            <a:avLst/>
          </a:prstGeom>
          <a:ln>
            <a:noFill/>
          </a:ln>
        </p:spPr>
      </p:pic>
      <p:pic>
        <p:nvPicPr>
          <p:cNvPr id="111" name="Picture 6" descr="A picture containing text, antenna&#10;&#10;Description automatically generated"/>
          <p:cNvPicPr/>
          <p:nvPr/>
        </p:nvPicPr>
        <p:blipFill>
          <a:blip r:embed="rId2"/>
          <a:stretch/>
        </p:blipFill>
        <p:spPr>
          <a:xfrm>
            <a:off x="7890480" y="3494520"/>
            <a:ext cx="2742840" cy="83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97" strike="noStrike">
                <a:solidFill>
                  <a:srgbClr val="000000"/>
                </a:solidFill>
                <a:latin typeface="Sitka Heading"/>
              </a:rPr>
              <a:t>CONCLUSIONS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15640" y="2477880"/>
            <a:ext cx="10167840" cy="36939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97" strike="noStrike">
                <a:solidFill>
                  <a:srgbClr val="000000"/>
                </a:solidFill>
                <a:latin typeface="Avenir Next LT Pro"/>
              </a:rPr>
              <a:t>After trying the normal feed forward neural networks we found LSTM and GRU better for time series models.</a:t>
            </a:r>
            <a:endParaRPr b="0" lang="en-US" sz="2600" spc="97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333"/>
      </a:dk2>
      <a:lt2>
        <a:srgbClr val="e8e4e2"/>
      </a:lt2>
      <a:accent1>
        <a:srgbClr val="22ade6"/>
      </a:accent1>
      <a:accent2>
        <a:srgbClr val="174ed5"/>
      </a:accent2>
      <a:accent3>
        <a:srgbClr val="4129e7"/>
      </a:accent3>
      <a:accent4>
        <a:srgbClr val="7e17d5"/>
      </a:accent4>
      <a:accent5>
        <a:srgbClr val="df29e7"/>
      </a:accent5>
      <a:accent6>
        <a:srgbClr val="d5178e"/>
      </a:accent6>
      <a:hlink>
        <a:srgbClr val="bf64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333"/>
      </a:dk2>
      <a:lt2>
        <a:srgbClr val="e8e4e2"/>
      </a:lt2>
      <a:accent1>
        <a:srgbClr val="22ade6"/>
      </a:accent1>
      <a:accent2>
        <a:srgbClr val="174ed5"/>
      </a:accent2>
      <a:accent3>
        <a:srgbClr val="4129e7"/>
      </a:accent3>
      <a:accent4>
        <a:srgbClr val="7e17d5"/>
      </a:accent4>
      <a:accent5>
        <a:srgbClr val="df29e7"/>
      </a:accent5>
      <a:accent6>
        <a:srgbClr val="d5178e"/>
      </a:accent6>
      <a:hlink>
        <a:srgbClr val="bf64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2022-11-24T13:16:56Z</dcterms:created>
  <dc:creator/>
  <dc:description/>
  <dc:language>en-IN</dc:language>
  <cp:lastModifiedBy/>
  <dcterms:modified xsi:type="dcterms:W3CDTF">2022-11-24T18:05:50Z</dcterms:modified>
  <cp:revision>308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