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crdownload"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9" r:id="rId3"/>
    <p:sldId id="257" r:id="rId4"/>
    <p:sldId id="270" r:id="rId5"/>
    <p:sldId id="269" r:id="rId6"/>
    <p:sldId id="261" r:id="rId7"/>
    <p:sldId id="298" r:id="rId8"/>
    <p:sldId id="297" r:id="rId9"/>
    <p:sldId id="264" r:id="rId10"/>
    <p:sldId id="280" r:id="rId11"/>
    <p:sldId id="296" r:id="rId12"/>
    <p:sldId id="291" r:id="rId13"/>
    <p:sldId id="281" r:id="rId14"/>
    <p:sldId id="288" r:id="rId15"/>
    <p:sldId id="286" r:id="rId16"/>
    <p:sldId id="293" r:id="rId17"/>
    <p:sldId id="289" r:id="rId18"/>
    <p:sldId id="292" r:id="rId19"/>
    <p:sldId id="287" r:id="rId20"/>
    <p:sldId id="290" r:id="rId21"/>
    <p:sldId id="294" r:id="rId22"/>
    <p:sldId id="300" r:id="rId23"/>
    <p:sldId id="282" r:id="rId24"/>
    <p:sldId id="271"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82A07-F118-424C-AC5D-85AB72861E5D}" v="2316" dt="2021-04-27T20:15:46.232"/>
    <p1510:client id="{A03A939B-A734-4234-B0CA-A50C4461025C}" v="584" dt="2021-04-28T05:22:45.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941D9-B99B-44D4-93DE-11119F3237D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B075BC9-8C99-4656-8EBE-591098B95D23}">
      <dgm:prSet phldr="0" custT="1"/>
      <dgm:spPr/>
      <dgm:t>
        <a:bodyPr/>
        <a:lstStyle/>
        <a:p>
          <a:pPr algn="just" rtl="0"/>
          <a:r>
            <a:rPr lang="en-US" sz="2000" dirty="0">
              <a:latin typeface="Arial" panose="020B0604020202020204" pitchFamily="34" charset="0"/>
              <a:cs typeface="Arial" panose="020B0604020202020204" pitchFamily="34" charset="0"/>
            </a:rPr>
            <a:t>There are different approaches used in football result prediction in existing systems, these include K-NN, </a:t>
          </a:r>
          <a:r>
            <a:rPr lang="en-US" sz="2000" dirty="0" smtClean="0">
              <a:latin typeface="Arial" panose="020B0604020202020204" pitchFamily="34" charset="0"/>
              <a:cs typeface="Arial" panose="020B0604020202020204" pitchFamily="34" charset="0"/>
            </a:rPr>
            <a:t>Naive </a:t>
          </a:r>
          <a:r>
            <a:rPr lang="en-US" sz="2000" dirty="0">
              <a:latin typeface="Arial" panose="020B0604020202020204" pitchFamily="34" charset="0"/>
              <a:cs typeface="Arial" panose="020B0604020202020204" pitchFamily="34" charset="0"/>
            </a:rPr>
            <a:t>Bayes, Logical </a:t>
          </a:r>
          <a:r>
            <a:rPr lang="en-US" sz="2000" dirty="0" smtClean="0">
              <a:latin typeface="Arial" panose="020B0604020202020204" pitchFamily="34" charset="0"/>
              <a:cs typeface="Arial" panose="020B0604020202020204" pitchFamily="34" charset="0"/>
            </a:rPr>
            <a:t>Regression, </a:t>
          </a:r>
          <a:r>
            <a:rPr lang="en-IN" sz="2000" dirty="0" smtClean="0">
              <a:latin typeface="Arial" panose="020B0604020202020204" pitchFamily="34" charset="0"/>
              <a:cs typeface="Arial" panose="020B0604020202020204" pitchFamily="34" charset="0"/>
            </a:rPr>
            <a:t>Bayesian Network Model</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dgm:t>
    </dgm:pt>
    <dgm:pt modelId="{FDC60576-593F-44B4-B920-59433DF5726F}" type="parTrans" cxnId="{C1FC62BA-C343-4F56-B0B9-339F40E0AE30}">
      <dgm:prSet/>
      <dgm:spPr/>
      <dgm:t>
        <a:bodyPr/>
        <a:lstStyle/>
        <a:p>
          <a:endParaRPr lang="en-US"/>
        </a:p>
      </dgm:t>
    </dgm:pt>
    <dgm:pt modelId="{54849002-0D0D-4991-879A-0FCB24991ADB}" type="sibTrans" cxnId="{C1FC62BA-C343-4F56-B0B9-339F40E0AE30}">
      <dgm:prSet/>
      <dgm:spPr/>
      <dgm:t>
        <a:bodyPr/>
        <a:lstStyle/>
        <a:p>
          <a:endParaRPr lang="en-US"/>
        </a:p>
      </dgm:t>
    </dgm:pt>
    <dgm:pt modelId="{484A9012-4BA9-49EF-99BF-3D05F5FD16B8}">
      <dgm:prSet phldr="0" custT="1"/>
      <dgm:spPr/>
      <dgm:t>
        <a:bodyPr/>
        <a:lstStyle/>
        <a:p>
          <a:pPr algn="just" rtl="0"/>
          <a:r>
            <a:rPr lang="en-US" sz="2000" dirty="0">
              <a:latin typeface="Arial" panose="020B0604020202020204" pitchFamily="34" charset="0"/>
              <a:cs typeface="Arial" panose="020B0604020202020204" pitchFamily="34" charset="0"/>
            </a:rPr>
            <a:t>Football predictive system is made up of two main components, namely: feature sets/ data sets and implementation techniques. We therefore analyse the data sets and the techniques used in the implementation of existing system.</a:t>
          </a:r>
        </a:p>
      </dgm:t>
    </dgm:pt>
    <dgm:pt modelId="{8DF7EFB9-711E-4472-81FB-0F4CA37A4979}" type="parTrans" cxnId="{4EFBE03E-112C-4F02-BBD7-5B8D6141F6DB}">
      <dgm:prSet/>
      <dgm:spPr/>
      <dgm:t>
        <a:bodyPr/>
        <a:lstStyle/>
        <a:p>
          <a:endParaRPr lang="en-IN"/>
        </a:p>
      </dgm:t>
    </dgm:pt>
    <dgm:pt modelId="{26103FF1-17D2-4C4B-8696-8C85389F0535}" type="sibTrans" cxnId="{4EFBE03E-112C-4F02-BBD7-5B8D6141F6DB}">
      <dgm:prSet/>
      <dgm:spPr/>
      <dgm:t>
        <a:bodyPr/>
        <a:lstStyle/>
        <a:p>
          <a:endParaRPr lang="en-US"/>
        </a:p>
      </dgm:t>
    </dgm:pt>
    <dgm:pt modelId="{AEAB388E-0B9D-4878-A3BE-256DE7B75738}">
      <dgm:prSet phldr="0" custT="1"/>
      <dgm:spPr/>
      <dgm:t>
        <a:bodyPr/>
        <a:lstStyle/>
        <a:p>
          <a:pPr algn="just" rtl="0"/>
          <a:r>
            <a:rPr lang="en-US" sz="2000" b="0" dirty="0" smtClean="0">
              <a:latin typeface="Arial" panose="020B0604020202020204" pitchFamily="34" charset="0"/>
              <a:cs typeface="Arial" panose="020B0604020202020204" pitchFamily="34" charset="0"/>
            </a:rPr>
            <a:t>Cons </a:t>
          </a:r>
          <a:r>
            <a:rPr lang="en-US" sz="2000" b="0" dirty="0">
              <a:latin typeface="Arial" panose="020B0604020202020204" pitchFamily="34" charset="0"/>
              <a:cs typeface="Arial" panose="020B0604020202020204" pitchFamily="34" charset="0"/>
            </a:rPr>
            <a:t>of Existing </a:t>
          </a:r>
          <a:r>
            <a:rPr lang="en-US" sz="2000" b="0" dirty="0" smtClean="0">
              <a:latin typeface="Arial" panose="020B0604020202020204" pitchFamily="34" charset="0"/>
              <a:cs typeface="Arial" panose="020B0604020202020204" pitchFamily="34" charset="0"/>
            </a:rPr>
            <a:t>System</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number of techniques and feature sets have been used to develop and implement football results prediction systems. Due to the variations observed in </a:t>
          </a:r>
          <a:r>
            <a:rPr lang="en-US" sz="2000" dirty="0" smtClean="0">
              <a:latin typeface="Arial" panose="020B0604020202020204" pitchFamily="34" charset="0"/>
              <a:cs typeface="Arial" panose="020B0604020202020204" pitchFamily="34" charset="0"/>
            </a:rPr>
            <a:t>these, </a:t>
          </a:r>
          <a:r>
            <a:rPr lang="en-US" sz="2000" dirty="0">
              <a:latin typeface="Arial" panose="020B0604020202020204" pitchFamily="34" charset="0"/>
              <a:cs typeface="Arial" panose="020B0604020202020204" pitchFamily="34" charset="0"/>
            </a:rPr>
            <a:t>it is difficult to identify which system outperforms the others. These variations include: number of goals prediction, win-draw-loss prediction, propensity to score or concede goals, total points earned in a season, </a:t>
          </a:r>
          <a:r>
            <a:rPr lang="en-US" sz="2000" dirty="0" smtClean="0">
              <a:latin typeface="Arial" panose="020B0604020202020204" pitchFamily="34" charset="0"/>
              <a:cs typeface="Arial" panose="020B0604020202020204" pitchFamily="34" charset="0"/>
            </a:rPr>
            <a:t>etc.</a:t>
          </a:r>
          <a:endParaRPr lang="en-US" sz="2000" dirty="0">
            <a:latin typeface="Arial" panose="020B0604020202020204" pitchFamily="34" charset="0"/>
            <a:cs typeface="Arial" panose="020B0604020202020204" pitchFamily="34" charset="0"/>
          </a:endParaRPr>
        </a:p>
      </dgm:t>
    </dgm:pt>
    <dgm:pt modelId="{172F60D7-8BBF-4270-ABD6-22DD02F5F247}" type="parTrans" cxnId="{D45D49B4-F4FC-482B-B895-620C80116809}">
      <dgm:prSet/>
      <dgm:spPr/>
      <dgm:t>
        <a:bodyPr/>
        <a:lstStyle/>
        <a:p>
          <a:endParaRPr lang="en-IN"/>
        </a:p>
      </dgm:t>
    </dgm:pt>
    <dgm:pt modelId="{85B67F77-6B84-4FC3-BF3B-4631753A16E5}" type="sibTrans" cxnId="{D45D49B4-F4FC-482B-B895-620C80116809}">
      <dgm:prSet/>
      <dgm:spPr/>
      <dgm:t>
        <a:bodyPr/>
        <a:lstStyle/>
        <a:p>
          <a:endParaRPr lang="en-US"/>
        </a:p>
      </dgm:t>
    </dgm:pt>
    <dgm:pt modelId="{2FD05E1A-8B12-46B8-A260-46CFC6A72D36}" type="pres">
      <dgm:prSet presAssocID="{0A7941D9-B99B-44D4-93DE-11119F3237D7}" presName="linear" presStyleCnt="0">
        <dgm:presLayoutVars>
          <dgm:animLvl val="lvl"/>
          <dgm:resizeHandles val="exact"/>
        </dgm:presLayoutVars>
      </dgm:prSet>
      <dgm:spPr/>
      <dgm:t>
        <a:bodyPr/>
        <a:lstStyle/>
        <a:p>
          <a:endParaRPr lang="en-US"/>
        </a:p>
      </dgm:t>
    </dgm:pt>
    <dgm:pt modelId="{D0819FA3-7ABB-40A2-BC8B-6CDEAE59232B}" type="pres">
      <dgm:prSet presAssocID="{3B075BC9-8C99-4656-8EBE-591098B95D23}" presName="parentText" presStyleLbl="node1" presStyleIdx="0" presStyleCnt="3" custScaleY="98070" custLinFactNeighborX="-222" custLinFactNeighborY="-22020">
        <dgm:presLayoutVars>
          <dgm:chMax val="0"/>
          <dgm:bulletEnabled val="1"/>
        </dgm:presLayoutVars>
      </dgm:prSet>
      <dgm:spPr/>
      <dgm:t>
        <a:bodyPr/>
        <a:lstStyle/>
        <a:p>
          <a:endParaRPr lang="en-US"/>
        </a:p>
      </dgm:t>
    </dgm:pt>
    <dgm:pt modelId="{46A76671-5576-479F-963C-F5E1BEE73BC3}" type="pres">
      <dgm:prSet presAssocID="{54849002-0D0D-4991-879A-0FCB24991ADB}" presName="spacer" presStyleCnt="0"/>
      <dgm:spPr/>
    </dgm:pt>
    <dgm:pt modelId="{8312D7EF-2F0F-4107-950E-095ED77F9605}" type="pres">
      <dgm:prSet presAssocID="{484A9012-4BA9-49EF-99BF-3D05F5FD16B8}" presName="parentText" presStyleLbl="node1" presStyleIdx="1" presStyleCnt="3">
        <dgm:presLayoutVars>
          <dgm:chMax val="0"/>
          <dgm:bulletEnabled val="1"/>
        </dgm:presLayoutVars>
      </dgm:prSet>
      <dgm:spPr/>
      <dgm:t>
        <a:bodyPr/>
        <a:lstStyle/>
        <a:p>
          <a:endParaRPr lang="en-US"/>
        </a:p>
      </dgm:t>
    </dgm:pt>
    <dgm:pt modelId="{18210D26-0EF2-4133-958C-0BFFD6E040BF}" type="pres">
      <dgm:prSet presAssocID="{26103FF1-17D2-4C4B-8696-8C85389F0535}" presName="spacer" presStyleCnt="0"/>
      <dgm:spPr/>
    </dgm:pt>
    <dgm:pt modelId="{C4E83494-80D4-4F36-AF2E-88B924F4F0E3}" type="pres">
      <dgm:prSet presAssocID="{AEAB388E-0B9D-4878-A3BE-256DE7B75738}" presName="parentText" presStyleLbl="node1" presStyleIdx="2" presStyleCnt="3">
        <dgm:presLayoutVars>
          <dgm:chMax val="0"/>
          <dgm:bulletEnabled val="1"/>
        </dgm:presLayoutVars>
      </dgm:prSet>
      <dgm:spPr/>
      <dgm:t>
        <a:bodyPr/>
        <a:lstStyle/>
        <a:p>
          <a:endParaRPr lang="en-US"/>
        </a:p>
      </dgm:t>
    </dgm:pt>
  </dgm:ptLst>
  <dgm:cxnLst>
    <dgm:cxn modelId="{D45D49B4-F4FC-482B-B895-620C80116809}" srcId="{0A7941D9-B99B-44D4-93DE-11119F3237D7}" destId="{AEAB388E-0B9D-4878-A3BE-256DE7B75738}" srcOrd="2" destOrd="0" parTransId="{172F60D7-8BBF-4270-ABD6-22DD02F5F247}" sibTransId="{85B67F77-6B84-4FC3-BF3B-4631753A16E5}"/>
    <dgm:cxn modelId="{ADBE4F3C-3F73-4AED-AC4F-3FDAE4EE34E3}" type="presOf" srcId="{AEAB388E-0B9D-4878-A3BE-256DE7B75738}" destId="{C4E83494-80D4-4F36-AF2E-88B924F4F0E3}" srcOrd="0" destOrd="0" presId="urn:microsoft.com/office/officeart/2005/8/layout/vList2"/>
    <dgm:cxn modelId="{4EFBE03E-112C-4F02-BBD7-5B8D6141F6DB}" srcId="{0A7941D9-B99B-44D4-93DE-11119F3237D7}" destId="{484A9012-4BA9-49EF-99BF-3D05F5FD16B8}" srcOrd="1" destOrd="0" parTransId="{8DF7EFB9-711E-4472-81FB-0F4CA37A4979}" sibTransId="{26103FF1-17D2-4C4B-8696-8C85389F0535}"/>
    <dgm:cxn modelId="{C1FC62BA-C343-4F56-B0B9-339F40E0AE30}" srcId="{0A7941D9-B99B-44D4-93DE-11119F3237D7}" destId="{3B075BC9-8C99-4656-8EBE-591098B95D23}" srcOrd="0" destOrd="0" parTransId="{FDC60576-593F-44B4-B920-59433DF5726F}" sibTransId="{54849002-0D0D-4991-879A-0FCB24991ADB}"/>
    <dgm:cxn modelId="{4C9B38DA-8596-4F63-8CA4-C5DCE8F6B7CD}" type="presOf" srcId="{3B075BC9-8C99-4656-8EBE-591098B95D23}" destId="{D0819FA3-7ABB-40A2-BC8B-6CDEAE59232B}" srcOrd="0" destOrd="0" presId="urn:microsoft.com/office/officeart/2005/8/layout/vList2"/>
    <dgm:cxn modelId="{0FFA16E4-DF5C-4419-8FB5-0CFAD15D5A78}" type="presOf" srcId="{0A7941D9-B99B-44D4-93DE-11119F3237D7}" destId="{2FD05E1A-8B12-46B8-A260-46CFC6A72D36}" srcOrd="0" destOrd="0" presId="urn:microsoft.com/office/officeart/2005/8/layout/vList2"/>
    <dgm:cxn modelId="{6FF24DEA-A00E-4103-A4B1-FED7666DFD6B}" type="presOf" srcId="{484A9012-4BA9-49EF-99BF-3D05F5FD16B8}" destId="{8312D7EF-2F0F-4107-950E-095ED77F9605}" srcOrd="0" destOrd="0" presId="urn:microsoft.com/office/officeart/2005/8/layout/vList2"/>
    <dgm:cxn modelId="{1DCDD0FF-7A03-4BC5-B1F6-A7B4E886B178}" type="presParOf" srcId="{2FD05E1A-8B12-46B8-A260-46CFC6A72D36}" destId="{D0819FA3-7ABB-40A2-BC8B-6CDEAE59232B}" srcOrd="0" destOrd="0" presId="urn:microsoft.com/office/officeart/2005/8/layout/vList2"/>
    <dgm:cxn modelId="{BAC1D9A0-F000-4485-B24D-6A9BE9A3EB66}" type="presParOf" srcId="{2FD05E1A-8B12-46B8-A260-46CFC6A72D36}" destId="{46A76671-5576-479F-963C-F5E1BEE73BC3}" srcOrd="1" destOrd="0" presId="urn:microsoft.com/office/officeart/2005/8/layout/vList2"/>
    <dgm:cxn modelId="{404E9A97-24B9-4AF9-8353-A9B5005F5DBF}" type="presParOf" srcId="{2FD05E1A-8B12-46B8-A260-46CFC6A72D36}" destId="{8312D7EF-2F0F-4107-950E-095ED77F9605}" srcOrd="2" destOrd="0" presId="urn:microsoft.com/office/officeart/2005/8/layout/vList2"/>
    <dgm:cxn modelId="{9669AE4C-D654-405E-BB7E-51ABDAD009AE}" type="presParOf" srcId="{2FD05E1A-8B12-46B8-A260-46CFC6A72D36}" destId="{18210D26-0EF2-4133-958C-0BFFD6E040BF}" srcOrd="3" destOrd="0" presId="urn:microsoft.com/office/officeart/2005/8/layout/vList2"/>
    <dgm:cxn modelId="{6F1271EF-2231-409B-8074-0089F5B95D45}" type="presParOf" srcId="{2FD05E1A-8B12-46B8-A260-46CFC6A72D36}" destId="{C4E83494-80D4-4F36-AF2E-88B924F4F0E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7941D9-B99B-44D4-93DE-11119F3237D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84A9012-4BA9-49EF-99BF-3D05F5FD16B8}">
      <dgm:prSet phldr="0" custT="1"/>
      <dgm:spPr/>
      <dgm:t>
        <a:bodyPr/>
        <a:lstStyle/>
        <a:p>
          <a:pPr algn="just" rtl="0"/>
          <a:r>
            <a:rPr lang="en-US" sz="2000" dirty="0">
              <a:latin typeface="Arial" panose="020B0604020202020204" pitchFamily="34" charset="0"/>
              <a:cs typeface="Arial" panose="020B0604020202020204" pitchFamily="34" charset="0"/>
            </a:rPr>
            <a:t>The proposed system would be implemented using </a:t>
          </a:r>
          <a:r>
            <a:rPr lang="en-US" sz="2000" dirty="0" smtClean="0">
              <a:latin typeface="Arial" panose="020B0604020202020204" pitchFamily="34" charset="0"/>
              <a:cs typeface="Arial" panose="020B0604020202020204" pitchFamily="34" charset="0"/>
            </a:rPr>
            <a:t>three </a:t>
          </a:r>
          <a:r>
            <a:rPr lang="en-US" sz="2000" dirty="0">
              <a:latin typeface="Arial" panose="020B0604020202020204" pitchFamily="34" charset="0"/>
              <a:cs typeface="Arial" panose="020B0604020202020204" pitchFamily="34" charset="0"/>
            </a:rPr>
            <a:t>different Machine Learning Algorithms.</a:t>
          </a:r>
        </a:p>
      </dgm:t>
    </dgm:pt>
    <dgm:pt modelId="{8DF7EFB9-711E-4472-81FB-0F4CA37A4979}" type="parTrans" cxnId="{4EFBE03E-112C-4F02-BBD7-5B8D6141F6DB}">
      <dgm:prSet/>
      <dgm:spPr/>
      <dgm:t>
        <a:bodyPr/>
        <a:lstStyle/>
        <a:p>
          <a:endParaRPr lang="en-IN"/>
        </a:p>
      </dgm:t>
    </dgm:pt>
    <dgm:pt modelId="{26103FF1-17D2-4C4B-8696-8C85389F0535}" type="sibTrans" cxnId="{4EFBE03E-112C-4F02-BBD7-5B8D6141F6DB}">
      <dgm:prSet/>
      <dgm:spPr/>
      <dgm:t>
        <a:bodyPr/>
        <a:lstStyle/>
        <a:p>
          <a:endParaRPr lang="en-US"/>
        </a:p>
      </dgm:t>
    </dgm:pt>
    <dgm:pt modelId="{E1CC71C6-3340-4B3A-8687-F4622B0E05E4}">
      <dgm:prSet phldr="0" custT="1"/>
      <dgm:spPr/>
      <dgm:t>
        <a:bodyPr/>
        <a:lstStyle/>
        <a:p>
          <a:pPr algn="just" rtl="0"/>
          <a:r>
            <a:rPr lang="en-US" sz="2000" dirty="0">
              <a:latin typeface="Arial" panose="020B0604020202020204" pitchFamily="34" charset="0"/>
              <a:cs typeface="Arial" panose="020B0604020202020204" pitchFamily="34" charset="0"/>
            </a:rPr>
            <a:t>The model will be developed using a ML Technique with enhanced </a:t>
          </a:r>
          <a:r>
            <a:rPr lang="en-US" sz="2000" dirty="0" smtClean="0">
              <a:latin typeface="Arial" panose="020B0604020202020204" pitchFamily="34" charset="0"/>
              <a:cs typeface="Arial" panose="020B0604020202020204" pitchFamily="34" charset="0"/>
            </a:rPr>
            <a:t>capabilities. which </a:t>
          </a:r>
          <a:r>
            <a:rPr lang="en-US" sz="2000" dirty="0">
              <a:latin typeface="Arial" panose="020B0604020202020204" pitchFamily="34" charset="0"/>
              <a:cs typeface="Arial" panose="020B0604020202020204" pitchFamily="34" charset="0"/>
            </a:rPr>
            <a:t>seeks to improve on the problems of implementation complexities and low prediction rate inherent in exiting systems. </a:t>
          </a:r>
        </a:p>
      </dgm:t>
    </dgm:pt>
    <dgm:pt modelId="{8FD05C67-3D4D-4E44-827B-FD2A26D532FA}" type="parTrans" cxnId="{206C06BA-158B-4523-9156-5FB3661891A3}">
      <dgm:prSet/>
      <dgm:spPr/>
      <dgm:t>
        <a:bodyPr/>
        <a:lstStyle/>
        <a:p>
          <a:endParaRPr lang="en-IN"/>
        </a:p>
      </dgm:t>
    </dgm:pt>
    <dgm:pt modelId="{C4679AE0-C828-453C-9789-48102D2ED339}" type="sibTrans" cxnId="{206C06BA-158B-4523-9156-5FB3661891A3}">
      <dgm:prSet/>
      <dgm:spPr/>
      <dgm:t>
        <a:bodyPr/>
        <a:lstStyle/>
        <a:p>
          <a:endParaRPr lang="en-US"/>
        </a:p>
      </dgm:t>
    </dgm:pt>
    <dgm:pt modelId="{D5722EF9-61D6-4102-9620-F89484AB4CDB}">
      <dgm:prSet phldr="0" custT="1"/>
      <dgm:spPr/>
      <dgm:t>
        <a:bodyPr/>
        <a:lstStyle/>
        <a:p>
          <a:pPr algn="just" rtl="0"/>
          <a:r>
            <a:rPr lang="en-US" sz="2000" dirty="0">
              <a:latin typeface="Arial" panose="020B0604020202020204" pitchFamily="34" charset="0"/>
              <a:cs typeface="Arial" panose="020B0604020202020204" pitchFamily="34" charset="0"/>
            </a:rPr>
            <a:t>Number of goals </a:t>
          </a:r>
          <a:r>
            <a:rPr lang="en-US" sz="2000" dirty="0" smtClean="0">
              <a:latin typeface="Arial" panose="020B0604020202020204" pitchFamily="34" charset="0"/>
              <a:cs typeface="Arial" panose="020B0604020202020204" pitchFamily="34" charset="0"/>
            </a:rPr>
            <a:t>scored, Home team points, Away team points, Winning streak within </a:t>
          </a:r>
          <a:r>
            <a:rPr lang="en-US" sz="2000" dirty="0">
              <a:latin typeface="Arial" panose="020B0604020202020204" pitchFamily="34" charset="0"/>
              <a:cs typeface="Arial" panose="020B0604020202020204" pitchFamily="34" charset="0"/>
            </a:rPr>
            <a:t>a season, </a:t>
          </a:r>
          <a:r>
            <a:rPr lang="en-US" sz="2000" dirty="0" smtClean="0">
              <a:latin typeface="Arial" panose="020B0604020202020204" pitchFamily="34" charset="0"/>
              <a:cs typeface="Arial" panose="020B0604020202020204" pitchFamily="34" charset="0"/>
            </a:rPr>
            <a:t>as </a:t>
          </a:r>
          <a:r>
            <a:rPr lang="en-US" sz="2000" dirty="0">
              <a:latin typeface="Arial" panose="020B0604020202020204" pitchFamily="34" charset="0"/>
              <a:cs typeface="Arial" panose="020B0604020202020204" pitchFamily="34" charset="0"/>
            </a:rPr>
            <a:t>well as other features used in the existing systems will be used to design and build the model.</a:t>
          </a:r>
        </a:p>
      </dgm:t>
    </dgm:pt>
    <dgm:pt modelId="{6E0499FE-F85D-4900-949A-5E428C918573}" type="parTrans" cxnId="{043331FB-459E-4F2E-A252-09A2B81EAECA}">
      <dgm:prSet/>
      <dgm:spPr/>
      <dgm:t>
        <a:bodyPr/>
        <a:lstStyle/>
        <a:p>
          <a:endParaRPr lang="en-IN"/>
        </a:p>
      </dgm:t>
    </dgm:pt>
    <dgm:pt modelId="{EF2633E4-EA31-4D5A-A313-2B22A4DECD03}" type="sibTrans" cxnId="{043331FB-459E-4F2E-A252-09A2B81EAECA}">
      <dgm:prSet/>
      <dgm:spPr/>
      <dgm:t>
        <a:bodyPr/>
        <a:lstStyle/>
        <a:p>
          <a:endParaRPr lang="en-US"/>
        </a:p>
      </dgm:t>
    </dgm:pt>
    <dgm:pt modelId="{2FD05E1A-8B12-46B8-A260-46CFC6A72D36}" type="pres">
      <dgm:prSet presAssocID="{0A7941D9-B99B-44D4-93DE-11119F3237D7}" presName="linear" presStyleCnt="0">
        <dgm:presLayoutVars>
          <dgm:animLvl val="lvl"/>
          <dgm:resizeHandles val="exact"/>
        </dgm:presLayoutVars>
      </dgm:prSet>
      <dgm:spPr/>
      <dgm:t>
        <a:bodyPr/>
        <a:lstStyle/>
        <a:p>
          <a:endParaRPr lang="en-US"/>
        </a:p>
      </dgm:t>
    </dgm:pt>
    <dgm:pt modelId="{F4CF4A71-CEC2-4D96-A072-4831526E78EB}" type="pres">
      <dgm:prSet presAssocID="{E1CC71C6-3340-4B3A-8687-F4622B0E05E4}" presName="parentText" presStyleLbl="node1" presStyleIdx="0" presStyleCnt="3" custScaleY="145254">
        <dgm:presLayoutVars>
          <dgm:chMax val="0"/>
          <dgm:bulletEnabled val="1"/>
        </dgm:presLayoutVars>
      </dgm:prSet>
      <dgm:spPr/>
      <dgm:t>
        <a:bodyPr/>
        <a:lstStyle/>
        <a:p>
          <a:endParaRPr lang="en-US"/>
        </a:p>
      </dgm:t>
    </dgm:pt>
    <dgm:pt modelId="{E6922A36-1EE3-43BB-A4DE-7DE4B5877BD9}" type="pres">
      <dgm:prSet presAssocID="{C4679AE0-C828-453C-9789-48102D2ED339}" presName="spacer" presStyleCnt="0"/>
      <dgm:spPr/>
    </dgm:pt>
    <dgm:pt modelId="{8312D7EF-2F0F-4107-950E-095ED77F9605}" type="pres">
      <dgm:prSet presAssocID="{484A9012-4BA9-49EF-99BF-3D05F5FD16B8}" presName="parentText" presStyleLbl="node1" presStyleIdx="1" presStyleCnt="3" custScaleY="145168" custLinFactNeighborX="1136" custLinFactNeighborY="-58782">
        <dgm:presLayoutVars>
          <dgm:chMax val="0"/>
          <dgm:bulletEnabled val="1"/>
        </dgm:presLayoutVars>
      </dgm:prSet>
      <dgm:spPr/>
      <dgm:t>
        <a:bodyPr/>
        <a:lstStyle/>
        <a:p>
          <a:endParaRPr lang="en-US"/>
        </a:p>
      </dgm:t>
    </dgm:pt>
    <dgm:pt modelId="{201A0A70-5D63-41AF-9210-E768ECBC94BD}" type="pres">
      <dgm:prSet presAssocID="{26103FF1-17D2-4C4B-8696-8C85389F0535}" presName="spacer" presStyleCnt="0"/>
      <dgm:spPr/>
    </dgm:pt>
    <dgm:pt modelId="{BCDCFF90-BA49-4B43-998F-AC53E80016CF}" type="pres">
      <dgm:prSet presAssocID="{D5722EF9-61D6-4102-9620-F89484AB4CDB}" presName="parentText" presStyleLbl="node1" presStyleIdx="2" presStyleCnt="3" custScaleY="145168" custLinFactY="-1169" custLinFactNeighborX="-222" custLinFactNeighborY="-100000">
        <dgm:presLayoutVars>
          <dgm:chMax val="0"/>
          <dgm:bulletEnabled val="1"/>
        </dgm:presLayoutVars>
      </dgm:prSet>
      <dgm:spPr/>
      <dgm:t>
        <a:bodyPr/>
        <a:lstStyle/>
        <a:p>
          <a:endParaRPr lang="en-US"/>
        </a:p>
      </dgm:t>
    </dgm:pt>
  </dgm:ptLst>
  <dgm:cxnLst>
    <dgm:cxn modelId="{111BE532-99AF-4130-B458-DE052525BBAA}" type="presOf" srcId="{E1CC71C6-3340-4B3A-8687-F4622B0E05E4}" destId="{F4CF4A71-CEC2-4D96-A072-4831526E78EB}" srcOrd="0" destOrd="0" presId="urn:microsoft.com/office/officeart/2005/8/layout/vList2"/>
    <dgm:cxn modelId="{00FF7EF1-22D0-440D-B942-8ADC0614E527}" type="presOf" srcId="{0A7941D9-B99B-44D4-93DE-11119F3237D7}" destId="{2FD05E1A-8B12-46B8-A260-46CFC6A72D36}" srcOrd="0" destOrd="0" presId="urn:microsoft.com/office/officeart/2005/8/layout/vList2"/>
    <dgm:cxn modelId="{206C06BA-158B-4523-9156-5FB3661891A3}" srcId="{0A7941D9-B99B-44D4-93DE-11119F3237D7}" destId="{E1CC71C6-3340-4B3A-8687-F4622B0E05E4}" srcOrd="0" destOrd="0" parTransId="{8FD05C67-3D4D-4E44-827B-FD2A26D532FA}" sibTransId="{C4679AE0-C828-453C-9789-48102D2ED339}"/>
    <dgm:cxn modelId="{4EFBE03E-112C-4F02-BBD7-5B8D6141F6DB}" srcId="{0A7941D9-B99B-44D4-93DE-11119F3237D7}" destId="{484A9012-4BA9-49EF-99BF-3D05F5FD16B8}" srcOrd="1" destOrd="0" parTransId="{8DF7EFB9-711E-4472-81FB-0F4CA37A4979}" sibTransId="{26103FF1-17D2-4C4B-8696-8C85389F0535}"/>
    <dgm:cxn modelId="{74912885-7657-4C60-8ECB-BBC0E8F1C223}" type="presOf" srcId="{484A9012-4BA9-49EF-99BF-3D05F5FD16B8}" destId="{8312D7EF-2F0F-4107-950E-095ED77F9605}" srcOrd="0" destOrd="0" presId="urn:microsoft.com/office/officeart/2005/8/layout/vList2"/>
    <dgm:cxn modelId="{27A6523A-7318-475B-914F-9ABC21CD740F}" type="presOf" srcId="{D5722EF9-61D6-4102-9620-F89484AB4CDB}" destId="{BCDCFF90-BA49-4B43-998F-AC53E80016CF}" srcOrd="0" destOrd="0" presId="urn:microsoft.com/office/officeart/2005/8/layout/vList2"/>
    <dgm:cxn modelId="{043331FB-459E-4F2E-A252-09A2B81EAECA}" srcId="{0A7941D9-B99B-44D4-93DE-11119F3237D7}" destId="{D5722EF9-61D6-4102-9620-F89484AB4CDB}" srcOrd="2" destOrd="0" parTransId="{6E0499FE-F85D-4900-949A-5E428C918573}" sibTransId="{EF2633E4-EA31-4D5A-A313-2B22A4DECD03}"/>
    <dgm:cxn modelId="{C6703127-242D-484E-9E6B-96B07B5456B2}" type="presParOf" srcId="{2FD05E1A-8B12-46B8-A260-46CFC6A72D36}" destId="{F4CF4A71-CEC2-4D96-A072-4831526E78EB}" srcOrd="0" destOrd="0" presId="urn:microsoft.com/office/officeart/2005/8/layout/vList2"/>
    <dgm:cxn modelId="{4DE86E5C-6163-4C8E-A324-E40F2C65A4A8}" type="presParOf" srcId="{2FD05E1A-8B12-46B8-A260-46CFC6A72D36}" destId="{E6922A36-1EE3-43BB-A4DE-7DE4B5877BD9}" srcOrd="1" destOrd="0" presId="urn:microsoft.com/office/officeart/2005/8/layout/vList2"/>
    <dgm:cxn modelId="{F880AE48-D232-48BF-B6D1-C3A44BACB76A}" type="presParOf" srcId="{2FD05E1A-8B12-46B8-A260-46CFC6A72D36}" destId="{8312D7EF-2F0F-4107-950E-095ED77F9605}" srcOrd="2" destOrd="0" presId="urn:microsoft.com/office/officeart/2005/8/layout/vList2"/>
    <dgm:cxn modelId="{3C41A14C-471D-404C-B1FF-456F50C3A53A}" type="presParOf" srcId="{2FD05E1A-8B12-46B8-A260-46CFC6A72D36}" destId="{201A0A70-5D63-41AF-9210-E768ECBC94BD}" srcOrd="3" destOrd="0" presId="urn:microsoft.com/office/officeart/2005/8/layout/vList2"/>
    <dgm:cxn modelId="{C23A0A6E-BD72-4AE1-896A-10C26CA8DF57}" type="presParOf" srcId="{2FD05E1A-8B12-46B8-A260-46CFC6A72D36}" destId="{BCDCFF90-BA49-4B43-998F-AC53E80016C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7941D9-B99B-44D4-93DE-11119F3237D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FD05E1A-8B12-46B8-A260-46CFC6A72D36}" type="pres">
      <dgm:prSet presAssocID="{0A7941D9-B99B-44D4-93DE-11119F3237D7}" presName="linear" presStyleCnt="0">
        <dgm:presLayoutVars>
          <dgm:animLvl val="lvl"/>
          <dgm:resizeHandles val="exact"/>
        </dgm:presLayoutVars>
      </dgm:prSet>
      <dgm:spPr/>
      <dgm:t>
        <a:bodyPr/>
        <a:lstStyle/>
        <a:p>
          <a:endParaRPr lang="en-US"/>
        </a:p>
      </dgm:t>
    </dgm:pt>
  </dgm:ptLst>
  <dgm:cxnLst>
    <dgm:cxn modelId="{00FF7EF1-22D0-440D-B942-8ADC0614E527}" type="presOf" srcId="{0A7941D9-B99B-44D4-93DE-11119F3237D7}" destId="{2FD05E1A-8B12-46B8-A260-46CFC6A72D3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19FA3-7ABB-40A2-BC8B-6CDEAE59232B}">
      <dsp:nvSpPr>
        <dsp:cNvPr id="0" name=""/>
        <dsp:cNvSpPr/>
      </dsp:nvSpPr>
      <dsp:spPr>
        <a:xfrm>
          <a:off x="0" y="0"/>
          <a:ext cx="7046885" cy="22222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There are different approaches used in football result prediction in existing systems, these include K-NN, </a:t>
          </a:r>
          <a:r>
            <a:rPr lang="en-US" sz="2000" kern="1200" dirty="0" smtClean="0">
              <a:latin typeface="Arial" panose="020B0604020202020204" pitchFamily="34" charset="0"/>
              <a:cs typeface="Arial" panose="020B0604020202020204" pitchFamily="34" charset="0"/>
            </a:rPr>
            <a:t>Naive </a:t>
          </a:r>
          <a:r>
            <a:rPr lang="en-US" sz="2000" kern="1200" dirty="0">
              <a:latin typeface="Arial" panose="020B0604020202020204" pitchFamily="34" charset="0"/>
              <a:cs typeface="Arial" panose="020B0604020202020204" pitchFamily="34" charset="0"/>
            </a:rPr>
            <a:t>Bayes, Logical </a:t>
          </a:r>
          <a:r>
            <a:rPr lang="en-US" sz="2000" kern="1200" dirty="0" smtClean="0">
              <a:latin typeface="Arial" panose="020B0604020202020204" pitchFamily="34" charset="0"/>
              <a:cs typeface="Arial" panose="020B0604020202020204" pitchFamily="34" charset="0"/>
            </a:rPr>
            <a:t>Regression, </a:t>
          </a:r>
          <a:r>
            <a:rPr lang="en-IN" sz="2000" kern="1200" dirty="0" smtClean="0">
              <a:latin typeface="Arial" panose="020B0604020202020204" pitchFamily="34" charset="0"/>
              <a:cs typeface="Arial" panose="020B0604020202020204" pitchFamily="34" charset="0"/>
            </a:rPr>
            <a:t>Bayesian Network Model</a:t>
          </a:r>
          <a:r>
            <a:rPr lang="en-US" sz="2000" kern="1200" dirty="0" smtClean="0">
              <a:latin typeface="Arial" panose="020B0604020202020204" pitchFamily="34" charset="0"/>
              <a:cs typeface="Arial" panose="020B0604020202020204" pitchFamily="34" charset="0"/>
            </a:rPr>
            <a:t>.</a:t>
          </a:r>
          <a:endParaRPr lang="en-US" sz="2000" kern="1200" dirty="0">
            <a:latin typeface="Arial" panose="020B0604020202020204" pitchFamily="34" charset="0"/>
            <a:cs typeface="Arial" panose="020B0604020202020204" pitchFamily="34" charset="0"/>
          </a:endParaRPr>
        </a:p>
      </dsp:txBody>
      <dsp:txXfrm>
        <a:off x="108481" y="108481"/>
        <a:ext cx="6829923" cy="2005274"/>
      </dsp:txXfrm>
    </dsp:sp>
    <dsp:sp modelId="{8312D7EF-2F0F-4107-950E-095ED77F9605}">
      <dsp:nvSpPr>
        <dsp:cNvPr id="0" name=""/>
        <dsp:cNvSpPr/>
      </dsp:nvSpPr>
      <dsp:spPr>
        <a:xfrm>
          <a:off x="0" y="2237841"/>
          <a:ext cx="7046885" cy="22659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Football predictive system is made up of two main components, namely: feature sets/ data sets and implementation techniques. We therefore analyse the data sets and the techniques used in the implementation of existing system.</a:t>
          </a:r>
        </a:p>
      </dsp:txBody>
      <dsp:txXfrm>
        <a:off x="110616" y="2348457"/>
        <a:ext cx="6825653" cy="2044738"/>
      </dsp:txXfrm>
    </dsp:sp>
    <dsp:sp modelId="{C4E83494-80D4-4F36-AF2E-88B924F4F0E3}">
      <dsp:nvSpPr>
        <dsp:cNvPr id="0" name=""/>
        <dsp:cNvSpPr/>
      </dsp:nvSpPr>
      <dsp:spPr>
        <a:xfrm>
          <a:off x="0" y="4516762"/>
          <a:ext cx="7046885" cy="22659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0" kern="1200" dirty="0" smtClean="0">
              <a:latin typeface="Arial" panose="020B0604020202020204" pitchFamily="34" charset="0"/>
              <a:cs typeface="Arial" panose="020B0604020202020204" pitchFamily="34" charset="0"/>
            </a:rPr>
            <a:t>Cons </a:t>
          </a:r>
          <a:r>
            <a:rPr lang="en-US" sz="2000" b="0" kern="1200" dirty="0">
              <a:latin typeface="Arial" panose="020B0604020202020204" pitchFamily="34" charset="0"/>
              <a:cs typeface="Arial" panose="020B0604020202020204" pitchFamily="34" charset="0"/>
            </a:rPr>
            <a:t>of Existing </a:t>
          </a:r>
          <a:r>
            <a:rPr lang="en-US" sz="2000" b="0" kern="1200" dirty="0" smtClean="0">
              <a:latin typeface="Arial" panose="020B0604020202020204" pitchFamily="34" charset="0"/>
              <a:cs typeface="Arial" panose="020B0604020202020204" pitchFamily="34" charset="0"/>
            </a:rPr>
            <a:t>System</a:t>
          </a:r>
          <a:r>
            <a:rPr lang="en-US" sz="2000" kern="1200" dirty="0" smtClean="0">
              <a:latin typeface="Arial" panose="020B0604020202020204" pitchFamily="34" charset="0"/>
              <a:cs typeface="Arial" panose="020B0604020202020204" pitchFamily="34" charset="0"/>
            </a:rPr>
            <a:t>: </a:t>
          </a:r>
          <a:r>
            <a:rPr lang="en-US" sz="2000" kern="1200" dirty="0">
              <a:latin typeface="Arial" panose="020B0604020202020204" pitchFamily="34" charset="0"/>
              <a:cs typeface="Arial" panose="020B0604020202020204" pitchFamily="34" charset="0"/>
            </a:rPr>
            <a:t>A number of techniques and feature sets have been used to develop and implement football results prediction systems. Due to the variations observed in </a:t>
          </a:r>
          <a:r>
            <a:rPr lang="en-US" sz="2000" kern="1200" dirty="0" smtClean="0">
              <a:latin typeface="Arial" panose="020B0604020202020204" pitchFamily="34" charset="0"/>
              <a:cs typeface="Arial" panose="020B0604020202020204" pitchFamily="34" charset="0"/>
            </a:rPr>
            <a:t>these, </a:t>
          </a:r>
          <a:r>
            <a:rPr lang="en-US" sz="2000" kern="1200" dirty="0">
              <a:latin typeface="Arial" panose="020B0604020202020204" pitchFamily="34" charset="0"/>
              <a:cs typeface="Arial" panose="020B0604020202020204" pitchFamily="34" charset="0"/>
            </a:rPr>
            <a:t>it is difficult to identify which system outperforms the others. These variations include: number of goals prediction, win-draw-loss prediction, propensity to score or concede goals, total points earned in a season, </a:t>
          </a:r>
          <a:r>
            <a:rPr lang="en-US" sz="2000" kern="1200" dirty="0" smtClean="0">
              <a:latin typeface="Arial" panose="020B0604020202020204" pitchFamily="34" charset="0"/>
              <a:cs typeface="Arial" panose="020B0604020202020204" pitchFamily="34" charset="0"/>
            </a:rPr>
            <a:t>etc.</a:t>
          </a:r>
          <a:endParaRPr lang="en-US" sz="2000" kern="1200" dirty="0">
            <a:latin typeface="Arial" panose="020B0604020202020204" pitchFamily="34" charset="0"/>
            <a:cs typeface="Arial" panose="020B0604020202020204" pitchFamily="34" charset="0"/>
          </a:endParaRPr>
        </a:p>
      </dsp:txBody>
      <dsp:txXfrm>
        <a:off x="110616" y="4627378"/>
        <a:ext cx="6825653" cy="2044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F4A71-CEC2-4D96-A072-4831526E78EB}">
      <dsp:nvSpPr>
        <dsp:cNvPr id="0" name=""/>
        <dsp:cNvSpPr/>
      </dsp:nvSpPr>
      <dsp:spPr>
        <a:xfrm>
          <a:off x="0" y="20023"/>
          <a:ext cx="6899010" cy="198838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The model will be developed using a ML Technique with enhanced </a:t>
          </a:r>
          <a:r>
            <a:rPr lang="en-US" sz="2000" kern="1200" dirty="0" smtClean="0">
              <a:latin typeface="Arial" panose="020B0604020202020204" pitchFamily="34" charset="0"/>
              <a:cs typeface="Arial" panose="020B0604020202020204" pitchFamily="34" charset="0"/>
            </a:rPr>
            <a:t>capabilities. which </a:t>
          </a:r>
          <a:r>
            <a:rPr lang="en-US" sz="2000" kern="1200" dirty="0">
              <a:latin typeface="Arial" panose="020B0604020202020204" pitchFamily="34" charset="0"/>
              <a:cs typeface="Arial" panose="020B0604020202020204" pitchFamily="34" charset="0"/>
            </a:rPr>
            <a:t>seeks to improve on the problems of implementation complexities and low prediction rate inherent in exiting systems. </a:t>
          </a:r>
        </a:p>
      </dsp:txBody>
      <dsp:txXfrm>
        <a:off x="97065" y="117088"/>
        <a:ext cx="6704880" cy="1794252"/>
      </dsp:txXfrm>
    </dsp:sp>
    <dsp:sp modelId="{8312D7EF-2F0F-4107-950E-095ED77F9605}">
      <dsp:nvSpPr>
        <dsp:cNvPr id="0" name=""/>
        <dsp:cNvSpPr/>
      </dsp:nvSpPr>
      <dsp:spPr>
        <a:xfrm>
          <a:off x="0" y="2085565"/>
          <a:ext cx="6899010" cy="198720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The proposed system would be implemented using </a:t>
          </a:r>
          <a:r>
            <a:rPr lang="en-US" sz="2000" kern="1200" dirty="0" smtClean="0">
              <a:latin typeface="Arial" panose="020B0604020202020204" pitchFamily="34" charset="0"/>
              <a:cs typeface="Arial" panose="020B0604020202020204" pitchFamily="34" charset="0"/>
            </a:rPr>
            <a:t>three </a:t>
          </a:r>
          <a:r>
            <a:rPr lang="en-US" sz="2000" kern="1200" dirty="0">
              <a:latin typeface="Arial" panose="020B0604020202020204" pitchFamily="34" charset="0"/>
              <a:cs typeface="Arial" panose="020B0604020202020204" pitchFamily="34" charset="0"/>
            </a:rPr>
            <a:t>different Machine Learning Algorithms.</a:t>
          </a:r>
        </a:p>
      </dsp:txBody>
      <dsp:txXfrm>
        <a:off x="97007" y="2182572"/>
        <a:ext cx="6704996" cy="1793190"/>
      </dsp:txXfrm>
    </dsp:sp>
    <dsp:sp modelId="{BCDCFF90-BA49-4B43-998F-AC53E80016CF}">
      <dsp:nvSpPr>
        <dsp:cNvPr id="0" name=""/>
        <dsp:cNvSpPr/>
      </dsp:nvSpPr>
      <dsp:spPr>
        <a:xfrm>
          <a:off x="0" y="4166808"/>
          <a:ext cx="6899010" cy="198720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Number of goals </a:t>
          </a:r>
          <a:r>
            <a:rPr lang="en-US" sz="2000" kern="1200" dirty="0" smtClean="0">
              <a:latin typeface="Arial" panose="020B0604020202020204" pitchFamily="34" charset="0"/>
              <a:cs typeface="Arial" panose="020B0604020202020204" pitchFamily="34" charset="0"/>
            </a:rPr>
            <a:t>scored, Home team points, Away team points, Winning streak within </a:t>
          </a:r>
          <a:r>
            <a:rPr lang="en-US" sz="2000" kern="1200" dirty="0">
              <a:latin typeface="Arial" panose="020B0604020202020204" pitchFamily="34" charset="0"/>
              <a:cs typeface="Arial" panose="020B0604020202020204" pitchFamily="34" charset="0"/>
            </a:rPr>
            <a:t>a season, </a:t>
          </a:r>
          <a:r>
            <a:rPr lang="en-US" sz="2000" kern="1200" dirty="0" smtClean="0">
              <a:latin typeface="Arial" panose="020B0604020202020204" pitchFamily="34" charset="0"/>
              <a:cs typeface="Arial" panose="020B0604020202020204" pitchFamily="34" charset="0"/>
            </a:rPr>
            <a:t>as </a:t>
          </a:r>
          <a:r>
            <a:rPr lang="en-US" sz="2000" kern="1200" dirty="0">
              <a:latin typeface="Arial" panose="020B0604020202020204" pitchFamily="34" charset="0"/>
              <a:cs typeface="Arial" panose="020B0604020202020204" pitchFamily="34" charset="0"/>
            </a:rPr>
            <a:t>well as other features used in the existing systems will be used to design and build the model.</a:t>
          </a:r>
        </a:p>
      </dsp:txBody>
      <dsp:txXfrm>
        <a:off x="97007" y="4263815"/>
        <a:ext cx="6704996" cy="17931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6/11/2021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3277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6/11/2021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434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6/11/2021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597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6/11/2021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268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6/11/2021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4782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6/11/2021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362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6/11/2021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566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6/11/2021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8103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6/11/2021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6/11/2021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83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6/11/2021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4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6/11/2021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74633868"/>
      </p:ext>
    </p:extLst>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Portugal_2-3_Denmark,_Football.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mmons.wikimedia.org/wiki/File:Portugal_2-3_Denmark,_Football.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Portugal_2-3_Denmark,_Football.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crdownload"/><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4AA13AD3-0A4F-475A-BEBB-DEEFF5C09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C6EEED0-77CF-4A2C-9F1D-43C2621124AC}"/>
              </a:ext>
            </a:extLst>
          </p:cNvPr>
          <p:cNvPicPr>
            <a:picLocks noChangeAspect="1"/>
          </p:cNvPicPr>
          <p:nvPr/>
        </p:nvPicPr>
        <p:blipFill rotWithShape="1">
          <a:blip r:embed="rId2">
            <a:alphaModFix amt="60000"/>
            <a:extLst>
              <a:ext uri="{837473B0-CC2E-450A-ABE3-18F120FF3D39}">
                <a1611:picAttrSrcUrl xmlns="" xmlns:a1611="http://schemas.microsoft.com/office/drawing/2016/11/main" r:id="rId3"/>
              </a:ext>
            </a:extLst>
          </a:blip>
          <a:srcRect b="15730"/>
          <a:stretch/>
        </p:blipFill>
        <p:spPr>
          <a:xfrm>
            <a:off x="8729" y="8719"/>
            <a:ext cx="12191980" cy="6857990"/>
          </a:xfrm>
          <a:prstGeom prst="rect">
            <a:avLst/>
          </a:prstGeom>
        </p:spPr>
      </p:pic>
      <p:sp>
        <p:nvSpPr>
          <p:cNvPr id="2" name="Title 1"/>
          <p:cNvSpPr>
            <a:spLocks noGrp="1"/>
          </p:cNvSpPr>
          <p:nvPr>
            <p:ph type="ctrTitle"/>
          </p:nvPr>
        </p:nvSpPr>
        <p:spPr>
          <a:xfrm>
            <a:off x="960120" y="640079"/>
            <a:ext cx="10268712" cy="2973977"/>
          </a:xfrm>
        </p:spPr>
        <p:txBody>
          <a:bodyPr anchor="b">
            <a:normAutofit/>
          </a:bodyPr>
          <a:lstStyle/>
          <a:p>
            <a:r>
              <a:rPr lang="en-US" sz="4400" dirty="0">
                <a:latin typeface="Arial" panose="020B0604020202020204" pitchFamily="34" charset="0"/>
                <a:cs typeface="Arial" panose="020B0604020202020204" pitchFamily="34" charset="0"/>
              </a:rPr>
              <a:t>Predicting Football RESULTS Using ML techniques</a:t>
            </a:r>
          </a:p>
        </p:txBody>
      </p:sp>
      <p:sp>
        <p:nvSpPr>
          <p:cNvPr id="3" name="Subtitle 2"/>
          <p:cNvSpPr>
            <a:spLocks noGrp="1"/>
          </p:cNvSpPr>
          <p:nvPr>
            <p:ph type="subTitle" idx="1"/>
          </p:nvPr>
        </p:nvSpPr>
        <p:spPr>
          <a:xfrm>
            <a:off x="7802881" y="4667794"/>
            <a:ext cx="4160278" cy="1878853"/>
          </a:xfrm>
        </p:spPr>
        <p:txBody>
          <a:bodyPr vert="horz" lIns="91440" tIns="45720" rIns="91440" bIns="45720" rtlCol="0" anchor="t">
            <a:normAutofit/>
          </a:bodyPr>
          <a:lstStyle/>
          <a:p>
            <a:pPr>
              <a:lnSpc>
                <a:spcPct val="91000"/>
              </a:lnSpc>
            </a:pPr>
            <a:endParaRPr lang="en-US" sz="1600" b="1" dirty="0">
              <a:solidFill>
                <a:schemeClr val="tx1"/>
              </a:solidFill>
            </a:endParaRPr>
          </a:p>
          <a:p>
            <a:pPr>
              <a:lnSpc>
                <a:spcPct val="91000"/>
              </a:lnSpc>
            </a:pPr>
            <a:r>
              <a:rPr lang="en-US" sz="1600" b="1" dirty="0">
                <a:solidFill>
                  <a:schemeClr val="tx1"/>
                </a:solidFill>
              </a:rPr>
              <a:t>By   Kontham Akhilesh(18311A1925)</a:t>
            </a:r>
            <a:endParaRPr lang="en-US" dirty="0">
              <a:solidFill>
                <a:schemeClr val="tx1"/>
              </a:solidFill>
            </a:endParaRPr>
          </a:p>
          <a:p>
            <a:pPr>
              <a:lnSpc>
                <a:spcPct val="91000"/>
              </a:lnSpc>
            </a:pPr>
            <a:r>
              <a:rPr lang="en-US" sz="1600" b="1" dirty="0">
                <a:solidFill>
                  <a:schemeClr val="tx1"/>
                </a:solidFill>
              </a:rPr>
              <a:t> Katta Rakesh (18311A1921)</a:t>
            </a:r>
          </a:p>
          <a:p>
            <a:pPr>
              <a:lnSpc>
                <a:spcPct val="91000"/>
              </a:lnSpc>
            </a:pPr>
            <a:r>
              <a:rPr lang="en-US" sz="1600" b="1" dirty="0">
                <a:solidFill>
                  <a:schemeClr val="tx1"/>
                </a:solidFill>
              </a:rPr>
              <a:t>          Anil Kumar Rapolu (18311A1945)</a:t>
            </a:r>
          </a:p>
        </p:txBody>
      </p:sp>
      <p:sp>
        <p:nvSpPr>
          <p:cNvPr id="5" name="TextBox 4">
            <a:extLst>
              <a:ext uri="{FF2B5EF4-FFF2-40B4-BE49-F238E27FC236}">
                <a16:creationId xmlns:a16="http://schemas.microsoft.com/office/drawing/2014/main" id="{81D1837C-C685-4326-8236-12D5F365887D}"/>
              </a:ext>
            </a:extLst>
          </p:cNvPr>
          <p:cNvSpPr txBox="1"/>
          <p:nvPr/>
        </p:nvSpPr>
        <p:spPr>
          <a:xfrm>
            <a:off x="9775954" y="6657945"/>
            <a:ext cx="2416046"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 xmlns:ahyp="http://schemas.microsoft.com/office/drawing/2018/hyperlinkcolor" val="tx"/>
                    </a:ext>
                  </a:extLst>
                </a:hlinkClick>
              </a:rPr>
              <a:t>CC BY-SA</a:t>
            </a:r>
            <a:r>
              <a:rPr lang="en-US" sz="700" dirty="0">
                <a:solidFill>
                  <a:srgbClr val="FFFFFF"/>
                </a:solidFill>
              </a:rPr>
              <a:t>.</a:t>
            </a:r>
          </a:p>
        </p:txBody>
      </p:sp>
    </p:spTree>
    <p:extLst>
      <p:ext uri="{BB962C8B-B14F-4D97-AF65-F5344CB8AC3E}">
        <p14:creationId xmlns:p14="http://schemas.microsoft.com/office/powerpoint/2010/main" val="36226251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pPr algn="just"/>
            <a:r>
              <a:rPr lang="en-IN" sz="3600" dirty="0" smtClean="0">
                <a:latin typeface="Arial" panose="020B0604020202020204" pitchFamily="34" charset="0"/>
                <a:cs typeface="Arial" panose="020B0604020202020204" pitchFamily="34" charset="0"/>
              </a:rPr>
              <a:t>Proposed system</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2587752"/>
            <a:ext cx="11228832" cy="3593592"/>
          </a:xfrm>
        </p:spPr>
        <p:txBody>
          <a:bodyPr>
            <a:normAutofit/>
          </a:bodyPr>
          <a:lstStyle/>
          <a:p>
            <a:pPr algn="just"/>
            <a:r>
              <a:rPr lang="en-IN" sz="2000" dirty="0" smtClean="0">
                <a:latin typeface="Arial" panose="020B0604020202020204" pitchFamily="34" charset="0"/>
                <a:cs typeface="Arial" panose="020B0604020202020204" pitchFamily="34" charset="0"/>
              </a:rPr>
              <a:t>To develop a Machine learning Algorithm or Technique that helps in predicting the match winning team in the football match with high Accuracy.</a:t>
            </a:r>
          </a:p>
          <a:p>
            <a:pPr algn="just"/>
            <a:r>
              <a:rPr lang="en-IN" sz="2000" dirty="0" smtClean="0">
                <a:latin typeface="Arial" panose="020B0604020202020204" pitchFamily="34" charset="0"/>
                <a:cs typeface="Arial" panose="020B0604020202020204" pitchFamily="34" charset="0"/>
              </a:rPr>
              <a:t>Model is developed by considering the following features:</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Winning </a:t>
            </a:r>
            <a:r>
              <a:rPr lang="en-IN" sz="2000" dirty="0">
                <a:latin typeface="Arial" panose="020B0604020202020204" pitchFamily="34" charset="0"/>
                <a:cs typeface="Arial" panose="020B0604020202020204" pitchFamily="34" charset="0"/>
              </a:rPr>
              <a:t>Streaks of the teams.</a:t>
            </a: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Based on the </a:t>
            </a:r>
            <a:r>
              <a:rPr lang="en-IN" sz="2000" dirty="0" smtClean="0">
                <a:latin typeface="Arial" panose="020B0604020202020204" pitchFamily="34" charset="0"/>
                <a:cs typeface="Arial" panose="020B0604020202020204" pitchFamily="34" charset="0"/>
              </a:rPr>
              <a:t>existing </a:t>
            </a:r>
            <a:r>
              <a:rPr lang="en-IN" sz="2000" dirty="0">
                <a:latin typeface="Arial" panose="020B0604020202020204" pitchFamily="34" charset="0"/>
                <a:cs typeface="Arial" panose="020B0604020202020204" pitchFamily="34" charset="0"/>
              </a:rPr>
              <a:t>features.</a:t>
            </a: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Home team and away team goal difference</a:t>
            </a:r>
            <a:r>
              <a:rPr lang="en-IN" sz="20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IN" sz="2000" dirty="0" err="1" smtClean="0">
                <a:latin typeface="Arial" panose="020B0604020202020204" pitchFamily="34" charset="0"/>
                <a:cs typeface="Arial" panose="020B0604020202020204" pitchFamily="34" charset="0"/>
              </a:rPr>
              <a:t>DiffFormPts</a:t>
            </a:r>
            <a:r>
              <a:rPr lang="en-IN" sz="2000" dirty="0" smtClean="0">
                <a:latin typeface="Arial" panose="020B0604020202020204" pitchFamily="34" charset="0"/>
                <a:cs typeface="Arial" panose="020B0604020202020204" pitchFamily="34" charset="0"/>
              </a:rPr>
              <a:t>: Different form of points </a:t>
            </a:r>
            <a:r>
              <a:rPr lang="en-IN" sz="2000" dirty="0" err="1" smtClean="0">
                <a:latin typeface="Arial" panose="020B0604020202020204" pitchFamily="34" charset="0"/>
                <a:cs typeface="Arial" panose="020B0604020202020204" pitchFamily="34" charset="0"/>
              </a:rPr>
              <a:t>i</a:t>
            </a:r>
            <a:r>
              <a:rPr lang="en-IN" sz="2000" dirty="0" smtClean="0">
                <a:latin typeface="Arial" panose="020B0604020202020204" pitchFamily="34" charset="0"/>
                <a:cs typeface="Arial" panose="020B0604020202020204" pitchFamily="34" charset="0"/>
              </a:rPr>
              <a:t>..e, penalty, strike </a:t>
            </a:r>
          </a:p>
        </p:txBody>
      </p:sp>
    </p:spTree>
    <p:extLst>
      <p:ext uri="{BB962C8B-B14F-4D97-AF65-F5344CB8AC3E}">
        <p14:creationId xmlns:p14="http://schemas.microsoft.com/office/powerpoint/2010/main" val="763563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1D153959-30FA-4987-A094-7243641F4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EB6D1D7F-141C-4D8E-BFBA-D95B68E16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58DA214-7FDA-4C9D-A7CF-9AD725E290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6788D-98FC-4BF8-8B52-DC4F8F0293AB}"/>
              </a:ext>
            </a:extLst>
          </p:cNvPr>
          <p:cNvSpPr>
            <a:spLocks noGrp="1"/>
          </p:cNvSpPr>
          <p:nvPr>
            <p:ph type="title"/>
          </p:nvPr>
        </p:nvSpPr>
        <p:spPr>
          <a:xfrm>
            <a:off x="165464" y="643467"/>
            <a:ext cx="4007250" cy="5571066"/>
          </a:xfrm>
        </p:spPr>
        <p:txBody>
          <a:bodyPr vert="horz" lIns="91440" tIns="45720" rIns="91440" bIns="45720" rtlCol="0" anchor="ctr">
            <a:normAutofit/>
          </a:bodyPr>
          <a:lstStyle/>
          <a:p>
            <a:r>
              <a:rPr lang="en-US" sz="3600" dirty="0" smtClean="0">
                <a:latin typeface="Arial" panose="020B0604020202020204" pitchFamily="34" charset="0"/>
                <a:cs typeface="Arial" panose="020B0604020202020204" pitchFamily="34" charset="0"/>
              </a:rPr>
              <a:t>FLOW DIAGRAM</a:t>
            </a:r>
            <a:endParaRPr lang="en-US" sz="3600" kern="1200" cap="all" spc="120" baseline="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36993435-35F0-4D72-B293-B5C53533A6D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graphicFrame>
        <p:nvGraphicFramePr>
          <p:cNvPr id="25" name="TextBox 2">
            <a:extLst>
              <a:ext uri="{FF2B5EF4-FFF2-40B4-BE49-F238E27FC236}">
                <a16:creationId xmlns:a16="http://schemas.microsoft.com/office/drawing/2014/main" id="{FCDB8B76-90B2-410E-8793-26AB31F9848A}"/>
              </a:ext>
            </a:extLst>
          </p:cNvPr>
          <p:cNvGraphicFramePr/>
          <p:nvPr>
            <p:extLst>
              <p:ext uri="{D42A27DB-BD31-4B8C-83A1-F6EECF244321}">
                <p14:modId xmlns:p14="http://schemas.microsoft.com/office/powerpoint/2010/main" val="3045661132"/>
              </p:ext>
            </p:extLst>
          </p:nvPr>
        </p:nvGraphicFramePr>
        <p:xfrm>
          <a:off x="4974405" y="303644"/>
          <a:ext cx="6899010" cy="6377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1285" y="354897"/>
            <a:ext cx="6961412" cy="6274731"/>
          </a:xfrm>
          <a:prstGeom prst="rect">
            <a:avLst/>
          </a:prstGeom>
        </p:spPr>
      </p:pic>
    </p:spTree>
    <p:extLst>
      <p:ext uri="{BB962C8B-B14F-4D97-AF65-F5344CB8AC3E}">
        <p14:creationId xmlns:p14="http://schemas.microsoft.com/office/powerpoint/2010/main" val="372342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PROPOSED System - MODEL 1 (Logistic Regression)</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 y="2281646"/>
            <a:ext cx="6801393" cy="4576353"/>
          </a:xfrm>
        </p:spPr>
        <p:txBody>
          <a:bodyPr>
            <a:normAutofit/>
          </a:bodyPr>
          <a:lstStyle/>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It is used for the Binary classifiers.</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Sigmoid function is developed an S-curve is constructed.</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Overcomes the disadvantages of the </a:t>
            </a:r>
            <a:r>
              <a:rPr lang="en-IN" sz="2000" dirty="0">
                <a:latin typeface="Arial" panose="020B0604020202020204" pitchFamily="34" charset="0"/>
                <a:cs typeface="Arial" panose="020B0604020202020204" pitchFamily="34" charset="0"/>
              </a:rPr>
              <a:t>L</a:t>
            </a:r>
            <a:r>
              <a:rPr lang="en-IN" sz="2000" dirty="0" smtClean="0">
                <a:latin typeface="Arial" panose="020B0604020202020204" pitchFamily="34" charset="0"/>
                <a:cs typeface="Arial" panose="020B0604020202020204" pitchFamily="34" charset="0"/>
              </a:rPr>
              <a:t>inear Regression</a:t>
            </a:r>
            <a:r>
              <a:rPr lang="en-IN" sz="2000" dirty="0">
                <a:latin typeface="Arial" panose="020B0604020202020204" pitchFamily="34" charset="0"/>
                <a:cs typeface="Arial" panose="020B0604020202020204" pitchFamily="34" charset="0"/>
              </a:rPr>
              <a:t> </a:t>
            </a:r>
            <a:r>
              <a:rPr lang="en-IN" sz="2000" dirty="0" err="1" smtClean="0">
                <a:latin typeface="Arial" panose="020B0604020202020204" pitchFamily="34" charset="0"/>
                <a:cs typeface="Arial" panose="020B0604020202020204" pitchFamily="34" charset="0"/>
              </a:rPr>
              <a:t>i.e</a:t>
            </a:r>
            <a:r>
              <a:rPr lang="en-IN" sz="2000" dirty="0" smtClean="0">
                <a:latin typeface="Arial" panose="020B0604020202020204" pitchFamily="34" charset="0"/>
                <a:cs typeface="Arial" panose="020B0604020202020204" pitchFamily="34" charset="0"/>
              </a:rPr>
              <a:t>, Outliers</a:t>
            </a:r>
          </a:p>
          <a:p>
            <a:pPr algn="just"/>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447" y="3043917"/>
            <a:ext cx="4766854" cy="3269797"/>
          </a:xfrm>
          <a:prstGeom prst="rect">
            <a:avLst/>
          </a:prstGeom>
        </p:spPr>
      </p:pic>
    </p:spTree>
    <p:extLst>
      <p:ext uri="{BB962C8B-B14F-4D97-AF65-F5344CB8AC3E}">
        <p14:creationId xmlns:p14="http://schemas.microsoft.com/office/powerpoint/2010/main" val="1830895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PROPOSED System - Algorithm 1 (Logistic Regression)</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2281646"/>
            <a:ext cx="12192000" cy="4576353"/>
          </a:xfrm>
        </p:spPr>
        <p:txBody>
          <a:bodyPr>
            <a:normAutofit fontScale="40000" lnSpcReduction="20000"/>
          </a:bodyPr>
          <a:lstStyle/>
          <a:p>
            <a:pPr algn="just"/>
            <a:r>
              <a:rPr lang="en-IN" dirty="0" smtClean="0">
                <a:latin typeface="Arial" panose="020B0604020202020204" pitchFamily="34" charset="0"/>
                <a:cs typeface="Arial" panose="020B0604020202020204" pitchFamily="34" charset="0"/>
              </a:rPr>
              <a:t>Step 1: Datasets are collected from previous football matches of English Premier League.</a:t>
            </a:r>
          </a:p>
          <a:p>
            <a:pPr algn="just"/>
            <a:r>
              <a:rPr lang="en-IN" dirty="0" smtClean="0">
                <a:latin typeface="Arial" panose="020B0604020202020204" pitchFamily="34" charset="0"/>
                <a:cs typeface="Arial" panose="020B0604020202020204" pitchFamily="34" charset="0"/>
              </a:rPr>
              <a:t>Step 2: Data pre-processing is done on the datasets to use the data for building the model.</a:t>
            </a:r>
          </a:p>
          <a:p>
            <a:pPr algn="just"/>
            <a:r>
              <a:rPr lang="en-IN" dirty="0">
                <a:latin typeface="Arial" panose="020B0604020202020204" pitchFamily="34" charset="0"/>
                <a:cs typeface="Arial" panose="020B0604020202020204" pitchFamily="34" charset="0"/>
              </a:rPr>
              <a:t>	S</a:t>
            </a:r>
            <a:r>
              <a:rPr lang="en-IN" dirty="0" smtClean="0">
                <a:latin typeface="Arial" panose="020B0604020202020204" pitchFamily="34" charset="0"/>
                <a:cs typeface="Arial" panose="020B0604020202020204" pitchFamily="34" charset="0"/>
              </a:rPr>
              <a:t>tep 2.1: finding the null values, if any replace them with mean, median or mode.</a:t>
            </a:r>
          </a:p>
          <a:p>
            <a:pPr algn="just"/>
            <a:r>
              <a:rPr lang="en-IN" dirty="0">
                <a:latin typeface="Arial" panose="020B0604020202020204" pitchFamily="34" charset="0"/>
                <a:cs typeface="Arial" panose="020B0604020202020204" pitchFamily="34" charset="0"/>
              </a:rPr>
              <a:t>	S</a:t>
            </a:r>
            <a:r>
              <a:rPr lang="en-IN" dirty="0" smtClean="0">
                <a:latin typeface="Arial" panose="020B0604020202020204" pitchFamily="34" charset="0"/>
                <a:cs typeface="Arial" panose="020B0604020202020204" pitchFamily="34" charset="0"/>
              </a:rPr>
              <a:t>tep </a:t>
            </a:r>
            <a:r>
              <a:rPr lang="en-IN" dirty="0">
                <a:latin typeface="Arial" panose="020B0604020202020204" pitchFamily="34" charset="0"/>
                <a:cs typeface="Arial" panose="020B0604020202020204" pitchFamily="34" charset="0"/>
              </a:rPr>
              <a:t>2.2: </a:t>
            </a:r>
            <a:r>
              <a:rPr lang="en-IN" dirty="0" smtClean="0">
                <a:latin typeface="Arial" panose="020B0604020202020204" pitchFamily="34" charset="0"/>
                <a:cs typeface="Arial" panose="020B0604020202020204" pitchFamily="34" charset="0"/>
              </a:rPr>
              <a:t>Removing the duplicate tuples.</a:t>
            </a:r>
          </a:p>
          <a:p>
            <a:pPr algn="just"/>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Step 2.3: Label Encoding, converting the string datatypes to Numbers.</a:t>
            </a:r>
          </a:p>
          <a:p>
            <a:pPr algn="just"/>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Step 2.4: </a:t>
            </a:r>
            <a:r>
              <a:rPr lang="en-IN" dirty="0">
                <a:latin typeface="Arial" panose="020B0604020202020204" pitchFamily="34" charset="0"/>
                <a:cs typeface="Arial" panose="020B0604020202020204" pitchFamily="34" charset="0"/>
              </a:rPr>
              <a:t>One Hot </a:t>
            </a:r>
            <a:r>
              <a:rPr lang="en-IN" dirty="0" smtClean="0">
                <a:latin typeface="Arial" panose="020B0604020202020204" pitchFamily="34" charset="0"/>
                <a:cs typeface="Arial" panose="020B0604020202020204" pitchFamily="34" charset="0"/>
              </a:rPr>
              <a:t>Encoding, Creating the Dummy Variables from the categorical variable</a:t>
            </a:r>
            <a:endParaRPr lang="en-IN" dirty="0">
              <a:latin typeface="Arial" panose="020B0604020202020204" pitchFamily="34" charset="0"/>
              <a:cs typeface="Arial" panose="020B0604020202020204" pitchFamily="34" charset="0"/>
            </a:endParaRPr>
          </a:p>
          <a:p>
            <a:pPr algn="just"/>
            <a:r>
              <a:rPr lang="en-IN" dirty="0" smtClean="0">
                <a:latin typeface="Arial" panose="020B0604020202020204" pitchFamily="34" charset="0"/>
                <a:cs typeface="Arial" panose="020B0604020202020204" pitchFamily="34" charset="0"/>
              </a:rPr>
              <a:t>Step 3: Splitting the data into training and testing sets. (70%, 30%)</a:t>
            </a:r>
          </a:p>
          <a:p>
            <a:pPr algn="just"/>
            <a:r>
              <a:rPr lang="en-IN" dirty="0" smtClean="0">
                <a:latin typeface="Arial" panose="020B0604020202020204" pitchFamily="34" charset="0"/>
                <a:cs typeface="Arial" panose="020B0604020202020204" pitchFamily="34" charset="0"/>
              </a:rPr>
              <a:t>Step 4: Model Building</a:t>
            </a:r>
          </a:p>
          <a:p>
            <a:pPr algn="just"/>
            <a:r>
              <a:rPr lang="en-IN" dirty="0">
                <a:latin typeface="Arial" panose="020B0604020202020204" pitchFamily="34" charset="0"/>
                <a:cs typeface="Arial" panose="020B0604020202020204" pitchFamily="34" charset="0"/>
              </a:rPr>
              <a:t>	S</a:t>
            </a:r>
            <a:r>
              <a:rPr lang="en-IN" dirty="0" smtClean="0">
                <a:latin typeface="Arial" panose="020B0604020202020204" pitchFamily="34" charset="0"/>
                <a:cs typeface="Arial" panose="020B0604020202020204" pitchFamily="34" charset="0"/>
              </a:rPr>
              <a:t>tep 4.1: </a:t>
            </a:r>
            <a:r>
              <a:rPr lang="en-IN" b="1" dirty="0" smtClean="0">
                <a:latin typeface="Arial" panose="020B0604020202020204" pitchFamily="34" charset="0"/>
                <a:cs typeface="Arial" panose="020B0604020202020204" pitchFamily="34" charset="0"/>
              </a:rPr>
              <a:t>from </a:t>
            </a:r>
            <a:r>
              <a:rPr lang="en-IN" b="1" dirty="0" err="1" smtClean="0">
                <a:latin typeface="Arial" panose="020B0604020202020204" pitchFamily="34" charset="0"/>
                <a:cs typeface="Arial" panose="020B0604020202020204" pitchFamily="34" charset="0"/>
              </a:rPr>
              <a:t>sklearn.linear_model</a:t>
            </a:r>
            <a:r>
              <a:rPr lang="en-IN" b="1" dirty="0" smtClean="0">
                <a:latin typeface="Arial" panose="020B0604020202020204" pitchFamily="34" charset="0"/>
                <a:cs typeface="Arial" panose="020B0604020202020204" pitchFamily="34" charset="0"/>
              </a:rPr>
              <a:t> import </a:t>
            </a:r>
            <a:r>
              <a:rPr lang="en-IN" b="1" dirty="0" err="1" smtClean="0">
                <a:latin typeface="Arial" panose="020B0604020202020204" pitchFamily="34" charset="0"/>
                <a:cs typeface="Arial" panose="020B0604020202020204" pitchFamily="34" charset="0"/>
              </a:rPr>
              <a:t>LogisticRegression</a:t>
            </a:r>
            <a:endParaRPr lang="en-IN" b="1" dirty="0" smtClean="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Step 4.2</a:t>
            </a:r>
            <a:r>
              <a:rPr lang="en-IN" b="1" dirty="0" smtClean="0">
                <a:latin typeface="Arial" panose="020B0604020202020204" pitchFamily="34" charset="0"/>
                <a:cs typeface="Arial" panose="020B0604020202020204" pitchFamily="34" charset="0"/>
              </a:rPr>
              <a:t>: model=</a:t>
            </a:r>
            <a:r>
              <a:rPr lang="en-IN" b="1" dirty="0" err="1" smtClean="0">
                <a:latin typeface="Arial" panose="020B0604020202020204" pitchFamily="34" charset="0"/>
                <a:cs typeface="Arial" panose="020B0604020202020204" pitchFamily="34" charset="0"/>
              </a:rPr>
              <a:t>LogisticRegression</a:t>
            </a:r>
            <a:r>
              <a:rPr lang="en-IN" b="1" dirty="0" smtClean="0">
                <a:latin typeface="Arial" panose="020B0604020202020204" pitchFamily="34" charset="0"/>
                <a:cs typeface="Arial" panose="020B0604020202020204" pitchFamily="34" charset="0"/>
              </a:rPr>
              <a:t>(</a:t>
            </a:r>
            <a:r>
              <a:rPr lang="en-IN" b="1" dirty="0" err="1" smtClean="0">
                <a:latin typeface="Arial" panose="020B0604020202020204" pitchFamily="34" charset="0"/>
                <a:cs typeface="Arial" panose="020B0604020202020204" pitchFamily="34" charset="0"/>
              </a:rPr>
              <a:t>random_state</a:t>
            </a:r>
            <a:r>
              <a:rPr lang="en-IN" b="1" dirty="0" smtClean="0">
                <a:latin typeface="Arial" panose="020B0604020202020204" pitchFamily="34" charset="0"/>
                <a:cs typeface="Arial" panose="020B0604020202020204" pitchFamily="34" charset="0"/>
              </a:rPr>
              <a:t>=42</a:t>
            </a:r>
            <a:r>
              <a:rPr lang="en-IN" dirty="0" smtClean="0">
                <a:latin typeface="Arial" panose="020B0604020202020204" pitchFamily="34" charset="0"/>
                <a:cs typeface="Arial" panose="020B0604020202020204" pitchFamily="34" charset="0"/>
              </a:rPr>
              <a:t>)</a:t>
            </a:r>
          </a:p>
          <a:p>
            <a:pPr algn="just"/>
            <a:r>
              <a:rPr lang="en-IN" dirty="0" smtClean="0">
                <a:latin typeface="Arial" panose="020B0604020202020204" pitchFamily="34" charset="0"/>
                <a:cs typeface="Arial" panose="020B0604020202020204" pitchFamily="34" charset="0"/>
              </a:rPr>
              <a:t>	Step 4.3: </a:t>
            </a:r>
            <a:r>
              <a:rPr lang="en-IN" b="1" dirty="0" err="1" smtClean="0">
                <a:latin typeface="Arial" panose="020B0604020202020204" pitchFamily="34" charset="0"/>
                <a:cs typeface="Arial" panose="020B0604020202020204" pitchFamily="34" charset="0"/>
              </a:rPr>
              <a:t>y_pred</a:t>
            </a:r>
            <a:r>
              <a:rPr lang="en-IN" b="1" dirty="0" smtClean="0">
                <a:latin typeface="Arial" panose="020B0604020202020204" pitchFamily="34" charset="0"/>
                <a:cs typeface="Arial" panose="020B0604020202020204" pitchFamily="34" charset="0"/>
              </a:rPr>
              <a:t>=</a:t>
            </a:r>
            <a:r>
              <a:rPr lang="en-IN" b="1" dirty="0" err="1" smtClean="0">
                <a:latin typeface="Arial" panose="020B0604020202020204" pitchFamily="34" charset="0"/>
                <a:cs typeface="Arial" panose="020B0604020202020204" pitchFamily="34" charset="0"/>
              </a:rPr>
              <a:t>model.predict</a:t>
            </a:r>
            <a:r>
              <a:rPr lang="en-IN" b="1" dirty="0" smtClean="0">
                <a:latin typeface="Arial" panose="020B0604020202020204" pitchFamily="34" charset="0"/>
                <a:cs typeface="Arial" panose="020B0604020202020204" pitchFamily="34" charset="0"/>
              </a:rPr>
              <a:t>(</a:t>
            </a:r>
            <a:r>
              <a:rPr lang="en-IN" b="1" dirty="0" err="1" smtClean="0">
                <a:latin typeface="Arial" panose="020B0604020202020204" pitchFamily="34" charset="0"/>
                <a:cs typeface="Arial" panose="020B0604020202020204" pitchFamily="34" charset="0"/>
              </a:rPr>
              <a:t>xtest</a:t>
            </a:r>
            <a:r>
              <a:rPr lang="en-IN" b="1" dirty="0" smtClean="0">
                <a:latin typeface="Arial" panose="020B0604020202020204" pitchFamily="34" charset="0"/>
                <a:cs typeface="Arial" panose="020B0604020202020204" pitchFamily="34" charset="0"/>
              </a:rPr>
              <a:t>)</a:t>
            </a:r>
          </a:p>
          <a:p>
            <a:pPr algn="just"/>
            <a:r>
              <a:rPr lang="en-IN" dirty="0" smtClean="0">
                <a:latin typeface="Arial" panose="020B0604020202020204" pitchFamily="34" charset="0"/>
                <a:cs typeface="Arial" panose="020B0604020202020204" pitchFamily="34" charset="0"/>
              </a:rPr>
              <a:t>	Step 4.4: </a:t>
            </a:r>
            <a:r>
              <a:rPr lang="en-IN" b="1" dirty="0" err="1" smtClean="0">
                <a:latin typeface="Arial" panose="020B0604020202020204" pitchFamily="34" charset="0"/>
                <a:cs typeface="Arial" panose="020B0604020202020204" pitchFamily="34" charset="0"/>
              </a:rPr>
              <a:t>y_pred</a:t>
            </a:r>
            <a:r>
              <a:rPr lang="en-IN" b="1" dirty="0" smtClean="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r>
              <a:rPr lang="en-IN" b="1" dirty="0" err="1" smtClean="0">
                <a:latin typeface="Arial" panose="020B0604020202020204" pitchFamily="34" charset="0"/>
                <a:cs typeface="Arial" panose="020B0604020202020204" pitchFamily="34" charset="0"/>
              </a:rPr>
              <a:t>ytest</a:t>
            </a:r>
            <a:endParaRPr lang="en-IN" b="1" dirty="0" smtClean="0">
              <a:latin typeface="Arial" panose="020B0604020202020204" pitchFamily="34" charset="0"/>
              <a:cs typeface="Arial" panose="020B0604020202020204" pitchFamily="34" charset="0"/>
            </a:endParaRPr>
          </a:p>
          <a:p>
            <a:pPr algn="just"/>
            <a:r>
              <a:rPr lang="en-IN" dirty="0" smtClean="0">
                <a:latin typeface="Arial" panose="020B0604020202020204" pitchFamily="34" charset="0"/>
                <a:cs typeface="Arial" panose="020B0604020202020204" pitchFamily="34" charset="0"/>
              </a:rPr>
              <a:t>	Step 4.5: </a:t>
            </a:r>
            <a:r>
              <a:rPr lang="en-IN" b="1" dirty="0" err="1" smtClean="0">
                <a:latin typeface="Arial" panose="020B0604020202020204" pitchFamily="34" charset="0"/>
                <a:cs typeface="Arial" panose="020B0604020202020204" pitchFamily="34" charset="0"/>
              </a:rPr>
              <a:t>model_accuracy</a:t>
            </a:r>
            <a:r>
              <a:rPr lang="en-IN" b="1" dirty="0" smtClean="0">
                <a:latin typeface="Arial" panose="020B0604020202020204" pitchFamily="34" charset="0"/>
                <a:cs typeface="Arial" panose="020B0604020202020204" pitchFamily="34" charset="0"/>
              </a:rPr>
              <a:t> = </a:t>
            </a:r>
            <a:r>
              <a:rPr lang="en-IN" b="1" dirty="0" err="1" smtClean="0">
                <a:latin typeface="Arial" panose="020B0604020202020204" pitchFamily="34" charset="0"/>
                <a:cs typeface="Arial" panose="020B0604020202020204" pitchFamily="34" charset="0"/>
              </a:rPr>
              <a:t>numpy.mean</a:t>
            </a:r>
            <a:r>
              <a:rPr lang="en-IN" b="1" dirty="0" smtClean="0">
                <a:latin typeface="Arial" panose="020B0604020202020204" pitchFamily="34" charset="0"/>
                <a:cs typeface="Arial" panose="020B0604020202020204" pitchFamily="34" charset="0"/>
              </a:rPr>
              <a:t>(</a:t>
            </a:r>
            <a:r>
              <a:rPr lang="en-IN" b="1" dirty="0" err="1" smtClean="0">
                <a:latin typeface="Arial" panose="020B0604020202020204" pitchFamily="34" charset="0"/>
                <a:cs typeface="Arial" panose="020B0604020202020204" pitchFamily="34" charset="0"/>
              </a:rPr>
              <a:t>y_pred</a:t>
            </a:r>
            <a:r>
              <a:rPr lang="en-IN" b="1" dirty="0" smtClean="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ytest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algn="just"/>
            <a:r>
              <a:rPr lang="en-IN" dirty="0" smtClean="0">
                <a:latin typeface="Arial" panose="020B0604020202020204" pitchFamily="34" charset="0"/>
                <a:cs typeface="Arial" panose="020B0604020202020204" pitchFamily="34" charset="0"/>
              </a:rPr>
              <a:t>Step 5: Evaluating the accuracy of the model. (</a:t>
            </a:r>
            <a:r>
              <a:rPr lang="en-IN" dirty="0" err="1" smtClean="0">
                <a:latin typeface="Arial" panose="020B0604020202020204" pitchFamily="34" charset="0"/>
                <a:cs typeface="Arial" panose="020B0604020202020204" pitchFamily="34" charset="0"/>
              </a:rPr>
              <a:t>model_accuracy</a:t>
            </a:r>
            <a:r>
              <a:rPr lang="en-IN" dirty="0" smtClean="0">
                <a:latin typeface="Arial" panose="020B0604020202020204" pitchFamily="34" charset="0"/>
                <a:cs typeface="Arial" panose="020B0604020202020204" pitchFamily="34" charset="0"/>
              </a:rPr>
              <a:t>) </a:t>
            </a:r>
          </a:p>
          <a:p>
            <a:pPr algn="just"/>
            <a:r>
              <a:rPr lang="en-IN" dirty="0" smtClean="0">
                <a:latin typeface="Arial" panose="020B0604020202020204" pitchFamily="34" charset="0"/>
                <a:cs typeface="Arial" panose="020B0604020202020204" pitchFamily="34" charset="0"/>
              </a:rPr>
              <a:t>Step 6: Optimizing the model using the accuracy scores of different models.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875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Implementation- Logistic Regression</a:t>
            </a:r>
            <a:endParaRPr lang="en-IN" sz="3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309" y="2316479"/>
            <a:ext cx="10345782" cy="4355929"/>
          </a:xfrm>
        </p:spPr>
      </p:pic>
    </p:spTree>
    <p:extLst>
      <p:ext uri="{BB962C8B-B14F-4D97-AF65-F5344CB8AC3E}">
        <p14:creationId xmlns:p14="http://schemas.microsoft.com/office/powerpoint/2010/main" val="1391671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PROPOSED SYSTEM – MODEL 2 (Support Vector MACHINE)</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2281646"/>
            <a:ext cx="7611291" cy="4576353"/>
          </a:xfrm>
        </p:spPr>
        <p:txBody>
          <a:bodyPr>
            <a:normAutofit/>
          </a:bodyPr>
          <a:lstStyle/>
          <a:p>
            <a:r>
              <a:rPr lang="en-IN" sz="2000" dirty="0" smtClean="0">
                <a:latin typeface="Arial" panose="020B0604020202020204" pitchFamily="34" charset="0"/>
                <a:cs typeface="Arial" panose="020B0604020202020204" pitchFamily="34" charset="0"/>
              </a:rPr>
              <a:t>SVM :Support Vector Machine</a:t>
            </a:r>
          </a:p>
          <a:p>
            <a:r>
              <a:rPr lang="en-IN" sz="2000" dirty="0" smtClean="0">
                <a:latin typeface="Arial" panose="020B0604020202020204" pitchFamily="34" charset="0"/>
                <a:cs typeface="Arial" panose="020B0604020202020204" pitchFamily="34" charset="0"/>
              </a:rPr>
              <a:t>SVM is based on concept of decision planes that define decision boundaries.</a:t>
            </a:r>
          </a:p>
          <a:p>
            <a:r>
              <a:rPr lang="en-IN" sz="2000" dirty="0" smtClean="0">
                <a:latin typeface="Arial" panose="020B0604020202020204" pitchFamily="34" charset="0"/>
                <a:cs typeface="Arial" panose="020B0604020202020204" pitchFamily="34" charset="0"/>
              </a:rPr>
              <a:t>A decision plane is one that separates between two sets </a:t>
            </a:r>
            <a:r>
              <a:rPr lang="en-IN" sz="2000" dirty="0">
                <a:latin typeface="Arial" panose="020B0604020202020204" pitchFamily="34" charset="0"/>
                <a:cs typeface="Arial" panose="020B0604020202020204" pitchFamily="34" charset="0"/>
              </a:rPr>
              <a:t>o</a:t>
            </a:r>
            <a:r>
              <a:rPr lang="en-IN" sz="2000" dirty="0" smtClean="0">
                <a:latin typeface="Arial" panose="020B0604020202020204" pitchFamily="34" charset="0"/>
                <a:cs typeface="Arial" panose="020B0604020202020204" pitchFamily="34" charset="0"/>
              </a:rPr>
              <a:t>f objects.</a:t>
            </a:r>
          </a:p>
          <a:p>
            <a:r>
              <a:rPr lang="en-IN" sz="2000" dirty="0" smtClean="0">
                <a:latin typeface="Arial" panose="020B0604020202020204" pitchFamily="34" charset="0"/>
                <a:cs typeface="Arial" panose="020B0604020202020204" pitchFamily="34" charset="0"/>
              </a:rPr>
              <a:t>The decision plane is called as hyper plane which plays a key role.</a:t>
            </a:r>
          </a:p>
          <a:p>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584" y="2281646"/>
            <a:ext cx="3570153" cy="3030369"/>
          </a:xfrm>
          <a:prstGeom prst="rect">
            <a:avLst/>
          </a:prstGeom>
        </p:spPr>
      </p:pic>
    </p:spTree>
    <p:extLst>
      <p:ext uri="{BB962C8B-B14F-4D97-AF65-F5344CB8AC3E}">
        <p14:creationId xmlns:p14="http://schemas.microsoft.com/office/powerpoint/2010/main" val="2993843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PROPOSED SYSTEM – Algorithm 2 (Support Vector MACHINE)</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2281646"/>
            <a:ext cx="12192000" cy="4576353"/>
          </a:xfrm>
        </p:spPr>
        <p:txBody>
          <a:bodyPr>
            <a:normAutofit fontScale="40000" lnSpcReduction="20000"/>
          </a:bodyPr>
          <a:lstStyle/>
          <a:p>
            <a:r>
              <a:rPr lang="en-IN" dirty="0" smtClean="0">
                <a:latin typeface="Arial" panose="020B0604020202020204" pitchFamily="34" charset="0"/>
                <a:cs typeface="Arial" panose="020B0604020202020204" pitchFamily="34" charset="0"/>
              </a:rPr>
              <a:t>Step 1: Datasets are collected from previous football matches of English Premier League.</a:t>
            </a:r>
          </a:p>
          <a:p>
            <a:r>
              <a:rPr lang="en-IN" dirty="0" smtClean="0">
                <a:latin typeface="Arial" panose="020B0604020202020204" pitchFamily="34" charset="0"/>
                <a:cs typeface="Arial" panose="020B0604020202020204" pitchFamily="34" charset="0"/>
              </a:rPr>
              <a:t>Step 2: Data pre-processing is done on the datasets to use the data for building the model.</a:t>
            </a:r>
          </a:p>
          <a:p>
            <a:r>
              <a:rPr lang="en-IN" dirty="0">
                <a:latin typeface="Arial" panose="020B0604020202020204" pitchFamily="34" charset="0"/>
                <a:cs typeface="Arial" panose="020B0604020202020204" pitchFamily="34" charset="0"/>
              </a:rPr>
              <a:t>	S</a:t>
            </a:r>
            <a:r>
              <a:rPr lang="en-IN" dirty="0" smtClean="0">
                <a:latin typeface="Arial" panose="020B0604020202020204" pitchFamily="34" charset="0"/>
                <a:cs typeface="Arial" panose="020B0604020202020204" pitchFamily="34" charset="0"/>
              </a:rPr>
              <a:t>tep 2.1: Finding the null values, replace them with mean, median or mode (if any)</a:t>
            </a:r>
          </a:p>
          <a:p>
            <a:r>
              <a:rPr lang="en-IN" dirty="0">
                <a:latin typeface="Arial" panose="020B0604020202020204" pitchFamily="34" charset="0"/>
                <a:cs typeface="Arial" panose="020B0604020202020204" pitchFamily="34" charset="0"/>
              </a:rPr>
              <a:t>	S</a:t>
            </a:r>
            <a:r>
              <a:rPr lang="en-IN" dirty="0" smtClean="0">
                <a:latin typeface="Arial" panose="020B0604020202020204" pitchFamily="34" charset="0"/>
                <a:cs typeface="Arial" panose="020B0604020202020204" pitchFamily="34" charset="0"/>
              </a:rPr>
              <a:t>tep </a:t>
            </a:r>
            <a:r>
              <a:rPr lang="en-IN" dirty="0">
                <a:latin typeface="Arial" panose="020B0604020202020204" pitchFamily="34" charset="0"/>
                <a:cs typeface="Arial" panose="020B0604020202020204" pitchFamily="34" charset="0"/>
              </a:rPr>
              <a:t>2.2: </a:t>
            </a:r>
            <a:r>
              <a:rPr lang="en-IN" dirty="0" smtClean="0">
                <a:latin typeface="Arial" panose="020B0604020202020204" pitchFamily="34" charset="0"/>
                <a:cs typeface="Arial" panose="020B0604020202020204" pitchFamily="34" charset="0"/>
              </a:rPr>
              <a:t>Removing the duplicate tuples.</a:t>
            </a: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Step 2.3: Label Encoding, converting the string datatypes to Numbers.</a:t>
            </a: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Step 2.4: </a:t>
            </a:r>
            <a:r>
              <a:rPr lang="en-IN" dirty="0">
                <a:latin typeface="Arial" panose="020B0604020202020204" pitchFamily="34" charset="0"/>
                <a:cs typeface="Arial" panose="020B0604020202020204" pitchFamily="34" charset="0"/>
              </a:rPr>
              <a:t>One Hot </a:t>
            </a:r>
            <a:r>
              <a:rPr lang="en-IN" dirty="0" smtClean="0">
                <a:latin typeface="Arial" panose="020B0604020202020204" pitchFamily="34" charset="0"/>
                <a:cs typeface="Arial" panose="020B0604020202020204" pitchFamily="34" charset="0"/>
              </a:rPr>
              <a:t>Encoding, Creating the Dummy Variables from the categorical variable</a:t>
            </a:r>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Step 3: Splitting the data into training and testing sets. (70%, 30%)</a:t>
            </a:r>
          </a:p>
          <a:p>
            <a:r>
              <a:rPr lang="en-IN" dirty="0" smtClean="0">
                <a:latin typeface="Arial" panose="020B0604020202020204" pitchFamily="34" charset="0"/>
                <a:cs typeface="Arial" panose="020B0604020202020204" pitchFamily="34" charset="0"/>
              </a:rPr>
              <a:t>Step 4: Model Building</a:t>
            </a:r>
          </a:p>
          <a:p>
            <a:r>
              <a:rPr lang="en-IN" dirty="0">
                <a:latin typeface="Arial" panose="020B0604020202020204" pitchFamily="34" charset="0"/>
                <a:cs typeface="Arial" panose="020B0604020202020204" pitchFamily="34" charset="0"/>
              </a:rPr>
              <a:t>	S</a:t>
            </a:r>
            <a:r>
              <a:rPr lang="en-IN" dirty="0" smtClean="0">
                <a:latin typeface="Arial" panose="020B0604020202020204" pitchFamily="34" charset="0"/>
                <a:cs typeface="Arial" panose="020B0604020202020204" pitchFamily="34" charset="0"/>
              </a:rPr>
              <a:t>tep 4.1: </a:t>
            </a:r>
            <a:r>
              <a:rPr lang="en-US" b="1" dirty="0">
                <a:latin typeface="Arial" panose="020B0604020202020204" pitchFamily="34" charset="0"/>
                <a:cs typeface="Arial" panose="020B0604020202020204" pitchFamily="34" charset="0"/>
              </a:rPr>
              <a:t>from </a:t>
            </a:r>
            <a:r>
              <a:rPr lang="en-US" b="1" dirty="0" err="1">
                <a:latin typeface="Arial" panose="020B0604020202020204" pitchFamily="34" charset="0"/>
                <a:cs typeface="Arial" panose="020B0604020202020204" pitchFamily="34" charset="0"/>
              </a:rPr>
              <a:t>sklearn.svm</a:t>
            </a:r>
            <a:r>
              <a:rPr lang="en-US" b="1" dirty="0">
                <a:latin typeface="Arial" panose="020B0604020202020204" pitchFamily="34" charset="0"/>
                <a:cs typeface="Arial" panose="020B0604020202020204" pitchFamily="34" charset="0"/>
              </a:rPr>
              <a:t> import SVC</a:t>
            </a:r>
          </a:p>
          <a:p>
            <a:r>
              <a:rPr lang="en-US" b="1" dirty="0" smtClean="0">
                <a:latin typeface="Arial" panose="020B0604020202020204" pitchFamily="34" charset="0"/>
                <a:cs typeface="Arial" panose="020B0604020202020204" pitchFamily="34" charset="0"/>
              </a:rPr>
              <a:t>	               classifier </a:t>
            </a:r>
            <a:r>
              <a:rPr lang="en-US" b="1" dirty="0">
                <a:latin typeface="Arial" panose="020B0604020202020204" pitchFamily="34" charset="0"/>
                <a:cs typeface="Arial" panose="020B0604020202020204" pitchFamily="34" charset="0"/>
              </a:rPr>
              <a:t>= SVC(kernel='</a:t>
            </a:r>
            <a:r>
              <a:rPr lang="en-US" b="1" dirty="0" err="1">
                <a:latin typeface="Arial" panose="020B0604020202020204" pitchFamily="34" charset="0"/>
                <a:cs typeface="Arial" panose="020B0604020202020204" pitchFamily="34" charset="0"/>
              </a:rPr>
              <a:t>rbf</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random_state</a:t>
            </a:r>
            <a:r>
              <a:rPr lang="en-US" b="1" dirty="0">
                <a:latin typeface="Arial" panose="020B0604020202020204" pitchFamily="34" charset="0"/>
                <a:cs typeface="Arial" panose="020B0604020202020204" pitchFamily="34" charset="0"/>
              </a:rPr>
              <a:t> = 1</a:t>
            </a:r>
            <a:r>
              <a:rPr lang="en-US" b="1" dirty="0" smtClean="0">
                <a:latin typeface="Arial" panose="020B0604020202020204" pitchFamily="34" charset="0"/>
                <a:cs typeface="Arial" panose="020B0604020202020204" pitchFamily="34" charset="0"/>
              </a:rPr>
              <a:t>) //Radial basis function kernel</a:t>
            </a:r>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classifier.fit</a:t>
            </a:r>
            <a:r>
              <a:rPr lang="en-US" b="1" dirty="0" smtClean="0">
                <a:latin typeface="Arial" panose="020B0604020202020204" pitchFamily="34" charset="0"/>
                <a:cs typeface="Arial" panose="020B0604020202020204" pitchFamily="34" charset="0"/>
              </a:rPr>
              <a:t>(</a:t>
            </a:r>
            <a:r>
              <a:rPr lang="en-US" b="1" dirty="0" err="1" smtClean="0">
                <a:latin typeface="Arial" panose="020B0604020202020204" pitchFamily="34" charset="0"/>
                <a:cs typeface="Arial" panose="020B0604020202020204" pitchFamily="34" charset="0"/>
              </a:rPr>
              <a:t>xtrain,ytrain</a:t>
            </a:r>
            <a:r>
              <a:rPr lang="en-US" b="1" dirty="0">
                <a:latin typeface="Arial" panose="020B0604020202020204" pitchFamily="34" charset="0"/>
                <a:cs typeface="Arial" panose="020B0604020202020204" pitchFamily="34" charset="0"/>
              </a:rPr>
              <a:t>) </a:t>
            </a:r>
            <a:endParaRPr lang="en-US" b="1" dirty="0" smtClean="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a:t>
            </a:r>
            <a:r>
              <a:rPr lang="en-IN" dirty="0" smtClean="0">
                <a:latin typeface="Arial" panose="020B0604020202020204" pitchFamily="34" charset="0"/>
                <a:cs typeface="Arial" panose="020B0604020202020204" pitchFamily="34" charset="0"/>
              </a:rPr>
              <a:t>tep 4.2</a:t>
            </a:r>
            <a:r>
              <a:rPr lang="en-IN" b="1" dirty="0" smtClean="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y_pre</a:t>
            </a:r>
            <a:r>
              <a:rPr lang="en-IN" b="1" dirty="0">
                <a:latin typeface="Arial" panose="020B0604020202020204" pitchFamily="34" charset="0"/>
                <a:cs typeface="Arial" panose="020B0604020202020204" pitchFamily="34" charset="0"/>
              </a:rPr>
              <a:t> = </a:t>
            </a:r>
            <a:r>
              <a:rPr lang="en-IN" b="1" dirty="0" err="1">
                <a:latin typeface="Arial" panose="020B0604020202020204" pitchFamily="34" charset="0"/>
                <a:cs typeface="Arial" panose="020B0604020202020204" pitchFamily="34" charset="0"/>
              </a:rPr>
              <a:t>classifier.predict</a:t>
            </a:r>
            <a:r>
              <a:rPr lang="en-IN" b="1" dirty="0">
                <a:latin typeface="Arial" panose="020B0604020202020204" pitchFamily="34" charset="0"/>
                <a:cs typeface="Arial" panose="020B0604020202020204" pitchFamily="34" charset="0"/>
              </a:rPr>
              <a:t>(</a:t>
            </a:r>
            <a:r>
              <a:rPr lang="en-IN" b="1" dirty="0" err="1">
                <a:latin typeface="Arial" panose="020B0604020202020204" pitchFamily="34" charset="0"/>
                <a:cs typeface="Arial" panose="020B0604020202020204" pitchFamily="34" charset="0"/>
              </a:rPr>
              <a:t>xtest</a:t>
            </a:r>
            <a:r>
              <a:rPr lang="en-IN" b="1" dirty="0">
                <a:latin typeface="Arial" panose="020B0604020202020204" pitchFamily="34" charset="0"/>
                <a:cs typeface="Arial" panose="020B0604020202020204" pitchFamily="34" charset="0"/>
              </a:rPr>
              <a:t>) </a:t>
            </a:r>
            <a:endParaRPr lang="en-IN" b="1" dirty="0" smtClean="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a:t>
            </a:r>
            <a:r>
              <a:rPr lang="en-IN" dirty="0" smtClean="0">
                <a:latin typeface="Arial" panose="020B0604020202020204" pitchFamily="34" charset="0"/>
                <a:cs typeface="Arial" panose="020B0604020202020204" pitchFamily="34" charset="0"/>
              </a:rPr>
              <a:t>tep 4.3</a:t>
            </a:r>
            <a:r>
              <a:rPr lang="en-IN"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SVM_accuracy</a:t>
            </a:r>
            <a:r>
              <a:rPr lang="en-IN" b="1" dirty="0">
                <a:latin typeface="Arial" panose="020B0604020202020204" pitchFamily="34" charset="0"/>
                <a:cs typeface="Arial" panose="020B0604020202020204" pitchFamily="34" charset="0"/>
              </a:rPr>
              <a:t>=</a:t>
            </a:r>
            <a:r>
              <a:rPr lang="en-IN" b="1" dirty="0" err="1">
                <a:latin typeface="Arial" panose="020B0604020202020204" pitchFamily="34" charset="0"/>
                <a:cs typeface="Arial" panose="020B0604020202020204" pitchFamily="34" charset="0"/>
              </a:rPr>
              <a:t>numpy.mean</a:t>
            </a:r>
            <a:r>
              <a:rPr lang="en-IN" b="1" dirty="0">
                <a:latin typeface="Arial" panose="020B0604020202020204" pitchFamily="34" charset="0"/>
                <a:cs typeface="Arial" panose="020B0604020202020204" pitchFamily="34" charset="0"/>
              </a:rPr>
              <a:t>(</a:t>
            </a:r>
            <a:r>
              <a:rPr lang="en-IN" b="1" dirty="0" err="1">
                <a:latin typeface="Arial" panose="020B0604020202020204" pitchFamily="34" charset="0"/>
                <a:cs typeface="Arial" panose="020B0604020202020204" pitchFamily="34" charset="0"/>
              </a:rPr>
              <a:t>y_pre</a:t>
            </a:r>
            <a:r>
              <a:rPr lang="en-IN" b="1" dirty="0">
                <a:latin typeface="Arial" panose="020B0604020202020204" pitchFamily="34" charset="0"/>
                <a:cs typeface="Arial" panose="020B0604020202020204" pitchFamily="34" charset="0"/>
              </a:rPr>
              <a:t>  ==  </a:t>
            </a:r>
            <a:r>
              <a:rPr lang="en-IN" b="1" dirty="0" err="1">
                <a:latin typeface="Arial" panose="020B0604020202020204" pitchFamily="34" charset="0"/>
                <a:cs typeface="Arial" panose="020B0604020202020204" pitchFamily="34" charset="0"/>
              </a:rPr>
              <a:t>ytest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Step 5: Evaluating the accuracy of the model. (</a:t>
            </a:r>
            <a:r>
              <a:rPr lang="en-IN" dirty="0" err="1" smtClean="0">
                <a:latin typeface="Arial" panose="020B0604020202020204" pitchFamily="34" charset="0"/>
                <a:cs typeface="Arial" panose="020B0604020202020204" pitchFamily="34" charset="0"/>
              </a:rPr>
              <a:t>SVM_accuracy</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Step 6: Optimizing the model using the accuracy scores of different models.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2239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Implementation- SVM</a:t>
            </a:r>
            <a:endParaRPr lang="en-IN" sz="36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264229"/>
            <a:ext cx="10083267" cy="4423954"/>
          </a:xfrm>
        </p:spPr>
      </p:pic>
    </p:spTree>
    <p:extLst>
      <p:ext uri="{BB962C8B-B14F-4D97-AF65-F5344CB8AC3E}">
        <p14:creationId xmlns:p14="http://schemas.microsoft.com/office/powerpoint/2010/main" val="3563292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PROPOSED System - MODEL 1 (</a:t>
            </a:r>
            <a:r>
              <a:rPr lang="en-IN" sz="3600" dirty="0" err="1" smtClean="0">
                <a:latin typeface="Arial" panose="020B0604020202020204" pitchFamily="34" charset="0"/>
                <a:cs typeface="Arial" panose="020B0604020202020204" pitchFamily="34" charset="0"/>
              </a:rPr>
              <a:t>xg</a:t>
            </a:r>
            <a:r>
              <a:rPr lang="en-IN" sz="3600" dirty="0" smtClean="0">
                <a:latin typeface="Arial" panose="020B0604020202020204" pitchFamily="34" charset="0"/>
                <a:cs typeface="Arial" panose="020B0604020202020204" pitchFamily="34" charset="0"/>
              </a:rPr>
              <a:t> boost)</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2281646"/>
            <a:ext cx="7463246" cy="4576353"/>
          </a:xfrm>
        </p:spPr>
        <p:txBody>
          <a:bodyPr>
            <a:normAutofit/>
          </a:bodyPr>
          <a:lstStyle/>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XG-Boost stands for eXtreme Gradient Boosting.</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Base model is constructed first.</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Calculate the residuals</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of each individual tuple.</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Construction of binary tree with each attribute in the dataset.</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Weights is calculated based on sum of residuals and the whole weight.</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Decision is made and the prediction is explored </a:t>
            </a:r>
          </a:p>
          <a:p>
            <a:pPr marL="342900" indent="-342900" algn="just">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3246" y="2281646"/>
            <a:ext cx="4389120" cy="2331720"/>
          </a:xfrm>
          <a:prstGeom prst="rect">
            <a:avLst/>
          </a:prstGeom>
        </p:spPr>
      </p:pic>
    </p:spTree>
    <p:extLst>
      <p:ext uri="{BB962C8B-B14F-4D97-AF65-F5344CB8AC3E}">
        <p14:creationId xmlns:p14="http://schemas.microsoft.com/office/powerpoint/2010/main" val="1149399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PROPOSED SYSTEM – ALGORITHM 3 (</a:t>
            </a:r>
            <a:r>
              <a:rPr lang="en-IN" sz="3600" dirty="0" err="1" smtClean="0">
                <a:latin typeface="Arial" panose="020B0604020202020204" pitchFamily="34" charset="0"/>
                <a:cs typeface="Arial" panose="020B0604020202020204" pitchFamily="34" charset="0"/>
              </a:rPr>
              <a:t>xgBoost</a:t>
            </a:r>
            <a:r>
              <a:rPr lang="en-IN" sz="3600" dirty="0" smtClean="0">
                <a:latin typeface="Arial" panose="020B0604020202020204" pitchFamily="34" charset="0"/>
                <a:cs typeface="Arial" panose="020B0604020202020204" pitchFamily="34" charset="0"/>
              </a:rPr>
              <a:t>)</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2281646"/>
            <a:ext cx="12192000" cy="4576353"/>
          </a:xfrm>
        </p:spPr>
        <p:txBody>
          <a:bodyPr>
            <a:normAutofit fontScale="40000" lnSpcReduction="20000"/>
          </a:bodyPr>
          <a:lstStyle/>
          <a:p>
            <a:r>
              <a:rPr lang="en-IN" dirty="0" smtClean="0">
                <a:latin typeface="Arial" panose="020B0604020202020204" pitchFamily="34" charset="0"/>
                <a:cs typeface="Arial" panose="020B0604020202020204" pitchFamily="34" charset="0"/>
              </a:rPr>
              <a:t>Step 1: Datasets are collected from previous football matches of English Premier League.</a:t>
            </a:r>
          </a:p>
          <a:p>
            <a:r>
              <a:rPr lang="en-IN" dirty="0" smtClean="0">
                <a:latin typeface="Arial" panose="020B0604020202020204" pitchFamily="34" charset="0"/>
                <a:cs typeface="Arial" panose="020B0604020202020204" pitchFamily="34" charset="0"/>
              </a:rPr>
              <a:t>Step 2: Data pre-processing is done on the datasets to use the data for building the model.</a:t>
            </a:r>
          </a:p>
          <a:p>
            <a:r>
              <a:rPr lang="en-IN" dirty="0" smtClean="0">
                <a:latin typeface="Arial" panose="020B0604020202020204" pitchFamily="34" charset="0"/>
                <a:cs typeface="Arial" panose="020B0604020202020204" pitchFamily="34" charset="0"/>
              </a:rPr>
              <a:t>	Step 2.1: Finding the null values, replace them with mean, median or mode (if any)</a:t>
            </a:r>
          </a:p>
          <a:p>
            <a:r>
              <a:rPr lang="en-IN" dirty="0" smtClean="0">
                <a:latin typeface="Arial" panose="020B0604020202020204" pitchFamily="34" charset="0"/>
                <a:cs typeface="Arial" panose="020B0604020202020204" pitchFamily="34" charset="0"/>
              </a:rPr>
              <a:t>	Step 2.2: Removing the duplicate tuples.</a:t>
            </a:r>
          </a:p>
          <a:p>
            <a:r>
              <a:rPr lang="en-IN" dirty="0" smtClean="0">
                <a:latin typeface="Arial" panose="020B0604020202020204" pitchFamily="34" charset="0"/>
                <a:cs typeface="Arial" panose="020B0604020202020204" pitchFamily="34" charset="0"/>
              </a:rPr>
              <a:t>	Step 2.3: Label Encoding, converting the string datatypes to Numbers.</a:t>
            </a:r>
          </a:p>
          <a:p>
            <a:r>
              <a:rPr lang="en-IN" dirty="0" smtClean="0">
                <a:latin typeface="Arial" panose="020B0604020202020204" pitchFamily="34" charset="0"/>
                <a:cs typeface="Arial" panose="020B0604020202020204" pitchFamily="34" charset="0"/>
              </a:rPr>
              <a:t>	Step 2.4: One Hot Encoding, Creating the Dummy Variables from the categorical variable</a:t>
            </a:r>
          </a:p>
          <a:p>
            <a:r>
              <a:rPr lang="en-IN" dirty="0" smtClean="0">
                <a:latin typeface="Arial" panose="020B0604020202020204" pitchFamily="34" charset="0"/>
                <a:cs typeface="Arial" panose="020B0604020202020204" pitchFamily="34" charset="0"/>
              </a:rPr>
              <a:t>Step 3: Splitting the data into training and testing sets. (70%, 30%)</a:t>
            </a:r>
          </a:p>
          <a:p>
            <a:r>
              <a:rPr lang="en-IN" dirty="0" smtClean="0">
                <a:latin typeface="Arial" panose="020B0604020202020204" pitchFamily="34" charset="0"/>
                <a:cs typeface="Arial" panose="020B0604020202020204" pitchFamily="34" charset="0"/>
              </a:rPr>
              <a:t>Step 4: Model Building</a:t>
            </a:r>
          </a:p>
          <a:p>
            <a:r>
              <a:rPr lang="en-IN" dirty="0" smtClean="0">
                <a:latin typeface="Arial" panose="020B0604020202020204" pitchFamily="34" charset="0"/>
                <a:cs typeface="Arial" panose="020B0604020202020204" pitchFamily="34" charset="0"/>
              </a:rPr>
              <a:t>	Step 4.1</a:t>
            </a:r>
            <a:r>
              <a:rPr lang="en-IN" b="1" dirty="0" smtClean="0">
                <a:latin typeface="Arial" panose="020B0604020202020204" pitchFamily="34" charset="0"/>
                <a:cs typeface="Arial" panose="020B0604020202020204" pitchFamily="34" charset="0"/>
              </a:rPr>
              <a:t>: from </a:t>
            </a:r>
            <a:r>
              <a:rPr lang="en-IN" b="1" dirty="0" err="1" smtClean="0">
                <a:latin typeface="Arial" panose="020B0604020202020204" pitchFamily="34" charset="0"/>
                <a:cs typeface="Arial" panose="020B0604020202020204" pitchFamily="34" charset="0"/>
              </a:rPr>
              <a:t>xgboost</a:t>
            </a:r>
            <a:r>
              <a:rPr lang="en-IN" b="1" dirty="0" smtClean="0">
                <a:latin typeface="Arial" panose="020B0604020202020204" pitchFamily="34" charset="0"/>
                <a:cs typeface="Arial" panose="020B0604020202020204" pitchFamily="34" charset="0"/>
              </a:rPr>
              <a:t> import </a:t>
            </a:r>
            <a:r>
              <a:rPr lang="en-IN" b="1" dirty="0" err="1" smtClean="0">
                <a:latin typeface="Arial" panose="020B0604020202020204" pitchFamily="34" charset="0"/>
                <a:cs typeface="Arial" panose="020B0604020202020204" pitchFamily="34" charset="0"/>
              </a:rPr>
              <a:t>XGBClassifier</a:t>
            </a:r>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	               classifier1=</a:t>
            </a:r>
            <a:r>
              <a:rPr lang="en-IN" b="1" dirty="0" err="1" smtClean="0">
                <a:latin typeface="Arial" panose="020B0604020202020204" pitchFamily="34" charset="0"/>
                <a:cs typeface="Arial" panose="020B0604020202020204" pitchFamily="34" charset="0"/>
              </a:rPr>
              <a:t>XGBClassifier</a:t>
            </a:r>
            <a:r>
              <a:rPr lang="en-IN" b="1" dirty="0" smtClean="0">
                <a:latin typeface="Arial" panose="020B0604020202020204" pitchFamily="34" charset="0"/>
                <a:cs typeface="Arial" panose="020B0604020202020204" pitchFamily="34" charset="0"/>
              </a:rPr>
              <a:t>(seed=82)</a:t>
            </a:r>
          </a:p>
          <a:p>
            <a:r>
              <a:rPr lang="en-IN" b="1" dirty="0" smtClean="0">
                <a:latin typeface="Arial" panose="020B0604020202020204" pitchFamily="34" charset="0"/>
                <a:cs typeface="Arial" panose="020B0604020202020204" pitchFamily="34" charset="0"/>
              </a:rPr>
              <a:t>	               classifier1.fit(</a:t>
            </a:r>
            <a:r>
              <a:rPr lang="en-IN" b="1" dirty="0" err="1" smtClean="0">
                <a:latin typeface="Arial" panose="020B0604020202020204" pitchFamily="34" charset="0"/>
                <a:cs typeface="Arial" panose="020B0604020202020204" pitchFamily="34" charset="0"/>
              </a:rPr>
              <a:t>xtrain,ytrain</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p>
          <a:p>
            <a:r>
              <a:rPr lang="en-IN" dirty="0" smtClean="0">
                <a:latin typeface="Arial" panose="020B0604020202020204" pitchFamily="34" charset="0"/>
                <a:cs typeface="Arial" panose="020B0604020202020204" pitchFamily="34" charset="0"/>
              </a:rPr>
              <a:t>	Step 4.2</a:t>
            </a:r>
            <a:r>
              <a:rPr lang="en-IN" b="1" dirty="0" smtClean="0">
                <a:latin typeface="Arial" panose="020B0604020202020204" pitchFamily="34" charset="0"/>
                <a:cs typeface="Arial" panose="020B0604020202020204" pitchFamily="34" charset="0"/>
              </a:rPr>
              <a:t>: </a:t>
            </a:r>
            <a:r>
              <a:rPr lang="en-IN" b="1" dirty="0" err="1" smtClean="0">
                <a:latin typeface="Arial" panose="020B0604020202020204" pitchFamily="34" charset="0"/>
                <a:cs typeface="Arial" panose="020B0604020202020204" pitchFamily="34" charset="0"/>
              </a:rPr>
              <a:t>ypred</a:t>
            </a:r>
            <a:r>
              <a:rPr lang="en-IN" b="1" dirty="0" smtClean="0">
                <a:latin typeface="Arial" panose="020B0604020202020204" pitchFamily="34" charset="0"/>
                <a:cs typeface="Arial" panose="020B0604020202020204" pitchFamily="34" charset="0"/>
              </a:rPr>
              <a:t>=classifier1.predict(</a:t>
            </a:r>
            <a:r>
              <a:rPr lang="en-IN" b="1" dirty="0" err="1" smtClean="0">
                <a:latin typeface="Arial" panose="020B0604020202020204" pitchFamily="34" charset="0"/>
                <a:cs typeface="Arial" panose="020B0604020202020204" pitchFamily="34" charset="0"/>
              </a:rPr>
              <a:t>xtest</a:t>
            </a:r>
            <a:r>
              <a:rPr lang="en-IN" b="1" dirty="0" smtClean="0">
                <a:latin typeface="Arial" panose="020B0604020202020204" pitchFamily="34" charset="0"/>
                <a:cs typeface="Arial" panose="020B0604020202020204" pitchFamily="34" charset="0"/>
              </a:rPr>
              <a:t>) </a:t>
            </a:r>
          </a:p>
          <a:p>
            <a:r>
              <a:rPr lang="en-IN" dirty="0" smtClean="0">
                <a:latin typeface="Arial" panose="020B0604020202020204" pitchFamily="34" charset="0"/>
                <a:cs typeface="Arial" panose="020B0604020202020204" pitchFamily="34" charset="0"/>
              </a:rPr>
              <a:t>	Step 4.3: </a:t>
            </a:r>
            <a:r>
              <a:rPr lang="en-IN" b="1" dirty="0" err="1" smtClean="0">
                <a:latin typeface="Arial" panose="020B0604020202020204" pitchFamily="34" charset="0"/>
                <a:cs typeface="Arial" panose="020B0604020202020204" pitchFamily="34" charset="0"/>
              </a:rPr>
              <a:t>XGboost_accuracy</a:t>
            </a:r>
            <a:r>
              <a:rPr lang="en-IN" b="1" dirty="0" smtClean="0">
                <a:latin typeface="Arial" panose="020B0604020202020204" pitchFamily="34" charset="0"/>
                <a:cs typeface="Arial" panose="020B0604020202020204" pitchFamily="34" charset="0"/>
              </a:rPr>
              <a:t>=</a:t>
            </a:r>
            <a:r>
              <a:rPr lang="en-IN" b="1" dirty="0" err="1" smtClean="0">
                <a:latin typeface="Arial" panose="020B0604020202020204" pitchFamily="34" charset="0"/>
                <a:cs typeface="Arial" panose="020B0604020202020204" pitchFamily="34" charset="0"/>
              </a:rPr>
              <a:t>numpy.mean</a:t>
            </a:r>
            <a:r>
              <a:rPr lang="en-IN" b="1" dirty="0" smtClean="0">
                <a:latin typeface="Arial" panose="020B0604020202020204" pitchFamily="34" charset="0"/>
                <a:cs typeface="Arial" panose="020B0604020202020204" pitchFamily="34" charset="0"/>
              </a:rPr>
              <a:t>(</a:t>
            </a:r>
            <a:r>
              <a:rPr lang="en-IN" b="1" dirty="0" err="1" smtClean="0">
                <a:latin typeface="Arial" panose="020B0604020202020204" pitchFamily="34" charset="0"/>
                <a:cs typeface="Arial" panose="020B0604020202020204" pitchFamily="34" charset="0"/>
              </a:rPr>
              <a:t>y_pre</a:t>
            </a:r>
            <a:r>
              <a:rPr lang="en-IN" b="1" dirty="0" smtClean="0">
                <a:latin typeface="Arial" panose="020B0604020202020204" pitchFamily="34" charset="0"/>
                <a:cs typeface="Arial" panose="020B0604020202020204" pitchFamily="34" charset="0"/>
              </a:rPr>
              <a:t>  ==  </a:t>
            </a:r>
            <a:r>
              <a:rPr lang="en-IN" b="1" dirty="0" err="1" smtClean="0">
                <a:latin typeface="Arial" panose="020B0604020202020204" pitchFamily="34" charset="0"/>
                <a:cs typeface="Arial" panose="020B0604020202020204" pitchFamily="34" charset="0"/>
              </a:rPr>
              <a:t>ytest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p>
          <a:p>
            <a:r>
              <a:rPr lang="en-IN" dirty="0" smtClean="0">
                <a:latin typeface="Arial" panose="020B0604020202020204" pitchFamily="34" charset="0"/>
                <a:cs typeface="Arial" panose="020B0604020202020204" pitchFamily="34" charset="0"/>
              </a:rPr>
              <a:t>Step 5: Evaluating the accuracy of the model. (</a:t>
            </a:r>
            <a:r>
              <a:rPr lang="en-IN" dirty="0" err="1" smtClean="0">
                <a:latin typeface="Arial" panose="020B0604020202020204" pitchFamily="34" charset="0"/>
                <a:cs typeface="Arial" panose="020B0604020202020204" pitchFamily="34" charset="0"/>
              </a:rPr>
              <a:t>XGboost_accuracy</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Step 6: Optimizing the model using the accuracy scores of different models.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4060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D153959-30FA-4987-A094-7243641F4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EB6D1D7F-141C-4D8E-BFBA-D95B68E16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25EFA61-F0F8-4F4A-B750-81EE924F1D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00811" y="279400"/>
            <a:ext cx="5927576" cy="1701800"/>
          </a:xfrm>
        </p:spPr>
        <p:txBody>
          <a:bodyPr vert="horz" lIns="91440" tIns="45720" rIns="91440" bIns="45720" rtlCol="0" anchor="ctr">
            <a:normAutofit/>
          </a:bodyPr>
          <a:lstStyle/>
          <a:p>
            <a:pPr algn="l"/>
            <a:r>
              <a:rPr lang="en-US" sz="3600" dirty="0" smtClean="0">
                <a:solidFill>
                  <a:schemeClr val="bg1"/>
                </a:solidFill>
                <a:latin typeface="Arial" panose="020B0604020202020204" pitchFamily="34" charset="0"/>
                <a:cs typeface="Arial" panose="020B0604020202020204" pitchFamily="34" charset="0"/>
              </a:rPr>
              <a:t>Abstract</a:t>
            </a:r>
            <a:endParaRPr lang="en-US" sz="3600" kern="1200" cap="all" spc="120" baseline="0" dirty="0">
              <a:solidFill>
                <a:schemeClr val="bg1"/>
              </a:solidFill>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CC6EEED0-77CF-4A2C-9F1D-43C2621124AC}"/>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27953" r="26715" b="-1"/>
          <a:stretch/>
        </p:blipFill>
        <p:spPr>
          <a:xfrm>
            <a:off x="20" y="10"/>
            <a:ext cx="4657324" cy="6857990"/>
          </a:xfrm>
          <a:prstGeom prst="rect">
            <a:avLst/>
          </a:prstGeom>
        </p:spPr>
      </p:pic>
      <p:sp>
        <p:nvSpPr>
          <p:cNvPr id="3" name="Subtitle 2"/>
          <p:cNvSpPr>
            <a:spLocks noGrp="1"/>
          </p:cNvSpPr>
          <p:nvPr>
            <p:ph type="subTitle" idx="1"/>
          </p:nvPr>
        </p:nvSpPr>
        <p:spPr>
          <a:xfrm>
            <a:off x="5300810" y="2587625"/>
            <a:ext cx="5927577" cy="3594100"/>
          </a:xfrm>
        </p:spPr>
        <p:txBody>
          <a:bodyPr vert="horz" lIns="91440" tIns="45720" rIns="91440" bIns="45720" rtlCol="0" anchor="t">
            <a:noAutofit/>
          </a:bodyPr>
          <a:lstStyle/>
          <a:p>
            <a:pPr algn="just">
              <a:lnSpc>
                <a:spcPct val="91000"/>
              </a:lnSpc>
            </a:pPr>
            <a:r>
              <a:rPr lang="en-US" sz="2000" dirty="0">
                <a:solidFill>
                  <a:schemeClr val="tx1"/>
                </a:solidFill>
                <a:latin typeface="Arial" panose="020B0604020202020204" pitchFamily="34" charset="0"/>
                <a:cs typeface="Arial" panose="020B0604020202020204" pitchFamily="34" charset="0"/>
              </a:rPr>
              <a:t>Predicting the results of football matches poses an interesting challenge due to the fact that the sport is so popular and widespread. However, predicting the outcomes is also a difficult problem because of the number of factors which must be taken into account that cannot be quantitatively valued or modeled.</a:t>
            </a:r>
          </a:p>
          <a:p>
            <a:pPr algn="just">
              <a:lnSpc>
                <a:spcPct val="91000"/>
              </a:lnSpc>
            </a:pPr>
            <a:r>
              <a:rPr lang="en-US" sz="2000" dirty="0">
                <a:solidFill>
                  <a:schemeClr val="tx1"/>
                </a:solidFill>
                <a:latin typeface="Arial" panose="020B0604020202020204" pitchFamily="34" charset="0"/>
                <a:cs typeface="Arial" panose="020B0604020202020204" pitchFamily="34" charset="0"/>
              </a:rPr>
              <a:t>Modern methods for processing data, in combination with strong computational power of computers, allow us to predict the results of the next matches by applying machine learning algorithms on collected data.</a:t>
            </a:r>
          </a:p>
          <a:p>
            <a:pPr algn="just">
              <a:lnSpc>
                <a:spcPct val="91000"/>
              </a:lnSpc>
            </a:pPr>
            <a:endParaRPr lang="en-US" sz="2000" dirty="0">
              <a:solidFill>
                <a:schemeClr val="tx1"/>
              </a:solidFill>
            </a:endParaRPr>
          </a:p>
        </p:txBody>
      </p:sp>
      <p:sp>
        <p:nvSpPr>
          <p:cNvPr id="5" name="TextBox 4">
            <a:extLst>
              <a:ext uri="{FF2B5EF4-FFF2-40B4-BE49-F238E27FC236}">
                <a16:creationId xmlns:a16="http://schemas.microsoft.com/office/drawing/2014/main" id="{81D1837C-C685-4326-8236-12D5F365887D}"/>
              </a:ext>
            </a:extLst>
          </p:cNvPr>
          <p:cNvSpPr txBox="1"/>
          <p:nvPr/>
        </p:nvSpPr>
        <p:spPr>
          <a:xfrm>
            <a:off x="2241298" y="6657945"/>
            <a:ext cx="2416046"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 xmlns:ahyp="http://schemas.microsoft.com/office/drawing/2018/hyperlinkcolor" val="tx"/>
                    </a:ext>
                  </a:extLst>
                </a:hlinkClick>
              </a:rPr>
              <a:t>CC BY-SA</a:t>
            </a:r>
            <a:r>
              <a:rPr lang="en-US" sz="700" dirty="0">
                <a:solidFill>
                  <a:srgbClr val="FFFFFF"/>
                </a:solidFill>
              </a:rPr>
              <a:t>.</a:t>
            </a:r>
          </a:p>
        </p:txBody>
      </p:sp>
    </p:spTree>
    <p:extLst>
      <p:ext uri="{BB962C8B-B14F-4D97-AF65-F5344CB8AC3E}">
        <p14:creationId xmlns:p14="http://schemas.microsoft.com/office/powerpoint/2010/main" val="26644575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Implementation- XG Boost</a:t>
            </a:r>
            <a:endParaRPr lang="en-IN" sz="3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440" y="2249806"/>
            <a:ext cx="10505700" cy="4608193"/>
          </a:xfrm>
        </p:spPr>
      </p:pic>
    </p:spTree>
    <p:extLst>
      <p:ext uri="{BB962C8B-B14F-4D97-AF65-F5344CB8AC3E}">
        <p14:creationId xmlns:p14="http://schemas.microsoft.com/office/powerpoint/2010/main" val="266202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	results</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457200" indent="-4572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By using Logical Regression algorithm the accuracy is about 65.8%</a:t>
            </a:r>
          </a:p>
          <a:p>
            <a:pPr marL="457200" indent="-4572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By using SVM algorithm the accuracy is about 64.5%</a:t>
            </a:r>
          </a:p>
          <a:p>
            <a:pPr marL="457200" indent="-457200" algn="just">
              <a:buFont typeface="Arial" panose="020B0604020202020204" pitchFamily="34" charset="0"/>
              <a:buChar char="•"/>
            </a:pPr>
            <a:r>
              <a:rPr lang="en-IN" sz="2000" dirty="0">
                <a:latin typeface="Arial" panose="020B0604020202020204" pitchFamily="34" charset="0"/>
                <a:cs typeface="Arial" panose="020B0604020202020204" pitchFamily="34" charset="0"/>
              </a:rPr>
              <a:t>By using </a:t>
            </a:r>
            <a:r>
              <a:rPr lang="en-IN" sz="2000" dirty="0" smtClean="0">
                <a:latin typeface="Arial" panose="020B0604020202020204" pitchFamily="34" charset="0"/>
                <a:cs typeface="Arial" panose="020B0604020202020204" pitchFamily="34" charset="0"/>
              </a:rPr>
              <a:t>XG-Boost </a:t>
            </a:r>
            <a:r>
              <a:rPr lang="en-IN" sz="2000" dirty="0">
                <a:latin typeface="Arial" panose="020B0604020202020204" pitchFamily="34" charset="0"/>
                <a:cs typeface="Arial" panose="020B0604020202020204" pitchFamily="34" charset="0"/>
              </a:rPr>
              <a:t>algorithm the accuracy is about </a:t>
            </a:r>
            <a:r>
              <a:rPr lang="en-IN" sz="2000" dirty="0" smtClean="0">
                <a:latin typeface="Arial" panose="020B0604020202020204" pitchFamily="34" charset="0"/>
                <a:cs typeface="Arial" panose="020B0604020202020204" pitchFamily="34" charset="0"/>
              </a:rPr>
              <a:t>69.75%</a:t>
            </a:r>
            <a:endParaRPr lang="en-IN" sz="2000" dirty="0" smtClean="0">
              <a:latin typeface="Arial" panose="020B0604020202020204" pitchFamily="34" charset="0"/>
              <a:cs typeface="Arial" panose="020B0604020202020204" pitchFamily="34" charset="0"/>
            </a:endParaRPr>
          </a:p>
          <a:p>
            <a:endParaRPr lang="en-IN" dirty="0"/>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603" y="3937259"/>
            <a:ext cx="3299746" cy="2362405"/>
          </a:xfrm>
          <a:prstGeom prst="rect">
            <a:avLst/>
          </a:prstGeom>
        </p:spPr>
      </p:pic>
    </p:spTree>
    <p:extLst>
      <p:ext uri="{BB962C8B-B14F-4D97-AF65-F5344CB8AC3E}">
        <p14:creationId xmlns:p14="http://schemas.microsoft.com/office/powerpoint/2010/main" val="1323507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smtClean="0"/>
              <a:t>Existing models</a:t>
            </a:r>
            <a:endParaRPr lang="en-IN" dirty="0"/>
          </a:p>
        </p:txBody>
      </p:sp>
      <p:sp>
        <p:nvSpPr>
          <p:cNvPr id="3" name="Content Placeholder 2"/>
          <p:cNvSpPr>
            <a:spLocks noGrp="1"/>
          </p:cNvSpPr>
          <p:nvPr>
            <p:ph sz="half" idx="2"/>
          </p:nvPr>
        </p:nvSpPr>
        <p:spPr>
          <a:xfrm>
            <a:off x="339635" y="3594538"/>
            <a:ext cx="5439374" cy="2586806"/>
          </a:xfrm>
        </p:spPr>
        <p:txBody>
          <a:bodyPr>
            <a:normAutofit/>
          </a:bodyPr>
          <a:lstStyle/>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Logistic Regression Accuracy: 60%</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Naive Bayes Algorithm Accuracy: 64%</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K-NN Algorithm Accuracy: 58%</a:t>
            </a:r>
            <a:endParaRPr lang="en-IN" sz="2000" dirty="0">
              <a:latin typeface="Arial" panose="020B0604020202020204" pitchFamily="34" charset="0"/>
              <a:cs typeface="Arial" panose="020B0604020202020204" pitchFamily="34" charset="0"/>
            </a:endParaRPr>
          </a:p>
        </p:txBody>
      </p:sp>
      <p:sp>
        <p:nvSpPr>
          <p:cNvPr id="4" name="Text Placeholder 3"/>
          <p:cNvSpPr>
            <a:spLocks noGrp="1"/>
          </p:cNvSpPr>
          <p:nvPr>
            <p:ph type="body" sz="quarter" idx="3"/>
          </p:nvPr>
        </p:nvSpPr>
        <p:spPr/>
        <p:txBody>
          <a:bodyPr/>
          <a:lstStyle/>
          <a:p>
            <a:r>
              <a:rPr lang="en-IN" dirty="0" smtClean="0"/>
              <a:t>Proposed models(before tuning)</a:t>
            </a:r>
            <a:endParaRPr lang="en-IN" dirty="0"/>
          </a:p>
        </p:txBody>
      </p:sp>
      <p:sp>
        <p:nvSpPr>
          <p:cNvPr id="5" name="Content Placeholder 4"/>
          <p:cNvSpPr>
            <a:spLocks noGrp="1"/>
          </p:cNvSpPr>
          <p:nvPr>
            <p:ph sz="quarter" idx="4"/>
          </p:nvPr>
        </p:nvSpPr>
        <p:spPr>
          <a:xfrm>
            <a:off x="6409944" y="3594538"/>
            <a:ext cx="5329210" cy="2586806"/>
          </a:xfrm>
        </p:spPr>
        <p:txBody>
          <a:bodyPr>
            <a:normAutofit/>
          </a:bodyPr>
          <a:lstStyle/>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Logistic Regression </a:t>
            </a:r>
            <a:r>
              <a:rPr lang="en-IN" sz="2000" dirty="0" smtClean="0">
                <a:latin typeface="Arial" panose="020B0604020202020204" pitchFamily="34" charset="0"/>
                <a:cs typeface="Arial" panose="020B0604020202020204" pitchFamily="34" charset="0"/>
              </a:rPr>
              <a:t>Accuracy</a:t>
            </a:r>
            <a:r>
              <a:rPr lang="en-IN" sz="2000" dirty="0">
                <a:latin typeface="Arial" panose="020B0604020202020204" pitchFamily="34" charset="0"/>
                <a:cs typeface="Arial" panose="020B0604020202020204" pitchFamily="34" charset="0"/>
              </a:rPr>
              <a:t>: 65.8</a:t>
            </a:r>
            <a:r>
              <a:rPr lang="en-IN" sz="20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XG-Boost Algorithm Accuracy: </a:t>
            </a:r>
            <a:r>
              <a:rPr lang="en-IN" sz="2000" dirty="0" smtClean="0">
                <a:latin typeface="Arial" panose="020B0604020202020204" pitchFamily="34" charset="0"/>
                <a:cs typeface="Arial" panose="020B0604020202020204" pitchFamily="34" charset="0"/>
              </a:rPr>
              <a:t>69.7%</a:t>
            </a:r>
            <a:endParaRPr lang="en-IN"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SVM Algorithm Accuracy: </a:t>
            </a:r>
            <a:r>
              <a:rPr lang="en-IN" sz="2000" dirty="0" smtClean="0">
                <a:latin typeface="Arial" panose="020B0604020202020204" pitchFamily="34" charset="0"/>
                <a:cs typeface="Arial" panose="020B0604020202020204" pitchFamily="34" charset="0"/>
              </a:rPr>
              <a:t>64.5%</a:t>
            </a:r>
            <a:endParaRPr lang="en-IN" sz="2000" dirty="0" smtClean="0">
              <a:latin typeface="Arial" panose="020B0604020202020204" pitchFamily="34" charset="0"/>
              <a:cs typeface="Arial" panose="020B0604020202020204" pitchFamily="34" charset="0"/>
            </a:endParaRPr>
          </a:p>
        </p:txBody>
      </p:sp>
      <p:sp>
        <p:nvSpPr>
          <p:cNvPr id="6" name="Title 5"/>
          <p:cNvSpPr>
            <a:spLocks noGrp="1"/>
          </p:cNvSpPr>
          <p:nvPr>
            <p:ph type="title"/>
          </p:nvPr>
        </p:nvSpPr>
        <p:spPr/>
        <p:txBody>
          <a:bodyPr>
            <a:normAutofit/>
          </a:bodyPr>
          <a:lstStyle/>
          <a:p>
            <a:r>
              <a:rPr lang="en-IN" sz="3600" dirty="0" smtClean="0">
                <a:latin typeface="Arial" panose="020B0604020202020204" pitchFamily="34" charset="0"/>
                <a:cs typeface="Arial" panose="020B0604020202020204" pitchFamily="34" charset="0"/>
              </a:rPr>
              <a:t>Comparison of </a:t>
            </a:r>
            <a:r>
              <a:rPr lang="en-IN" sz="3600" dirty="0">
                <a:latin typeface="Arial" panose="020B0604020202020204" pitchFamily="34" charset="0"/>
                <a:cs typeface="Arial" panose="020B0604020202020204" pitchFamily="34" charset="0"/>
              </a:rPr>
              <a:t>results</a:t>
            </a:r>
            <a:endParaRPr lang="en-IN" sz="3600" dirty="0"/>
          </a:p>
        </p:txBody>
      </p:sp>
    </p:spTree>
    <p:extLst>
      <p:ext uri="{BB962C8B-B14F-4D97-AF65-F5344CB8AC3E}">
        <p14:creationId xmlns:p14="http://schemas.microsoft.com/office/powerpoint/2010/main" val="3493683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17814"/>
            <a:ext cx="11228832" cy="1700784"/>
          </a:xfrm>
        </p:spPr>
        <p:txBody>
          <a:bodyPr>
            <a:normAutofit/>
          </a:bodyPr>
          <a:lstStyle/>
          <a:p>
            <a:r>
              <a:rPr lang="en-IN" sz="3600" dirty="0" smtClean="0">
                <a:latin typeface="Arial" panose="020B0604020202020204" pitchFamily="34" charset="0"/>
                <a:cs typeface="Arial" panose="020B0604020202020204" pitchFamily="34" charset="0"/>
              </a:rPr>
              <a:t>Conclusion and future scope</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79566" y="2560320"/>
            <a:ext cx="10349266" cy="3621024"/>
          </a:xfrm>
        </p:spPr>
        <p:txBody>
          <a:bodyPr>
            <a:norm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model </a:t>
            </a:r>
            <a:r>
              <a:rPr lang="en-US" sz="2000" dirty="0" smtClean="0">
                <a:latin typeface="Arial" panose="020B0604020202020204" pitchFamily="34" charset="0"/>
                <a:cs typeface="Arial" panose="020B0604020202020204" pitchFamily="34" charset="0"/>
              </a:rPr>
              <a:t>developed is </a:t>
            </a:r>
            <a:r>
              <a:rPr lang="en-US" sz="2000" dirty="0">
                <a:latin typeface="Arial" panose="020B0604020202020204" pitchFamily="34" charset="0"/>
                <a:cs typeface="Arial" panose="020B0604020202020204" pitchFamily="34" charset="0"/>
              </a:rPr>
              <a:t>based on statistical analysis of past football games</a:t>
            </a:r>
            <a:r>
              <a:rPr lang="en-US" sz="20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a:t>
            </a:r>
            <a:r>
              <a:rPr lang="en-US" sz="2000" dirty="0" smtClean="0">
                <a:latin typeface="Arial" panose="020B0604020202020204" pitchFamily="34" charset="0"/>
                <a:cs typeface="Arial" panose="020B0604020202020204" pitchFamily="34" charset="0"/>
              </a:rPr>
              <a:t>ble </a:t>
            </a:r>
            <a:r>
              <a:rPr lang="en-US" sz="2000" dirty="0">
                <a:latin typeface="Arial" panose="020B0604020202020204" pitchFamily="34" charset="0"/>
                <a:cs typeface="Arial" panose="020B0604020202020204" pitchFamily="34" charset="0"/>
              </a:rPr>
              <a:t>to </a:t>
            </a:r>
            <a:r>
              <a:rPr lang="en-US" sz="2000" dirty="0" smtClean="0">
                <a:latin typeface="Arial" panose="020B0604020202020204" pitchFamily="34" charset="0"/>
                <a:cs typeface="Arial" panose="020B0604020202020204" pitchFamily="34" charset="0"/>
              </a:rPr>
              <a:t>make more </a:t>
            </a:r>
            <a:r>
              <a:rPr lang="en-US" sz="2000" dirty="0">
                <a:latin typeface="Arial" panose="020B0604020202020204" pitchFamily="34" charset="0"/>
                <a:cs typeface="Arial" panose="020B0604020202020204" pitchFamily="34" charset="0"/>
              </a:rPr>
              <a:t>fairly accurate predictions</a:t>
            </a:r>
            <a:r>
              <a:rPr lang="en-US" sz="20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000" dirty="0" smtClean="0">
                <a:latin typeface="Arial" panose="020B0604020202020204" pitchFamily="34" charset="0"/>
                <a:cs typeface="Arial" panose="020B0604020202020204" pitchFamily="34" charset="0"/>
              </a:rPr>
              <a:t>Although </a:t>
            </a:r>
            <a:r>
              <a:rPr lang="en-US" sz="2000" dirty="0">
                <a:latin typeface="Arial" panose="020B0604020202020204" pitchFamily="34" charset="0"/>
                <a:cs typeface="Arial" panose="020B0604020202020204" pitchFamily="34" charset="0"/>
              </a:rPr>
              <a:t>the accuracy of this model is pretty good, it's not guaranteed to be always </a:t>
            </a:r>
            <a:r>
              <a:rPr lang="en-US" sz="2000" dirty="0" smtClean="0">
                <a:latin typeface="Arial" panose="020B0604020202020204" pitchFamily="34" charset="0"/>
                <a:cs typeface="Arial" panose="020B0604020202020204" pitchFamily="34" charset="0"/>
              </a:rPr>
              <a:t>right.</a:t>
            </a:r>
          </a:p>
          <a:p>
            <a:pPr marL="342900" indent="-342900" algn="just">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This can be further developed by considering the </a:t>
            </a:r>
            <a:r>
              <a:rPr lang="en-US" sz="2000" dirty="0">
                <a:latin typeface="Arial" panose="020B0604020202020204" pitchFamily="34" charset="0"/>
                <a:cs typeface="Arial" panose="020B0604020202020204" pitchFamily="34" charset="0"/>
              </a:rPr>
              <a:t>trending hash-tags on twitter on match </a:t>
            </a:r>
            <a:r>
              <a:rPr lang="en-US" sz="2000" dirty="0" smtClean="0">
                <a:latin typeface="Arial" panose="020B0604020202020204" pitchFamily="34" charset="0"/>
                <a:cs typeface="Arial" panose="020B0604020202020204" pitchFamily="34" charset="0"/>
              </a:rPr>
              <a:t>day</a:t>
            </a:r>
            <a:r>
              <a:rPr lang="en-US" sz="2000" dirty="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3993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a:latin typeface="Arial" panose="020B0604020202020204" pitchFamily="34" charset="0"/>
                <a:cs typeface="Arial" panose="020B0604020202020204" pitchFamily="34" charset="0"/>
              </a:rPr>
              <a:t>references</a:t>
            </a:r>
          </a:p>
        </p:txBody>
      </p:sp>
      <p:sp>
        <p:nvSpPr>
          <p:cNvPr id="3" name="Rectangle 2"/>
          <p:cNvSpPr/>
          <p:nvPr/>
        </p:nvSpPr>
        <p:spPr>
          <a:xfrm>
            <a:off x="121920" y="2333897"/>
            <a:ext cx="11974286" cy="4339650"/>
          </a:xfrm>
          <a:prstGeom prst="rect">
            <a:avLst/>
          </a:prstGeom>
        </p:spPr>
        <p:txBody>
          <a:bodyPr wrap="square">
            <a:spAutoFit/>
          </a:bodyPr>
          <a:lstStyle/>
          <a:p>
            <a:pPr algn="just"/>
            <a:r>
              <a:rPr lang="en-US" sz="1500" dirty="0">
                <a:latin typeface="Arial" panose="020B0604020202020204" pitchFamily="34" charset="0"/>
                <a:cs typeface="Arial" panose="020B0604020202020204" pitchFamily="34" charset="0"/>
              </a:rPr>
              <a:t>[1] </a:t>
            </a:r>
            <a:r>
              <a:rPr lang="en-US" sz="1500" dirty="0" err="1">
                <a:latin typeface="Arial" panose="020B0604020202020204" pitchFamily="34" charset="0"/>
                <a:cs typeface="Arial" panose="020B0604020202020204" pitchFamily="34" charset="0"/>
              </a:rPr>
              <a:t>Hucaljuk</a:t>
            </a:r>
            <a:r>
              <a:rPr lang="en-US" sz="1500" dirty="0">
                <a:latin typeface="Arial" panose="020B0604020202020204" pitchFamily="34" charset="0"/>
                <a:cs typeface="Arial" panose="020B0604020202020204" pitchFamily="34" charset="0"/>
              </a:rPr>
              <a:t>, J &amp; </a:t>
            </a:r>
            <a:r>
              <a:rPr lang="en-US" sz="1500" dirty="0" err="1">
                <a:latin typeface="Arial" panose="020B0604020202020204" pitchFamily="34" charset="0"/>
                <a:cs typeface="Arial" panose="020B0604020202020204" pitchFamily="34" charset="0"/>
              </a:rPr>
              <a:t>Rakipović</a:t>
            </a:r>
            <a:r>
              <a:rPr lang="en-US" sz="1500" dirty="0">
                <a:latin typeface="Arial" panose="020B0604020202020204" pitchFamily="34" charset="0"/>
                <a:cs typeface="Arial" panose="020B0604020202020204" pitchFamily="34" charset="0"/>
              </a:rPr>
              <a:t>, A. (2011). Predicting football scores using machine learning techniques. 2011 Proceedings of the 34th International Convention MIPRO,, 1623-1627.</a:t>
            </a:r>
          </a:p>
          <a:p>
            <a:pPr algn="just"/>
            <a:r>
              <a:rPr lang="en-US" sz="1500" dirty="0">
                <a:latin typeface="Arial" panose="020B0604020202020204" pitchFamily="34" charset="0"/>
                <a:cs typeface="Arial" panose="020B0604020202020204" pitchFamily="34" charset="0"/>
              </a:rPr>
              <a:t>[2] Abel </a:t>
            </a:r>
            <a:r>
              <a:rPr lang="en-US" sz="1500" dirty="0" err="1">
                <a:latin typeface="Arial" panose="020B0604020202020204" pitchFamily="34" charset="0"/>
                <a:cs typeface="Arial" panose="020B0604020202020204" pitchFamily="34" charset="0"/>
              </a:rPr>
              <a:t>Hijmans</a:t>
            </a:r>
            <a:r>
              <a:rPr lang="en-US" sz="1500" dirty="0">
                <a:latin typeface="Arial" panose="020B0604020202020204" pitchFamily="34" charset="0"/>
                <a:cs typeface="Arial" panose="020B0604020202020204" pitchFamily="34" charset="0"/>
              </a:rPr>
              <a:t>. Dutch football prediction using machine learning classifiers (unpublished) </a:t>
            </a:r>
          </a:p>
          <a:p>
            <a:pPr algn="just"/>
            <a:r>
              <a:rPr lang="en-US" sz="1500" dirty="0">
                <a:latin typeface="Arial" panose="020B0604020202020204" pitchFamily="34" charset="0"/>
                <a:cs typeface="Arial" panose="020B0604020202020204" pitchFamily="34" charset="0"/>
              </a:rPr>
              <a:t>[3] T. Cheng, D. Cui, Z. Fan, J. Zhou, and S. Lu, “A new model to forecast the results of matches based on hybrid neural networks in the soccer rating system,” Proceedings Fifth International Conference on Computational Intelligence and Multimedia Applications. ICCIMA 2003.</a:t>
            </a:r>
          </a:p>
          <a:p>
            <a:pPr algn="just"/>
            <a:r>
              <a:rPr lang="en-US" sz="1500" dirty="0">
                <a:latin typeface="Arial" panose="020B0604020202020204" pitchFamily="34" charset="0"/>
                <a:cs typeface="Arial" panose="020B0604020202020204" pitchFamily="34" charset="0"/>
              </a:rPr>
              <a:t>[4] R.K. </a:t>
            </a:r>
            <a:r>
              <a:rPr lang="en-US" sz="1500" dirty="0" err="1">
                <a:latin typeface="Arial" panose="020B0604020202020204" pitchFamily="34" charset="0"/>
                <a:cs typeface="Arial" panose="020B0604020202020204" pitchFamily="34" charset="0"/>
              </a:rPr>
              <a:t>Balla</a:t>
            </a:r>
            <a:r>
              <a:rPr lang="en-US" sz="1500" dirty="0">
                <a:latin typeface="Arial" panose="020B0604020202020204" pitchFamily="34" charset="0"/>
                <a:cs typeface="Arial" panose="020B0604020202020204" pitchFamily="34" charset="0"/>
              </a:rPr>
              <a:t>, "Soccer Match Result Prediction using Neural Networks" </a:t>
            </a:r>
            <a:r>
              <a:rPr lang="en-US" sz="1500" dirty="0" smtClean="0">
                <a:latin typeface="Arial" panose="020B0604020202020204" pitchFamily="34" charset="0"/>
                <a:cs typeface="Arial" panose="020B0604020202020204" pitchFamily="34" charset="0"/>
              </a:rPr>
              <a:t>in</a:t>
            </a:r>
          </a:p>
          <a:p>
            <a:pPr algn="just"/>
            <a:r>
              <a:rPr lang="en-US" sz="1500" dirty="0" smtClean="0">
                <a:latin typeface="Arial" panose="020B0604020202020204" pitchFamily="34" charset="0"/>
                <a:cs typeface="Arial" panose="020B0604020202020204" pitchFamily="34" charset="0"/>
              </a:rPr>
              <a:t>[5] </a:t>
            </a:r>
            <a:r>
              <a:rPr lang="en-US" sz="1500" dirty="0" err="1">
                <a:latin typeface="Arial" panose="020B0604020202020204" pitchFamily="34" charset="0"/>
                <a:cs typeface="Arial" panose="020B0604020202020204" pitchFamily="34" charset="0"/>
              </a:rPr>
              <a:t>Farzin</a:t>
            </a:r>
            <a:r>
              <a:rPr lang="en-US" sz="1500" dirty="0">
                <a:latin typeface="Arial" panose="020B0604020202020204" pitchFamily="34" charset="0"/>
                <a:cs typeface="Arial" panose="020B0604020202020204" pitchFamily="34" charset="0"/>
              </a:rPr>
              <a:t>, O., </a:t>
            </a:r>
            <a:r>
              <a:rPr lang="en-US" sz="1500" dirty="0" err="1">
                <a:latin typeface="Arial" panose="020B0604020202020204" pitchFamily="34" charset="0"/>
                <a:cs typeface="Arial" panose="020B0604020202020204" pitchFamily="34" charset="0"/>
              </a:rPr>
              <a:t>Parinaz</a:t>
            </a:r>
            <a:r>
              <a:rPr lang="en-US" sz="1500" dirty="0">
                <a:latin typeface="Arial" panose="020B0604020202020204" pitchFamily="34" charset="0"/>
                <a:cs typeface="Arial" panose="020B0604020202020204" pitchFamily="34" charset="0"/>
              </a:rPr>
              <a:t>, E., &amp;</a:t>
            </a:r>
            <a:r>
              <a:rPr lang="en-US" sz="1500" dirty="0" err="1">
                <a:latin typeface="Arial" panose="020B0604020202020204" pitchFamily="34" charset="0"/>
                <a:cs typeface="Arial" panose="020B0604020202020204" pitchFamily="34" charset="0"/>
              </a:rPr>
              <a:t>Faezeh</a:t>
            </a:r>
            <a:r>
              <a:rPr lang="en-US" sz="1500" dirty="0">
                <a:latin typeface="Arial" panose="020B0604020202020204" pitchFamily="34" charset="0"/>
                <a:cs typeface="Arial" panose="020B0604020202020204" pitchFamily="34" charset="0"/>
              </a:rPr>
              <a:t>, S. M. Football result prediction with Bayesian network in Spanish league-Barcelona team. International Journal of Computer Theory and Engineering, 5(5), 2013, </a:t>
            </a:r>
            <a:r>
              <a:rPr lang="en-US" sz="1500" dirty="0" smtClean="0">
                <a:latin typeface="Arial" panose="020B0604020202020204" pitchFamily="34" charset="0"/>
                <a:cs typeface="Arial" panose="020B0604020202020204" pitchFamily="34" charset="0"/>
              </a:rPr>
              <a:t>812-815</a:t>
            </a:r>
          </a:p>
          <a:p>
            <a:pPr algn="just"/>
            <a:r>
              <a:rPr lang="en-US" sz="1500" dirty="0" smtClean="0">
                <a:latin typeface="Arial" panose="020B0604020202020204" pitchFamily="34" charset="0"/>
                <a:cs typeface="Arial" panose="020B0604020202020204" pitchFamily="34" charset="0"/>
              </a:rPr>
              <a:t>[6] </a:t>
            </a:r>
            <a:r>
              <a:rPr lang="en-US" sz="1500" dirty="0">
                <a:latin typeface="Arial" panose="020B0604020202020204" pitchFamily="34" charset="0"/>
                <a:cs typeface="Arial" panose="020B0604020202020204" pitchFamily="34" charset="0"/>
              </a:rPr>
              <a:t>Darwin, P &amp; Dra, H (2016). Predicting Football Match Results with Logistic Regression. 2016 International Conference On Advanced Informatics: Concepts, Theory And Application (ICAICTA). </a:t>
            </a:r>
            <a:endParaRPr lang="en-US" sz="1500" dirty="0" smtClean="0">
              <a:latin typeface="Arial" panose="020B0604020202020204" pitchFamily="34" charset="0"/>
              <a:cs typeface="Arial" panose="020B0604020202020204" pitchFamily="34" charset="0"/>
            </a:endParaRPr>
          </a:p>
          <a:p>
            <a:pPr algn="just"/>
            <a:r>
              <a:rPr lang="en-US" sz="1500" dirty="0" smtClean="0">
                <a:latin typeface="Arial" panose="020B0604020202020204" pitchFamily="34" charset="0"/>
                <a:cs typeface="Arial" panose="020B0604020202020204" pitchFamily="34" charset="0"/>
              </a:rPr>
              <a:t>[7] 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Baio</a:t>
            </a:r>
            <a:r>
              <a:rPr lang="en-US" sz="1500" dirty="0">
                <a:latin typeface="Arial" panose="020B0604020202020204" pitchFamily="34" charset="0"/>
                <a:cs typeface="Arial" panose="020B0604020202020204" pitchFamily="34" charset="0"/>
              </a:rPr>
              <a:t> and M. </a:t>
            </a:r>
            <a:r>
              <a:rPr lang="en-US" sz="1500" dirty="0" err="1">
                <a:latin typeface="Arial" panose="020B0604020202020204" pitchFamily="34" charset="0"/>
                <a:cs typeface="Arial" panose="020B0604020202020204" pitchFamily="34" charset="0"/>
              </a:rPr>
              <a:t>Blangiardo</a:t>
            </a:r>
            <a:r>
              <a:rPr lang="en-US" sz="1500" dirty="0">
                <a:latin typeface="Arial" panose="020B0604020202020204" pitchFamily="34" charset="0"/>
                <a:cs typeface="Arial" panose="020B0604020202020204" pitchFamily="34" charset="0"/>
              </a:rPr>
              <a:t>. "Bayesian hierarchical model for the prediction of football results." University College London Department of Statistical Sciences, Gower Street, London WC1 </a:t>
            </a:r>
            <a:r>
              <a:rPr lang="en-US" sz="1500" dirty="0" smtClean="0">
                <a:latin typeface="Arial" panose="020B0604020202020204" pitchFamily="34" charset="0"/>
                <a:cs typeface="Arial" panose="020B0604020202020204" pitchFamily="34" charset="0"/>
              </a:rPr>
              <a:t>6BT</a:t>
            </a:r>
          </a:p>
          <a:p>
            <a:pPr algn="just"/>
            <a:r>
              <a:rPr lang="en-US" sz="1500" dirty="0" smtClean="0">
                <a:latin typeface="Arial" panose="020B0604020202020204" pitchFamily="34" charset="0"/>
                <a:cs typeface="Arial" panose="020B0604020202020204" pitchFamily="34" charset="0"/>
              </a:rPr>
              <a:t>[8] N</a:t>
            </a:r>
            <a:r>
              <a:rPr lang="en-US" sz="1500" dirty="0">
                <a:latin typeface="Arial" panose="020B0604020202020204" pitchFamily="34" charset="0"/>
                <a:cs typeface="Arial" panose="020B0604020202020204" pitchFamily="34" charset="0"/>
              </a:rPr>
              <a:t>. Tax and Y. Jousts. "Predicting The Dutch Football Competition Using Public Data: A Machine Learning </a:t>
            </a:r>
            <a:r>
              <a:rPr lang="en-US" sz="1500" dirty="0" err="1">
                <a:latin typeface="Arial" panose="020B0604020202020204" pitchFamily="34" charset="0"/>
                <a:cs typeface="Arial" panose="020B0604020202020204" pitchFamily="34" charset="0"/>
              </a:rPr>
              <a:t>Approwh</a:t>
            </a:r>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algn="just"/>
            <a:r>
              <a:rPr lang="en-US" sz="1500" dirty="0" smtClean="0">
                <a:latin typeface="Arial" panose="020B0604020202020204" pitchFamily="34" charset="0"/>
                <a:cs typeface="Arial" panose="020B0604020202020204" pitchFamily="34" charset="0"/>
              </a:rPr>
              <a:t>[9] </a:t>
            </a:r>
            <a:r>
              <a:rPr lang="en-US" sz="1500" dirty="0" err="1" smtClean="0">
                <a:latin typeface="Arial" panose="020B0604020202020204" pitchFamily="34" charset="0"/>
                <a:cs typeface="Arial" panose="020B0604020202020204" pitchFamily="34" charset="0"/>
              </a:rPr>
              <a:t>Baboota</a:t>
            </a:r>
            <a:r>
              <a:rPr lang="en-US" sz="1500" dirty="0">
                <a:latin typeface="Arial" panose="020B0604020202020204" pitchFamily="34" charset="0"/>
                <a:cs typeface="Arial" panose="020B0604020202020204" pitchFamily="34" charset="0"/>
              </a:rPr>
              <a:t>, Rahul &amp; Kaur, </a:t>
            </a:r>
            <a:r>
              <a:rPr lang="en-US" sz="1500" dirty="0" err="1">
                <a:latin typeface="Arial" panose="020B0604020202020204" pitchFamily="34" charset="0"/>
                <a:cs typeface="Arial" panose="020B0604020202020204" pitchFamily="34" charset="0"/>
              </a:rPr>
              <a:t>Harleen</a:t>
            </a:r>
            <a:r>
              <a:rPr lang="en-US" sz="1500" dirty="0">
                <a:latin typeface="Arial" panose="020B0604020202020204" pitchFamily="34" charset="0"/>
                <a:cs typeface="Arial" panose="020B0604020202020204" pitchFamily="34" charset="0"/>
              </a:rPr>
              <a:t>. (2018). Predictive analysis and modelling football results using machine learning approach for English Premier League. International Journal of Forecasting. 35. 10.1016/j.ijforecast.2018.01.003. </a:t>
            </a:r>
            <a:endParaRPr lang="en-US" sz="1500" dirty="0" smtClean="0">
              <a:latin typeface="Arial" panose="020B0604020202020204" pitchFamily="34" charset="0"/>
              <a:cs typeface="Arial" panose="020B0604020202020204" pitchFamily="34" charset="0"/>
            </a:endParaRPr>
          </a:p>
          <a:p>
            <a:pPr algn="just"/>
            <a:r>
              <a:rPr lang="en-US" sz="1500" dirty="0" smtClean="0">
                <a:latin typeface="Arial" panose="020B0604020202020204" pitchFamily="34" charset="0"/>
                <a:cs typeface="Arial" panose="020B0604020202020204" pitchFamily="34" charset="0"/>
              </a:rPr>
              <a:t>[10]D</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Prasetio</a:t>
            </a:r>
            <a:r>
              <a:rPr lang="en-US" sz="1500" dirty="0">
                <a:latin typeface="Arial" panose="020B0604020202020204" pitchFamily="34" charset="0"/>
                <a:cs typeface="Arial" panose="020B0604020202020204" pitchFamily="34" charset="0"/>
              </a:rPr>
              <a:t> and D. </a:t>
            </a:r>
            <a:r>
              <a:rPr lang="en-US" sz="1500" dirty="0" err="1">
                <a:latin typeface="Arial" panose="020B0604020202020204" pitchFamily="34" charset="0"/>
                <a:cs typeface="Arial" panose="020B0604020202020204" pitchFamily="34" charset="0"/>
              </a:rPr>
              <a:t>Harlili</a:t>
            </a:r>
            <a:r>
              <a:rPr lang="en-US" sz="1500" dirty="0">
                <a:latin typeface="Arial" panose="020B0604020202020204" pitchFamily="34" charset="0"/>
                <a:cs typeface="Arial" panose="020B0604020202020204" pitchFamily="34" charset="0"/>
              </a:rPr>
              <a:t>, "Predicting football match results with logistic regression," 2016 International Conference On Advanced Informatics: Concepts, Theory And Application (ICAICTA), George Town, 2016, pp. 1-5.</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3645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AA13AD3-0A4F-475A-BEBB-DEEFF5C09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4C161B-40C3-41EF-9FD2-237AA4A270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4989"/>
            <a:ext cx="12192000" cy="3952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99E86D-F189-4ACC-82FD-523999821655}"/>
              </a:ext>
            </a:extLst>
          </p:cNvPr>
          <p:cNvSpPr>
            <a:spLocks noGrp="1"/>
          </p:cNvSpPr>
          <p:nvPr>
            <p:ph type="ctrTitle"/>
          </p:nvPr>
        </p:nvSpPr>
        <p:spPr>
          <a:xfrm>
            <a:off x="960120" y="2897073"/>
            <a:ext cx="10268712" cy="2688020"/>
          </a:xfrm>
        </p:spPr>
        <p:txBody>
          <a:bodyPr anchor="ctr">
            <a:normAutofit/>
          </a:bodyPr>
          <a:lstStyle/>
          <a:p>
            <a:pPr algn="l"/>
            <a:r>
              <a:rPr lang="en-US" sz="360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139859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153959-30FA-4987-A094-7243641F4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B6D1D7F-141C-4D8E-BFBA-D95B68E16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45B42B6-26F8-4E25-839B-FB38F13BEF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555" y="317814"/>
            <a:ext cx="11174277" cy="1700784"/>
          </a:xfrm>
        </p:spPr>
        <p:txBody>
          <a:bodyPr vert="horz" lIns="91440" tIns="45720" rIns="91440" bIns="45720" rtlCol="0" anchor="ctr">
            <a:normAutofit/>
          </a:bodyPr>
          <a:lstStyle/>
          <a:p>
            <a:pPr algn="l"/>
            <a:r>
              <a:rPr lang="en-US" sz="3600" dirty="0" smtClean="0">
                <a:solidFill>
                  <a:schemeClr val="bg1"/>
                </a:solidFill>
                <a:latin typeface="Arial" panose="020B0604020202020204" pitchFamily="34" charset="0"/>
                <a:cs typeface="Arial" panose="020B0604020202020204" pitchFamily="34" charset="0"/>
              </a:rPr>
              <a:t>Introduction</a:t>
            </a:r>
            <a:endParaRPr lang="en-US"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4555" y="2333752"/>
            <a:ext cx="7923388" cy="4212026"/>
          </a:xfrm>
        </p:spPr>
        <p:txBody>
          <a:bodyPr vert="horz" lIns="91440" tIns="45720" rIns="91440" bIns="45720" rtlCol="0" anchor="t">
            <a:noAutofit/>
          </a:bodyPr>
          <a:lstStyle/>
          <a:p>
            <a:pPr marL="342900" indent="-342900" algn="just">
              <a:lnSpc>
                <a:spcPct val="91000"/>
              </a:lnSpc>
              <a:buChar char="•"/>
            </a:pPr>
            <a:endParaRPr lang="en-US" sz="2000" dirty="0">
              <a:solidFill>
                <a:schemeClr val="tx1"/>
              </a:solidFill>
              <a:latin typeface="Arial" panose="020B0604020202020204" pitchFamily="34" charset="0"/>
              <a:ea typeface="+mn-lt"/>
              <a:cs typeface="Arial" panose="020B0604020202020204" pitchFamily="34" charset="0"/>
            </a:endParaRPr>
          </a:p>
          <a:p>
            <a:pPr marL="342900" indent="-342900" algn="just">
              <a:lnSpc>
                <a:spcPct val="91000"/>
              </a:lnSpc>
              <a:buChar char="•"/>
            </a:pPr>
            <a:r>
              <a:rPr lang="en-US" sz="2000" dirty="0">
                <a:solidFill>
                  <a:schemeClr val="tx1"/>
                </a:solidFill>
                <a:latin typeface="Arial" panose="020B0604020202020204" pitchFamily="34" charset="0"/>
                <a:ea typeface="+mn-lt"/>
                <a:cs typeface="Arial" panose="020B0604020202020204" pitchFamily="34" charset="0"/>
              </a:rPr>
              <a:t>Sporting is one of the most followed events in the world and Football tops the list.</a:t>
            </a:r>
          </a:p>
          <a:p>
            <a:pPr marL="342900" indent="-342900" algn="just">
              <a:lnSpc>
                <a:spcPct val="91000"/>
              </a:lnSpc>
              <a:buFont typeface="Arial" panose="020B0604020202020204" pitchFamily="34" charset="0"/>
              <a:buChar char="•"/>
            </a:pPr>
            <a:r>
              <a:rPr lang="en-US" sz="2000" dirty="0">
                <a:solidFill>
                  <a:schemeClr val="tx1"/>
                </a:solidFill>
                <a:latin typeface="Arial" panose="020B0604020202020204" pitchFamily="34" charset="0"/>
                <a:ea typeface="+mn-lt"/>
                <a:cs typeface="Arial" panose="020B0604020202020204" pitchFamily="34" charset="0"/>
              </a:rPr>
              <a:t>Football sometimes referred to as soccer.</a:t>
            </a:r>
          </a:p>
          <a:p>
            <a:pPr marL="342900" indent="-342900" algn="just">
              <a:lnSpc>
                <a:spcPct val="91000"/>
              </a:lnSpc>
              <a:buFont typeface="Arial" panose="020B0604020202020204" pitchFamily="34" charset="0"/>
              <a:buChar char="•"/>
            </a:pPr>
            <a:r>
              <a:rPr lang="en-US" sz="2000" dirty="0">
                <a:solidFill>
                  <a:schemeClr val="tx1"/>
                </a:solidFill>
                <a:latin typeface="Arial" panose="020B0604020202020204" pitchFamily="34" charset="0"/>
                <a:ea typeface="+mn-lt"/>
                <a:cs typeface="Arial" panose="020B0604020202020204" pitchFamily="34" charset="0"/>
              </a:rPr>
              <a:t>The Football world cup which takes place every 4 years comes with a lot of surprises.</a:t>
            </a:r>
          </a:p>
          <a:p>
            <a:pPr marL="342900" indent="-342900" algn="just">
              <a:lnSpc>
                <a:spcPct val="91000"/>
              </a:lnSpc>
              <a:buFont typeface="Arial" panose="020B0604020202020204" pitchFamily="34" charset="0"/>
              <a:buChar char="•"/>
            </a:pPr>
            <a:r>
              <a:rPr lang="en-US" sz="2000" dirty="0">
                <a:solidFill>
                  <a:schemeClr val="tx1"/>
                </a:solidFill>
                <a:latin typeface="Arial" panose="020B0604020202020204" pitchFamily="34" charset="0"/>
                <a:ea typeface="+mn-lt"/>
                <a:cs typeface="Arial" panose="020B0604020202020204" pitchFamily="34" charset="0"/>
              </a:rPr>
              <a:t>In 2010 Football world cup, an octopus was able to predict the winner of each match successfully.</a:t>
            </a:r>
          </a:p>
          <a:p>
            <a:pPr marL="342900" indent="-342900" algn="just">
              <a:lnSpc>
                <a:spcPct val="91000"/>
              </a:lnSpc>
              <a:buChar char="•"/>
            </a:pPr>
            <a:r>
              <a:rPr lang="en-US" sz="2000" dirty="0">
                <a:solidFill>
                  <a:schemeClr val="tx1"/>
                </a:solidFill>
                <a:latin typeface="Arial" panose="020B0604020202020204" pitchFamily="34" charset="0"/>
                <a:ea typeface="+mn-lt"/>
                <a:cs typeface="Arial" panose="020B0604020202020204" pitchFamily="34" charset="0"/>
              </a:rPr>
              <a:t>The English Premier League is the most watched sports league in the world, being broadcast to 643 million homes in 212 territories and with a potential TV audience of 4.7 billion people.</a:t>
            </a:r>
          </a:p>
          <a:p>
            <a:pPr algn="just">
              <a:lnSpc>
                <a:spcPct val="91000"/>
              </a:lnSpc>
            </a:pPr>
            <a:endParaRPr lang="en-US" sz="2000" dirty="0">
              <a:solidFill>
                <a:schemeClr val="tx1"/>
              </a:solidFill>
              <a:latin typeface="Arial" panose="020B0604020202020204" pitchFamily="34" charset="0"/>
              <a:cs typeface="Arial" panose="020B0604020202020204" pitchFamily="34" charset="0"/>
            </a:endParaRPr>
          </a:p>
          <a:p>
            <a:pPr marL="342900" indent="-342900" algn="just">
              <a:lnSpc>
                <a:spcPct val="91000"/>
              </a:lnSpc>
              <a:buChar char="•"/>
            </a:pPr>
            <a:endParaRPr lang="en-US" sz="2000" dirty="0">
              <a:solidFill>
                <a:schemeClr val="tx1"/>
              </a:solidFill>
              <a:latin typeface="Arial" panose="020B0604020202020204" pitchFamily="34" charset="0"/>
              <a:cs typeface="Arial" panose="020B0604020202020204" pitchFamily="34" charset="0"/>
            </a:endParaRPr>
          </a:p>
          <a:p>
            <a:pPr marL="342900" indent="-342900" algn="just">
              <a:lnSpc>
                <a:spcPct val="91000"/>
              </a:lnSpc>
              <a:buChar char="•"/>
            </a:pPr>
            <a:endParaRPr lang="en-US" sz="2000" dirty="0">
              <a:solidFill>
                <a:schemeClr val="tx1"/>
              </a:solidFill>
              <a:latin typeface="Arial" panose="020B0604020202020204" pitchFamily="34" charset="0"/>
              <a:cs typeface="Arial" panose="020B0604020202020204" pitchFamily="34" charset="0"/>
            </a:endParaRPr>
          </a:p>
          <a:p>
            <a:pPr marL="342900" indent="-342900" algn="just">
              <a:lnSpc>
                <a:spcPct val="91000"/>
              </a:lnSpc>
              <a:buChar char="•"/>
            </a:pPr>
            <a:endParaRPr lang="en-US" sz="2000" dirty="0">
              <a:solidFill>
                <a:schemeClr val="tx1"/>
              </a:solidFill>
              <a:latin typeface="Arial" panose="020B0604020202020204" pitchFamily="34" charset="0"/>
              <a:cs typeface="Arial" panose="020B0604020202020204" pitchFamily="34" charset="0"/>
            </a:endParaRPr>
          </a:p>
          <a:p>
            <a:pPr algn="just">
              <a:lnSpc>
                <a:spcPct val="91000"/>
              </a:lnSpc>
            </a:pPr>
            <a:endParaRPr lang="en-US" sz="2000" dirty="0">
              <a:solidFill>
                <a:schemeClr val="tx1"/>
              </a:solidFill>
              <a:latin typeface="Arial" panose="020B0604020202020204" pitchFamily="34" charset="0"/>
              <a:cs typeface="Arial" panose="020B0604020202020204" pitchFamily="34" charset="0"/>
            </a:endParaRPr>
          </a:p>
          <a:p>
            <a:pPr marL="342900" indent="-342900" algn="just">
              <a:lnSpc>
                <a:spcPct val="91000"/>
              </a:lnSpc>
              <a:buChar char="•"/>
            </a:pPr>
            <a:endParaRPr lang="en-US" sz="2000" dirty="0">
              <a:solidFill>
                <a:schemeClr val="tx1"/>
              </a:solidFill>
              <a:latin typeface="Arial" panose="020B0604020202020204" pitchFamily="34" charset="0"/>
              <a:cs typeface="Arial" panose="020B0604020202020204" pitchFamily="34" charset="0"/>
            </a:endParaRPr>
          </a:p>
          <a:p>
            <a:pPr marL="342900" indent="-342900" algn="just">
              <a:lnSpc>
                <a:spcPct val="91000"/>
              </a:lnSpc>
              <a:buChar char="•"/>
            </a:pPr>
            <a:endParaRPr lang="en-US" sz="2000" dirty="0">
              <a:solidFill>
                <a:schemeClr val="tx1"/>
              </a:solidFill>
              <a:latin typeface="Arial" panose="020B0604020202020204" pitchFamily="34" charset="0"/>
              <a:cs typeface="Arial" panose="020B0604020202020204" pitchFamily="34" charset="0"/>
            </a:endParaRPr>
          </a:p>
          <a:p>
            <a:pPr marL="342900" indent="-342900" algn="just">
              <a:lnSpc>
                <a:spcPct val="91000"/>
              </a:lnSpc>
              <a:buChar char="•"/>
            </a:pPr>
            <a:endParaRPr lang="en-US" sz="2000" dirty="0">
              <a:solidFill>
                <a:schemeClr val="tx1"/>
              </a:solidFill>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CC6EEED0-77CF-4A2C-9F1D-43C2621124AC}"/>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16798" r="15560" b="-2"/>
          <a:stretch/>
        </p:blipFill>
        <p:spPr>
          <a:xfrm>
            <a:off x="8078834" y="2264989"/>
            <a:ext cx="4113166" cy="4593011"/>
          </a:xfrm>
          <a:prstGeom prst="rect">
            <a:avLst/>
          </a:prstGeom>
        </p:spPr>
      </p:pic>
      <p:sp>
        <p:nvSpPr>
          <p:cNvPr id="5" name="TextBox 4">
            <a:extLst>
              <a:ext uri="{FF2B5EF4-FFF2-40B4-BE49-F238E27FC236}">
                <a16:creationId xmlns:a16="http://schemas.microsoft.com/office/drawing/2014/main" id="{81D1837C-C685-4326-8236-12D5F365887D}"/>
              </a:ext>
            </a:extLst>
          </p:cNvPr>
          <p:cNvSpPr txBox="1"/>
          <p:nvPr/>
        </p:nvSpPr>
        <p:spPr>
          <a:xfrm>
            <a:off x="9775954" y="6657945"/>
            <a:ext cx="2416046"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 xmlns:ahyp="http://schemas.microsoft.com/office/drawing/2018/hyperlinkcolor" val="tx"/>
                    </a:ext>
                  </a:extLst>
                </a:hlinkClick>
              </a:rPr>
              <a:t>CC BY-SA</a:t>
            </a:r>
            <a:r>
              <a:rPr lang="en-US" sz="700" dirty="0">
                <a:solidFill>
                  <a:srgbClr val="FFFFFF"/>
                </a:solidFill>
              </a:rPr>
              <a:t>.</a:t>
            </a:r>
          </a:p>
        </p:txBody>
      </p:sp>
    </p:spTree>
    <p:extLst>
      <p:ext uri="{BB962C8B-B14F-4D97-AF65-F5344CB8AC3E}">
        <p14:creationId xmlns:p14="http://schemas.microsoft.com/office/powerpoint/2010/main" val="28548215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BF0A-D4CD-4E52-9C54-E4D6B43BF51D}"/>
              </a:ext>
            </a:extLst>
          </p:cNvPr>
          <p:cNvSpPr>
            <a:spLocks noGrp="1"/>
          </p:cNvSpPr>
          <p:nvPr>
            <p:ph type="title"/>
          </p:nvPr>
        </p:nvSpPr>
        <p:spPr>
          <a:xfrm>
            <a:off x="0" y="317814"/>
            <a:ext cx="11228833" cy="1700784"/>
          </a:xfrm>
        </p:spPr>
        <p:txBody>
          <a:bodyPr>
            <a:normAutofit/>
          </a:bodyPr>
          <a:lstStyle/>
          <a:p>
            <a:r>
              <a:rPr lang="en-US" sz="3600" dirty="0" smtClean="0">
                <a:latin typeface="Arial" panose="020B0604020202020204" pitchFamily="34" charset="0"/>
                <a:cs typeface="Arial" panose="020B0604020202020204" pitchFamily="34" charset="0"/>
              </a:rPr>
              <a:t>INTRODUCTION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418DFF6-1D4C-4F53-94AC-130C447641E3}"/>
              </a:ext>
            </a:extLst>
          </p:cNvPr>
          <p:cNvSpPr>
            <a:spLocks noGrp="1"/>
          </p:cNvSpPr>
          <p:nvPr>
            <p:ph idx="1"/>
          </p:nvPr>
        </p:nvSpPr>
        <p:spPr>
          <a:xfrm>
            <a:off x="0" y="2266950"/>
            <a:ext cx="12192000" cy="4591050"/>
          </a:xfrm>
        </p:spPr>
        <p:txBody>
          <a:bodyPr>
            <a:normAutofit lnSpcReduction="10000"/>
          </a:bodyPr>
          <a:lstStyle/>
          <a:p>
            <a:pPr lvl="1" algn="just"/>
            <a:endParaRPr lang="en-US" sz="2000" dirty="0">
              <a:solidFill>
                <a:schemeClr val="tx1"/>
              </a:solidFill>
              <a:latin typeface="Arial" panose="020B0604020202020204" pitchFamily="34" charset="0"/>
              <a:cs typeface="Arial" panose="020B0604020202020204" pitchFamily="34" charset="0"/>
            </a:endParaRPr>
          </a:p>
          <a:p>
            <a:pPr lvl="1" algn="just"/>
            <a:r>
              <a:rPr lang="en-US" sz="2000" dirty="0">
                <a:solidFill>
                  <a:schemeClr val="tx1"/>
                </a:solidFill>
                <a:latin typeface="Arial" panose="020B0604020202020204" pitchFamily="34" charset="0"/>
                <a:cs typeface="Arial" panose="020B0604020202020204" pitchFamily="34" charset="0"/>
              </a:rPr>
              <a:t>Prediction of Football match has always been something that fans tend to do before matches , be it for fun, enjoyment, </a:t>
            </a:r>
            <a:r>
              <a:rPr lang="en-US" sz="2000" dirty="0" err="1">
                <a:solidFill>
                  <a:schemeClr val="tx1"/>
                </a:solidFill>
                <a:latin typeface="Arial" panose="020B0604020202020204" pitchFamily="34" charset="0"/>
                <a:cs typeface="Arial" panose="020B0604020202020204" pitchFamily="34" charset="0"/>
              </a:rPr>
              <a:t>etc</a:t>
            </a:r>
            <a:r>
              <a:rPr lang="en-US" sz="2000" dirty="0">
                <a:solidFill>
                  <a:schemeClr val="tx1"/>
                </a:solidFill>
                <a:latin typeface="Arial" panose="020B0604020202020204" pitchFamily="34" charset="0"/>
                <a:cs typeface="Arial" panose="020B0604020202020204" pitchFamily="34" charset="0"/>
              </a:rPr>
              <a:t>…</a:t>
            </a:r>
          </a:p>
          <a:p>
            <a:pPr lvl="1" algn="just"/>
            <a:r>
              <a:rPr lang="en-US" sz="2000" dirty="0">
                <a:latin typeface="Arial" panose="020B0604020202020204" pitchFamily="34" charset="0"/>
                <a:cs typeface="Arial" panose="020B0604020202020204" pitchFamily="34" charset="0"/>
              </a:rPr>
              <a:t>various models are developed to predict the result of the matches.</a:t>
            </a:r>
          </a:p>
          <a:p>
            <a:pPr lvl="1" algn="just"/>
            <a:r>
              <a:rPr lang="en-US" sz="2000" dirty="0">
                <a:solidFill>
                  <a:schemeClr val="tx1"/>
                </a:solidFill>
                <a:latin typeface="Arial" panose="020B0604020202020204" pitchFamily="34" charset="0"/>
                <a:cs typeface="Arial" panose="020B0604020202020204" pitchFamily="34" charset="0"/>
              </a:rPr>
              <a:t>curren</a:t>
            </a:r>
            <a:r>
              <a:rPr lang="en-US" sz="2000" dirty="0">
                <a:latin typeface="Arial" panose="020B0604020202020204" pitchFamily="34" charset="0"/>
                <a:cs typeface="Arial" panose="020B0604020202020204" pitchFamily="34" charset="0"/>
              </a:rPr>
              <a:t>t models estimate the results roughly with an accuracy of about 50%.</a:t>
            </a:r>
          </a:p>
          <a:p>
            <a:pPr lvl="1" algn="just"/>
            <a:r>
              <a:rPr lang="en-US" sz="2000" dirty="0">
                <a:solidFill>
                  <a:schemeClr val="tx1"/>
                </a:solidFill>
                <a:latin typeface="Arial" panose="020B0604020202020204" pitchFamily="34" charset="0"/>
                <a:cs typeface="Arial" panose="020B0604020202020204" pitchFamily="34" charset="0"/>
              </a:rPr>
              <a:t>But the pr</a:t>
            </a:r>
            <a:r>
              <a:rPr lang="en-US" sz="2000" dirty="0">
                <a:latin typeface="Arial" panose="020B0604020202020204" pitchFamily="34" charset="0"/>
                <a:cs typeface="Arial" panose="020B0604020202020204" pitchFamily="34" charset="0"/>
              </a:rPr>
              <a:t>oposed model increases the accuracy by considering not only the statistical analysis of the players but also the </a:t>
            </a:r>
            <a:r>
              <a:rPr lang="en-US" sz="2000" dirty="0" smtClean="0">
                <a:latin typeface="Arial" panose="020B0604020202020204" pitchFamily="34" charset="0"/>
                <a:cs typeface="Arial" panose="020B0604020202020204" pitchFamily="34" charset="0"/>
              </a:rPr>
              <a:t>few other </a:t>
            </a:r>
            <a:r>
              <a:rPr lang="en-US" sz="2000" dirty="0">
                <a:latin typeface="Arial" panose="020B0604020202020204" pitchFamily="34" charset="0"/>
                <a:cs typeface="Arial" panose="020B0604020202020204" pitchFamily="34" charset="0"/>
              </a:rPr>
              <a:t>match events.</a:t>
            </a:r>
          </a:p>
          <a:p>
            <a:pPr lvl="1" algn="just"/>
            <a:r>
              <a:rPr lang="en-US" sz="2000" dirty="0">
                <a:solidFill>
                  <a:schemeClr val="tx1"/>
                </a:solidFill>
                <a:latin typeface="Arial" panose="020B0604020202020204" pitchFamily="34" charset="0"/>
                <a:cs typeface="Arial" panose="020B0604020202020204" pitchFamily="34" charset="0"/>
              </a:rPr>
              <a:t>The proposed model concludes the result by predicting whether a particular team wins or looses or match draws.</a:t>
            </a:r>
          </a:p>
          <a:p>
            <a:pPr lvl="1" algn="just"/>
            <a:r>
              <a:rPr lang="en-US" sz="2000" dirty="0">
                <a:latin typeface="Arial" panose="020B0604020202020204" pitchFamily="34" charset="0"/>
                <a:cs typeface="Arial" panose="020B0604020202020204" pitchFamily="34" charset="0"/>
              </a:rPr>
              <a:t>In recent times, the goals scored by teams are fewer as they are moving towards defensive approach.</a:t>
            </a:r>
          </a:p>
          <a:p>
            <a:pPr lvl="1" algn="just"/>
            <a:r>
              <a:rPr lang="en-US" sz="2000" dirty="0">
                <a:latin typeface="Arial" panose="020B0604020202020204" pitchFamily="34" charset="0"/>
                <a:cs typeface="Arial" panose="020B0604020202020204" pitchFamily="34" charset="0"/>
              </a:rPr>
              <a:t>This is an interesting area of research as Football is regarded as a complex and dynamic when compared to other sports.</a:t>
            </a:r>
          </a:p>
          <a:p>
            <a:pPr lvl="1" algn="just"/>
            <a:endParaRPr lang="en-US" sz="2000" dirty="0">
              <a:solidFill>
                <a:schemeClr val="tx1"/>
              </a:solidFill>
              <a:latin typeface="Arial" panose="020B0604020202020204" pitchFamily="34" charset="0"/>
              <a:cs typeface="Arial" panose="020B0604020202020204" pitchFamily="34" charset="0"/>
            </a:endParaRPr>
          </a:p>
          <a:p>
            <a:pPr lvl="1" algn="just"/>
            <a:endParaRPr lang="en-US" sz="2000" dirty="0">
              <a:solidFill>
                <a:schemeClr val="tx1"/>
              </a:solidFill>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3818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564"/>
            <a:ext cx="11228832" cy="1700784"/>
          </a:xfrm>
        </p:spPr>
        <p:txBody>
          <a:bodyPr>
            <a:normAutofit/>
          </a:bodyPr>
          <a:lstStyle/>
          <a:p>
            <a:r>
              <a:rPr lang="en-IN" sz="3600" dirty="0">
                <a:latin typeface="Arial" panose="020B0604020202020204" pitchFamily="34" charset="0"/>
                <a:cs typeface="Arial" panose="020B0604020202020204" pitchFamily="34" charset="0"/>
              </a:rPr>
              <a:t>Literature survey</a:t>
            </a:r>
          </a:p>
        </p:txBody>
      </p:sp>
      <p:sp>
        <p:nvSpPr>
          <p:cNvPr id="3" name="Content Placeholder 2"/>
          <p:cNvSpPr>
            <a:spLocks noGrp="1"/>
          </p:cNvSpPr>
          <p:nvPr>
            <p:ph idx="1"/>
          </p:nvPr>
        </p:nvSpPr>
        <p:spPr>
          <a:xfrm>
            <a:off x="0" y="2286000"/>
            <a:ext cx="12192000" cy="4572000"/>
          </a:xfrm>
        </p:spPr>
        <p:txBody>
          <a:bodyPr>
            <a:normAutofit/>
          </a:bodyPr>
          <a:lstStyle/>
          <a:p>
            <a:pPr lvl="1" algn="just"/>
            <a:r>
              <a:rPr lang="en-US" sz="2000" dirty="0" smtClean="0">
                <a:latin typeface="Arial" panose="020B0604020202020204" pitchFamily="34" charset="0"/>
                <a:cs typeface="Arial" panose="020B0604020202020204" pitchFamily="34" charset="0"/>
              </a:rPr>
              <a:t>The accuracy score is around 60% using Naive </a:t>
            </a:r>
            <a:r>
              <a:rPr lang="en-US" sz="2000" dirty="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ayes techniques, K-NN, Logistic Regression.</a:t>
            </a:r>
          </a:p>
          <a:p>
            <a:pPr lvl="1" algn="just"/>
            <a:r>
              <a:rPr lang="en-US" sz="2000" dirty="0" smtClean="0">
                <a:latin typeface="Arial" panose="020B0604020202020204" pitchFamily="34" charset="0"/>
                <a:cs typeface="Arial" panose="020B0604020202020204" pitchFamily="34" charset="0"/>
              </a:rPr>
              <a:t>Able to predict the matches of </a:t>
            </a:r>
            <a:r>
              <a:rPr lang="en-US" sz="2000" dirty="0">
                <a:latin typeface="Arial" panose="020B0604020202020204" pitchFamily="34" charset="0"/>
                <a:cs typeface="Arial" panose="020B0604020202020204" pitchFamily="34" charset="0"/>
              </a:rPr>
              <a:t>UEFA Champions </a:t>
            </a:r>
            <a:r>
              <a:rPr lang="en-US" sz="2000" dirty="0" smtClean="0">
                <a:latin typeface="Arial" panose="020B0604020202020204" pitchFamily="34" charset="0"/>
                <a:cs typeface="Arial" panose="020B0604020202020204" pitchFamily="34" charset="0"/>
              </a:rPr>
              <a:t>League, </a:t>
            </a:r>
            <a:r>
              <a:rPr lang="en-US" sz="2000" dirty="0">
                <a:latin typeface="Arial" panose="020B0604020202020204" pitchFamily="34" charset="0"/>
                <a:cs typeface="Arial" panose="020B0604020202020204" pitchFamily="34" charset="0"/>
              </a:rPr>
              <a:t>Dutch football </a:t>
            </a:r>
            <a:r>
              <a:rPr lang="en-US" sz="2000" dirty="0" smtClean="0">
                <a:latin typeface="Arial" panose="020B0604020202020204" pitchFamily="34" charset="0"/>
                <a:cs typeface="Arial" panose="020B0604020202020204" pitchFamily="34" charset="0"/>
              </a:rPr>
              <a:t>team.</a:t>
            </a:r>
          </a:p>
          <a:p>
            <a:pPr lvl="1" algn="just"/>
            <a:r>
              <a:rPr lang="en-US" sz="2000" dirty="0" smtClean="0">
                <a:latin typeface="Arial" panose="020B0604020202020204" pitchFamily="34" charset="0"/>
                <a:cs typeface="Arial" panose="020B0604020202020204" pitchFamily="34" charset="0"/>
              </a:rPr>
              <a:t>Lack of access to complete Datasets of EPL(English Premiere League).</a:t>
            </a:r>
          </a:p>
          <a:p>
            <a:pPr lvl="1" algn="just"/>
            <a:r>
              <a:rPr lang="en-US" sz="2000" dirty="0" smtClean="0">
                <a:latin typeface="Arial" panose="020B0604020202020204" pitchFamily="34" charset="0"/>
                <a:cs typeface="Arial" panose="020B0604020202020204" pitchFamily="34" charset="0"/>
              </a:rPr>
              <a:t>They predict by considering only the few dataset features which may not give accurate results.</a:t>
            </a:r>
          </a:p>
          <a:p>
            <a:pPr lvl="1" algn="just"/>
            <a:r>
              <a:rPr lang="en-US" sz="2000" dirty="0" smtClean="0">
                <a:latin typeface="Arial" panose="020B0604020202020204" pitchFamily="34" charset="0"/>
                <a:cs typeface="Arial" panose="020B0604020202020204" pitchFamily="34" charset="0"/>
              </a:rPr>
              <a:t>Inconsistent data features across the different datasets.</a:t>
            </a:r>
          </a:p>
          <a:p>
            <a:pPr marL="0" lvl="1" indent="0" algn="just">
              <a:buNone/>
            </a:pPr>
            <a:endParaRPr lang="en-US" sz="2000" dirty="0" smtClean="0">
              <a:latin typeface="Arial" panose="020B0604020202020204" pitchFamily="34" charset="0"/>
              <a:cs typeface="Arial" panose="020B0604020202020204" pitchFamily="34" charset="0"/>
            </a:endParaRPr>
          </a:p>
          <a:p>
            <a:pPr lvl="1" algn="just"/>
            <a:endParaRPr lang="en-US" sz="2000" dirty="0" smtClean="0">
              <a:latin typeface="Arial" panose="020B0604020202020204" pitchFamily="34" charset="0"/>
              <a:cs typeface="Arial" panose="020B0604020202020204" pitchFamily="34" charset="0"/>
            </a:endParaRPr>
          </a:p>
          <a:p>
            <a:pPr lvl="1" algn="just"/>
            <a:endParaRPr lang="en-US" sz="2000" dirty="0" smtClean="0">
              <a:latin typeface="Arial" panose="020B0604020202020204" pitchFamily="34" charset="0"/>
              <a:cs typeface="Arial" panose="020B0604020202020204" pitchFamily="34" charset="0"/>
            </a:endParaRPr>
          </a:p>
          <a:p>
            <a:pPr lvl="1" algn="just"/>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459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1D153959-30FA-4987-A094-7243641F4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EB6D1D7F-141C-4D8E-BFBA-D95B68E16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58DA214-7FDA-4C9D-A7CF-9AD725E290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6788D-98FC-4BF8-8B52-DC4F8F0293AB}"/>
              </a:ext>
            </a:extLst>
          </p:cNvPr>
          <p:cNvSpPr>
            <a:spLocks noGrp="1"/>
          </p:cNvSpPr>
          <p:nvPr>
            <p:ph type="title"/>
          </p:nvPr>
        </p:nvSpPr>
        <p:spPr>
          <a:xfrm>
            <a:off x="960120" y="643467"/>
            <a:ext cx="3212593" cy="5571066"/>
          </a:xfrm>
        </p:spPr>
        <p:txBody>
          <a:bodyPr vert="horz" lIns="91440" tIns="45720" rIns="91440" bIns="45720" rtlCol="0" anchor="ctr">
            <a:normAutofit/>
          </a:bodyPr>
          <a:lstStyle/>
          <a:p>
            <a:r>
              <a:rPr lang="en-US" sz="3600" kern="1200" cap="all" spc="120" baseline="0" dirty="0">
                <a:latin typeface="Arial" panose="020B0604020202020204" pitchFamily="34" charset="0"/>
                <a:cs typeface="Arial" panose="020B0604020202020204" pitchFamily="34" charset="0"/>
              </a:rPr>
              <a:t>Existing </a:t>
            </a:r>
            <a:r>
              <a:rPr lang="en-US" sz="3600" kern="1200" cap="all" spc="120" baseline="0" dirty="0" smtClean="0">
                <a:latin typeface="Arial" panose="020B0604020202020204" pitchFamily="34" charset="0"/>
                <a:cs typeface="Arial" panose="020B0604020202020204" pitchFamily="34" charset="0"/>
              </a:rPr>
              <a:t>system</a:t>
            </a:r>
            <a:endParaRPr lang="en-US" sz="3600" kern="1200" cap="all" spc="120" baseline="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36993435-35F0-4D72-B293-B5C53533A6D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graphicFrame>
        <p:nvGraphicFramePr>
          <p:cNvPr id="25" name="TextBox 2">
            <a:extLst>
              <a:ext uri="{FF2B5EF4-FFF2-40B4-BE49-F238E27FC236}">
                <a16:creationId xmlns:a16="http://schemas.microsoft.com/office/drawing/2014/main" id="{FCDB8B76-90B2-410E-8793-26AB31F9848A}"/>
              </a:ext>
            </a:extLst>
          </p:cNvPr>
          <p:cNvGraphicFramePr/>
          <p:nvPr>
            <p:extLst>
              <p:ext uri="{D42A27DB-BD31-4B8C-83A1-F6EECF244321}">
                <p14:modId xmlns:p14="http://schemas.microsoft.com/office/powerpoint/2010/main" val="934156302"/>
              </p:ext>
            </p:extLst>
          </p:nvPr>
        </p:nvGraphicFramePr>
        <p:xfrm>
          <a:off x="4998720" y="69669"/>
          <a:ext cx="7046885" cy="678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5598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14"/>
            <a:ext cx="11228832" cy="1700784"/>
          </a:xfrm>
        </p:spPr>
        <p:txBody>
          <a:bodyPr>
            <a:normAutofit/>
          </a:bodyPr>
          <a:lstStyle/>
          <a:p>
            <a:r>
              <a:rPr lang="en-IN" sz="3600" dirty="0">
                <a:latin typeface="Arial" panose="020B0604020202020204" pitchFamily="34" charset="0"/>
                <a:cs typeface="Arial" panose="020B0604020202020204" pitchFamily="34" charset="0"/>
              </a:rPr>
              <a:t>Existing </a:t>
            </a:r>
            <a:r>
              <a:rPr lang="en-IN" sz="3600" dirty="0" smtClean="0">
                <a:latin typeface="Arial" panose="020B0604020202020204" pitchFamily="34" charset="0"/>
                <a:cs typeface="Arial" panose="020B0604020202020204" pitchFamily="34" charset="0"/>
              </a:rPr>
              <a:t>system - ALGORITHMS</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04504" y="2299063"/>
            <a:ext cx="6278880" cy="4558937"/>
          </a:xfrm>
        </p:spPr>
        <p:txBody>
          <a:bodyPr>
            <a:noAutofit/>
          </a:bodyPr>
          <a:lstStyle/>
          <a:p>
            <a:pPr marL="457200" indent="-457200" algn="just">
              <a:buAutoNum type="arabicPeriod"/>
            </a:pPr>
            <a:r>
              <a:rPr lang="en-IN" sz="2000" dirty="0" smtClean="0">
                <a:latin typeface="Arial" panose="020B0604020202020204" pitchFamily="34" charset="0"/>
                <a:cs typeface="Arial" panose="020B0604020202020204" pitchFamily="34" charset="0"/>
              </a:rPr>
              <a:t>Using </a:t>
            </a:r>
            <a:r>
              <a:rPr lang="en-IN" sz="2000" dirty="0">
                <a:latin typeface="Arial" panose="020B0604020202020204" pitchFamily="34" charset="0"/>
                <a:cs typeface="Arial" panose="020B0604020202020204" pitchFamily="34" charset="0"/>
              </a:rPr>
              <a:t>Naive Bayes Technique</a:t>
            </a:r>
            <a:r>
              <a:rPr lang="en-IN" sz="2000" dirty="0" smtClean="0">
                <a:latin typeface="Arial" panose="020B0604020202020204" pitchFamily="34" charset="0"/>
                <a:cs typeface="Arial" panose="020B0604020202020204" pitchFamily="34" charset="0"/>
              </a:rPr>
              <a:t>:</a:t>
            </a:r>
          </a:p>
          <a:p>
            <a:pPr algn="just"/>
            <a:r>
              <a:rPr lang="en-US" sz="1500" dirty="0">
                <a:latin typeface="Arial" panose="020B0604020202020204" pitchFamily="34" charset="0"/>
                <a:cs typeface="Arial" panose="020B0604020202020204" pitchFamily="34" charset="0"/>
              </a:rPr>
              <a:t>Step 1: Calculate the prior probability for given class labels</a:t>
            </a:r>
          </a:p>
          <a:p>
            <a:pPr algn="just"/>
            <a:r>
              <a:rPr lang="en-US" sz="1500" dirty="0">
                <a:latin typeface="Arial" panose="020B0604020202020204" pitchFamily="34" charset="0"/>
                <a:cs typeface="Arial" panose="020B0604020202020204" pitchFamily="34" charset="0"/>
              </a:rPr>
              <a:t>Step 2: Find Likelihood probability with each attribute for each class</a:t>
            </a:r>
          </a:p>
          <a:p>
            <a:pPr algn="just"/>
            <a:r>
              <a:rPr lang="en-US" sz="1500" dirty="0">
                <a:latin typeface="Arial" panose="020B0604020202020204" pitchFamily="34" charset="0"/>
                <a:cs typeface="Arial" panose="020B0604020202020204" pitchFamily="34" charset="0"/>
              </a:rPr>
              <a:t>Step 3: Put these value in Bayes Formula and calculate posterior probability.</a:t>
            </a:r>
          </a:p>
          <a:p>
            <a:pPr algn="just"/>
            <a:r>
              <a:rPr lang="en-US" sz="1500" dirty="0">
                <a:latin typeface="Arial" panose="020B0604020202020204" pitchFamily="34" charset="0"/>
                <a:cs typeface="Arial" panose="020B0604020202020204" pitchFamily="34" charset="0"/>
              </a:rPr>
              <a:t>Step 4: See which class has a higher probability, given the input belongs to the higher probability class</a:t>
            </a:r>
            <a:r>
              <a:rPr lang="en-US" sz="1500" dirty="0" smtClean="0">
                <a:latin typeface="Arial" panose="020B0604020202020204" pitchFamily="34" charset="0"/>
                <a:cs typeface="Arial" panose="020B0604020202020204" pitchFamily="34" charset="0"/>
              </a:rPr>
              <a:t>.</a:t>
            </a:r>
            <a:endParaRPr lang="en-IN" sz="1500" dirty="0" smtClean="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Disadvantages</a:t>
            </a:r>
            <a:r>
              <a:rPr lang="en-US" sz="2000" dirty="0">
                <a:latin typeface="Arial" panose="020B0604020202020204" pitchFamily="34" charset="0"/>
                <a:cs typeface="Arial" panose="020B0604020202020204" pitchFamily="34" charset="0"/>
              </a:rPr>
              <a:t>:</a:t>
            </a:r>
          </a:p>
          <a:p>
            <a:pPr marL="560070" lvl="1" indent="-285750" algn="just">
              <a:buFont typeface="Arial" panose="020B0604020202020204" pitchFamily="34" charset="0"/>
              <a:buChar char="•"/>
            </a:pPr>
            <a:r>
              <a:rPr lang="en-US" sz="1500" b="1" dirty="0">
                <a:latin typeface="Arial" panose="020B0604020202020204" pitchFamily="34" charset="0"/>
                <a:cs typeface="Arial" panose="020B0604020202020204" pitchFamily="34" charset="0"/>
              </a:rPr>
              <a:t>Naive Bayes</a:t>
            </a:r>
            <a:r>
              <a:rPr lang="en-US" sz="1500" dirty="0">
                <a:latin typeface="Arial" panose="020B0604020202020204" pitchFamily="34" charset="0"/>
                <a:cs typeface="Arial" panose="020B0604020202020204" pitchFamily="34" charset="0"/>
              </a:rPr>
              <a:t> assumes that all predictors (or features) are independent, rarely happening in real life.</a:t>
            </a:r>
          </a:p>
          <a:p>
            <a:pPr marL="560070" lvl="1" indent="-285750" algn="just">
              <a:buFont typeface="Arial" panose="020B0604020202020204" pitchFamily="34" charset="0"/>
              <a:buChar char="•"/>
            </a:pPr>
            <a:r>
              <a:rPr lang="en-US" sz="1500" dirty="0">
                <a:latin typeface="Arial" panose="020B0604020202020204" pitchFamily="34" charset="0"/>
                <a:cs typeface="Arial" panose="020B0604020202020204" pitchFamily="34" charset="0"/>
              </a:rPr>
              <a:t>The Accuracy of the models build by using this technique is not up to the </a:t>
            </a:r>
            <a:r>
              <a:rPr lang="en-US" sz="1500" dirty="0" smtClean="0">
                <a:latin typeface="Arial" panose="020B0604020202020204" pitchFamily="34" charset="0"/>
                <a:cs typeface="Arial" panose="020B0604020202020204" pitchFamily="34" charset="0"/>
              </a:rPr>
              <a:t>mark.</a:t>
            </a:r>
            <a:endParaRPr lang="en-US" sz="15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72" y="2279469"/>
            <a:ext cx="5532256" cy="3733800"/>
          </a:xfrm>
          <a:prstGeom prst="rect">
            <a:avLst/>
          </a:prstGeom>
        </p:spPr>
      </p:pic>
    </p:spTree>
    <p:extLst>
      <p:ext uri="{BB962C8B-B14F-4D97-AF65-F5344CB8AC3E}">
        <p14:creationId xmlns:p14="http://schemas.microsoft.com/office/powerpoint/2010/main" val="3276000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0397"/>
            <a:ext cx="11228832" cy="1700784"/>
          </a:xfrm>
        </p:spPr>
        <p:txBody>
          <a:bodyPr>
            <a:normAutofit/>
          </a:bodyPr>
          <a:lstStyle/>
          <a:p>
            <a:r>
              <a:rPr lang="en-IN" sz="3600" dirty="0">
                <a:latin typeface="Arial" panose="020B0604020202020204" pitchFamily="34" charset="0"/>
                <a:cs typeface="Arial" panose="020B0604020202020204" pitchFamily="34" charset="0"/>
              </a:rPr>
              <a:t>Existing </a:t>
            </a:r>
            <a:r>
              <a:rPr lang="en-IN" sz="3600" dirty="0" smtClean="0">
                <a:latin typeface="Arial" panose="020B0604020202020204" pitchFamily="34" charset="0"/>
                <a:cs typeface="Arial" panose="020B0604020202020204" pitchFamily="34" charset="0"/>
              </a:rPr>
              <a:t>system - ALGORITHMS</a:t>
            </a:r>
            <a:endParaRPr lang="en-IN" sz="3600"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113211" y="2355669"/>
            <a:ext cx="5808618" cy="4119154"/>
          </a:xfrm>
        </p:spPr>
        <p:txBody>
          <a:bodyPr>
            <a:noAutofit/>
          </a:bodyPr>
          <a:lstStyle/>
          <a:p>
            <a:pPr algn="just"/>
            <a:r>
              <a:rPr lang="en-IN" sz="2000" dirty="0" smtClean="0">
                <a:latin typeface="Arial" panose="020B0604020202020204" pitchFamily="34" charset="0"/>
                <a:cs typeface="Arial" panose="020B0604020202020204" pitchFamily="34" charset="0"/>
              </a:rPr>
              <a:t>2. </a:t>
            </a:r>
            <a:r>
              <a:rPr lang="en-US" sz="2000" dirty="0" smtClean="0">
                <a:latin typeface="Arial" panose="020B0604020202020204" pitchFamily="34" charset="0"/>
                <a:cs typeface="Arial" panose="020B0604020202020204" pitchFamily="34" charset="0"/>
              </a:rPr>
              <a:t>Using K-Nearest Neighbors:</a:t>
            </a:r>
            <a:endParaRPr lang="en-US" sz="2000" dirty="0">
              <a:latin typeface="Arial" panose="020B0604020202020204" pitchFamily="34" charset="0"/>
              <a:cs typeface="Arial" panose="020B0604020202020204" pitchFamily="34" charset="0"/>
            </a:endParaRPr>
          </a:p>
          <a:p>
            <a:pPr algn="just"/>
            <a:r>
              <a:rPr lang="en-US" sz="1500" dirty="0">
                <a:latin typeface="Arial" panose="020B0604020202020204" pitchFamily="34" charset="0"/>
                <a:cs typeface="Arial" panose="020B0604020202020204" pitchFamily="34" charset="0"/>
              </a:rPr>
              <a:t>Step 1: </a:t>
            </a:r>
            <a:r>
              <a:rPr lang="en-US" sz="1500" dirty="0" smtClean="0">
                <a:latin typeface="Arial" panose="020B0604020202020204" pitchFamily="34" charset="0"/>
                <a:cs typeface="Arial" panose="020B0604020202020204" pitchFamily="34" charset="0"/>
              </a:rPr>
              <a:t>Calculates </a:t>
            </a:r>
            <a:r>
              <a:rPr lang="en-US" sz="1500" dirty="0">
                <a:latin typeface="Arial" panose="020B0604020202020204" pitchFamily="34" charset="0"/>
                <a:cs typeface="Arial" panose="020B0604020202020204" pitchFamily="34" charset="0"/>
              </a:rPr>
              <a:t>distance</a:t>
            </a:r>
          </a:p>
          <a:p>
            <a:pPr algn="just"/>
            <a:r>
              <a:rPr lang="en-US" sz="1500" dirty="0">
                <a:latin typeface="Arial" panose="020B0604020202020204" pitchFamily="34" charset="0"/>
                <a:cs typeface="Arial" panose="020B0604020202020204" pitchFamily="34" charset="0"/>
              </a:rPr>
              <a:t>Step </a:t>
            </a:r>
            <a:r>
              <a:rPr lang="en-US" sz="1500" dirty="0" smtClean="0">
                <a:latin typeface="Arial" panose="020B0604020202020204" pitchFamily="34" charset="0"/>
                <a:cs typeface="Arial" panose="020B0604020202020204" pitchFamily="34" charset="0"/>
              </a:rPr>
              <a:t>2: Find all the closest neighbors based on value of k</a:t>
            </a:r>
            <a:endParaRPr lang="en-US" sz="1500" dirty="0">
              <a:latin typeface="Arial" panose="020B0604020202020204" pitchFamily="34" charset="0"/>
              <a:cs typeface="Arial" panose="020B0604020202020204" pitchFamily="34" charset="0"/>
            </a:endParaRPr>
          </a:p>
          <a:p>
            <a:pPr algn="just"/>
            <a:r>
              <a:rPr lang="en-US" sz="1500" dirty="0">
                <a:latin typeface="Arial" panose="020B0604020202020204" pitchFamily="34" charset="0"/>
                <a:cs typeface="Arial" panose="020B0604020202020204" pitchFamily="34" charset="0"/>
              </a:rPr>
              <a:t>Step </a:t>
            </a:r>
            <a:r>
              <a:rPr lang="en-US" sz="1500" dirty="0" smtClean="0">
                <a:latin typeface="Arial" panose="020B0604020202020204" pitchFamily="34" charset="0"/>
                <a:cs typeface="Arial" panose="020B0604020202020204" pitchFamily="34" charset="0"/>
              </a:rPr>
              <a:t>3: Vote </a:t>
            </a:r>
            <a:r>
              <a:rPr lang="en-US" sz="1500" dirty="0">
                <a:latin typeface="Arial" panose="020B0604020202020204" pitchFamily="34" charset="0"/>
                <a:cs typeface="Arial" panose="020B0604020202020204" pitchFamily="34" charset="0"/>
              </a:rPr>
              <a:t>for labels</a:t>
            </a:r>
          </a:p>
          <a:p>
            <a:pPr algn="just"/>
            <a:r>
              <a:rPr lang="en-US" sz="2000" dirty="0" smtClean="0">
                <a:latin typeface="Arial" panose="020B0604020202020204" pitchFamily="34" charset="0"/>
                <a:cs typeface="Arial" panose="020B0604020202020204" pitchFamily="34" charset="0"/>
              </a:rPr>
              <a:t>Disadvantages</a:t>
            </a:r>
            <a:r>
              <a:rPr lang="en-US" sz="2000" dirty="0">
                <a:latin typeface="Arial" panose="020B0604020202020204" pitchFamily="34" charset="0"/>
                <a:cs typeface="Arial" panose="020B0604020202020204" pitchFamily="34" charset="0"/>
              </a:rPr>
              <a:t>:</a:t>
            </a:r>
          </a:p>
          <a:p>
            <a:pPr marL="560070" lvl="1" indent="-285750" algn="just">
              <a:buFont typeface="Arial" panose="020B0604020202020204" pitchFamily="34" charset="0"/>
              <a:buChar char="•"/>
            </a:pPr>
            <a:r>
              <a:rPr lang="en-US" sz="1500" dirty="0">
                <a:latin typeface="Arial" panose="020B0604020202020204" pitchFamily="34" charset="0"/>
                <a:cs typeface="Arial" panose="020B0604020202020204" pitchFamily="34" charset="0"/>
              </a:rPr>
              <a:t>With large data, the prediction stage might be slow, and less Accurate.</a:t>
            </a:r>
          </a:p>
          <a:p>
            <a:pPr marL="560070" lvl="1" indent="-285750" algn="just">
              <a:buFont typeface="Arial" panose="020B0604020202020204" pitchFamily="34" charset="0"/>
              <a:buChar char="•"/>
            </a:pPr>
            <a:r>
              <a:rPr lang="en-US" sz="1500" dirty="0">
                <a:latin typeface="Arial" panose="020B0604020202020204" pitchFamily="34" charset="0"/>
                <a:cs typeface="Arial" panose="020B0604020202020204" pitchFamily="34" charset="0"/>
              </a:rPr>
              <a:t>KNN is sensitive to outliers and missing values</a:t>
            </a: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829" y="2340157"/>
            <a:ext cx="5629275" cy="4134666"/>
          </a:xfrm>
          <a:prstGeom prst="rect">
            <a:avLst/>
          </a:prstGeom>
        </p:spPr>
      </p:pic>
    </p:spTree>
    <p:extLst>
      <p:ext uri="{BB962C8B-B14F-4D97-AF65-F5344CB8AC3E}">
        <p14:creationId xmlns:p14="http://schemas.microsoft.com/office/powerpoint/2010/main" val="1318918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1D153959-30FA-4987-A094-7243641F4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EB6D1D7F-141C-4D8E-BFBA-D95B68E16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58DA214-7FDA-4C9D-A7CF-9AD725E290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6788D-98FC-4BF8-8B52-DC4F8F0293AB}"/>
              </a:ext>
            </a:extLst>
          </p:cNvPr>
          <p:cNvSpPr>
            <a:spLocks noGrp="1"/>
          </p:cNvSpPr>
          <p:nvPr>
            <p:ph type="title"/>
          </p:nvPr>
        </p:nvSpPr>
        <p:spPr>
          <a:xfrm>
            <a:off x="960120" y="643467"/>
            <a:ext cx="3212593" cy="5571066"/>
          </a:xfrm>
        </p:spPr>
        <p:txBody>
          <a:bodyPr vert="horz" lIns="91440" tIns="45720" rIns="91440" bIns="45720" rtlCol="0" anchor="ctr">
            <a:normAutofit/>
          </a:bodyPr>
          <a:lstStyle/>
          <a:p>
            <a:r>
              <a:rPr lang="en-US" sz="3600" dirty="0">
                <a:latin typeface="Arial" panose="020B0604020202020204" pitchFamily="34" charset="0"/>
                <a:cs typeface="Arial" panose="020B0604020202020204" pitchFamily="34" charset="0"/>
              </a:rPr>
              <a:t>Proposed </a:t>
            </a:r>
            <a:r>
              <a:rPr lang="en-US" sz="3600" dirty="0" smtClean="0">
                <a:latin typeface="Arial" panose="020B0604020202020204" pitchFamily="34" charset="0"/>
                <a:cs typeface="Arial" panose="020B0604020202020204" pitchFamily="34" charset="0"/>
              </a:rPr>
              <a:t>system</a:t>
            </a:r>
            <a:endParaRPr lang="en-US" sz="3600" kern="1200" cap="all" spc="120" baseline="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36993435-35F0-4D72-B293-B5C53533A6D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graphicFrame>
        <p:nvGraphicFramePr>
          <p:cNvPr id="25" name="TextBox 2">
            <a:extLst>
              <a:ext uri="{FF2B5EF4-FFF2-40B4-BE49-F238E27FC236}">
                <a16:creationId xmlns:a16="http://schemas.microsoft.com/office/drawing/2014/main" id="{FCDB8B76-90B2-410E-8793-26AB31F9848A}"/>
              </a:ext>
            </a:extLst>
          </p:cNvPr>
          <p:cNvGraphicFramePr/>
          <p:nvPr>
            <p:extLst>
              <p:ext uri="{D42A27DB-BD31-4B8C-83A1-F6EECF244321}">
                <p14:modId xmlns:p14="http://schemas.microsoft.com/office/powerpoint/2010/main" val="929855099"/>
              </p:ext>
            </p:extLst>
          </p:nvPr>
        </p:nvGraphicFramePr>
        <p:xfrm>
          <a:off x="4974405" y="303644"/>
          <a:ext cx="6899010" cy="6377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223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Wisp</Template>
  <TotalTime>4278</TotalTime>
  <Words>1619</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Franklin Gothic Demi Cond</vt:lpstr>
      <vt:lpstr>Franklin Gothic Medium</vt:lpstr>
      <vt:lpstr>Wingdings</vt:lpstr>
      <vt:lpstr>JuxtaposeVTI</vt:lpstr>
      <vt:lpstr>Predicting Football RESULTS Using ML techniques</vt:lpstr>
      <vt:lpstr>Abstract</vt:lpstr>
      <vt:lpstr>Introduction</vt:lpstr>
      <vt:lpstr>INTRODUCTION</vt:lpstr>
      <vt:lpstr>Literature survey</vt:lpstr>
      <vt:lpstr>Existing system</vt:lpstr>
      <vt:lpstr>Existing system - ALGORITHMS</vt:lpstr>
      <vt:lpstr>Existing system - ALGORITHMS</vt:lpstr>
      <vt:lpstr>Proposed system</vt:lpstr>
      <vt:lpstr>Proposed system</vt:lpstr>
      <vt:lpstr>FLOW DIAGRAM</vt:lpstr>
      <vt:lpstr>PROPOSED System - MODEL 1 (Logistic Regression)</vt:lpstr>
      <vt:lpstr>PROPOSED System - Algorithm 1 (Logistic Regression)</vt:lpstr>
      <vt:lpstr>Implementation- Logistic Regression</vt:lpstr>
      <vt:lpstr>PROPOSED SYSTEM – MODEL 2 (Support Vector MACHINE)</vt:lpstr>
      <vt:lpstr>PROPOSED SYSTEM – Algorithm 2 (Support Vector MACHINE)</vt:lpstr>
      <vt:lpstr>Implementation- SVM</vt:lpstr>
      <vt:lpstr>PROPOSED System - MODEL 1 (xg boost)</vt:lpstr>
      <vt:lpstr>PROPOSED SYSTEM – ALGORITHM 3 (xgBoost)</vt:lpstr>
      <vt:lpstr>Implementation- XG Boost</vt:lpstr>
      <vt:lpstr> results</vt:lpstr>
      <vt:lpstr>Comparison of results</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priya</cp:lastModifiedBy>
  <cp:revision>828</cp:revision>
  <dcterms:created xsi:type="dcterms:W3CDTF">2021-04-27T17:32:55Z</dcterms:created>
  <dcterms:modified xsi:type="dcterms:W3CDTF">2021-06-11T06:11:26Z</dcterms:modified>
</cp:coreProperties>
</file>