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1E391B8-BA12-45D8-A5BA-0C15EB318776}"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C65A8-3785-4B21-98AD-EF84FB265D27}"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E391B8-BA12-45D8-A5BA-0C15EB318776}"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C65A8-3785-4B21-98AD-EF84FB265D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E391B8-BA12-45D8-A5BA-0C15EB318776}"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C65A8-3785-4B21-98AD-EF84FB265D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1E391B8-BA12-45D8-A5BA-0C15EB318776}"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C65A8-3785-4B21-98AD-EF84FB265D27}"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E391B8-BA12-45D8-A5BA-0C15EB318776}"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C65A8-3785-4B21-98AD-EF84FB265D2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1E391B8-BA12-45D8-A5BA-0C15EB318776}"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C65A8-3785-4B21-98AD-EF84FB265D2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1E391B8-BA12-45D8-A5BA-0C15EB318776}" type="datetimeFigureOut">
              <a:rPr lang="en-US" smtClean="0"/>
              <a:t>10/26/2020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C65A8-3785-4B21-98AD-EF84FB265D2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1E391B8-BA12-45D8-A5BA-0C15EB318776}" type="datetimeFigureOut">
              <a:rPr lang="en-US" smtClean="0"/>
              <a:t>10/26/2020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C65A8-3785-4B21-98AD-EF84FB265D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E391B8-BA12-45D8-A5BA-0C15EB318776}" type="datetimeFigureOut">
              <a:rPr lang="en-US" smtClean="0"/>
              <a:t>10/26/2020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2C65A8-3785-4B21-98AD-EF84FB265D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E391B8-BA12-45D8-A5BA-0C15EB318776}"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C65A8-3785-4B21-98AD-EF84FB265D2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E391B8-BA12-45D8-A5BA-0C15EB318776}"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C65A8-3785-4B21-98AD-EF84FB265D2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1E391B8-BA12-45D8-A5BA-0C15EB318776}" type="datetimeFigureOut">
              <a:rPr lang="en-US" smtClean="0"/>
              <a:t>10/26/2020</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EF2C65A8-3785-4B21-98AD-EF84FB265D2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4" Type="http://schemas.openxmlformats.org/officeDocument/2006/relationships/hyperlink" Target="https://geo.nyu.edu/catalog/nyu_2451_3457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2400" dirty="0" smtClean="0">
                <a:latin typeface="Arial Rounded MT Bold" pitchFamily="34" charset="0"/>
              </a:rPr>
              <a:t>Finding a Suitable Neighborhood</a:t>
            </a:r>
          </a:p>
          <a:p>
            <a:endParaRPr lang="en-US" dirty="0"/>
          </a:p>
        </p:txBody>
      </p:sp>
      <p:sp>
        <p:nvSpPr>
          <p:cNvPr id="2" name="Title 1"/>
          <p:cNvSpPr>
            <a:spLocks noGrp="1"/>
          </p:cNvSpPr>
          <p:nvPr>
            <p:ph type="ctrTitle"/>
          </p:nvPr>
        </p:nvSpPr>
        <p:spPr/>
        <p:txBody>
          <a:bodyPr/>
          <a:lstStyle/>
          <a:p>
            <a:r>
              <a:rPr lang="en-US" dirty="0"/>
              <a:t>The Battle of Neighborhoods</a:t>
            </a:r>
            <a:br>
              <a:rPr lang="en-US" dirty="0"/>
            </a:br>
            <a:endParaRPr lang="en-US" dirty="0"/>
          </a:p>
        </p:txBody>
      </p:sp>
    </p:spTree>
    <p:extLst>
      <p:ext uri="{BB962C8B-B14F-4D97-AF65-F5344CB8AC3E}">
        <p14:creationId xmlns:p14="http://schemas.microsoft.com/office/powerpoint/2010/main" val="2515425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219200"/>
            <a:ext cx="7315200" cy="1754326"/>
          </a:xfrm>
          <a:prstGeom prst="rect">
            <a:avLst/>
          </a:prstGeom>
          <a:noFill/>
        </p:spPr>
        <p:txBody>
          <a:bodyPr wrap="square" rtlCol="0">
            <a:spAutoFit/>
          </a:bodyPr>
          <a:lstStyle/>
          <a:p>
            <a:r>
              <a:rPr lang="en-IN" u="sng" dirty="0">
                <a:latin typeface="Arial Rounded MT Bold" pitchFamily="34" charset="0"/>
              </a:rPr>
              <a:t>Queens Borough in New York </a:t>
            </a:r>
            <a:r>
              <a:rPr lang="en-IN" u="sng" dirty="0" smtClean="0">
                <a:latin typeface="Arial Rounded MT Bold" pitchFamily="34" charset="0"/>
              </a:rPr>
              <a:t>City</a:t>
            </a:r>
          </a:p>
          <a:p>
            <a:endParaRPr lang="en-US" u="sng" dirty="0">
              <a:latin typeface="Arial Rounded MT Bold" pitchFamily="34" charset="0"/>
            </a:endParaRPr>
          </a:p>
          <a:p>
            <a:r>
              <a:rPr lang="en-IN" dirty="0">
                <a:latin typeface="Arial Rounded MT Bold" pitchFamily="34" charset="0"/>
              </a:rPr>
              <a:t>Unsupervised machine learning K-means clustering algorithm is used to group the neighbourhoods in Queens Borough into 5 clusters.</a:t>
            </a:r>
            <a:endParaRPr lang="en-US" dirty="0">
              <a:latin typeface="Arial Rounded MT Bold" pitchFamily="34" charset="0"/>
            </a:endParaRP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514252517"/>
              </p:ext>
            </p:extLst>
          </p:nvPr>
        </p:nvGraphicFramePr>
        <p:xfrm>
          <a:off x="1806594" y="2895600"/>
          <a:ext cx="5378411" cy="2669542"/>
        </p:xfrm>
        <a:graphic>
          <a:graphicData uri="http://schemas.openxmlformats.org/drawingml/2006/table">
            <a:tbl>
              <a:tblPr firstRow="1" firstCol="1" bandRow="1">
                <a:tableStyleId>{5C22544A-7EE6-4342-B048-85BDC9FD1C3A}</a:tableStyleId>
              </a:tblPr>
              <a:tblGrid>
                <a:gridCol w="1325880"/>
                <a:gridCol w="139661"/>
                <a:gridCol w="1274445"/>
                <a:gridCol w="2638425"/>
              </a:tblGrid>
              <a:tr h="0">
                <a:tc>
                  <a:txBody>
                    <a:bodyPr/>
                    <a:lstStyle/>
                    <a:p>
                      <a:pPr marL="0" marR="0">
                        <a:lnSpc>
                          <a:spcPct val="107000"/>
                        </a:lnSpc>
                        <a:spcBef>
                          <a:spcPts val="0"/>
                        </a:spcBef>
                        <a:spcAft>
                          <a:spcPts val="0"/>
                        </a:spcAft>
                        <a:tabLst>
                          <a:tab pos="5731510" algn="r"/>
                        </a:tabLst>
                      </a:pPr>
                      <a:r>
                        <a:rPr lang="en-IN" sz="1400" dirty="0">
                          <a:effectLst/>
                        </a:rPr>
                        <a:t>Cluster number</a:t>
                      </a:r>
                      <a:endParaRPr lang="en-US" sz="1100" dirty="0">
                        <a:solidFill>
                          <a:srgbClr val="000000"/>
                        </a:solidFill>
                        <a:effectLst/>
                        <a:latin typeface="Calibri"/>
                        <a:ea typeface="Calibri"/>
                        <a:cs typeface="Times New Roman"/>
                      </a:endParaRPr>
                    </a:p>
                  </a:txBody>
                  <a:tcPr marL="68580" marR="68580" marT="0" marB="0"/>
                </a:tc>
                <a:tc gridSpan="2">
                  <a:txBody>
                    <a:bodyPr/>
                    <a:lstStyle/>
                    <a:p>
                      <a:pPr marL="0" marR="0">
                        <a:lnSpc>
                          <a:spcPct val="107000"/>
                        </a:lnSpc>
                        <a:spcBef>
                          <a:spcPts val="0"/>
                        </a:spcBef>
                        <a:spcAft>
                          <a:spcPts val="0"/>
                        </a:spcAft>
                        <a:tabLst>
                          <a:tab pos="5731510" algn="r"/>
                        </a:tabLst>
                      </a:pPr>
                      <a:r>
                        <a:rPr lang="en-IN" sz="1400">
                          <a:effectLst/>
                        </a:rPr>
                        <a:t>No. of Neighborhoods</a:t>
                      </a:r>
                      <a:endParaRPr lang="en-US" sz="1100">
                        <a:solidFill>
                          <a:srgbClr val="000000"/>
                        </a:solidFill>
                        <a:effectLst/>
                        <a:latin typeface="Calibri"/>
                        <a:ea typeface="Calibri"/>
                        <a:cs typeface="Times New Roman"/>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tabLst>
                          <a:tab pos="5731510" algn="r"/>
                        </a:tabLst>
                      </a:pPr>
                      <a:r>
                        <a:rPr lang="en-IN" sz="1400">
                          <a:effectLst/>
                        </a:rPr>
                        <a:t>Most common venue</a:t>
                      </a:r>
                      <a:endParaRPr lang="en-US" sz="1100">
                        <a:solidFill>
                          <a:srgbClr val="000000"/>
                        </a:solidFill>
                        <a:effectLst/>
                        <a:latin typeface="Calibri"/>
                        <a:ea typeface="Calibri"/>
                        <a:cs typeface="Times New Roman"/>
                      </a:endParaRPr>
                    </a:p>
                  </a:txBody>
                  <a:tcPr marL="68580" marR="68580" marT="0" marB="0"/>
                </a:tc>
              </a:tr>
              <a:tr h="0">
                <a:tc gridSpan="2">
                  <a:txBody>
                    <a:bodyPr/>
                    <a:lstStyle/>
                    <a:p>
                      <a:pPr marL="0" marR="0">
                        <a:lnSpc>
                          <a:spcPct val="107000"/>
                        </a:lnSpc>
                        <a:spcBef>
                          <a:spcPts val="0"/>
                        </a:spcBef>
                        <a:spcAft>
                          <a:spcPts val="0"/>
                        </a:spcAft>
                        <a:tabLst>
                          <a:tab pos="1295400" algn="l"/>
                        </a:tabLst>
                      </a:pPr>
                      <a:r>
                        <a:rPr lang="en-IN" sz="1400">
                          <a:effectLst/>
                        </a:rPr>
                        <a:t>0	</a:t>
                      </a:r>
                      <a:endParaRPr lang="en-US" sz="1100">
                        <a:solidFill>
                          <a:srgbClr val="000000"/>
                        </a:solidFill>
                        <a:effectLst/>
                        <a:latin typeface="Calibri"/>
                        <a:ea typeface="Calibri"/>
                        <a:cs typeface="Times New Roman"/>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tabLst>
                          <a:tab pos="5731510" algn="r"/>
                        </a:tabLst>
                      </a:pPr>
                      <a:r>
                        <a:rPr lang="en-IN" sz="1400">
                          <a:effectLst/>
                        </a:rPr>
                        <a:t>1</a:t>
                      </a:r>
                      <a:endParaRPr lang="en-US" sz="1100">
                        <a:solidFill>
                          <a:srgbClr val="000000"/>
                        </a:solidFill>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tabLst>
                          <a:tab pos="5731510" algn="r"/>
                        </a:tabLst>
                      </a:pPr>
                      <a:r>
                        <a:rPr lang="en-IN" sz="1400">
                          <a:effectLst/>
                        </a:rPr>
                        <a:t>Gym/Fitness centre, Yoga studio, Pizza place</a:t>
                      </a:r>
                      <a:endParaRPr lang="en-US" sz="1100">
                        <a:solidFill>
                          <a:srgbClr val="000000"/>
                        </a:solidFill>
                        <a:effectLst/>
                        <a:latin typeface="Calibri"/>
                        <a:ea typeface="Calibri"/>
                        <a:cs typeface="Times New Roman"/>
                      </a:endParaRPr>
                    </a:p>
                  </a:txBody>
                  <a:tcPr marL="68580" marR="68580" marT="0" marB="0"/>
                </a:tc>
              </a:tr>
              <a:tr h="0">
                <a:tc gridSpan="2">
                  <a:txBody>
                    <a:bodyPr/>
                    <a:lstStyle/>
                    <a:p>
                      <a:pPr marL="0" marR="0">
                        <a:lnSpc>
                          <a:spcPct val="107000"/>
                        </a:lnSpc>
                        <a:spcBef>
                          <a:spcPts val="0"/>
                        </a:spcBef>
                        <a:spcAft>
                          <a:spcPts val="0"/>
                        </a:spcAft>
                        <a:tabLst>
                          <a:tab pos="5731510" algn="r"/>
                        </a:tabLst>
                      </a:pPr>
                      <a:r>
                        <a:rPr lang="en-IN" sz="1400">
                          <a:effectLst/>
                        </a:rPr>
                        <a:t>1</a:t>
                      </a:r>
                      <a:endParaRPr lang="en-US" sz="1100">
                        <a:solidFill>
                          <a:srgbClr val="000000"/>
                        </a:solidFill>
                        <a:effectLst/>
                        <a:latin typeface="Calibri"/>
                        <a:ea typeface="Calibri"/>
                        <a:cs typeface="Times New Roman"/>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tabLst>
                          <a:tab pos="5731510" algn="r"/>
                        </a:tabLst>
                      </a:pPr>
                      <a:r>
                        <a:rPr lang="en-IN" sz="1400" dirty="0">
                          <a:effectLst/>
                        </a:rPr>
                        <a:t>3</a:t>
                      </a:r>
                      <a:endParaRPr lang="en-US" sz="1100" dirty="0">
                        <a:solidFill>
                          <a:srgbClr val="000000"/>
                        </a:solidFill>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tabLst>
                          <a:tab pos="5731510" algn="r"/>
                        </a:tabLst>
                      </a:pPr>
                      <a:r>
                        <a:rPr lang="en-IN" sz="1400">
                          <a:effectLst/>
                        </a:rPr>
                        <a:t>Pizza place, Beach, Deli/Bodega</a:t>
                      </a:r>
                      <a:endParaRPr lang="en-US" sz="1100">
                        <a:solidFill>
                          <a:srgbClr val="000000"/>
                        </a:solidFill>
                        <a:effectLst/>
                        <a:latin typeface="Calibri"/>
                        <a:ea typeface="Calibri"/>
                        <a:cs typeface="Times New Roman"/>
                      </a:endParaRPr>
                    </a:p>
                  </a:txBody>
                  <a:tcPr marL="68580" marR="68580" marT="0" marB="0"/>
                </a:tc>
              </a:tr>
              <a:tr h="0">
                <a:tc gridSpan="2">
                  <a:txBody>
                    <a:bodyPr/>
                    <a:lstStyle/>
                    <a:p>
                      <a:pPr marL="0" marR="0">
                        <a:lnSpc>
                          <a:spcPct val="107000"/>
                        </a:lnSpc>
                        <a:spcBef>
                          <a:spcPts val="0"/>
                        </a:spcBef>
                        <a:spcAft>
                          <a:spcPts val="0"/>
                        </a:spcAft>
                        <a:tabLst>
                          <a:tab pos="5731510" algn="r"/>
                        </a:tabLst>
                      </a:pPr>
                      <a:r>
                        <a:rPr lang="en-IN" sz="1400">
                          <a:effectLst/>
                        </a:rPr>
                        <a:t>2</a:t>
                      </a:r>
                      <a:endParaRPr lang="en-US" sz="1100">
                        <a:solidFill>
                          <a:srgbClr val="000000"/>
                        </a:solidFill>
                        <a:effectLst/>
                        <a:latin typeface="Calibri"/>
                        <a:ea typeface="Calibri"/>
                        <a:cs typeface="Times New Roman"/>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tabLst>
                          <a:tab pos="5731510" algn="r"/>
                        </a:tabLst>
                      </a:pPr>
                      <a:r>
                        <a:rPr lang="en-IN" sz="1400" dirty="0">
                          <a:effectLst/>
                        </a:rPr>
                        <a:t>1</a:t>
                      </a:r>
                      <a:endParaRPr lang="en-US" sz="1100" dirty="0">
                        <a:solidFill>
                          <a:srgbClr val="000000"/>
                        </a:solidFill>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tabLst>
                          <a:tab pos="5731510" algn="r"/>
                        </a:tabLst>
                      </a:pPr>
                      <a:r>
                        <a:rPr lang="en-IN" sz="1400">
                          <a:effectLst/>
                        </a:rPr>
                        <a:t>Deli/Bodega, Food courts</a:t>
                      </a:r>
                      <a:endParaRPr lang="en-US" sz="1100">
                        <a:solidFill>
                          <a:srgbClr val="000000"/>
                        </a:solidFill>
                        <a:effectLst/>
                        <a:latin typeface="Calibri"/>
                        <a:ea typeface="Calibri"/>
                        <a:cs typeface="Times New Roman"/>
                      </a:endParaRPr>
                    </a:p>
                  </a:txBody>
                  <a:tcPr marL="68580" marR="68580" marT="0" marB="0"/>
                </a:tc>
              </a:tr>
              <a:tr h="0">
                <a:tc gridSpan="2">
                  <a:txBody>
                    <a:bodyPr/>
                    <a:lstStyle/>
                    <a:p>
                      <a:pPr marL="0" marR="0">
                        <a:lnSpc>
                          <a:spcPct val="107000"/>
                        </a:lnSpc>
                        <a:spcBef>
                          <a:spcPts val="0"/>
                        </a:spcBef>
                        <a:spcAft>
                          <a:spcPts val="0"/>
                        </a:spcAft>
                        <a:tabLst>
                          <a:tab pos="5731510" algn="r"/>
                        </a:tabLst>
                      </a:pPr>
                      <a:r>
                        <a:rPr lang="en-IN" sz="1400">
                          <a:effectLst/>
                        </a:rPr>
                        <a:t>3</a:t>
                      </a:r>
                      <a:endParaRPr lang="en-US" sz="1100">
                        <a:solidFill>
                          <a:srgbClr val="000000"/>
                        </a:solidFill>
                        <a:effectLst/>
                        <a:latin typeface="Calibri"/>
                        <a:ea typeface="Calibri"/>
                        <a:cs typeface="Times New Roman"/>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tabLst>
                          <a:tab pos="5731510" algn="r"/>
                        </a:tabLst>
                      </a:pPr>
                      <a:r>
                        <a:rPr lang="en-IN" sz="1400">
                          <a:effectLst/>
                        </a:rPr>
                        <a:t>3</a:t>
                      </a:r>
                      <a:endParaRPr lang="en-US" sz="1100">
                        <a:solidFill>
                          <a:srgbClr val="000000"/>
                        </a:solidFill>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tabLst>
                          <a:tab pos="5731510" algn="r"/>
                        </a:tabLst>
                      </a:pPr>
                      <a:r>
                        <a:rPr lang="en-IN" sz="1400">
                          <a:effectLst/>
                        </a:rPr>
                        <a:t>Donut shop, International Cuisine Restaurants, pizza places</a:t>
                      </a:r>
                      <a:endParaRPr lang="en-US" sz="1100">
                        <a:solidFill>
                          <a:srgbClr val="000000"/>
                        </a:solidFill>
                        <a:effectLst/>
                        <a:latin typeface="Calibri"/>
                        <a:ea typeface="Calibri"/>
                        <a:cs typeface="Times New Roman"/>
                      </a:endParaRPr>
                    </a:p>
                  </a:txBody>
                  <a:tcPr marL="68580" marR="68580" marT="0" marB="0"/>
                </a:tc>
              </a:tr>
              <a:tr h="0">
                <a:tc gridSpan="2">
                  <a:txBody>
                    <a:bodyPr/>
                    <a:lstStyle/>
                    <a:p>
                      <a:pPr marL="0" marR="0">
                        <a:lnSpc>
                          <a:spcPct val="107000"/>
                        </a:lnSpc>
                        <a:spcBef>
                          <a:spcPts val="0"/>
                        </a:spcBef>
                        <a:spcAft>
                          <a:spcPts val="0"/>
                        </a:spcAft>
                        <a:tabLst>
                          <a:tab pos="5731510" algn="r"/>
                        </a:tabLst>
                      </a:pPr>
                      <a:r>
                        <a:rPr lang="en-IN" sz="1400">
                          <a:effectLst/>
                        </a:rPr>
                        <a:t>4</a:t>
                      </a:r>
                      <a:endParaRPr lang="en-US" sz="1100">
                        <a:solidFill>
                          <a:srgbClr val="000000"/>
                        </a:solidFill>
                        <a:effectLst/>
                        <a:latin typeface="Calibri"/>
                        <a:ea typeface="Calibri"/>
                        <a:cs typeface="Times New Roman"/>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tabLst>
                          <a:tab pos="5731510" algn="r"/>
                        </a:tabLst>
                      </a:pPr>
                      <a:r>
                        <a:rPr lang="en-IN" sz="1400">
                          <a:effectLst/>
                        </a:rPr>
                        <a:t>73</a:t>
                      </a:r>
                      <a:endParaRPr lang="en-US" sz="1100">
                        <a:solidFill>
                          <a:srgbClr val="000000"/>
                        </a:solidFill>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tabLst>
                          <a:tab pos="5731510" algn="r"/>
                        </a:tabLst>
                      </a:pPr>
                      <a:r>
                        <a:rPr lang="en-IN" sz="1400" dirty="0">
                          <a:effectLst/>
                        </a:rPr>
                        <a:t>International Cuisine Restaurants, Pharmacy, Deli/Bodega, Pizza place, Supermarket, Bus station, Beach, Bank ,Parks, Bars, Hotel</a:t>
                      </a:r>
                      <a:endParaRPr lang="en-US" sz="1100" dirty="0">
                        <a:solidFill>
                          <a:srgbClr val="000000"/>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4049430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Cluster maps</a:t>
            </a:r>
            <a:endParaRPr lang="en-US" dirty="0"/>
          </a:p>
        </p:txBody>
      </p:sp>
      <p:sp>
        <p:nvSpPr>
          <p:cNvPr id="5" name="Text Placeholder 4"/>
          <p:cNvSpPr>
            <a:spLocks noGrp="1"/>
          </p:cNvSpPr>
          <p:nvPr>
            <p:ph type="body" idx="1"/>
          </p:nvPr>
        </p:nvSpPr>
        <p:spPr/>
        <p:txBody>
          <a:bodyPr/>
          <a:lstStyle/>
          <a:p>
            <a:r>
              <a:rPr lang="en-US" dirty="0" smtClean="0"/>
              <a:t>Scarborough </a:t>
            </a:r>
            <a:endParaRPr lang="en-US" dirty="0"/>
          </a:p>
        </p:txBody>
      </p:sp>
      <p:sp>
        <p:nvSpPr>
          <p:cNvPr id="6" name="Text Placeholder 5"/>
          <p:cNvSpPr>
            <a:spLocks noGrp="1"/>
          </p:cNvSpPr>
          <p:nvPr>
            <p:ph type="body" sz="quarter" idx="3"/>
          </p:nvPr>
        </p:nvSpPr>
        <p:spPr/>
        <p:txBody>
          <a:bodyPr/>
          <a:lstStyle/>
          <a:p>
            <a:r>
              <a:rPr lang="en-US" dirty="0" smtClean="0"/>
              <a:t>Queens</a:t>
            </a:r>
            <a:endParaRPr lang="en-US" dirty="0"/>
          </a:p>
        </p:txBody>
      </p:sp>
      <p:pic>
        <p:nvPicPr>
          <p:cNvPr id="7" name="Content Placeholder 6"/>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609600" y="2362200"/>
            <a:ext cx="3733800" cy="3221181"/>
          </a:xfrm>
          <a:prstGeom prst="rect">
            <a:avLst/>
          </a:prstGeom>
        </p:spPr>
      </p:pic>
      <p:pic>
        <p:nvPicPr>
          <p:cNvPr id="8" name="Content Placeholder 7"/>
          <p:cNvPicPr>
            <a:picLocks noGrp="1"/>
          </p:cNvPicPr>
          <p:nvPr>
            <p:ph sz="quarter" idx="14"/>
          </p:nvPr>
        </p:nvPicPr>
        <p:blipFill>
          <a:blip r:embed="rId3">
            <a:extLst>
              <a:ext uri="{28A0092B-C50C-407E-A947-70E740481C1C}">
                <a14:useLocalDpi xmlns:a14="http://schemas.microsoft.com/office/drawing/2010/main" val="0"/>
              </a:ext>
            </a:extLst>
          </a:blip>
          <a:stretch>
            <a:fillRect/>
          </a:stretch>
        </p:blipFill>
        <p:spPr>
          <a:xfrm>
            <a:off x="4800600" y="2354695"/>
            <a:ext cx="3733800" cy="3215410"/>
          </a:xfrm>
          <a:prstGeom prst="rect">
            <a:avLst/>
          </a:prstGeom>
        </p:spPr>
      </p:pic>
    </p:spTree>
    <p:extLst>
      <p:ext uri="{BB962C8B-B14F-4D97-AF65-F5344CB8AC3E}">
        <p14:creationId xmlns:p14="http://schemas.microsoft.com/office/powerpoint/2010/main" val="3065306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3"/>
          </p:nvPr>
        </p:nvSpPr>
        <p:spPr/>
        <p:txBody>
          <a:bodyPr>
            <a:normAutofit lnSpcReduction="10000"/>
          </a:bodyPr>
          <a:lstStyle/>
          <a:p>
            <a:r>
              <a:rPr lang="en-IN" noProof="1" smtClean="0">
                <a:latin typeface="Arial Rounded MT Bold" pitchFamily="34" charset="0"/>
              </a:rPr>
              <a:t>Toronto has 10 boroughs and 103 neighborhoods  . In Scarborough borough they are 89 different venues in 17 neighbourhoods  and the neighbourhood with most venues being  Steeles West, L'Amoreaux West and Clarks Corners, Tam O'Shanter, Sullivan</a:t>
            </a:r>
            <a:endParaRPr lang="en-US" noProof="1" smtClean="0">
              <a:latin typeface="Arial Rounded MT Bold" pitchFamily="34" charset="0"/>
            </a:endParaRPr>
          </a:p>
          <a:p>
            <a:r>
              <a:rPr lang="en-IN" noProof="1" smtClean="0">
                <a:latin typeface="Arial Rounded MT Bold" pitchFamily="34" charset="0"/>
              </a:rPr>
              <a:t>New York City has 5 Boroughs and 306 neighborhoods. Using Foursquare we got 2103 venues in 81 neighborhoods in Queens Borough and the neighborhood with most venues being Sunnyside Gardens.</a:t>
            </a:r>
            <a:endParaRPr lang="en-US" noProof="1" smtClean="0">
              <a:latin typeface="Arial Rounded MT Bold" pitchFamily="34" charset="0"/>
            </a:endParaRPr>
          </a:p>
          <a:p>
            <a:r>
              <a:rPr lang="en-IN" noProof="1" smtClean="0">
                <a:latin typeface="Arial Rounded MT Bold" pitchFamily="34" charset="0"/>
              </a:rPr>
              <a:t>Most of the neighbourhoods are homogeneous and similar to each other. But, Queens offer way more choices and options in International Cuisine Restaurants, gyms/Fitness centres, Bars, Supermarkets, Parks and options of various extracurricular activities for families of the employees than Scarborough.</a:t>
            </a:r>
            <a:endParaRPr lang="en-US" noProof="1" smtClean="0">
              <a:latin typeface="Arial Rounded MT Bold" pitchFamily="34" charset="0"/>
            </a:endParaRPr>
          </a:p>
          <a:p>
            <a:r>
              <a:rPr lang="en-IN" u="sng" noProof="1" smtClean="0">
                <a:latin typeface="Arial Rounded MT Bold" pitchFamily="34" charset="0"/>
              </a:rPr>
              <a:t>In conclusion, the X Company should open a new branch </a:t>
            </a:r>
            <a:r>
              <a:rPr lang="en-IN" u="sng" noProof="1" smtClean="0">
                <a:latin typeface="Arial Rounded MT Bold" pitchFamily="34" charset="0"/>
              </a:rPr>
              <a:t>in  </a:t>
            </a:r>
            <a:r>
              <a:rPr lang="en-IN" u="sng" noProof="1" smtClean="0">
                <a:latin typeface="Arial Rounded MT Bold" pitchFamily="34" charset="0"/>
              </a:rPr>
              <a:t>Queens</a:t>
            </a:r>
            <a:r>
              <a:rPr lang="en-IN" noProof="1">
                <a:latin typeface="Arial Rounded MT Bold" pitchFamily="34" charset="0"/>
              </a:rPr>
              <a:t>.</a:t>
            </a:r>
            <a:endParaRPr lang="en-US" noProof="1" smtClean="0">
              <a:latin typeface="Arial Rounded MT Bold" pitchFamily="34" charset="0"/>
            </a:endParaRPr>
          </a:p>
          <a:p>
            <a:endParaRPr lang="en-US" dirty="0"/>
          </a:p>
        </p:txBody>
      </p:sp>
    </p:spTree>
    <p:extLst>
      <p:ext uri="{BB962C8B-B14F-4D97-AF65-F5344CB8AC3E}">
        <p14:creationId xmlns:p14="http://schemas.microsoft.com/office/powerpoint/2010/main" val="312624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sz="quarter" idx="13"/>
          </p:nvPr>
        </p:nvSpPr>
        <p:spPr/>
        <p:txBody>
          <a:bodyPr>
            <a:normAutofit fontScale="92500" lnSpcReduction="20000"/>
          </a:bodyPr>
          <a:lstStyle/>
          <a:p>
            <a:pPr marL="12700">
              <a:lnSpc>
                <a:spcPct val="103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b="1" dirty="0">
                <a:solidFill>
                  <a:srgbClr val="313D4F"/>
                </a:solidFill>
                <a:latin typeface="Arial Rounded MT Bold" pitchFamily="34" charset="0"/>
                <a:ea typeface="Noto Sans SC Regular" charset="0"/>
                <a:cs typeface="Noto Sans SC Regular" charset="0"/>
              </a:rPr>
              <a:t>In this project unsupervised machine learning K-means clustering algorithm is used for  analysis. Unsupervised learning is a part of machine learning where no response variable is  present to provide guidelines in the learning process and data is analyzed by algorithms itself  to identify the trends. K-means clustering algorithm is one of the most popular and simplest  algorithms. Collection of data points aggregated together because of certain similarities is  referred to as clusters. The target number k refers to the number of centroids required in the  dataset. A centroid is the imaginary or real location representing the center of the cluster.</a:t>
            </a:r>
          </a:p>
          <a:p>
            <a:pPr marL="12700" algn="just">
              <a:lnSpc>
                <a:spcPct val="103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b="1" dirty="0">
                <a:solidFill>
                  <a:srgbClr val="313D4F"/>
                </a:solidFill>
                <a:latin typeface="Arial Rounded MT Bold" pitchFamily="34" charset="0"/>
                <a:ea typeface="Noto Sans SC Regular" charset="0"/>
                <a:cs typeface="Noto Sans SC Regular" charset="0"/>
              </a:rPr>
              <a:t>Every data point is allocated to each of the clusters through reducing the in-cluster sum of  squares. While keeping the centroids as small as possible, K-means algorithm identifies k  number of centroids, and then allocates every data point present to the nearest cluster. The  ‘means’ in the K-means refers to averaging of the data which is finding the centroid.</a:t>
            </a:r>
          </a:p>
          <a:p>
            <a:pPr marL="12700" algn="just">
              <a:spcBef>
                <a:spcPts val="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b="1" dirty="0">
                <a:solidFill>
                  <a:srgbClr val="313D4F"/>
                </a:solidFill>
                <a:latin typeface="Arial Rounded MT Bold" pitchFamily="34" charset="0"/>
                <a:ea typeface="Noto Sans SC Regular" charset="0"/>
                <a:cs typeface="Noto Sans SC Regular" charset="0"/>
              </a:rPr>
              <a:t>Unsupervised K-means clustering is an extensively used algorithm for data cluster analysis.</a:t>
            </a:r>
            <a:endParaRPr lang="en-US" b="1" dirty="0" smtClean="0">
              <a:latin typeface="Arial Rounded MT Bold" pitchFamily="34" charset="0"/>
            </a:endParaRPr>
          </a:p>
        </p:txBody>
      </p:sp>
    </p:spTree>
    <p:extLst>
      <p:ext uri="{BB962C8B-B14F-4D97-AF65-F5344CB8AC3E}">
        <p14:creationId xmlns:p14="http://schemas.microsoft.com/office/powerpoint/2010/main" val="2045449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description</a:t>
            </a:r>
            <a:endParaRPr lang="en-US" dirty="0"/>
          </a:p>
        </p:txBody>
      </p:sp>
      <p:sp>
        <p:nvSpPr>
          <p:cNvPr id="3" name="Content Placeholder 2"/>
          <p:cNvSpPr>
            <a:spLocks noGrp="1"/>
          </p:cNvSpPr>
          <p:nvPr>
            <p:ph sz="quarter" idx="13"/>
          </p:nvPr>
        </p:nvSpPr>
        <p:spPr/>
        <p:txBody>
          <a:bodyPr/>
          <a:lstStyle/>
          <a:p>
            <a:pPr marL="0" indent="0">
              <a:buNone/>
            </a:pPr>
            <a:r>
              <a:rPr lang="en-US" sz="1800" b="1" dirty="0">
                <a:solidFill>
                  <a:srgbClr val="313D4F"/>
                </a:solidFill>
                <a:latin typeface="Arial Rounded MT Bold" pitchFamily="34" charset="0"/>
                <a:ea typeface="Noto Sans SC Regular" charset="0"/>
                <a:cs typeface="Noto Sans SC Regular" charset="0"/>
              </a:rPr>
              <a:t>To understand the similarities and differences of neighborhoods between Queens borough in  New York City and Scarborough borough in Toronto, also selecting the best and suitable  neighborhood for a X company to open a new branch based on the different types of venues  in the two places considering the quality of life and also the optimum living standards for its  employees assuming the other conditions for opening a new branch of the company are met  in the places under study.</a:t>
            </a:r>
          </a:p>
          <a:p>
            <a:pPr marL="0" indent="0">
              <a:buNone/>
            </a:pPr>
            <a:endParaRPr lang="en-US" dirty="0"/>
          </a:p>
        </p:txBody>
      </p:sp>
    </p:spTree>
    <p:extLst>
      <p:ext uri="{BB962C8B-B14F-4D97-AF65-F5344CB8AC3E}">
        <p14:creationId xmlns:p14="http://schemas.microsoft.com/office/powerpoint/2010/main" val="3829209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sz="quarter" idx="13"/>
          </p:nvPr>
        </p:nvSpPr>
        <p:spPr/>
        <p:txBody>
          <a:bodyPr/>
          <a:lstStyle/>
          <a:p>
            <a:pPr marL="0" indent="0">
              <a:buNone/>
            </a:pPr>
            <a:r>
              <a:rPr lang="en-US" sz="1800" b="1" noProof="1" smtClean="0">
                <a:solidFill>
                  <a:srgbClr val="313D4F"/>
                </a:solidFill>
                <a:latin typeface="Arial Rounded MT Bold" pitchFamily="34" charset="0"/>
                <a:ea typeface="Noto Sans SC Regular" charset="0"/>
                <a:cs typeface="Noto Sans SC Regular" charset="0"/>
              </a:rPr>
              <a:t>Using Foursquare collect the top venues of the neighbourhoods under study and then use the  unsupervised k-means clustering algorithm to categorise the venues of the neighbourhoods  under study. Obtain insights into the neighbourhoods by identifying the similarities and  differences between Scarborough and Queens neighbourhoods.</a:t>
            </a:r>
          </a:p>
          <a:p>
            <a:pPr marL="0" indent="0">
              <a:buNone/>
            </a:pPr>
            <a:endParaRPr lang="en-US" dirty="0"/>
          </a:p>
        </p:txBody>
      </p:sp>
    </p:spTree>
    <p:extLst>
      <p:ext uri="{BB962C8B-B14F-4D97-AF65-F5344CB8AC3E}">
        <p14:creationId xmlns:p14="http://schemas.microsoft.com/office/powerpoint/2010/main" val="1556737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Locations under study</a:t>
            </a:r>
            <a:endParaRPr lang="en-US" dirty="0"/>
          </a:p>
        </p:txBody>
      </p:sp>
      <p:sp>
        <p:nvSpPr>
          <p:cNvPr id="3" name="Content Placeholder 2"/>
          <p:cNvSpPr>
            <a:spLocks noGrp="1"/>
          </p:cNvSpPr>
          <p:nvPr>
            <p:ph sz="quarter" idx="13"/>
          </p:nvPr>
        </p:nvSpPr>
        <p:spPr/>
        <p:txBody>
          <a:bodyPr/>
          <a:lstStyle/>
          <a:p>
            <a:pPr marL="0" indent="0">
              <a:buNone/>
            </a:pPr>
            <a:r>
              <a:rPr lang="en-IN" dirty="0" smtClean="0"/>
              <a:t>   </a:t>
            </a:r>
            <a:r>
              <a:rPr lang="en-IN" u="sng" dirty="0" smtClean="0"/>
              <a:t>Scarborough </a:t>
            </a:r>
            <a:r>
              <a:rPr lang="en-IN" u="sng" dirty="0"/>
              <a:t>borough in </a:t>
            </a:r>
            <a:r>
              <a:rPr lang="en-IN" u="sng" dirty="0" smtClean="0"/>
              <a:t>Toronto</a:t>
            </a:r>
            <a:r>
              <a:rPr lang="en-IN" dirty="0" smtClean="0"/>
              <a:t>                                       </a:t>
            </a:r>
            <a:r>
              <a:rPr lang="en-IN" u="sng" dirty="0" smtClean="0"/>
              <a:t>Queens Borough in New York City</a:t>
            </a:r>
          </a:p>
          <a:p>
            <a:pPr marL="0" indent="0">
              <a:buNone/>
            </a:pPr>
            <a:r>
              <a:rPr lang="en-US" dirty="0" smtClean="0"/>
              <a:t>                                                                                </a:t>
            </a:r>
            <a:endParaRPr lang="en-US" dirty="0"/>
          </a:p>
          <a:p>
            <a:pPr marL="0" indent="0">
              <a:buNone/>
            </a:pPr>
            <a:r>
              <a:rPr lang="en-US" dirty="0" smtClean="0"/>
              <a:t>                                                                              </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85800" y="2285999"/>
            <a:ext cx="3581400" cy="2438399"/>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5105400" y="2285998"/>
            <a:ext cx="3409950" cy="2438399"/>
          </a:xfrm>
          <a:prstGeom prst="rect">
            <a:avLst/>
          </a:prstGeom>
        </p:spPr>
      </p:pic>
    </p:spTree>
    <p:extLst>
      <p:ext uri="{BB962C8B-B14F-4D97-AF65-F5344CB8AC3E}">
        <p14:creationId xmlns:p14="http://schemas.microsoft.com/office/powerpoint/2010/main" val="911041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data</a:t>
            </a:r>
            <a:endParaRPr lang="en-US" dirty="0"/>
          </a:p>
        </p:txBody>
      </p:sp>
      <p:sp>
        <p:nvSpPr>
          <p:cNvPr id="3" name="Content Placeholder 2"/>
          <p:cNvSpPr>
            <a:spLocks noGrp="1"/>
          </p:cNvSpPr>
          <p:nvPr>
            <p:ph sz="quarter" idx="13"/>
          </p:nvPr>
        </p:nvSpPr>
        <p:spPr/>
        <p:txBody>
          <a:bodyPr>
            <a:normAutofit fontScale="92500" lnSpcReduction="20000"/>
          </a:bodyPr>
          <a:lstStyle/>
          <a:p>
            <a:pPr marL="0" indent="0">
              <a:buNone/>
            </a:pPr>
            <a:r>
              <a:rPr lang="en-IN" dirty="0">
                <a:latin typeface="Arial Rounded MT Bold" pitchFamily="34" charset="0"/>
              </a:rPr>
              <a:t>The data which is used in the project is web-scrapped from Wikipedia websites pages of respective cities, Foursquare API and various python packages were used for creating maps and also machine learning algorithms to further analyse the problem.</a:t>
            </a:r>
            <a:endParaRPr lang="en-US" dirty="0">
              <a:latin typeface="Arial Rounded MT Bold" pitchFamily="34" charset="0"/>
            </a:endParaRPr>
          </a:p>
          <a:p>
            <a:pPr marL="0" indent="0">
              <a:buNone/>
            </a:pPr>
            <a:r>
              <a:rPr lang="en-IN" dirty="0"/>
              <a:t>The following datasets were acquired from these Websites:</a:t>
            </a:r>
            <a:endParaRPr lang="en-US" dirty="0"/>
          </a:p>
          <a:p>
            <a:pPr marL="0" indent="0">
              <a:buNone/>
            </a:pPr>
            <a:r>
              <a:rPr lang="en-IN" b="1" dirty="0"/>
              <a:t>&gt;Neighbourhoods of Toronto: </a:t>
            </a:r>
            <a:endParaRPr lang="en-US" dirty="0"/>
          </a:p>
          <a:p>
            <a:pPr marL="0" indent="0">
              <a:buNone/>
            </a:pPr>
            <a:r>
              <a:rPr lang="en-IN" u="sng" dirty="0">
                <a:hlinkClick r:id="rId2"/>
              </a:rPr>
              <a:t>https://en.wikipedia.org/wiki/List_of_postal_codes_of_Canada:_M</a:t>
            </a:r>
            <a:r>
              <a:rPr lang="en-IN" dirty="0"/>
              <a:t>.</a:t>
            </a:r>
            <a:endParaRPr lang="en-US" dirty="0"/>
          </a:p>
          <a:p>
            <a:pPr marL="0" indent="0">
              <a:buNone/>
            </a:pPr>
            <a:r>
              <a:rPr lang="en-IN" b="1" dirty="0"/>
              <a:t>&gt;Latitude and Longitude data of Toronto:</a:t>
            </a:r>
            <a:endParaRPr lang="en-US" dirty="0"/>
          </a:p>
          <a:p>
            <a:pPr marL="0" indent="0">
              <a:buNone/>
            </a:pPr>
            <a:r>
              <a:rPr lang="en-IN" u="sng" dirty="0">
                <a:hlinkClick r:id="rId3"/>
              </a:rPr>
              <a:t>http://cocl.us/Geospatial_data</a:t>
            </a:r>
            <a:r>
              <a:rPr lang="en-IN" dirty="0"/>
              <a:t>.</a:t>
            </a:r>
            <a:endParaRPr lang="en-US" dirty="0"/>
          </a:p>
          <a:p>
            <a:pPr marL="0" indent="0">
              <a:buNone/>
            </a:pPr>
            <a:r>
              <a:rPr lang="en-IN" b="1" dirty="0"/>
              <a:t>&gt; Neighbourhoods of New York City:</a:t>
            </a:r>
            <a:endParaRPr lang="en-US" dirty="0"/>
          </a:p>
          <a:p>
            <a:pPr marL="0" indent="0">
              <a:buNone/>
            </a:pPr>
            <a:r>
              <a:rPr lang="en-IN" u="sng" dirty="0">
                <a:hlinkClick r:id="rId4"/>
              </a:rPr>
              <a:t>https://geo.nyu.edu/catalog/nyu_2451_34572</a:t>
            </a:r>
            <a:r>
              <a:rPr lang="en-IN" dirty="0"/>
              <a:t>.</a:t>
            </a:r>
            <a:endParaRPr lang="en-US" dirty="0"/>
          </a:p>
          <a:p>
            <a:pPr marL="0" indent="0">
              <a:buNone/>
            </a:pPr>
            <a:r>
              <a:rPr lang="en-IN" b="1" dirty="0"/>
              <a:t>&gt; Latitude and Longitude data of New York City:</a:t>
            </a:r>
            <a:endParaRPr lang="en-US" dirty="0"/>
          </a:p>
          <a:p>
            <a:pPr marL="0" indent="0">
              <a:buNone/>
            </a:pPr>
            <a:r>
              <a:rPr lang="en-IN" dirty="0"/>
              <a:t>Python </a:t>
            </a:r>
            <a:r>
              <a:rPr lang="en-IN" noProof="1" smtClean="0"/>
              <a:t>Geolibrar</a:t>
            </a:r>
            <a:endParaRPr lang="en-US" noProof="1" smtClean="0"/>
          </a:p>
          <a:p>
            <a:pPr marL="0" indent="0">
              <a:buNone/>
            </a:pPr>
            <a:endParaRPr lang="en-US" dirty="0"/>
          </a:p>
        </p:txBody>
      </p:sp>
    </p:spTree>
    <p:extLst>
      <p:ext uri="{BB962C8B-B14F-4D97-AF65-F5344CB8AC3E}">
        <p14:creationId xmlns:p14="http://schemas.microsoft.com/office/powerpoint/2010/main" val="1444791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packages used</a:t>
            </a:r>
            <a:endParaRPr lang="en-US" dirty="0"/>
          </a:p>
        </p:txBody>
      </p:sp>
      <p:sp>
        <p:nvSpPr>
          <p:cNvPr id="3" name="Content Placeholder 2"/>
          <p:cNvSpPr>
            <a:spLocks noGrp="1"/>
          </p:cNvSpPr>
          <p:nvPr>
            <p:ph sz="quarter" idx="13"/>
          </p:nvPr>
        </p:nvSpPr>
        <p:spPr/>
        <p:txBody>
          <a:bodyPr/>
          <a:lstStyle/>
          <a:p>
            <a:r>
              <a:rPr lang="en-IN" b="1" noProof="1" smtClean="0">
                <a:latin typeface="Arial Rounded MT Bold" pitchFamily="34" charset="0"/>
              </a:rPr>
              <a:t>Pandas</a:t>
            </a:r>
            <a:r>
              <a:rPr lang="en-IN" noProof="1" smtClean="0">
                <a:latin typeface="Arial Rounded MT Bold" pitchFamily="34" charset="0"/>
              </a:rPr>
              <a:t> - Library for data analysis.</a:t>
            </a:r>
            <a:endParaRPr lang="en-US" noProof="1" smtClean="0">
              <a:latin typeface="Arial Rounded MT Bold" pitchFamily="34" charset="0"/>
            </a:endParaRPr>
          </a:p>
          <a:p>
            <a:r>
              <a:rPr lang="en-IN" b="1" noProof="1" smtClean="0">
                <a:latin typeface="Arial Rounded MT Bold" pitchFamily="34" charset="0"/>
              </a:rPr>
              <a:t>Sklearn</a:t>
            </a:r>
            <a:r>
              <a:rPr lang="en-IN" noProof="1" smtClean="0">
                <a:latin typeface="Arial Rounded MT Bold" pitchFamily="34" charset="0"/>
              </a:rPr>
              <a:t> – Machine Learning library.</a:t>
            </a:r>
            <a:endParaRPr lang="en-US" noProof="1" smtClean="0">
              <a:latin typeface="Arial Rounded MT Bold" pitchFamily="34" charset="0"/>
            </a:endParaRPr>
          </a:p>
          <a:p>
            <a:r>
              <a:rPr lang="en-IN" b="1" noProof="1" smtClean="0">
                <a:latin typeface="Arial Rounded MT Bold" pitchFamily="34" charset="0"/>
              </a:rPr>
              <a:t>NumPy</a:t>
            </a:r>
            <a:r>
              <a:rPr lang="en-IN" noProof="1" smtClean="0">
                <a:latin typeface="Arial Rounded MT Bold" pitchFamily="34" charset="0"/>
              </a:rPr>
              <a:t>- Library used to work with arrays.</a:t>
            </a:r>
            <a:endParaRPr lang="en-US" noProof="1" smtClean="0">
              <a:latin typeface="Arial Rounded MT Bold" pitchFamily="34" charset="0"/>
            </a:endParaRPr>
          </a:p>
          <a:p>
            <a:r>
              <a:rPr lang="en-IN" b="1" noProof="1" smtClean="0">
                <a:latin typeface="Arial Rounded MT Bold" pitchFamily="34" charset="0"/>
              </a:rPr>
              <a:t>JSON</a:t>
            </a:r>
            <a:r>
              <a:rPr lang="en-IN" noProof="1" smtClean="0">
                <a:latin typeface="Arial Rounded MT Bold" pitchFamily="34" charset="0"/>
              </a:rPr>
              <a:t> – Used to handle JSON files.</a:t>
            </a:r>
            <a:endParaRPr lang="en-US" noProof="1" smtClean="0">
              <a:latin typeface="Arial Rounded MT Bold" pitchFamily="34" charset="0"/>
            </a:endParaRPr>
          </a:p>
          <a:p>
            <a:r>
              <a:rPr lang="en-IN" b="1" noProof="1" smtClean="0">
                <a:latin typeface="Arial Rounded MT Bold" pitchFamily="34" charset="0"/>
              </a:rPr>
              <a:t>Geopy </a:t>
            </a:r>
            <a:r>
              <a:rPr lang="en-IN" noProof="1" smtClean="0">
                <a:latin typeface="Arial Rounded MT Bold" pitchFamily="34" charset="0"/>
              </a:rPr>
              <a:t>- For retrieving data locations</a:t>
            </a:r>
            <a:endParaRPr lang="en-US" noProof="1" smtClean="0">
              <a:latin typeface="Arial Rounded MT Bold" pitchFamily="34" charset="0"/>
            </a:endParaRPr>
          </a:p>
          <a:p>
            <a:r>
              <a:rPr lang="en-IN" b="1" noProof="1" smtClean="0">
                <a:latin typeface="Arial Rounded MT Bold" pitchFamily="34" charset="0"/>
              </a:rPr>
              <a:t>Requests</a:t>
            </a:r>
            <a:r>
              <a:rPr lang="en-IN" noProof="1" smtClean="0">
                <a:latin typeface="Arial Rounded MT Bold" pitchFamily="34" charset="0"/>
              </a:rPr>
              <a:t> – For handling https requests</a:t>
            </a:r>
            <a:endParaRPr lang="en-US" noProof="1" smtClean="0">
              <a:latin typeface="Arial Rounded MT Bold" pitchFamily="34" charset="0"/>
            </a:endParaRPr>
          </a:p>
          <a:p>
            <a:r>
              <a:rPr lang="en-IN" b="1" noProof="1" smtClean="0">
                <a:latin typeface="Arial Rounded MT Bold" pitchFamily="34" charset="0"/>
              </a:rPr>
              <a:t>Folium</a:t>
            </a:r>
            <a:r>
              <a:rPr lang="en-IN" noProof="1" smtClean="0">
                <a:latin typeface="Arial Rounded MT Bold" pitchFamily="34" charset="0"/>
              </a:rPr>
              <a:t> – Map rendering library.</a:t>
            </a:r>
            <a:endParaRPr lang="en-US" noProof="1" smtClean="0">
              <a:latin typeface="Arial Rounded MT Bold" pitchFamily="34" charset="0"/>
            </a:endParaRPr>
          </a:p>
          <a:p>
            <a:r>
              <a:rPr lang="en-IN" b="1" noProof="1" smtClean="0">
                <a:latin typeface="Arial Rounded MT Bold" pitchFamily="34" charset="0"/>
              </a:rPr>
              <a:t>Mathplotlib</a:t>
            </a:r>
            <a:r>
              <a:rPr lang="en-IN" noProof="1" smtClean="0">
                <a:latin typeface="Arial Rounded MT Bold" pitchFamily="34" charset="0"/>
              </a:rPr>
              <a:t> – Library for plotting.</a:t>
            </a:r>
            <a:endParaRPr lang="en-US" noProof="1">
              <a:latin typeface="Arial Rounded MT Bold" pitchFamily="34" charset="0"/>
            </a:endParaRPr>
          </a:p>
        </p:txBody>
      </p:sp>
    </p:spTree>
    <p:extLst>
      <p:ext uri="{BB962C8B-B14F-4D97-AF65-F5344CB8AC3E}">
        <p14:creationId xmlns:p14="http://schemas.microsoft.com/office/powerpoint/2010/main" val="219489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quarter" idx="13"/>
          </p:nvPr>
        </p:nvSpPr>
        <p:spPr/>
        <p:txBody>
          <a:bodyPr/>
          <a:lstStyle/>
          <a:p>
            <a:r>
              <a:rPr lang="en-US" noProof="1" smtClean="0">
                <a:latin typeface="Arial Rounded MT Bold" pitchFamily="34" charset="0"/>
              </a:rPr>
              <a:t>The data is web-scraped from various websites , the data further gets cleaned and processed into dataframes.</a:t>
            </a:r>
          </a:p>
          <a:p>
            <a:r>
              <a:rPr lang="en-US" noProof="1" smtClean="0">
                <a:latin typeface="Arial Rounded MT Bold" pitchFamily="34" charset="0"/>
              </a:rPr>
              <a:t> After sorting the data the Foursquare  API search feature would be used to locate and collect the places of the neigborhoods under study.</a:t>
            </a:r>
          </a:p>
          <a:p>
            <a:r>
              <a:rPr lang="en-US" noProof="1" smtClean="0">
                <a:latin typeface="Arial Rounded MT Bold" pitchFamily="34" charset="0"/>
              </a:rPr>
              <a:t> The Python visualization library such as Folium would be used to visualize the neighbourhood clusters over a map.</a:t>
            </a:r>
          </a:p>
          <a:p>
            <a:r>
              <a:rPr lang="en-US" noProof="1" smtClean="0">
                <a:latin typeface="Arial Rounded MT Bold" pitchFamily="34" charset="0"/>
              </a:rPr>
              <a:t> Unsupervised machine learning K-means clustering algorithm would be used to form different clusters of groups of places located in and around the neighborhoods  under study.</a:t>
            </a:r>
          </a:p>
          <a:p>
            <a:r>
              <a:rPr lang="en-US" noProof="1" smtClean="0">
                <a:latin typeface="Arial Rounded MT Bold" pitchFamily="34" charset="0"/>
              </a:rPr>
              <a:t> The derived clusters from both the neighborhoods will be further analysed individually for drawing out required conclusions.</a:t>
            </a:r>
            <a:endParaRPr lang="en-US" noProof="1">
              <a:latin typeface="Arial Rounded MT Bold" pitchFamily="34" charset="0"/>
            </a:endParaRPr>
          </a:p>
        </p:txBody>
      </p:sp>
    </p:spTree>
    <p:extLst>
      <p:ext uri="{BB962C8B-B14F-4D97-AF65-F5344CB8AC3E}">
        <p14:creationId xmlns:p14="http://schemas.microsoft.com/office/powerpoint/2010/main" val="1426122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sz="quarter" idx="13"/>
          </p:nvPr>
        </p:nvSpPr>
        <p:spPr/>
        <p:txBody>
          <a:bodyPr/>
          <a:lstStyle/>
          <a:p>
            <a:pPr marL="0" indent="0">
              <a:buNone/>
            </a:pPr>
            <a:r>
              <a:rPr lang="en-IN" u="sng" dirty="0">
                <a:latin typeface="Arial Rounded MT Bold" pitchFamily="34" charset="0"/>
              </a:rPr>
              <a:t>Scarborough Borough in Toronto</a:t>
            </a:r>
            <a:endParaRPr lang="en-US" u="sng" dirty="0">
              <a:latin typeface="Arial Rounded MT Bold" pitchFamily="34" charset="0"/>
            </a:endParaRPr>
          </a:p>
          <a:p>
            <a:pPr marL="0" indent="0">
              <a:buNone/>
            </a:pPr>
            <a:r>
              <a:rPr lang="en-IN" dirty="0">
                <a:latin typeface="Arial Rounded MT Bold" pitchFamily="34" charset="0"/>
              </a:rPr>
              <a:t>Unsupervised machine learning K-means clustering algorithm is used to group the neighbourhoods in Scarborough into 3 different clusters</a:t>
            </a:r>
            <a:r>
              <a:rPr lang="en-IN" dirty="0" smtClean="0">
                <a:latin typeface="Arial Rounded MT Bold" pitchFamily="34" charset="0"/>
              </a:rPr>
              <a:t>.</a:t>
            </a:r>
          </a:p>
          <a:p>
            <a:pPr marL="0" indent="0">
              <a:buNone/>
            </a:pPr>
            <a:endParaRPr lang="en-IN" dirty="0"/>
          </a:p>
          <a:p>
            <a:pPr marL="0" indent="0">
              <a:buNone/>
            </a:pPr>
            <a:endParaRPr lang="en-US" dirty="0"/>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43574091"/>
              </p:ext>
            </p:extLst>
          </p:nvPr>
        </p:nvGraphicFramePr>
        <p:xfrm>
          <a:off x="762001" y="2895599"/>
          <a:ext cx="5410199" cy="1617570"/>
        </p:xfrm>
        <a:graphic>
          <a:graphicData uri="http://schemas.openxmlformats.org/drawingml/2006/table">
            <a:tbl>
              <a:tblPr firstRow="1" firstCol="1" bandRow="1">
                <a:tableStyleId>{5C22544A-7EE6-4342-B048-85BDC9FD1C3A}</a:tableStyleId>
              </a:tblPr>
              <a:tblGrid>
                <a:gridCol w="1204351"/>
                <a:gridCol w="1873643"/>
                <a:gridCol w="106501"/>
                <a:gridCol w="2225704"/>
              </a:tblGrid>
              <a:tr h="236235">
                <a:tc>
                  <a:txBody>
                    <a:bodyPr/>
                    <a:lstStyle/>
                    <a:p>
                      <a:pPr marL="0" marR="0">
                        <a:lnSpc>
                          <a:spcPct val="107000"/>
                        </a:lnSpc>
                        <a:spcBef>
                          <a:spcPts val="0"/>
                        </a:spcBef>
                        <a:spcAft>
                          <a:spcPts val="0"/>
                        </a:spcAft>
                        <a:tabLst>
                          <a:tab pos="5731510" algn="r"/>
                        </a:tabLst>
                      </a:pPr>
                      <a:r>
                        <a:rPr lang="en-IN" sz="1400" dirty="0">
                          <a:effectLst/>
                        </a:rPr>
                        <a:t>Cluster names</a:t>
                      </a:r>
                      <a:endParaRPr lang="en-US" sz="1100" dirty="0">
                        <a:solidFill>
                          <a:srgbClr val="000000"/>
                        </a:solidFill>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tabLst>
                          <a:tab pos="5731510" algn="r"/>
                        </a:tabLst>
                      </a:pPr>
                      <a:r>
                        <a:rPr lang="en-IN" sz="1400" dirty="0">
                          <a:effectLst/>
                        </a:rPr>
                        <a:t>No. of </a:t>
                      </a:r>
                      <a:r>
                        <a:rPr lang="en-IN" sz="1400" noProof="1" smtClean="0">
                          <a:effectLst/>
                        </a:rPr>
                        <a:t>Neigborhoods</a:t>
                      </a:r>
                      <a:endParaRPr lang="en-IN" sz="1100" noProof="1">
                        <a:solidFill>
                          <a:srgbClr val="000000"/>
                        </a:solidFill>
                        <a:effectLst/>
                        <a:latin typeface="Calibri"/>
                        <a:ea typeface="Calibri"/>
                        <a:cs typeface="Times New Roman"/>
                      </a:endParaRPr>
                    </a:p>
                  </a:txBody>
                  <a:tcPr marL="68580" marR="68580" marT="0" marB="0"/>
                </a:tc>
                <a:tc gridSpan="2">
                  <a:txBody>
                    <a:bodyPr/>
                    <a:lstStyle/>
                    <a:p>
                      <a:pPr marL="0" marR="0">
                        <a:lnSpc>
                          <a:spcPct val="107000"/>
                        </a:lnSpc>
                        <a:spcBef>
                          <a:spcPts val="0"/>
                        </a:spcBef>
                        <a:spcAft>
                          <a:spcPts val="0"/>
                        </a:spcAft>
                        <a:tabLst>
                          <a:tab pos="5731510" algn="r"/>
                        </a:tabLst>
                      </a:pPr>
                      <a:r>
                        <a:rPr lang="en-IN" sz="1400">
                          <a:effectLst/>
                        </a:rPr>
                        <a:t>Most common venues</a:t>
                      </a:r>
                      <a:endParaRPr lang="en-US" sz="1100">
                        <a:solidFill>
                          <a:srgbClr val="000000"/>
                        </a:solidFill>
                        <a:effectLst/>
                        <a:latin typeface="Calibri"/>
                        <a:ea typeface="Calibri"/>
                        <a:cs typeface="Times New Roman"/>
                      </a:endParaRPr>
                    </a:p>
                  </a:txBody>
                  <a:tcPr marL="68580" marR="68580" marT="0" marB="0"/>
                </a:tc>
                <a:tc hMerge="1">
                  <a:txBody>
                    <a:bodyPr/>
                    <a:lstStyle/>
                    <a:p>
                      <a:endParaRPr lang="en-US"/>
                    </a:p>
                  </a:txBody>
                  <a:tcPr/>
                </a:tc>
              </a:tr>
              <a:tr h="460445">
                <a:tc>
                  <a:txBody>
                    <a:bodyPr/>
                    <a:lstStyle/>
                    <a:p>
                      <a:pPr marL="0" marR="0">
                        <a:lnSpc>
                          <a:spcPct val="107000"/>
                        </a:lnSpc>
                        <a:spcBef>
                          <a:spcPts val="0"/>
                        </a:spcBef>
                        <a:spcAft>
                          <a:spcPts val="0"/>
                        </a:spcAft>
                        <a:tabLst>
                          <a:tab pos="5731510" algn="r"/>
                        </a:tabLst>
                      </a:pPr>
                      <a:r>
                        <a:rPr lang="en-IN" sz="1400">
                          <a:effectLst/>
                        </a:rPr>
                        <a:t>0</a:t>
                      </a:r>
                      <a:endParaRPr lang="en-US" sz="1100">
                        <a:solidFill>
                          <a:srgbClr val="000000"/>
                        </a:solidFill>
                        <a:effectLst/>
                        <a:latin typeface="Calibri"/>
                        <a:ea typeface="Calibri"/>
                        <a:cs typeface="Times New Roman"/>
                      </a:endParaRPr>
                    </a:p>
                  </a:txBody>
                  <a:tcPr marL="68580" marR="68580" marT="0" marB="0"/>
                </a:tc>
                <a:tc gridSpan="2">
                  <a:txBody>
                    <a:bodyPr/>
                    <a:lstStyle/>
                    <a:p>
                      <a:pPr marL="0" marR="0">
                        <a:lnSpc>
                          <a:spcPct val="107000"/>
                        </a:lnSpc>
                        <a:spcBef>
                          <a:spcPts val="0"/>
                        </a:spcBef>
                        <a:spcAft>
                          <a:spcPts val="0"/>
                        </a:spcAft>
                        <a:tabLst>
                          <a:tab pos="5731510" algn="r"/>
                        </a:tabLst>
                      </a:pPr>
                      <a:r>
                        <a:rPr lang="en-IN" sz="1400">
                          <a:effectLst/>
                        </a:rPr>
                        <a:t>1</a:t>
                      </a:r>
                      <a:endParaRPr lang="en-US" sz="1100">
                        <a:solidFill>
                          <a:srgbClr val="000000"/>
                        </a:solidFill>
                        <a:effectLst/>
                        <a:latin typeface="Calibri"/>
                        <a:ea typeface="Calibri"/>
                        <a:cs typeface="Times New Roman"/>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tabLst>
                          <a:tab pos="5731510" algn="r"/>
                        </a:tabLst>
                      </a:pPr>
                      <a:r>
                        <a:rPr lang="en-IN" sz="1400" dirty="0">
                          <a:effectLst/>
                        </a:rPr>
                        <a:t>Accessories stores , Auto garage, Bakery</a:t>
                      </a:r>
                      <a:endParaRPr lang="en-US" sz="1100" dirty="0">
                        <a:solidFill>
                          <a:srgbClr val="000000"/>
                        </a:solidFill>
                        <a:effectLst/>
                        <a:latin typeface="Calibri"/>
                        <a:ea typeface="Calibri"/>
                        <a:cs typeface="Times New Roman"/>
                      </a:endParaRPr>
                    </a:p>
                  </a:txBody>
                  <a:tcPr marL="68580" marR="68580" marT="0" marB="0"/>
                </a:tc>
              </a:tr>
              <a:tr h="460445">
                <a:tc>
                  <a:txBody>
                    <a:bodyPr/>
                    <a:lstStyle/>
                    <a:p>
                      <a:pPr marL="0" marR="0">
                        <a:lnSpc>
                          <a:spcPct val="107000"/>
                        </a:lnSpc>
                        <a:spcBef>
                          <a:spcPts val="0"/>
                        </a:spcBef>
                        <a:spcAft>
                          <a:spcPts val="0"/>
                        </a:spcAft>
                        <a:tabLst>
                          <a:tab pos="5731510" algn="r"/>
                        </a:tabLst>
                      </a:pPr>
                      <a:r>
                        <a:rPr lang="en-IN" sz="1400">
                          <a:effectLst/>
                        </a:rPr>
                        <a:t>1</a:t>
                      </a:r>
                      <a:endParaRPr lang="en-US" sz="1100">
                        <a:solidFill>
                          <a:srgbClr val="000000"/>
                        </a:solidFill>
                        <a:effectLst/>
                        <a:latin typeface="Calibri"/>
                        <a:ea typeface="Calibri"/>
                        <a:cs typeface="Times New Roman"/>
                      </a:endParaRPr>
                    </a:p>
                  </a:txBody>
                  <a:tcPr marL="68580" marR="68580" marT="0" marB="0"/>
                </a:tc>
                <a:tc gridSpan="2">
                  <a:txBody>
                    <a:bodyPr/>
                    <a:lstStyle/>
                    <a:p>
                      <a:pPr marL="0" marR="0">
                        <a:lnSpc>
                          <a:spcPct val="107000"/>
                        </a:lnSpc>
                        <a:spcBef>
                          <a:spcPts val="0"/>
                        </a:spcBef>
                        <a:spcAft>
                          <a:spcPts val="0"/>
                        </a:spcAft>
                        <a:tabLst>
                          <a:tab pos="5731510" algn="r"/>
                        </a:tabLst>
                      </a:pPr>
                      <a:r>
                        <a:rPr lang="en-IN" sz="1400">
                          <a:effectLst/>
                        </a:rPr>
                        <a:t>1</a:t>
                      </a:r>
                      <a:endParaRPr lang="en-US" sz="1100">
                        <a:solidFill>
                          <a:srgbClr val="000000"/>
                        </a:solidFill>
                        <a:effectLst/>
                        <a:latin typeface="Calibri"/>
                        <a:ea typeface="Calibri"/>
                        <a:cs typeface="Times New Roman"/>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tabLst>
                          <a:tab pos="5731510" algn="r"/>
                        </a:tabLst>
                      </a:pPr>
                      <a:r>
                        <a:rPr lang="en-IN" sz="1400">
                          <a:effectLst/>
                        </a:rPr>
                        <a:t>General entertainment,</a:t>
                      </a:r>
                      <a:endParaRPr lang="en-US" sz="1100">
                        <a:effectLst/>
                      </a:endParaRPr>
                    </a:p>
                    <a:p>
                      <a:pPr marL="0" marR="0">
                        <a:lnSpc>
                          <a:spcPct val="107000"/>
                        </a:lnSpc>
                        <a:spcBef>
                          <a:spcPts val="0"/>
                        </a:spcBef>
                        <a:spcAft>
                          <a:spcPts val="0"/>
                        </a:spcAft>
                        <a:tabLst>
                          <a:tab pos="5731510" algn="r"/>
                        </a:tabLst>
                      </a:pPr>
                      <a:r>
                        <a:rPr lang="en-IN" sz="1400">
                          <a:effectLst/>
                        </a:rPr>
                        <a:t>Skating Rings, cafe</a:t>
                      </a:r>
                      <a:endParaRPr lang="en-US" sz="1100">
                        <a:solidFill>
                          <a:srgbClr val="000000"/>
                        </a:solidFill>
                        <a:effectLst/>
                        <a:latin typeface="Calibri"/>
                        <a:ea typeface="Calibri"/>
                        <a:cs typeface="Times New Roman"/>
                      </a:endParaRPr>
                    </a:p>
                  </a:txBody>
                  <a:tcPr marL="68580" marR="68580" marT="0" marB="0"/>
                </a:tc>
              </a:tr>
              <a:tr h="460445">
                <a:tc>
                  <a:txBody>
                    <a:bodyPr/>
                    <a:lstStyle/>
                    <a:p>
                      <a:pPr marL="0" marR="0">
                        <a:lnSpc>
                          <a:spcPct val="107000"/>
                        </a:lnSpc>
                        <a:spcBef>
                          <a:spcPts val="0"/>
                        </a:spcBef>
                        <a:spcAft>
                          <a:spcPts val="0"/>
                        </a:spcAft>
                        <a:tabLst>
                          <a:tab pos="5731510" algn="r"/>
                        </a:tabLst>
                      </a:pPr>
                      <a:r>
                        <a:rPr lang="en-IN" sz="1400">
                          <a:effectLst/>
                        </a:rPr>
                        <a:t>2</a:t>
                      </a:r>
                      <a:endParaRPr lang="en-US" sz="1100">
                        <a:solidFill>
                          <a:srgbClr val="000000"/>
                        </a:solidFill>
                        <a:effectLst/>
                        <a:latin typeface="Calibri"/>
                        <a:ea typeface="Calibri"/>
                        <a:cs typeface="Times New Roman"/>
                      </a:endParaRPr>
                    </a:p>
                  </a:txBody>
                  <a:tcPr marL="68580" marR="68580" marT="0" marB="0"/>
                </a:tc>
                <a:tc gridSpan="2">
                  <a:txBody>
                    <a:bodyPr/>
                    <a:lstStyle/>
                    <a:p>
                      <a:pPr marL="0" marR="0">
                        <a:lnSpc>
                          <a:spcPct val="107000"/>
                        </a:lnSpc>
                        <a:spcBef>
                          <a:spcPts val="0"/>
                        </a:spcBef>
                        <a:spcAft>
                          <a:spcPts val="0"/>
                        </a:spcAft>
                        <a:tabLst>
                          <a:tab pos="5731510" algn="r"/>
                        </a:tabLst>
                      </a:pPr>
                      <a:r>
                        <a:rPr lang="en-IN" sz="1400" dirty="0">
                          <a:effectLst/>
                        </a:rPr>
                        <a:t>14</a:t>
                      </a:r>
                      <a:endParaRPr lang="en-US" sz="1100" dirty="0">
                        <a:solidFill>
                          <a:srgbClr val="000000"/>
                        </a:solidFill>
                        <a:effectLst/>
                        <a:latin typeface="Calibri"/>
                        <a:ea typeface="Calibri"/>
                        <a:cs typeface="Times New Roman"/>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tabLst>
                          <a:tab pos="5731510" algn="r"/>
                        </a:tabLst>
                      </a:pPr>
                      <a:r>
                        <a:rPr lang="en-IN" sz="1400" dirty="0">
                          <a:effectLst/>
                        </a:rPr>
                        <a:t>International cuisine/ food Restaurants, Bar, Bakery</a:t>
                      </a:r>
                      <a:endParaRPr lang="en-US" sz="1100" dirty="0">
                        <a:solidFill>
                          <a:srgbClr val="000000"/>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68443553"/>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41</TotalTime>
  <Words>901</Words>
  <Application>Microsoft Office PowerPoint</Application>
  <PresentationFormat>On-screen Show (4:3)</PresentationFormat>
  <Paragraphs>86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Horizon</vt:lpstr>
      <vt:lpstr>The Battle of Neighborhoods </vt:lpstr>
      <vt:lpstr>Introduction</vt:lpstr>
      <vt:lpstr>Problem description</vt:lpstr>
      <vt:lpstr>Objective</vt:lpstr>
      <vt:lpstr>Locations under study</vt:lpstr>
      <vt:lpstr>About the data</vt:lpstr>
      <vt:lpstr>Python packages used</vt:lpstr>
      <vt:lpstr>methodology</vt:lpstr>
      <vt:lpstr>Results</vt:lpstr>
      <vt:lpstr>PowerPoint Presentation</vt:lpstr>
      <vt:lpstr>Cluster maps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dell</dc:creator>
  <cp:lastModifiedBy>dell</cp:lastModifiedBy>
  <cp:revision>5</cp:revision>
  <dcterms:created xsi:type="dcterms:W3CDTF">2020-10-26T14:40:05Z</dcterms:created>
  <dcterms:modified xsi:type="dcterms:W3CDTF">2020-10-26T15:21:13Z</dcterms:modified>
</cp:coreProperties>
</file>