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5d6dc17e3_3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5d6dc17e3_3_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f5d6dc17e3_3_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5d6dc17e3_3_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5d6dc17e3_3_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f5d6dc17e3_3_5: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1"/>
          <p:cNvGrpSpPr/>
          <p:nvPr/>
        </p:nvGrpSpPr>
        <p:grpSpPr>
          <a:xfrm>
            <a:off x="876299" y="990600"/>
            <a:ext cx="1743075" cy="1333500"/>
            <a:chOff x="742950" y="1104900"/>
            <a:chExt cx="1743075" cy="1333500"/>
          </a:xfrm>
        </p:grpSpPr>
        <p:sp>
          <p:nvSpPr>
            <p:cNvPr id="244" name="Google Shape;24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49" name="Google Shape;24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50" name="Google Shape;25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51" name="Google Shape;251;p1"/>
          <p:cNvSpPr txBox="1"/>
          <p:nvPr/>
        </p:nvSpPr>
        <p:spPr>
          <a:xfrm>
            <a:off x="14126500" y="2287075"/>
            <a:ext cx="938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
          <p:cNvSpPr txBox="1"/>
          <p:nvPr/>
        </p:nvSpPr>
        <p:spPr>
          <a:xfrm flipH="1">
            <a:off x="-34900" y="55425"/>
            <a:ext cx="11894400" cy="463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t/>
            </a:r>
            <a:endParaRPr b="0" i="0" sz="1800" u="none" cap="none" strike="noStrike">
              <a:solidFill>
                <a:srgbClr val="000000"/>
              </a:solidFill>
              <a:latin typeface="Calibri"/>
              <a:ea typeface="Calibri"/>
              <a:cs typeface="Calibri"/>
              <a:sym typeface="Calibri"/>
            </a:endParaRPr>
          </a:p>
        </p:txBody>
      </p:sp>
      <p:sp>
        <p:nvSpPr>
          <p:cNvPr id="253" name="Google Shape;253;p1"/>
          <p:cNvSpPr txBox="1"/>
          <p:nvPr/>
        </p:nvSpPr>
        <p:spPr>
          <a:xfrm rot="10800000">
            <a:off x="25125" y="4182728"/>
            <a:ext cx="11884500" cy="463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t/>
            </a:r>
            <a:endParaRPr b="0" i="0" sz="1800" u="none" cap="none" strike="noStrike">
              <a:solidFill>
                <a:srgbClr val="000000"/>
              </a:solidFill>
              <a:latin typeface="Calibri"/>
              <a:ea typeface="Calibri"/>
              <a:cs typeface="Calibri"/>
              <a:sym typeface="Calibri"/>
            </a:endParaRPr>
          </a:p>
        </p:txBody>
      </p:sp>
      <p:sp>
        <p:nvSpPr>
          <p:cNvPr id="254" name="Google Shape;254;p1"/>
          <p:cNvSpPr txBox="1"/>
          <p:nvPr/>
        </p:nvSpPr>
        <p:spPr>
          <a:xfrm>
            <a:off x="0" y="2724728"/>
            <a:ext cx="121920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STUDENT NAME: </a:t>
            </a:r>
            <a:r>
              <a:rPr lang="en-US" sz="1800">
                <a:latin typeface="Calibri"/>
                <a:ea typeface="Calibri"/>
                <a:cs typeface="Calibri"/>
                <a:sym typeface="Calibri"/>
              </a:rPr>
              <a:t>Rakesh.B</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REGISTER NO:  asunm287d22bcomge083 , 31220554</a:t>
            </a:r>
            <a:r>
              <a:rPr lang="en-US" sz="1800">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DEPARTMENT:   B.com (General)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COLLEGE        :   SRI MUTHUKUMARAN  COLLEGE OF ARTS AND SCIENCE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latin typeface="Calibri"/>
                <a:ea typeface="Calibri"/>
                <a:cs typeface="Calibri"/>
                <a:sym typeface="Calibri"/>
              </a:rPr>
              <a:t>STEP-1</a:t>
            </a:r>
            <a:r>
              <a:rPr b="1" lang="en-US" sz="2400">
                <a:latin typeface="Calibri"/>
                <a:ea typeface="Calibri"/>
                <a:cs typeface="Calibri"/>
                <a:sym typeface="Calibri"/>
              </a:rPr>
              <a:t> </a:t>
            </a:r>
            <a:endParaRPr b="1"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       </a:t>
            </a:r>
            <a:r>
              <a:rPr b="1" lang="en-US" sz="2500">
                <a:latin typeface="Calibri"/>
                <a:ea typeface="Calibri"/>
                <a:cs typeface="Calibri"/>
                <a:sym typeface="Calibri"/>
              </a:rPr>
              <a:t>DOWNLOAD THE EMPLOYEE DATASET AND OPEN THE EMPLOYEE DATASET IN EXCEL.</a:t>
            </a:r>
            <a:endParaRPr b="1" sz="25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STEP-2</a:t>
            </a:r>
            <a:endParaRPr b="1"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      </a:t>
            </a:r>
            <a:r>
              <a:rPr b="1" lang="en-US" sz="2600">
                <a:latin typeface="Calibri"/>
                <a:ea typeface="Calibri"/>
                <a:cs typeface="Calibri"/>
                <a:sym typeface="Calibri"/>
              </a:rPr>
              <a:t>SELECT THE ENTIRE DATA AND CLICK ON DATA AND CLICK ON FILTER OPTION.</a:t>
            </a:r>
            <a:endParaRPr b="1" sz="26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STEP-3</a:t>
            </a:r>
            <a:endParaRPr b="1"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       </a:t>
            </a:r>
            <a:r>
              <a:rPr b="1" lang="en-US" sz="2600">
                <a:latin typeface="Calibri"/>
                <a:ea typeface="Calibri"/>
                <a:cs typeface="Calibri"/>
                <a:sym typeface="Calibri"/>
              </a:rPr>
              <a:t>FILTER THE EMPLOYEE DATASET FROM A TO Z ORDERS</a:t>
            </a:r>
            <a:endParaRPr b="1" sz="26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STEP-4</a:t>
            </a:r>
            <a:endParaRPr b="1"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       </a:t>
            </a:r>
            <a:r>
              <a:rPr b="1" lang="en-US" sz="2600">
                <a:latin typeface="Calibri"/>
                <a:ea typeface="Calibri"/>
                <a:cs typeface="Calibri"/>
                <a:sym typeface="Calibri"/>
              </a:rPr>
              <a:t>SELECT ENTIRE DATA AND CLICK ON INSERT AND CLICK ON PIVOT TABLE TO CREATE PIVOT TABLE.</a:t>
            </a:r>
            <a:endParaRPr b="1" sz="26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        </a:t>
            </a:r>
            <a:endParaRPr b="1"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963957" y="1053144"/>
            <a:ext cx="10681200" cy="4032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000"/>
              <a:t>STEP-5</a:t>
            </a:r>
            <a:endParaRPr sz="3000"/>
          </a:p>
          <a:p>
            <a:pPr indent="0" lvl="0" marL="0" rtl="0" algn="l">
              <a:spcBef>
                <a:spcPts val="0"/>
              </a:spcBef>
              <a:spcAft>
                <a:spcPts val="0"/>
              </a:spcAft>
              <a:buNone/>
            </a:pPr>
            <a:r>
              <a:rPr lang="en-US" sz="3000"/>
              <a:t>         </a:t>
            </a:r>
            <a:r>
              <a:rPr lang="en-US" sz="2600"/>
              <a:t>DRAG THE NEEDED DATA AND CREATE A PIVOT TABLE.</a:t>
            </a:r>
            <a:endParaRPr sz="2600"/>
          </a:p>
          <a:p>
            <a:pPr indent="0" lvl="0" marL="0" rtl="0" algn="l">
              <a:spcBef>
                <a:spcPts val="0"/>
              </a:spcBef>
              <a:spcAft>
                <a:spcPts val="0"/>
              </a:spcAft>
              <a:buNone/>
            </a:pPr>
            <a:r>
              <a:rPr lang="en-US" sz="3000"/>
              <a:t>STEP-6</a:t>
            </a:r>
            <a:endParaRPr sz="3000"/>
          </a:p>
          <a:p>
            <a:pPr indent="0" lvl="0" marL="0" rtl="0" algn="l">
              <a:spcBef>
                <a:spcPts val="0"/>
              </a:spcBef>
              <a:spcAft>
                <a:spcPts val="0"/>
              </a:spcAft>
              <a:buNone/>
            </a:pPr>
            <a:r>
              <a:rPr lang="en-US" sz="3000"/>
              <a:t>         </a:t>
            </a:r>
            <a:r>
              <a:rPr lang="en-US" sz="2600"/>
              <a:t>SELECT THE PIVOT TABLE AND CLICK ON INSERT.</a:t>
            </a:r>
            <a:endParaRPr sz="2600"/>
          </a:p>
          <a:p>
            <a:pPr indent="0" lvl="0" marL="0" rtl="0" algn="l">
              <a:spcBef>
                <a:spcPts val="0"/>
              </a:spcBef>
              <a:spcAft>
                <a:spcPts val="0"/>
              </a:spcAft>
              <a:buNone/>
            </a:pPr>
            <a:r>
              <a:rPr lang="en-US" sz="3000"/>
              <a:t>STEP-7</a:t>
            </a:r>
            <a:endParaRPr sz="3000"/>
          </a:p>
          <a:p>
            <a:pPr indent="0" lvl="0" marL="0" rtl="0" algn="l">
              <a:spcBef>
                <a:spcPts val="0"/>
              </a:spcBef>
              <a:spcAft>
                <a:spcPts val="0"/>
              </a:spcAft>
              <a:buNone/>
            </a:pPr>
            <a:r>
              <a:rPr lang="en-US" sz="3000"/>
              <a:t>         </a:t>
            </a:r>
            <a:r>
              <a:rPr lang="en-US" sz="2600"/>
              <a:t>NOW CLICK ON THE CHART THAT YOU WANT.</a:t>
            </a:r>
            <a:endParaRPr sz="2600"/>
          </a:p>
          <a:p>
            <a:pPr indent="0" lvl="0" marL="0" rtl="0" algn="l">
              <a:spcBef>
                <a:spcPts val="0"/>
              </a:spcBef>
              <a:spcAft>
                <a:spcPts val="0"/>
              </a:spcAft>
              <a:buNone/>
            </a:pPr>
            <a:r>
              <a:rPr lang="en-US" sz="3000"/>
              <a:t>STEP-8 </a:t>
            </a:r>
            <a:endParaRPr sz="3000"/>
          </a:p>
          <a:p>
            <a:pPr indent="0" lvl="0" marL="0" rtl="0" algn="l">
              <a:spcBef>
                <a:spcPts val="0"/>
              </a:spcBef>
              <a:spcAft>
                <a:spcPts val="0"/>
              </a:spcAft>
              <a:buNone/>
            </a:pPr>
            <a:r>
              <a:rPr lang="en-US" sz="2600"/>
              <a:t>           THE CHART IS CREATED.</a:t>
            </a:r>
            <a:endParaRPr sz="2600"/>
          </a:p>
          <a:p>
            <a:pPr indent="0" lvl="0" marL="0" rtl="0" algn="l">
              <a:spcBef>
                <a:spcPts val="0"/>
              </a:spcBef>
              <a:spcAft>
                <a:spcPts val="0"/>
              </a:spcAft>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0" name="Google Shape;220;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1" name="Google Shape;221;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2" name="Google Shape;222;p18"/>
          <p:cNvSpPr txBox="1"/>
          <p:nvPr/>
        </p:nvSpPr>
        <p:spPr>
          <a:xfrm>
            <a:off x="1106675" y="1716575"/>
            <a:ext cx="794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23" name="Google Shape;223;p18"/>
          <p:cNvSpPr txBox="1"/>
          <p:nvPr/>
        </p:nvSpPr>
        <p:spPr>
          <a:xfrm>
            <a:off x="678900" y="1143625"/>
            <a:ext cx="814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1</a:t>
            </a:r>
            <a:r>
              <a:rPr b="1" lang="en-US" sz="3000">
                <a:latin typeface="Calibri"/>
                <a:ea typeface="Calibri"/>
                <a:cs typeface="Calibri"/>
                <a:sym typeface="Calibri"/>
              </a:rPr>
              <a:t>.PIVOT TABLE</a:t>
            </a:r>
            <a:endParaRPr b="1" sz="3000">
              <a:latin typeface="Calibri"/>
              <a:ea typeface="Calibri"/>
              <a:cs typeface="Calibri"/>
              <a:sym typeface="Calibri"/>
            </a:endParaRPr>
          </a:p>
        </p:txBody>
      </p:sp>
      <p:sp>
        <p:nvSpPr>
          <p:cNvPr id="224" name="Google Shape;224;p18"/>
          <p:cNvSpPr txBox="1"/>
          <p:nvPr/>
        </p:nvSpPr>
        <p:spPr>
          <a:xfrm>
            <a:off x="5094125" y="3664100"/>
            <a:ext cx="711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225" name="Google Shape;225;p18"/>
          <p:cNvPicPr preferRelativeResize="0"/>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2.FLOW CHART </a:t>
            </a:r>
            <a:endParaRPr/>
          </a:p>
        </p:txBody>
      </p:sp>
      <p:pic>
        <p:nvPicPr>
          <p:cNvPr id="232" name="Google Shape;232;p19"/>
          <p:cNvPicPr preferRelativeResize="0"/>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p:nvPr>
            <p:ph idx="12" type="sldNum"/>
          </p:nvPr>
        </p:nvSpPr>
        <p:spPr>
          <a:xfrm>
            <a:off x="11353418" y="6473337"/>
            <a:ext cx="151200" cy="1692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239" name="Google Shape;239;p20"/>
          <p:cNvSpPr txBox="1"/>
          <p:nvPr/>
        </p:nvSpPr>
        <p:spPr>
          <a:xfrm>
            <a:off x="1101725" y="1605300"/>
            <a:ext cx="801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a:t>
            </a:r>
            <a:r>
              <a:rPr b="1" lang="en-US" sz="2700">
                <a:latin typeface="Calibri"/>
                <a:ea typeface="Calibri"/>
                <a:cs typeface="Calibri"/>
                <a:sym typeface="Calibri"/>
              </a:rPr>
              <a:t>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b="1" sz="3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3" name="Google Shape;93;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8" name="Google Shape;118;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9" name="Google Shape;119;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0" name="Google Shape;120;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9" name="Google Shape;12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2" name="Google Shape;132;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3" name="Google Shape;133;p10"/>
          <p:cNvSpPr txBox="1"/>
          <p:nvPr/>
        </p:nvSpPr>
        <p:spPr>
          <a:xfrm>
            <a:off x="834075" y="1781236"/>
            <a:ext cx="938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4" name="Google Shape;134;p10"/>
          <p:cNvSpPr txBox="1"/>
          <p:nvPr/>
        </p:nvSpPr>
        <p:spPr>
          <a:xfrm>
            <a:off x="964350" y="4841963"/>
            <a:ext cx="835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5" name="Google Shape;135;p10"/>
          <p:cNvSpPr txBox="1"/>
          <p:nvPr/>
        </p:nvSpPr>
        <p:spPr>
          <a:xfrm>
            <a:off x="834075" y="1407450"/>
            <a:ext cx="938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Calibri"/>
                <a:ea typeface="Calibri"/>
                <a:cs typeface="Calibri"/>
                <a:sym typeface="Calibri"/>
              </a:rPr>
              <a:t> </a:t>
            </a:r>
            <a:r>
              <a:rPr b="1" lang="en-US" sz="2700">
                <a:solidFill>
                  <a:schemeClr val="dk1"/>
                </a:solidFill>
                <a:latin typeface="Calibri"/>
                <a:ea typeface="Calibri"/>
                <a:cs typeface="Calibri"/>
                <a:sym typeface="Calibri"/>
              </a:rPr>
              <a:t>It </a:t>
            </a:r>
            <a:r>
              <a:rPr b="1" lang="en-US" sz="2700">
                <a:solidFill>
                  <a:schemeClr val="dk1"/>
                </a:solidFill>
                <a:latin typeface="Calibri"/>
                <a:ea typeface="Calibri"/>
                <a:cs typeface="Calibri"/>
                <a:sym typeface="Calibri"/>
              </a:rPr>
              <a:t> helps  identify strength and weaknesses in employees work.</a:t>
            </a:r>
            <a:endParaRPr b="1" sz="2700">
              <a:solidFill>
                <a:schemeClr val="dk1"/>
              </a:solidFill>
              <a:latin typeface="Calibri"/>
              <a:ea typeface="Calibri"/>
              <a:cs typeface="Calibri"/>
              <a:sym typeface="Calibri"/>
            </a:endParaRPr>
          </a:p>
          <a:p>
            <a:pPr indent="0" lvl="0" marL="0" rtl="0" algn="l">
              <a:spcBef>
                <a:spcPts val="0"/>
              </a:spcBef>
              <a:spcAft>
                <a:spcPts val="0"/>
              </a:spcAft>
              <a:buNone/>
            </a:pPr>
            <a:r>
              <a:rPr b="1" lang="en-US" sz="2700">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b="1" sz="2700">
              <a:solidFill>
                <a:schemeClr val="dk1"/>
              </a:solidFill>
              <a:latin typeface="Calibri"/>
              <a:ea typeface="Calibri"/>
              <a:cs typeface="Calibri"/>
              <a:sym typeface="Calibri"/>
            </a:endParaRPr>
          </a:p>
          <a:p>
            <a:pPr indent="0" lvl="0" marL="0" rtl="0" algn="l">
              <a:spcBef>
                <a:spcPts val="0"/>
              </a:spcBef>
              <a:spcAft>
                <a:spcPts val="0"/>
              </a:spcAft>
              <a:buNone/>
            </a:pPr>
            <a:r>
              <a:rPr b="1" lang="en-US" sz="2700">
                <a:solidFill>
                  <a:schemeClr val="dk1"/>
                </a:solidFill>
                <a:latin typeface="Calibri"/>
                <a:ea typeface="Calibri"/>
                <a:cs typeface="Calibri"/>
                <a:sym typeface="Calibri"/>
              </a:rPr>
              <a:t> feedback and recognition can increase employee</a:t>
            </a:r>
            <a:endParaRPr b="1" sz="2700">
              <a:solidFill>
                <a:schemeClr val="dk1"/>
              </a:solidFill>
              <a:latin typeface="Calibri"/>
              <a:ea typeface="Calibri"/>
              <a:cs typeface="Calibri"/>
              <a:sym typeface="Calibri"/>
            </a:endParaRPr>
          </a:p>
          <a:p>
            <a:pPr indent="0" lvl="0" marL="0" rtl="0" algn="l">
              <a:spcBef>
                <a:spcPts val="0"/>
              </a:spcBef>
              <a:spcAft>
                <a:spcPts val="0"/>
              </a:spcAft>
              <a:buNone/>
            </a:pPr>
            <a:r>
              <a:rPr b="1" lang="en-US" sz="2700">
                <a:solidFill>
                  <a:schemeClr val="dk1"/>
                </a:solidFill>
                <a:latin typeface="Calibri"/>
                <a:ea typeface="Calibri"/>
                <a:cs typeface="Calibri"/>
                <a:sym typeface="Calibri"/>
              </a:rPr>
              <a:t> motivations and satisfaction.  Ensures that individual performance is in line with the company’s objectives.</a:t>
            </a:r>
            <a:endParaRPr b="1" sz="2700">
              <a:solidFill>
                <a:schemeClr val="dk1"/>
              </a:solidFill>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11"/>
          <p:cNvGrpSpPr/>
          <p:nvPr/>
        </p:nvGrpSpPr>
        <p:grpSpPr>
          <a:xfrm>
            <a:off x="8658225" y="2419875"/>
            <a:ext cx="3533775" cy="3810000"/>
            <a:chOff x="8658225" y="2647950"/>
            <a:chExt cx="3533775" cy="3810000"/>
          </a:xfrm>
        </p:grpSpPr>
        <p:sp>
          <p:nvSpPr>
            <p:cNvPr id="141" name="Google Shape;14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7" name="Google Shape;147;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8" name="Google Shape;148;p11"/>
          <p:cNvSpPr txBox="1"/>
          <p:nvPr/>
        </p:nvSpPr>
        <p:spPr>
          <a:xfrm>
            <a:off x="881800" y="2070750"/>
            <a:ext cx="7924800" cy="50025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2700">
                <a:solidFill>
                  <a:srgbClr val="0D0D0D"/>
                </a:solidFill>
                <a:latin typeface="Times New Roman"/>
                <a:ea typeface="Times New Roman"/>
                <a:cs typeface="Times New Roman"/>
                <a:sym typeface="Times New Roman"/>
              </a:rPr>
              <a:t>This involves </a:t>
            </a:r>
            <a:r>
              <a:rPr b="1" lang="en-US" sz="2900">
                <a:solidFill>
                  <a:srgbClr val="0D0D0D"/>
                </a:solidFill>
                <a:latin typeface="Times New Roman"/>
                <a:ea typeface="Times New Roman"/>
                <a:cs typeface="Times New Roman"/>
                <a:sym typeface="Times New Roman"/>
              </a:rPr>
              <a:t>setting specific, measurable goods and key performance indicators.  collect </a:t>
            </a:r>
            <a:r>
              <a:rPr b="1" lang="en-US" sz="2900">
                <a:solidFill>
                  <a:srgbClr val="0D0D0D"/>
                </a:solidFill>
                <a:latin typeface="Times New Roman"/>
                <a:ea typeface="Times New Roman"/>
                <a:cs typeface="Times New Roman"/>
                <a:sym typeface="Times New Roman"/>
              </a:rPr>
              <a:t>relevant</a:t>
            </a:r>
            <a:r>
              <a:rPr b="1" lang="en-US" sz="2900">
                <a:solidFill>
                  <a:srgbClr val="0D0D0D"/>
                </a:solidFill>
                <a:latin typeface="Times New Roman"/>
                <a:ea typeface="Times New Roman"/>
                <a:cs typeface="Times New Roman"/>
                <a:sym typeface="Times New Roman"/>
              </a:rPr>
              <a:t> data on the employee’s </a:t>
            </a:r>
            <a:r>
              <a:rPr b="1" lang="en-US" sz="2900">
                <a:solidFill>
                  <a:srgbClr val="0D0D0D"/>
                </a:solidFill>
                <a:latin typeface="Times New Roman"/>
                <a:ea typeface="Times New Roman"/>
                <a:cs typeface="Times New Roman"/>
                <a:sym typeface="Times New Roman"/>
              </a:rPr>
              <a:t>performance.  Compare the collected data against the predefined objectives and KPIs.  Share the analysis with the employee in a constructive manner.  Work with the employee to create action plans or development programs to address weaknesses and build on strengths.</a:t>
            </a:r>
            <a:endParaRPr b="1" sz="2900"/>
          </a:p>
          <a:p>
            <a:pPr indent="0" lvl="0" marL="0" marR="0" rtl="0" algn="l">
              <a:spcBef>
                <a:spcPts val="0"/>
              </a:spcBef>
              <a:spcAft>
                <a:spcPts val="0"/>
              </a:spcAft>
              <a:buNone/>
            </a:pPr>
            <a:r>
              <a:t/>
            </a:r>
            <a:endParaRPr b="1"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9" name="Google Shape;159;p12"/>
          <p:cNvSpPr txBox="1"/>
          <p:nvPr/>
        </p:nvSpPr>
        <p:spPr>
          <a:xfrm>
            <a:off x="723900" y="2272238"/>
            <a:ext cx="9533700" cy="32940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SzPts val="3400"/>
              <a:buFont typeface="Calibri"/>
              <a:buAutoNum type="arabicPeriod"/>
            </a:pPr>
            <a:r>
              <a:rPr b="1" lang="en-US" sz="3400">
                <a:latin typeface="Calibri"/>
                <a:ea typeface="Calibri"/>
                <a:cs typeface="Calibri"/>
                <a:sym typeface="Calibri"/>
              </a:rPr>
              <a:t>Managers and supervisors</a:t>
            </a:r>
            <a:endParaRPr b="1" sz="3400">
              <a:latin typeface="Calibri"/>
              <a:ea typeface="Calibri"/>
              <a:cs typeface="Calibri"/>
              <a:sym typeface="Calibri"/>
            </a:endParaRPr>
          </a:p>
          <a:p>
            <a:pPr indent="-444500" lvl="0" marL="457200" rtl="0" algn="l">
              <a:spcBef>
                <a:spcPts val="0"/>
              </a:spcBef>
              <a:spcAft>
                <a:spcPts val="0"/>
              </a:spcAft>
              <a:buSzPts val="3400"/>
              <a:buFont typeface="Calibri"/>
              <a:buAutoNum type="arabicPeriod"/>
            </a:pPr>
            <a:r>
              <a:rPr b="1" lang="en-US" sz="3400">
                <a:latin typeface="Calibri"/>
                <a:ea typeface="Calibri"/>
                <a:cs typeface="Calibri"/>
                <a:sym typeface="Calibri"/>
              </a:rPr>
              <a:t>HR professionals</a:t>
            </a:r>
            <a:endParaRPr b="1" sz="3400">
              <a:latin typeface="Calibri"/>
              <a:ea typeface="Calibri"/>
              <a:cs typeface="Calibri"/>
              <a:sym typeface="Calibri"/>
            </a:endParaRPr>
          </a:p>
          <a:p>
            <a:pPr indent="-444500" lvl="0" marL="457200" rtl="0" algn="l">
              <a:spcBef>
                <a:spcPts val="0"/>
              </a:spcBef>
              <a:spcAft>
                <a:spcPts val="0"/>
              </a:spcAft>
              <a:buSzPts val="3400"/>
              <a:buFont typeface="Calibri"/>
              <a:buAutoNum type="arabicPeriod"/>
            </a:pPr>
            <a:r>
              <a:rPr b="1" lang="en-US" sz="3400">
                <a:latin typeface="Calibri"/>
                <a:ea typeface="Calibri"/>
                <a:cs typeface="Calibri"/>
                <a:sym typeface="Calibri"/>
              </a:rPr>
              <a:t>Executives and Leadership</a:t>
            </a:r>
            <a:endParaRPr b="1" sz="3400">
              <a:latin typeface="Calibri"/>
              <a:ea typeface="Calibri"/>
              <a:cs typeface="Calibri"/>
              <a:sym typeface="Calibri"/>
            </a:endParaRPr>
          </a:p>
          <a:p>
            <a:pPr indent="-444500" lvl="0" marL="457200" rtl="0" algn="l">
              <a:spcBef>
                <a:spcPts val="0"/>
              </a:spcBef>
              <a:spcAft>
                <a:spcPts val="0"/>
              </a:spcAft>
              <a:buSzPts val="3400"/>
              <a:buFont typeface="Calibri"/>
              <a:buAutoNum type="arabicPeriod"/>
            </a:pPr>
            <a:r>
              <a:rPr b="1" lang="en-US" sz="3400">
                <a:latin typeface="Calibri"/>
                <a:ea typeface="Calibri"/>
                <a:cs typeface="Calibri"/>
                <a:sym typeface="Calibri"/>
              </a:rPr>
              <a:t>Employees Themselves</a:t>
            </a:r>
            <a:endParaRPr b="1" sz="3400">
              <a:latin typeface="Calibri"/>
              <a:ea typeface="Calibri"/>
              <a:cs typeface="Calibri"/>
              <a:sym typeface="Calibri"/>
            </a:endParaRPr>
          </a:p>
          <a:p>
            <a:pPr indent="-444500" lvl="0" marL="457200" rtl="0" algn="l">
              <a:spcBef>
                <a:spcPts val="0"/>
              </a:spcBef>
              <a:spcAft>
                <a:spcPts val="0"/>
              </a:spcAft>
              <a:buSzPts val="3400"/>
              <a:buFont typeface="Calibri"/>
              <a:buAutoNum type="arabicPeriod"/>
            </a:pPr>
            <a:r>
              <a:rPr b="1" lang="en-US" sz="3400">
                <a:latin typeface="Calibri"/>
                <a:ea typeface="Calibri"/>
                <a:cs typeface="Calibri"/>
                <a:sym typeface="Calibri"/>
              </a:rPr>
              <a:t>Team Leaders</a:t>
            </a:r>
            <a:endParaRPr b="1" sz="3400">
              <a:latin typeface="Calibri"/>
              <a:ea typeface="Calibri"/>
              <a:cs typeface="Calibri"/>
              <a:sym typeface="Calibri"/>
            </a:endParaRPr>
          </a:p>
          <a:p>
            <a:pPr indent="0" lvl="0" marL="0" rtl="0" algn="l">
              <a:spcBef>
                <a:spcPts val="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0" name="Google Shape;170;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1" name="Google Shape;171;p13"/>
          <p:cNvSpPr txBox="1"/>
          <p:nvPr/>
        </p:nvSpPr>
        <p:spPr>
          <a:xfrm>
            <a:off x="4743575" y="1945000"/>
            <a:ext cx="747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latin typeface="Calibri"/>
                <a:ea typeface="Calibri"/>
                <a:cs typeface="Calibri"/>
                <a:sym typeface="Calibri"/>
              </a:rPr>
              <a:t>FILTERING - REMOVE VALUES </a:t>
            </a:r>
            <a:endParaRPr b="1" sz="2900">
              <a:latin typeface="Calibri"/>
              <a:ea typeface="Calibri"/>
              <a:cs typeface="Calibri"/>
              <a:sym typeface="Calibri"/>
            </a:endParaRPr>
          </a:p>
          <a:p>
            <a:pPr indent="0" lvl="0" marL="0" rtl="0" algn="l">
              <a:spcBef>
                <a:spcPts val="0"/>
              </a:spcBef>
              <a:spcAft>
                <a:spcPts val="0"/>
              </a:spcAft>
              <a:buNone/>
            </a:pPr>
            <a:r>
              <a:rPr b="1" lang="en-US" sz="2900">
                <a:latin typeface="Calibri"/>
                <a:ea typeface="Calibri"/>
                <a:cs typeface="Calibri"/>
                <a:sym typeface="Calibri"/>
              </a:rPr>
              <a:t>PIVOT TABLE - SUMMARY OF EMPLOYEE </a:t>
            </a:r>
            <a:endParaRPr b="1" sz="2900">
              <a:latin typeface="Calibri"/>
              <a:ea typeface="Calibri"/>
              <a:cs typeface="Calibri"/>
              <a:sym typeface="Calibri"/>
            </a:endParaRPr>
          </a:p>
          <a:p>
            <a:pPr indent="0" lvl="0" marL="0" rtl="0" algn="l">
              <a:spcBef>
                <a:spcPts val="0"/>
              </a:spcBef>
              <a:spcAft>
                <a:spcPts val="0"/>
              </a:spcAft>
              <a:buNone/>
            </a:pPr>
            <a:r>
              <a:rPr b="1" lang="en-US" sz="2900">
                <a:latin typeface="Calibri"/>
                <a:ea typeface="Calibri"/>
                <a:cs typeface="Calibri"/>
                <a:sym typeface="Calibri"/>
              </a:rPr>
              <a:t>                           PERFORMANCE</a:t>
            </a:r>
            <a:endParaRPr b="1" sz="2900">
              <a:latin typeface="Calibri"/>
              <a:ea typeface="Calibri"/>
              <a:cs typeface="Calibri"/>
              <a:sym typeface="Calibri"/>
            </a:endParaRPr>
          </a:p>
          <a:p>
            <a:pPr indent="0" lvl="0" marL="0" rtl="0" algn="l">
              <a:spcBef>
                <a:spcPts val="0"/>
              </a:spcBef>
              <a:spcAft>
                <a:spcPts val="0"/>
              </a:spcAft>
              <a:buNone/>
            </a:pPr>
            <a:r>
              <a:rPr b="1" lang="en-US" sz="2900">
                <a:latin typeface="Calibri"/>
                <a:ea typeface="Calibri"/>
                <a:cs typeface="Calibri"/>
                <a:sym typeface="Calibri"/>
              </a:rPr>
              <a:t>FLOW CHART - FINAL REPORT</a:t>
            </a:r>
            <a:endParaRPr b="1"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755325" y="-5"/>
            <a:ext cx="10681500" cy="523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r>
              <a:rPr b="1" lang="en-US" sz="2400">
                <a:latin typeface="Calibri"/>
                <a:ea typeface="Calibri"/>
                <a:cs typeface="Calibri"/>
                <a:sym typeface="Calibri"/>
              </a:rPr>
              <a:t>9 FEATURES IN EXCEL:</a:t>
            </a:r>
            <a:endParaRPr b="1"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MARITAL</a:t>
            </a:r>
            <a:endParaRPr b="1"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r>
              <a:rPr b="1" lang="en-US" sz="2400">
                <a:latin typeface="Calibri"/>
                <a:ea typeface="Calibri"/>
                <a:cs typeface="Calibri"/>
                <a:sym typeface="Calibri"/>
              </a:rPr>
              <a:t>3 FEATURES USED:</a:t>
            </a:r>
            <a:endParaRPr b="1"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8" name="Google Shape;188;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328525" y="1292850"/>
            <a:ext cx="8714400" cy="3047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latin typeface="Calibri"/>
                <a:ea typeface="Calibri"/>
                <a:cs typeface="Calibri"/>
                <a:sym typeface="Calibri"/>
              </a:rPr>
              <a:t>1.    Effective data visualization makes it </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       easier to present complex data ion an           </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       engaging and </a:t>
            </a:r>
            <a:r>
              <a:rPr b="1" lang="en-US" sz="3100">
                <a:latin typeface="Calibri"/>
                <a:ea typeface="Calibri"/>
                <a:cs typeface="Calibri"/>
                <a:sym typeface="Calibri"/>
              </a:rPr>
              <a:t>understandable</a:t>
            </a:r>
            <a:r>
              <a:rPr b="1" lang="en-US" sz="3100">
                <a:latin typeface="Calibri"/>
                <a:ea typeface="Calibri"/>
                <a:cs typeface="Calibri"/>
                <a:sym typeface="Calibri"/>
              </a:rPr>
              <a:t> way.</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2.    Well-presented impact on  data have a   </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        significant impact on decision-makers, </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        helping to drive change and innovation.  </a:t>
            </a:r>
            <a:r>
              <a:rPr b="1" lang="en-US" sz="3100">
                <a:latin typeface="Calibri"/>
                <a:ea typeface="Calibri"/>
                <a:cs typeface="Calibri"/>
                <a:sym typeface="Calibri"/>
              </a:rPr>
              <a:t>   </a:t>
            </a:r>
            <a:r>
              <a:rPr b="1" lang="en-US" sz="3100">
                <a:latin typeface="Calibri"/>
                <a:ea typeface="Calibri"/>
                <a:cs typeface="Calibri"/>
                <a:sym typeface="Calibri"/>
              </a:rPr>
              <a:t> </a:t>
            </a:r>
            <a:endParaRPr b="1" sz="3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