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79" r:id="rId5"/>
    <p:sldId id="261" r:id="rId6"/>
    <p:sldId id="278" r:id="rId7"/>
    <p:sldId id="262" r:id="rId8"/>
    <p:sldId id="259" r:id="rId9"/>
    <p:sldId id="275" r:id="rId10"/>
    <p:sldId id="280" r:id="rId11"/>
    <p:sldId id="281" r:id="rId12"/>
    <p:sldId id="282" r:id="rId13"/>
    <p:sldId id="276" r:id="rId14"/>
    <p:sldId id="277" r:id="rId15"/>
    <p:sldId id="260" r:id="rId16"/>
    <p:sldId id="264" r:id="rId17"/>
    <p:sldId id="265" r:id="rId18"/>
    <p:sldId id="266" r:id="rId19"/>
    <p:sldId id="267" r:id="rId20"/>
    <p:sldId id="268" r:id="rId21"/>
    <p:sldId id="270" r:id="rId22"/>
    <p:sldId id="271" r:id="rId23"/>
    <p:sldId id="272" r:id="rId24"/>
    <p:sldId id="273" r:id="rId25"/>
    <p:sldId id="27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9F8BB7-6FEA-A863-D88E-153F6D6032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CE038FC0-85E2-DBD6-5407-6994C669D7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B6A43A1A-D55E-D926-1420-11757C1FBE5F}"/>
              </a:ext>
            </a:extLst>
          </p:cNvPr>
          <p:cNvSpPr>
            <a:spLocks noGrp="1"/>
          </p:cNvSpPr>
          <p:nvPr>
            <p:ph type="dt" sz="half" idx="10"/>
          </p:nvPr>
        </p:nvSpPr>
        <p:spPr/>
        <p:txBody>
          <a:bodyPr/>
          <a:lstStyle/>
          <a:p>
            <a:fld id="{2AEC07A6-FBA8-4991-B49A-D8AB878A60A1}" type="datetimeFigureOut">
              <a:rPr lang="en-IN" smtClean="0"/>
              <a:t>11-03-2024</a:t>
            </a:fld>
            <a:endParaRPr lang="en-IN"/>
          </a:p>
        </p:txBody>
      </p:sp>
      <p:sp>
        <p:nvSpPr>
          <p:cNvPr id="5" name="Footer Placeholder 4">
            <a:extLst>
              <a:ext uri="{FF2B5EF4-FFF2-40B4-BE49-F238E27FC236}">
                <a16:creationId xmlns:a16="http://schemas.microsoft.com/office/drawing/2014/main" xmlns="" id="{4EF79B79-60EF-3A6D-F215-CA8284FBC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CC48454-A263-5169-C949-26D89E493072}"/>
              </a:ext>
            </a:extLst>
          </p:cNvPr>
          <p:cNvSpPr>
            <a:spLocks noGrp="1"/>
          </p:cNvSpPr>
          <p:nvPr>
            <p:ph type="sldNum" sz="quarter" idx="12"/>
          </p:nvPr>
        </p:nvSpPr>
        <p:spPr/>
        <p:txBody>
          <a:bodyPr/>
          <a:lstStyle/>
          <a:p>
            <a:fld id="{5C227745-6442-4563-9567-605826E851B3}" type="slidenum">
              <a:rPr lang="en-IN" smtClean="0"/>
              <a:t>‹#›</a:t>
            </a:fld>
            <a:endParaRPr lang="en-IN"/>
          </a:p>
        </p:txBody>
      </p:sp>
    </p:spTree>
    <p:extLst>
      <p:ext uri="{BB962C8B-B14F-4D97-AF65-F5344CB8AC3E}">
        <p14:creationId xmlns:p14="http://schemas.microsoft.com/office/powerpoint/2010/main" val="214771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8791F9-0543-4226-5F23-2127709E41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8CA4C15-6774-935E-1983-5DEC9AFFC0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3D08F37-0E39-A24D-7CB1-B2F547EF8219}"/>
              </a:ext>
            </a:extLst>
          </p:cNvPr>
          <p:cNvSpPr>
            <a:spLocks noGrp="1"/>
          </p:cNvSpPr>
          <p:nvPr>
            <p:ph type="dt" sz="half" idx="10"/>
          </p:nvPr>
        </p:nvSpPr>
        <p:spPr/>
        <p:txBody>
          <a:bodyPr/>
          <a:lstStyle/>
          <a:p>
            <a:fld id="{2AEC07A6-FBA8-4991-B49A-D8AB878A60A1}" type="datetimeFigureOut">
              <a:rPr lang="en-IN" smtClean="0"/>
              <a:t>11-03-2024</a:t>
            </a:fld>
            <a:endParaRPr lang="en-IN"/>
          </a:p>
        </p:txBody>
      </p:sp>
      <p:sp>
        <p:nvSpPr>
          <p:cNvPr id="5" name="Footer Placeholder 4">
            <a:extLst>
              <a:ext uri="{FF2B5EF4-FFF2-40B4-BE49-F238E27FC236}">
                <a16:creationId xmlns:a16="http://schemas.microsoft.com/office/drawing/2014/main" xmlns="" id="{D53DC6BD-134D-2E64-2A80-714ABA22D6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F6615CF-090B-8666-CEF9-04E753B73D80}"/>
              </a:ext>
            </a:extLst>
          </p:cNvPr>
          <p:cNvSpPr>
            <a:spLocks noGrp="1"/>
          </p:cNvSpPr>
          <p:nvPr>
            <p:ph type="sldNum" sz="quarter" idx="12"/>
          </p:nvPr>
        </p:nvSpPr>
        <p:spPr/>
        <p:txBody>
          <a:bodyPr/>
          <a:lstStyle/>
          <a:p>
            <a:fld id="{5C227745-6442-4563-9567-605826E851B3}" type="slidenum">
              <a:rPr lang="en-IN" smtClean="0"/>
              <a:t>‹#›</a:t>
            </a:fld>
            <a:endParaRPr lang="en-IN"/>
          </a:p>
        </p:txBody>
      </p:sp>
    </p:spTree>
    <p:extLst>
      <p:ext uri="{BB962C8B-B14F-4D97-AF65-F5344CB8AC3E}">
        <p14:creationId xmlns:p14="http://schemas.microsoft.com/office/powerpoint/2010/main" val="2080316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18E80E8-4D52-AAC3-3C90-542F3E26E2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02F5078-7F97-D748-438C-A5D7967F99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085CB56-D06F-E2F4-E1A7-A77EFA83A82D}"/>
              </a:ext>
            </a:extLst>
          </p:cNvPr>
          <p:cNvSpPr>
            <a:spLocks noGrp="1"/>
          </p:cNvSpPr>
          <p:nvPr>
            <p:ph type="dt" sz="half" idx="10"/>
          </p:nvPr>
        </p:nvSpPr>
        <p:spPr/>
        <p:txBody>
          <a:bodyPr/>
          <a:lstStyle/>
          <a:p>
            <a:fld id="{2AEC07A6-FBA8-4991-B49A-D8AB878A60A1}" type="datetimeFigureOut">
              <a:rPr lang="en-IN" smtClean="0"/>
              <a:t>11-03-2024</a:t>
            </a:fld>
            <a:endParaRPr lang="en-IN"/>
          </a:p>
        </p:txBody>
      </p:sp>
      <p:sp>
        <p:nvSpPr>
          <p:cNvPr id="5" name="Footer Placeholder 4">
            <a:extLst>
              <a:ext uri="{FF2B5EF4-FFF2-40B4-BE49-F238E27FC236}">
                <a16:creationId xmlns:a16="http://schemas.microsoft.com/office/drawing/2014/main" xmlns="" id="{E3E08380-2040-3805-203B-EE03BE73B6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B8BF13C-AC9F-29F2-5CAD-EF4A00E9698B}"/>
              </a:ext>
            </a:extLst>
          </p:cNvPr>
          <p:cNvSpPr>
            <a:spLocks noGrp="1"/>
          </p:cNvSpPr>
          <p:nvPr>
            <p:ph type="sldNum" sz="quarter" idx="12"/>
          </p:nvPr>
        </p:nvSpPr>
        <p:spPr/>
        <p:txBody>
          <a:bodyPr/>
          <a:lstStyle/>
          <a:p>
            <a:fld id="{5C227745-6442-4563-9567-605826E851B3}" type="slidenum">
              <a:rPr lang="en-IN" smtClean="0"/>
              <a:t>‹#›</a:t>
            </a:fld>
            <a:endParaRPr lang="en-IN"/>
          </a:p>
        </p:txBody>
      </p:sp>
    </p:spTree>
    <p:extLst>
      <p:ext uri="{BB962C8B-B14F-4D97-AF65-F5344CB8AC3E}">
        <p14:creationId xmlns:p14="http://schemas.microsoft.com/office/powerpoint/2010/main" val="723434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B4A4F3-2998-3B46-CFAC-5337ADCF60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8174509-01F5-734D-99A4-E2D9D61E55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F9EDBB7-9F93-DDE5-DE1F-6719E8FA644A}"/>
              </a:ext>
            </a:extLst>
          </p:cNvPr>
          <p:cNvSpPr>
            <a:spLocks noGrp="1"/>
          </p:cNvSpPr>
          <p:nvPr>
            <p:ph type="dt" sz="half" idx="10"/>
          </p:nvPr>
        </p:nvSpPr>
        <p:spPr/>
        <p:txBody>
          <a:bodyPr/>
          <a:lstStyle/>
          <a:p>
            <a:fld id="{2AEC07A6-FBA8-4991-B49A-D8AB878A60A1}" type="datetimeFigureOut">
              <a:rPr lang="en-IN" smtClean="0"/>
              <a:t>11-03-2024</a:t>
            </a:fld>
            <a:endParaRPr lang="en-IN"/>
          </a:p>
        </p:txBody>
      </p:sp>
      <p:sp>
        <p:nvSpPr>
          <p:cNvPr id="5" name="Footer Placeholder 4">
            <a:extLst>
              <a:ext uri="{FF2B5EF4-FFF2-40B4-BE49-F238E27FC236}">
                <a16:creationId xmlns:a16="http://schemas.microsoft.com/office/drawing/2014/main" xmlns="" id="{E27325B4-D3ED-CFD0-003F-261765CCFE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4A92930-621C-C3A3-5A37-0970184513B1}"/>
              </a:ext>
            </a:extLst>
          </p:cNvPr>
          <p:cNvSpPr>
            <a:spLocks noGrp="1"/>
          </p:cNvSpPr>
          <p:nvPr>
            <p:ph type="sldNum" sz="quarter" idx="12"/>
          </p:nvPr>
        </p:nvSpPr>
        <p:spPr/>
        <p:txBody>
          <a:bodyPr/>
          <a:lstStyle/>
          <a:p>
            <a:fld id="{5C227745-6442-4563-9567-605826E851B3}" type="slidenum">
              <a:rPr lang="en-IN" smtClean="0"/>
              <a:t>‹#›</a:t>
            </a:fld>
            <a:endParaRPr lang="en-IN"/>
          </a:p>
        </p:txBody>
      </p:sp>
    </p:spTree>
    <p:extLst>
      <p:ext uri="{BB962C8B-B14F-4D97-AF65-F5344CB8AC3E}">
        <p14:creationId xmlns:p14="http://schemas.microsoft.com/office/powerpoint/2010/main" val="1921775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5E71B4-0108-2AC2-44FF-68F0C17FD8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CDABBFF-6B9E-0F0C-38AE-9CD4DA59A8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BE73FDA-068D-DF2E-C5B9-015226A0A1B7}"/>
              </a:ext>
            </a:extLst>
          </p:cNvPr>
          <p:cNvSpPr>
            <a:spLocks noGrp="1"/>
          </p:cNvSpPr>
          <p:nvPr>
            <p:ph type="dt" sz="half" idx="10"/>
          </p:nvPr>
        </p:nvSpPr>
        <p:spPr/>
        <p:txBody>
          <a:bodyPr/>
          <a:lstStyle/>
          <a:p>
            <a:fld id="{2AEC07A6-FBA8-4991-B49A-D8AB878A60A1}" type="datetimeFigureOut">
              <a:rPr lang="en-IN" smtClean="0"/>
              <a:t>11-03-2024</a:t>
            </a:fld>
            <a:endParaRPr lang="en-IN"/>
          </a:p>
        </p:txBody>
      </p:sp>
      <p:sp>
        <p:nvSpPr>
          <p:cNvPr id="5" name="Footer Placeholder 4">
            <a:extLst>
              <a:ext uri="{FF2B5EF4-FFF2-40B4-BE49-F238E27FC236}">
                <a16:creationId xmlns:a16="http://schemas.microsoft.com/office/drawing/2014/main" xmlns="" id="{A8800BB7-1232-C76C-2AF4-DE8A92A5BC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1D646A0-5802-EF61-D6B5-63475FA611BD}"/>
              </a:ext>
            </a:extLst>
          </p:cNvPr>
          <p:cNvSpPr>
            <a:spLocks noGrp="1"/>
          </p:cNvSpPr>
          <p:nvPr>
            <p:ph type="sldNum" sz="quarter" idx="12"/>
          </p:nvPr>
        </p:nvSpPr>
        <p:spPr/>
        <p:txBody>
          <a:bodyPr/>
          <a:lstStyle/>
          <a:p>
            <a:fld id="{5C227745-6442-4563-9567-605826E851B3}" type="slidenum">
              <a:rPr lang="en-IN" smtClean="0"/>
              <a:t>‹#›</a:t>
            </a:fld>
            <a:endParaRPr lang="en-IN"/>
          </a:p>
        </p:txBody>
      </p:sp>
    </p:spTree>
    <p:extLst>
      <p:ext uri="{BB962C8B-B14F-4D97-AF65-F5344CB8AC3E}">
        <p14:creationId xmlns:p14="http://schemas.microsoft.com/office/powerpoint/2010/main" val="2957870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B23D1C-C220-DB50-75CD-19A29E8455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18ECC2F-845A-3B67-A8BE-85519C44CD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646A0185-1EA4-28EC-E5E1-47315118E6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31EBE5D8-E56C-A429-84D1-A9BED36AD3CE}"/>
              </a:ext>
            </a:extLst>
          </p:cNvPr>
          <p:cNvSpPr>
            <a:spLocks noGrp="1"/>
          </p:cNvSpPr>
          <p:nvPr>
            <p:ph type="dt" sz="half" idx="10"/>
          </p:nvPr>
        </p:nvSpPr>
        <p:spPr/>
        <p:txBody>
          <a:bodyPr/>
          <a:lstStyle/>
          <a:p>
            <a:fld id="{2AEC07A6-FBA8-4991-B49A-D8AB878A60A1}" type="datetimeFigureOut">
              <a:rPr lang="en-IN" smtClean="0"/>
              <a:t>11-03-2024</a:t>
            </a:fld>
            <a:endParaRPr lang="en-IN"/>
          </a:p>
        </p:txBody>
      </p:sp>
      <p:sp>
        <p:nvSpPr>
          <p:cNvPr id="6" name="Footer Placeholder 5">
            <a:extLst>
              <a:ext uri="{FF2B5EF4-FFF2-40B4-BE49-F238E27FC236}">
                <a16:creationId xmlns:a16="http://schemas.microsoft.com/office/drawing/2014/main" xmlns="" id="{DAD12324-4675-4B6F-134E-F1A6AE354F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A309D6C-9D5C-CA7B-3AA4-D656AB9AD7E2}"/>
              </a:ext>
            </a:extLst>
          </p:cNvPr>
          <p:cNvSpPr>
            <a:spLocks noGrp="1"/>
          </p:cNvSpPr>
          <p:nvPr>
            <p:ph type="sldNum" sz="quarter" idx="12"/>
          </p:nvPr>
        </p:nvSpPr>
        <p:spPr/>
        <p:txBody>
          <a:bodyPr/>
          <a:lstStyle/>
          <a:p>
            <a:fld id="{5C227745-6442-4563-9567-605826E851B3}" type="slidenum">
              <a:rPr lang="en-IN" smtClean="0"/>
              <a:t>‹#›</a:t>
            </a:fld>
            <a:endParaRPr lang="en-IN"/>
          </a:p>
        </p:txBody>
      </p:sp>
    </p:spTree>
    <p:extLst>
      <p:ext uri="{BB962C8B-B14F-4D97-AF65-F5344CB8AC3E}">
        <p14:creationId xmlns:p14="http://schemas.microsoft.com/office/powerpoint/2010/main" val="391534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2B43CA-C60F-C6D6-FC20-94A7272023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5D96881-8F02-5C1A-024D-4E7CFFE145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A9593AE-FCCF-43CE-FEDA-6CFF0551F4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9D5DF27-3375-4D80-47B7-7AE73B344E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ACF0CF2-4D94-3B25-A53B-B211A621CB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154254F9-CABE-E1C3-6676-DE2F9C624527}"/>
              </a:ext>
            </a:extLst>
          </p:cNvPr>
          <p:cNvSpPr>
            <a:spLocks noGrp="1"/>
          </p:cNvSpPr>
          <p:nvPr>
            <p:ph type="dt" sz="half" idx="10"/>
          </p:nvPr>
        </p:nvSpPr>
        <p:spPr/>
        <p:txBody>
          <a:bodyPr/>
          <a:lstStyle/>
          <a:p>
            <a:fld id="{2AEC07A6-FBA8-4991-B49A-D8AB878A60A1}" type="datetimeFigureOut">
              <a:rPr lang="en-IN" smtClean="0"/>
              <a:t>11-03-2024</a:t>
            </a:fld>
            <a:endParaRPr lang="en-IN"/>
          </a:p>
        </p:txBody>
      </p:sp>
      <p:sp>
        <p:nvSpPr>
          <p:cNvPr id="8" name="Footer Placeholder 7">
            <a:extLst>
              <a:ext uri="{FF2B5EF4-FFF2-40B4-BE49-F238E27FC236}">
                <a16:creationId xmlns:a16="http://schemas.microsoft.com/office/drawing/2014/main" xmlns="" id="{3BDD5867-AA59-C5DA-9181-D192E18FD03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0BB13836-5E44-279B-C468-54666528998F}"/>
              </a:ext>
            </a:extLst>
          </p:cNvPr>
          <p:cNvSpPr>
            <a:spLocks noGrp="1"/>
          </p:cNvSpPr>
          <p:nvPr>
            <p:ph type="sldNum" sz="quarter" idx="12"/>
          </p:nvPr>
        </p:nvSpPr>
        <p:spPr/>
        <p:txBody>
          <a:bodyPr/>
          <a:lstStyle/>
          <a:p>
            <a:fld id="{5C227745-6442-4563-9567-605826E851B3}" type="slidenum">
              <a:rPr lang="en-IN" smtClean="0"/>
              <a:t>‹#›</a:t>
            </a:fld>
            <a:endParaRPr lang="en-IN"/>
          </a:p>
        </p:txBody>
      </p:sp>
    </p:spTree>
    <p:extLst>
      <p:ext uri="{BB962C8B-B14F-4D97-AF65-F5344CB8AC3E}">
        <p14:creationId xmlns:p14="http://schemas.microsoft.com/office/powerpoint/2010/main" val="1043455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962BC1-E702-7F02-504E-D3F19085ED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5FF26CA3-F935-CDA3-3807-7DE2E6896E24}"/>
              </a:ext>
            </a:extLst>
          </p:cNvPr>
          <p:cNvSpPr>
            <a:spLocks noGrp="1"/>
          </p:cNvSpPr>
          <p:nvPr>
            <p:ph type="dt" sz="half" idx="10"/>
          </p:nvPr>
        </p:nvSpPr>
        <p:spPr/>
        <p:txBody>
          <a:bodyPr/>
          <a:lstStyle/>
          <a:p>
            <a:fld id="{2AEC07A6-FBA8-4991-B49A-D8AB878A60A1}" type="datetimeFigureOut">
              <a:rPr lang="en-IN" smtClean="0"/>
              <a:t>11-03-2024</a:t>
            </a:fld>
            <a:endParaRPr lang="en-IN"/>
          </a:p>
        </p:txBody>
      </p:sp>
      <p:sp>
        <p:nvSpPr>
          <p:cNvPr id="4" name="Footer Placeholder 3">
            <a:extLst>
              <a:ext uri="{FF2B5EF4-FFF2-40B4-BE49-F238E27FC236}">
                <a16:creationId xmlns:a16="http://schemas.microsoft.com/office/drawing/2014/main" xmlns="" id="{07A64639-6178-7CBE-3638-86D636718A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66E4CD20-8B64-E272-0DAD-8EA50BCFCE55}"/>
              </a:ext>
            </a:extLst>
          </p:cNvPr>
          <p:cNvSpPr>
            <a:spLocks noGrp="1"/>
          </p:cNvSpPr>
          <p:nvPr>
            <p:ph type="sldNum" sz="quarter" idx="12"/>
          </p:nvPr>
        </p:nvSpPr>
        <p:spPr/>
        <p:txBody>
          <a:bodyPr/>
          <a:lstStyle/>
          <a:p>
            <a:fld id="{5C227745-6442-4563-9567-605826E851B3}" type="slidenum">
              <a:rPr lang="en-IN" smtClean="0"/>
              <a:t>‹#›</a:t>
            </a:fld>
            <a:endParaRPr lang="en-IN"/>
          </a:p>
        </p:txBody>
      </p:sp>
    </p:spTree>
    <p:extLst>
      <p:ext uri="{BB962C8B-B14F-4D97-AF65-F5344CB8AC3E}">
        <p14:creationId xmlns:p14="http://schemas.microsoft.com/office/powerpoint/2010/main" val="3933213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4A8F570-6AD4-502C-5710-AF7D1420D5B5}"/>
              </a:ext>
            </a:extLst>
          </p:cNvPr>
          <p:cNvSpPr>
            <a:spLocks noGrp="1"/>
          </p:cNvSpPr>
          <p:nvPr>
            <p:ph type="dt" sz="half" idx="10"/>
          </p:nvPr>
        </p:nvSpPr>
        <p:spPr/>
        <p:txBody>
          <a:bodyPr/>
          <a:lstStyle/>
          <a:p>
            <a:fld id="{2AEC07A6-FBA8-4991-B49A-D8AB878A60A1}" type="datetimeFigureOut">
              <a:rPr lang="en-IN" smtClean="0"/>
              <a:t>11-03-2024</a:t>
            </a:fld>
            <a:endParaRPr lang="en-IN"/>
          </a:p>
        </p:txBody>
      </p:sp>
      <p:sp>
        <p:nvSpPr>
          <p:cNvPr id="3" name="Footer Placeholder 2">
            <a:extLst>
              <a:ext uri="{FF2B5EF4-FFF2-40B4-BE49-F238E27FC236}">
                <a16:creationId xmlns:a16="http://schemas.microsoft.com/office/drawing/2014/main" xmlns="" id="{F4640989-90A0-9C26-B5C5-6F446725216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A134FD75-DC53-B750-647B-C291F2334F53}"/>
              </a:ext>
            </a:extLst>
          </p:cNvPr>
          <p:cNvSpPr>
            <a:spLocks noGrp="1"/>
          </p:cNvSpPr>
          <p:nvPr>
            <p:ph type="sldNum" sz="quarter" idx="12"/>
          </p:nvPr>
        </p:nvSpPr>
        <p:spPr/>
        <p:txBody>
          <a:bodyPr/>
          <a:lstStyle/>
          <a:p>
            <a:fld id="{5C227745-6442-4563-9567-605826E851B3}" type="slidenum">
              <a:rPr lang="en-IN" smtClean="0"/>
              <a:t>‹#›</a:t>
            </a:fld>
            <a:endParaRPr lang="en-IN"/>
          </a:p>
        </p:txBody>
      </p:sp>
    </p:spTree>
    <p:extLst>
      <p:ext uri="{BB962C8B-B14F-4D97-AF65-F5344CB8AC3E}">
        <p14:creationId xmlns:p14="http://schemas.microsoft.com/office/powerpoint/2010/main" val="2610448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61566E-9EBC-5623-B710-DAD2582985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C611D1A-3B7F-041F-7AF7-3693F7AD79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B81E74D4-1A14-FF94-DDF5-CA0A433A47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BD704E5-7A64-6FC2-6DBD-6EF417574A2D}"/>
              </a:ext>
            </a:extLst>
          </p:cNvPr>
          <p:cNvSpPr>
            <a:spLocks noGrp="1"/>
          </p:cNvSpPr>
          <p:nvPr>
            <p:ph type="dt" sz="half" idx="10"/>
          </p:nvPr>
        </p:nvSpPr>
        <p:spPr/>
        <p:txBody>
          <a:bodyPr/>
          <a:lstStyle/>
          <a:p>
            <a:fld id="{2AEC07A6-FBA8-4991-B49A-D8AB878A60A1}" type="datetimeFigureOut">
              <a:rPr lang="en-IN" smtClean="0"/>
              <a:t>11-03-2024</a:t>
            </a:fld>
            <a:endParaRPr lang="en-IN"/>
          </a:p>
        </p:txBody>
      </p:sp>
      <p:sp>
        <p:nvSpPr>
          <p:cNvPr id="6" name="Footer Placeholder 5">
            <a:extLst>
              <a:ext uri="{FF2B5EF4-FFF2-40B4-BE49-F238E27FC236}">
                <a16:creationId xmlns:a16="http://schemas.microsoft.com/office/drawing/2014/main" xmlns="" id="{45016089-643E-4D82-0ECA-53793893D4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453AAC0-52F1-1BCA-7626-AF972580989D}"/>
              </a:ext>
            </a:extLst>
          </p:cNvPr>
          <p:cNvSpPr>
            <a:spLocks noGrp="1"/>
          </p:cNvSpPr>
          <p:nvPr>
            <p:ph type="sldNum" sz="quarter" idx="12"/>
          </p:nvPr>
        </p:nvSpPr>
        <p:spPr/>
        <p:txBody>
          <a:bodyPr/>
          <a:lstStyle/>
          <a:p>
            <a:fld id="{5C227745-6442-4563-9567-605826E851B3}" type="slidenum">
              <a:rPr lang="en-IN" smtClean="0"/>
              <a:t>‹#›</a:t>
            </a:fld>
            <a:endParaRPr lang="en-IN"/>
          </a:p>
        </p:txBody>
      </p:sp>
    </p:spTree>
    <p:extLst>
      <p:ext uri="{BB962C8B-B14F-4D97-AF65-F5344CB8AC3E}">
        <p14:creationId xmlns:p14="http://schemas.microsoft.com/office/powerpoint/2010/main" val="756215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6C9B6A-7453-0574-E95F-4161D4A129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D9783FE8-FEFF-1039-E738-2FDAB6F0B8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D2653088-82DE-CD6A-044A-907EF3E6E7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ACC83E8-9E0A-E4FF-49EC-78C5BB366517}"/>
              </a:ext>
            </a:extLst>
          </p:cNvPr>
          <p:cNvSpPr>
            <a:spLocks noGrp="1"/>
          </p:cNvSpPr>
          <p:nvPr>
            <p:ph type="dt" sz="half" idx="10"/>
          </p:nvPr>
        </p:nvSpPr>
        <p:spPr/>
        <p:txBody>
          <a:bodyPr/>
          <a:lstStyle/>
          <a:p>
            <a:fld id="{2AEC07A6-FBA8-4991-B49A-D8AB878A60A1}" type="datetimeFigureOut">
              <a:rPr lang="en-IN" smtClean="0"/>
              <a:t>11-03-2024</a:t>
            </a:fld>
            <a:endParaRPr lang="en-IN"/>
          </a:p>
        </p:txBody>
      </p:sp>
      <p:sp>
        <p:nvSpPr>
          <p:cNvPr id="6" name="Footer Placeholder 5">
            <a:extLst>
              <a:ext uri="{FF2B5EF4-FFF2-40B4-BE49-F238E27FC236}">
                <a16:creationId xmlns:a16="http://schemas.microsoft.com/office/drawing/2014/main" xmlns="" id="{18F9390D-3CA0-9566-0E23-6972E8CA0E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E61C80A-8EC7-7F04-4B10-F8905DA5E20A}"/>
              </a:ext>
            </a:extLst>
          </p:cNvPr>
          <p:cNvSpPr>
            <a:spLocks noGrp="1"/>
          </p:cNvSpPr>
          <p:nvPr>
            <p:ph type="sldNum" sz="quarter" idx="12"/>
          </p:nvPr>
        </p:nvSpPr>
        <p:spPr/>
        <p:txBody>
          <a:bodyPr/>
          <a:lstStyle/>
          <a:p>
            <a:fld id="{5C227745-6442-4563-9567-605826E851B3}" type="slidenum">
              <a:rPr lang="en-IN" smtClean="0"/>
              <a:t>‹#›</a:t>
            </a:fld>
            <a:endParaRPr lang="en-IN"/>
          </a:p>
        </p:txBody>
      </p:sp>
    </p:spTree>
    <p:extLst>
      <p:ext uri="{BB962C8B-B14F-4D97-AF65-F5344CB8AC3E}">
        <p14:creationId xmlns:p14="http://schemas.microsoft.com/office/powerpoint/2010/main" val="2203944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49208C-D546-6008-1970-95D61E383B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6CBC129-19A4-A9F7-B193-2C18DF610B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E583424-63B3-8CA3-3F14-156FC3499E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EC07A6-FBA8-4991-B49A-D8AB878A60A1}" type="datetimeFigureOut">
              <a:rPr lang="en-IN" smtClean="0"/>
              <a:t>11-03-2024</a:t>
            </a:fld>
            <a:endParaRPr lang="en-IN"/>
          </a:p>
        </p:txBody>
      </p:sp>
      <p:sp>
        <p:nvSpPr>
          <p:cNvPr id="5" name="Footer Placeholder 4">
            <a:extLst>
              <a:ext uri="{FF2B5EF4-FFF2-40B4-BE49-F238E27FC236}">
                <a16:creationId xmlns:a16="http://schemas.microsoft.com/office/drawing/2014/main" xmlns="" id="{AB7AE364-E715-44CB-CE01-C19FAC2F5A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F514EA89-5C2B-C695-28A2-49323646B6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227745-6442-4563-9567-605826E851B3}" type="slidenum">
              <a:rPr lang="en-IN" smtClean="0"/>
              <a:t>‹#›</a:t>
            </a:fld>
            <a:endParaRPr lang="en-IN"/>
          </a:p>
        </p:txBody>
      </p:sp>
    </p:spTree>
    <p:extLst>
      <p:ext uri="{BB962C8B-B14F-4D97-AF65-F5344CB8AC3E}">
        <p14:creationId xmlns:p14="http://schemas.microsoft.com/office/powerpoint/2010/main" val="1153636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106D6A-25A0-9EE1-019C-DD8BF4C73446}"/>
              </a:ext>
            </a:extLst>
          </p:cNvPr>
          <p:cNvSpPr>
            <a:spLocks noGrp="1"/>
          </p:cNvSpPr>
          <p:nvPr>
            <p:ph type="ctrTitle"/>
          </p:nvPr>
        </p:nvSpPr>
        <p:spPr/>
        <p:txBody>
          <a:bodyPr/>
          <a:lstStyle/>
          <a:p>
            <a:r>
              <a:rPr lang="en-IN" dirty="0"/>
              <a:t>Session 2</a:t>
            </a:r>
          </a:p>
        </p:txBody>
      </p:sp>
    </p:spTree>
    <p:extLst>
      <p:ext uri="{BB962C8B-B14F-4D97-AF65-F5344CB8AC3E}">
        <p14:creationId xmlns:p14="http://schemas.microsoft.com/office/powerpoint/2010/main" val="1649882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0B97FFD-B9B6-BFED-1E7B-4941CDE41822}"/>
              </a:ext>
            </a:extLst>
          </p:cNvPr>
          <p:cNvPicPr>
            <a:picLocks noChangeAspect="1"/>
          </p:cNvPicPr>
          <p:nvPr/>
        </p:nvPicPr>
        <p:blipFill>
          <a:blip r:embed="rId2"/>
          <a:stretch>
            <a:fillRect/>
          </a:stretch>
        </p:blipFill>
        <p:spPr>
          <a:xfrm>
            <a:off x="2448560" y="240003"/>
            <a:ext cx="7274560" cy="6360227"/>
          </a:xfrm>
          <a:prstGeom prst="rect">
            <a:avLst/>
          </a:prstGeom>
        </p:spPr>
      </p:pic>
    </p:spTree>
    <p:extLst>
      <p:ext uri="{BB962C8B-B14F-4D97-AF65-F5344CB8AC3E}">
        <p14:creationId xmlns:p14="http://schemas.microsoft.com/office/powerpoint/2010/main" val="3389317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684EE7-C981-32FB-D8C2-D54EAF286F05}"/>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xmlns="" id="{FCBE4991-F25D-0D49-55F1-137E4D18F9F0}"/>
              </a:ext>
            </a:extLst>
          </p:cNvPr>
          <p:cNvPicPr>
            <a:picLocks noChangeAspect="1"/>
          </p:cNvPicPr>
          <p:nvPr/>
        </p:nvPicPr>
        <p:blipFill>
          <a:blip r:embed="rId2"/>
          <a:stretch>
            <a:fillRect/>
          </a:stretch>
        </p:blipFill>
        <p:spPr>
          <a:xfrm>
            <a:off x="651251" y="233680"/>
            <a:ext cx="11297230" cy="5364480"/>
          </a:xfrm>
          <a:prstGeom prst="rect">
            <a:avLst/>
          </a:prstGeom>
        </p:spPr>
      </p:pic>
    </p:spTree>
    <p:extLst>
      <p:ext uri="{BB962C8B-B14F-4D97-AF65-F5344CB8AC3E}">
        <p14:creationId xmlns:p14="http://schemas.microsoft.com/office/powerpoint/2010/main" val="2730942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26F59EFE-09AC-C70B-21EB-E716F7F17FF9}"/>
              </a:ext>
            </a:extLst>
          </p:cNvPr>
          <p:cNvPicPr>
            <a:picLocks noChangeAspect="1"/>
          </p:cNvPicPr>
          <p:nvPr/>
        </p:nvPicPr>
        <p:blipFill>
          <a:blip r:embed="rId2"/>
          <a:stretch>
            <a:fillRect/>
          </a:stretch>
        </p:blipFill>
        <p:spPr>
          <a:xfrm>
            <a:off x="889000" y="883210"/>
            <a:ext cx="9815600" cy="4745429"/>
          </a:xfrm>
          <a:prstGeom prst="rect">
            <a:avLst/>
          </a:prstGeom>
        </p:spPr>
      </p:pic>
    </p:spTree>
    <p:extLst>
      <p:ext uri="{BB962C8B-B14F-4D97-AF65-F5344CB8AC3E}">
        <p14:creationId xmlns:p14="http://schemas.microsoft.com/office/powerpoint/2010/main" val="2497846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4FD2468-4AF4-7F39-B48A-BF07326DBC48}"/>
              </a:ext>
            </a:extLst>
          </p:cNvPr>
          <p:cNvPicPr>
            <a:picLocks noChangeAspect="1"/>
          </p:cNvPicPr>
          <p:nvPr/>
        </p:nvPicPr>
        <p:blipFill>
          <a:blip r:embed="rId2"/>
          <a:stretch>
            <a:fillRect/>
          </a:stretch>
        </p:blipFill>
        <p:spPr>
          <a:xfrm>
            <a:off x="556142" y="526901"/>
            <a:ext cx="9675902" cy="6107579"/>
          </a:xfrm>
          <a:prstGeom prst="rect">
            <a:avLst/>
          </a:prstGeom>
        </p:spPr>
      </p:pic>
    </p:spTree>
    <p:extLst>
      <p:ext uri="{BB962C8B-B14F-4D97-AF65-F5344CB8AC3E}">
        <p14:creationId xmlns:p14="http://schemas.microsoft.com/office/powerpoint/2010/main" val="531341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8CDA388-9BE4-33B8-D368-9EA16EC296D0}"/>
              </a:ext>
            </a:extLst>
          </p:cNvPr>
          <p:cNvPicPr>
            <a:picLocks noChangeAspect="1"/>
          </p:cNvPicPr>
          <p:nvPr/>
        </p:nvPicPr>
        <p:blipFill>
          <a:blip r:embed="rId2"/>
          <a:stretch>
            <a:fillRect/>
          </a:stretch>
        </p:blipFill>
        <p:spPr>
          <a:xfrm>
            <a:off x="1360501" y="822961"/>
            <a:ext cx="10103855" cy="4937760"/>
          </a:xfrm>
          <a:prstGeom prst="rect">
            <a:avLst/>
          </a:prstGeom>
        </p:spPr>
      </p:pic>
    </p:spTree>
    <p:extLst>
      <p:ext uri="{BB962C8B-B14F-4D97-AF65-F5344CB8AC3E}">
        <p14:creationId xmlns:p14="http://schemas.microsoft.com/office/powerpoint/2010/main" val="4054827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8671AF-8D8C-A86C-460D-E1B990877FE7}"/>
              </a:ext>
            </a:extLst>
          </p:cNvPr>
          <p:cNvSpPr>
            <a:spLocks noGrp="1"/>
          </p:cNvSpPr>
          <p:nvPr>
            <p:ph type="title"/>
          </p:nvPr>
        </p:nvSpPr>
        <p:spPr/>
        <p:txBody>
          <a:bodyPr/>
          <a:lstStyle/>
          <a:p>
            <a:r>
              <a:rPr lang="en-US" dirty="0"/>
              <a:t>Included Headers:</a:t>
            </a:r>
            <a:endParaRPr lang="en-IN" dirty="0"/>
          </a:p>
        </p:txBody>
      </p:sp>
      <p:sp>
        <p:nvSpPr>
          <p:cNvPr id="3" name="Content Placeholder 2">
            <a:extLst>
              <a:ext uri="{FF2B5EF4-FFF2-40B4-BE49-F238E27FC236}">
                <a16:creationId xmlns:a16="http://schemas.microsoft.com/office/drawing/2014/main" xmlns="" id="{DD4318AA-7248-60D4-D110-3D95FCD8F3B4}"/>
              </a:ext>
            </a:extLst>
          </p:cNvPr>
          <p:cNvSpPr>
            <a:spLocks noGrp="1"/>
          </p:cNvSpPr>
          <p:nvPr>
            <p:ph idx="1"/>
          </p:nvPr>
        </p:nvSpPr>
        <p:spPr/>
        <p:txBody>
          <a:bodyPr>
            <a:normAutofit fontScale="85000" lnSpcReduction="20000"/>
          </a:bodyPr>
          <a:lstStyle/>
          <a:p>
            <a:pPr algn="just"/>
            <a:r>
              <a:rPr lang="en-US" dirty="0"/>
              <a:t>&lt;</a:t>
            </a:r>
            <a:r>
              <a:rPr lang="en-US" dirty="0" err="1"/>
              <a:t>stdio.h</a:t>
            </a:r>
            <a:r>
              <a:rPr lang="en-US" dirty="0"/>
              <a:t>&gt;: This standard C header file provides functions for </a:t>
            </a:r>
            <a:r>
              <a:rPr lang="en-US" dirty="0">
                <a:solidFill>
                  <a:srgbClr val="FF0000"/>
                </a:solidFill>
              </a:rPr>
              <a:t>standard input/output operations</a:t>
            </a:r>
            <a:r>
              <a:rPr lang="en-US" dirty="0"/>
              <a:t>, including </a:t>
            </a:r>
            <a:r>
              <a:rPr lang="en-US" dirty="0" err="1"/>
              <a:t>printf</a:t>
            </a:r>
            <a:r>
              <a:rPr lang="en-US" dirty="0"/>
              <a:t> for formatted output.</a:t>
            </a:r>
          </a:p>
          <a:p>
            <a:pPr algn="just"/>
            <a:r>
              <a:rPr lang="en-US" dirty="0"/>
              <a:t>&lt;</a:t>
            </a:r>
            <a:r>
              <a:rPr lang="en-US" dirty="0" err="1"/>
              <a:t>unistd.h</a:t>
            </a:r>
            <a:r>
              <a:rPr lang="en-US" dirty="0"/>
              <a:t>&gt;: This header </a:t>
            </a:r>
            <a:r>
              <a:rPr lang="en-US" dirty="0">
                <a:solidFill>
                  <a:srgbClr val="FF0000"/>
                </a:solidFill>
              </a:rPr>
              <a:t>offers various POSIX-compliant system calls</a:t>
            </a:r>
            <a:r>
              <a:rPr lang="en-US" dirty="0"/>
              <a:t>, including open, read, write, close, and dup (used in this code).</a:t>
            </a:r>
          </a:p>
          <a:p>
            <a:pPr algn="just"/>
            <a:r>
              <a:rPr lang="en-US" dirty="0"/>
              <a:t>&lt;sys/</a:t>
            </a:r>
            <a:r>
              <a:rPr lang="en-US" dirty="0" err="1"/>
              <a:t>types.h</a:t>
            </a:r>
            <a:r>
              <a:rPr lang="en-US" dirty="0"/>
              <a:t>&gt;: This header defines </a:t>
            </a:r>
            <a:r>
              <a:rPr lang="en-US" dirty="0">
                <a:solidFill>
                  <a:srgbClr val="FF0000"/>
                </a:solidFill>
              </a:rPr>
              <a:t>fundamental system data types </a:t>
            </a:r>
            <a:r>
              <a:rPr lang="en-US" dirty="0"/>
              <a:t>like </a:t>
            </a:r>
            <a:r>
              <a:rPr lang="en-US" dirty="0" err="1"/>
              <a:t>pid_t</a:t>
            </a:r>
            <a:r>
              <a:rPr lang="en-US" dirty="0"/>
              <a:t>, </a:t>
            </a:r>
            <a:r>
              <a:rPr lang="en-US" dirty="0" err="1"/>
              <a:t>uid_t</a:t>
            </a:r>
            <a:r>
              <a:rPr lang="en-US" dirty="0"/>
              <a:t>, and </a:t>
            </a:r>
            <a:r>
              <a:rPr lang="en-US" dirty="0" err="1"/>
              <a:t>off_t</a:t>
            </a:r>
            <a:r>
              <a:rPr lang="en-US" dirty="0"/>
              <a:t> that might be needed for system calls. In this case, it might be necessary for open, read, and write.</a:t>
            </a:r>
          </a:p>
          <a:p>
            <a:pPr algn="just"/>
            <a:r>
              <a:rPr lang="en-US" dirty="0"/>
              <a:t>&lt;sys/</a:t>
            </a:r>
            <a:r>
              <a:rPr lang="en-US" dirty="0" err="1"/>
              <a:t>stat.h</a:t>
            </a:r>
            <a:r>
              <a:rPr lang="en-US" dirty="0"/>
              <a:t>&gt;: This header typically </a:t>
            </a:r>
            <a:r>
              <a:rPr lang="en-US" dirty="0">
                <a:solidFill>
                  <a:srgbClr val="FF0000"/>
                </a:solidFill>
              </a:rPr>
              <a:t>provides functions for file status operations </a:t>
            </a:r>
            <a:r>
              <a:rPr lang="en-US" dirty="0"/>
              <a:t>(stat, </a:t>
            </a:r>
            <a:r>
              <a:rPr lang="en-US" dirty="0" err="1"/>
              <a:t>lstat</a:t>
            </a:r>
            <a:r>
              <a:rPr lang="en-US" dirty="0"/>
              <a:t>, etc.</a:t>
            </a:r>
          </a:p>
          <a:p>
            <a:pPr algn="just"/>
            <a:r>
              <a:rPr lang="en-US" dirty="0"/>
              <a:t>&lt;</a:t>
            </a:r>
            <a:r>
              <a:rPr lang="en-US" dirty="0" err="1"/>
              <a:t>fcntl.h</a:t>
            </a:r>
            <a:r>
              <a:rPr lang="en-US" dirty="0"/>
              <a:t>&gt;: This header defines </a:t>
            </a:r>
            <a:r>
              <a:rPr lang="en-US" dirty="0">
                <a:solidFill>
                  <a:srgbClr val="FF0000"/>
                </a:solidFill>
              </a:rPr>
              <a:t>file control operations </a:t>
            </a:r>
            <a:r>
              <a:rPr lang="en-US" dirty="0"/>
              <a:t>(open, </a:t>
            </a:r>
            <a:r>
              <a:rPr lang="en-US" dirty="0" err="1"/>
              <a:t>fcntl</a:t>
            </a:r>
            <a:r>
              <a:rPr lang="en-US" dirty="0"/>
              <a:t>, etc.). While open is included from &lt;</a:t>
            </a:r>
            <a:r>
              <a:rPr lang="en-US" dirty="0" err="1"/>
              <a:t>unistd.h</a:t>
            </a:r>
            <a:r>
              <a:rPr lang="en-US" dirty="0"/>
              <a:t>&gt;, including both headers might be a practice to ensure all necessary file control constants are available. However, in this specific code, it's not strictly required for the core functionality.</a:t>
            </a:r>
            <a:endParaRPr lang="en-IN" dirty="0"/>
          </a:p>
        </p:txBody>
      </p:sp>
    </p:spTree>
    <p:extLst>
      <p:ext uri="{BB962C8B-B14F-4D97-AF65-F5344CB8AC3E}">
        <p14:creationId xmlns:p14="http://schemas.microsoft.com/office/powerpoint/2010/main" val="3023627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1481CA-84B1-E0C6-0211-F8109BE538FE}"/>
              </a:ext>
            </a:extLst>
          </p:cNvPr>
          <p:cNvSpPr>
            <a:spLocks noGrp="1"/>
          </p:cNvSpPr>
          <p:nvPr>
            <p:ph type="title"/>
          </p:nvPr>
        </p:nvSpPr>
        <p:spPr/>
        <p:txBody>
          <a:bodyPr/>
          <a:lstStyle/>
          <a:p>
            <a:r>
              <a:rPr lang="en-US" dirty="0"/>
              <a:t>Opening a File:</a:t>
            </a:r>
            <a:endParaRPr lang="en-IN" dirty="0"/>
          </a:p>
        </p:txBody>
      </p:sp>
      <p:sp>
        <p:nvSpPr>
          <p:cNvPr id="3" name="Content Placeholder 2">
            <a:extLst>
              <a:ext uri="{FF2B5EF4-FFF2-40B4-BE49-F238E27FC236}">
                <a16:creationId xmlns:a16="http://schemas.microsoft.com/office/drawing/2014/main" xmlns="" id="{A7F5749A-4719-46CC-2E4D-56EAAC11F845}"/>
              </a:ext>
            </a:extLst>
          </p:cNvPr>
          <p:cNvSpPr>
            <a:spLocks noGrp="1"/>
          </p:cNvSpPr>
          <p:nvPr>
            <p:ph idx="1"/>
          </p:nvPr>
        </p:nvSpPr>
        <p:spPr/>
        <p:txBody>
          <a:bodyPr/>
          <a:lstStyle/>
          <a:p>
            <a:r>
              <a:rPr lang="en-US" dirty="0"/>
              <a:t>if ((fd1 = open("t12.txt", O_RDWR, 0)) &lt; 0):</a:t>
            </a:r>
          </a:p>
          <a:p>
            <a:r>
              <a:rPr lang="en-US" dirty="0"/>
              <a:t>open("t12.txt", O_RDWR, 0): Attempts to open the file "t12.txt" using the open system call (from &lt;</a:t>
            </a:r>
            <a:r>
              <a:rPr lang="en-US" dirty="0" err="1"/>
              <a:t>unistd.h</a:t>
            </a:r>
            <a:r>
              <a:rPr lang="en-US" dirty="0"/>
              <a:t>&gt;).</a:t>
            </a:r>
          </a:p>
          <a:p>
            <a:r>
              <a:rPr lang="en-US" dirty="0"/>
              <a:t>"t12.txt": The name of the file to open.</a:t>
            </a:r>
          </a:p>
          <a:p>
            <a:r>
              <a:rPr lang="en-US" dirty="0"/>
              <a:t>O_RDWR: Opening mode flags for both reading and writing.</a:t>
            </a:r>
          </a:p>
          <a:p>
            <a:r>
              <a:rPr lang="en-US" dirty="0"/>
              <a:t>0: Optional third argument sometimes used for setting permissions (not used here).</a:t>
            </a:r>
            <a:endParaRPr lang="en-IN" dirty="0"/>
          </a:p>
        </p:txBody>
      </p:sp>
    </p:spTree>
    <p:extLst>
      <p:ext uri="{BB962C8B-B14F-4D97-AF65-F5344CB8AC3E}">
        <p14:creationId xmlns:p14="http://schemas.microsoft.com/office/powerpoint/2010/main" val="25852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A733115-3169-91D5-92E9-B99DB35EB596}"/>
              </a:ext>
            </a:extLst>
          </p:cNvPr>
          <p:cNvSpPr>
            <a:spLocks noGrp="1"/>
          </p:cNvSpPr>
          <p:nvPr>
            <p:ph idx="1"/>
          </p:nvPr>
        </p:nvSpPr>
        <p:spPr>
          <a:xfrm>
            <a:off x="777815" y="471277"/>
            <a:ext cx="10515600" cy="5739742"/>
          </a:xfrm>
        </p:spPr>
        <p:txBody>
          <a:bodyPr>
            <a:normAutofit fontScale="92500" lnSpcReduction="10000"/>
          </a:bodyPr>
          <a:lstStyle/>
          <a:p>
            <a:pPr marL="0" indent="0" algn="just">
              <a:buNone/>
            </a:pPr>
            <a:r>
              <a:rPr lang="en-US" dirty="0">
                <a:solidFill>
                  <a:srgbClr val="FF0000"/>
                </a:solidFill>
              </a:rPr>
              <a:t>Reading from the File (fd1):</a:t>
            </a:r>
          </a:p>
          <a:p>
            <a:pPr algn="just"/>
            <a:r>
              <a:rPr lang="en-US" dirty="0"/>
              <a:t>read(fd1, </a:t>
            </a:r>
            <a:r>
              <a:rPr lang="en-US" dirty="0" err="1"/>
              <a:t>buf</a:t>
            </a:r>
            <a:r>
              <a:rPr lang="en-US" dirty="0"/>
              <a:t>, 10);: Reads up to 10 bytes from the file referred to by fd1 (which is also fd2) and stores the data in the </a:t>
            </a:r>
            <a:r>
              <a:rPr lang="en-US" dirty="0" err="1"/>
              <a:t>buf</a:t>
            </a:r>
            <a:r>
              <a:rPr lang="en-US" dirty="0"/>
              <a:t> character array.</a:t>
            </a:r>
          </a:p>
          <a:p>
            <a:pPr marL="0" indent="0" algn="just">
              <a:buNone/>
            </a:pPr>
            <a:r>
              <a:rPr lang="en-US" dirty="0">
                <a:solidFill>
                  <a:srgbClr val="FF0000"/>
                </a:solidFill>
              </a:rPr>
              <a:t>Seeking to End of File (fd2):</a:t>
            </a:r>
          </a:p>
          <a:p>
            <a:pPr algn="just"/>
            <a:r>
              <a:rPr lang="en-US" dirty="0" err="1"/>
              <a:t>lseek</a:t>
            </a:r>
            <a:r>
              <a:rPr lang="en-US" dirty="0"/>
              <a:t>(fd2, 0L, SEEK_END);: This line uses </a:t>
            </a:r>
            <a:r>
              <a:rPr lang="en-US" dirty="0" err="1"/>
              <a:t>lseek</a:t>
            </a:r>
            <a:r>
              <a:rPr lang="en-US" dirty="0"/>
              <a:t> (from &lt;</a:t>
            </a:r>
            <a:r>
              <a:rPr lang="en-US" dirty="0" err="1"/>
              <a:t>unistd.h</a:t>
            </a:r>
            <a:r>
              <a:rPr lang="en-US" dirty="0"/>
              <a:t>&gt;) to reposition the file offset associated with fd2 (which is also fd1) to the end of the file.</a:t>
            </a:r>
          </a:p>
          <a:p>
            <a:pPr algn="just"/>
            <a:r>
              <a:rPr lang="en-US" dirty="0"/>
              <a:t>0L: The offset value (0 in this case).</a:t>
            </a:r>
          </a:p>
          <a:p>
            <a:pPr algn="just"/>
            <a:r>
              <a:rPr lang="en-US" dirty="0"/>
              <a:t>SEEK_END: This value indicates seeking relative to the end of the file.</a:t>
            </a:r>
          </a:p>
          <a:p>
            <a:pPr marL="0" indent="0" algn="just">
              <a:buNone/>
            </a:pPr>
            <a:r>
              <a:rPr lang="en-US" dirty="0">
                <a:solidFill>
                  <a:srgbClr val="FF0000"/>
                </a:solidFill>
              </a:rPr>
              <a:t>Writing to the File (fd2):</a:t>
            </a:r>
          </a:p>
          <a:p>
            <a:pPr algn="just"/>
            <a:r>
              <a:rPr lang="en-US" dirty="0"/>
              <a:t>write(fd2, </a:t>
            </a:r>
            <a:r>
              <a:rPr lang="en-US" dirty="0" err="1"/>
              <a:t>buf</a:t>
            </a:r>
            <a:r>
              <a:rPr lang="en-US" dirty="0"/>
              <a:t>, 10);: Attempts to write the 10 bytes stored in </a:t>
            </a:r>
            <a:r>
              <a:rPr lang="en-US" dirty="0" err="1"/>
              <a:t>buf</a:t>
            </a:r>
            <a:r>
              <a:rPr lang="en-US" dirty="0"/>
              <a:t> to the file referred to by fd2 (which is also fd1). However, since </a:t>
            </a:r>
            <a:r>
              <a:rPr lang="en-US" dirty="0" err="1"/>
              <a:t>lseek</a:t>
            </a:r>
            <a:r>
              <a:rPr lang="en-US" dirty="0"/>
              <a:t> positioned the file offset to the end, this write operation will likely append the data to the end of the existing file content.</a:t>
            </a:r>
            <a:endParaRPr lang="en-IN" dirty="0"/>
          </a:p>
        </p:txBody>
      </p:sp>
    </p:spTree>
    <p:extLst>
      <p:ext uri="{BB962C8B-B14F-4D97-AF65-F5344CB8AC3E}">
        <p14:creationId xmlns:p14="http://schemas.microsoft.com/office/powerpoint/2010/main" val="2067968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008BE9A-69F1-78DF-26B2-C195DEE91A7B}"/>
              </a:ext>
            </a:extLst>
          </p:cNvPr>
          <p:cNvSpPr>
            <a:spLocks noGrp="1"/>
          </p:cNvSpPr>
          <p:nvPr>
            <p:ph idx="1"/>
          </p:nvPr>
        </p:nvSpPr>
        <p:spPr>
          <a:xfrm>
            <a:off x="909320" y="972185"/>
            <a:ext cx="10515600" cy="4351338"/>
          </a:xfrm>
        </p:spPr>
        <p:txBody>
          <a:bodyPr>
            <a:normAutofit fontScale="92500" lnSpcReduction="10000"/>
          </a:bodyPr>
          <a:lstStyle/>
          <a:p>
            <a:pPr marL="0" lvl="0" indent="0" algn="just">
              <a:lnSpc>
                <a:spcPct val="115000"/>
              </a:lnSpc>
              <a:spcBef>
                <a:spcPts val="1200"/>
              </a:spcBef>
              <a:spcAft>
                <a:spcPts val="1000"/>
              </a:spcAft>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3. Write a program </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15000"/>
              </a:lnSpc>
              <a:spcBef>
                <a:spcPts val="1200"/>
              </a:spcBef>
              <a:spcAft>
                <a:spcPts val="1000"/>
              </a:spcAft>
              <a:buFont typeface="+mj-lt"/>
              <a:buAutoNum type="alphaLcPeriod"/>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to read first 20 characters from a file </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15000"/>
              </a:lnSpc>
              <a:spcBef>
                <a:spcPts val="1200"/>
              </a:spcBef>
              <a:spcAft>
                <a:spcPts val="1000"/>
              </a:spcAft>
              <a:buFont typeface="+mj-lt"/>
              <a:buAutoNum type="alphaLcPeriod"/>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seek to 10th byte from the beginning and display 20 characters from there</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15000"/>
              </a:lnSpc>
              <a:spcBef>
                <a:spcPts val="1200"/>
              </a:spcBef>
              <a:spcAft>
                <a:spcPts val="1000"/>
              </a:spcAft>
              <a:buFont typeface="+mj-lt"/>
              <a:buAutoNum type="alphaLcPeriod"/>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seek 10 bytes ahead from the current file offset and display 20 characters</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15000"/>
              </a:lnSpc>
              <a:spcBef>
                <a:spcPts val="1200"/>
              </a:spcBef>
              <a:spcAft>
                <a:spcPts val="1000"/>
              </a:spcAft>
              <a:buFont typeface="+mj-lt"/>
              <a:buAutoNum type="alphaLcPeriod"/>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display the file size</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73767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63F941D-DF9F-80FE-42C4-3BFF09E17741}"/>
              </a:ext>
            </a:extLst>
          </p:cNvPr>
          <p:cNvSpPr>
            <a:spLocks noGrp="1"/>
          </p:cNvSpPr>
          <p:nvPr>
            <p:ph idx="1"/>
          </p:nvPr>
        </p:nvSpPr>
        <p:spPr>
          <a:xfrm>
            <a:off x="838200" y="548640"/>
            <a:ext cx="10515600" cy="5608003"/>
          </a:xfrm>
        </p:spPr>
        <p:txBody>
          <a:bodyPr>
            <a:normAutofit fontScale="77500" lnSpcReduction="20000"/>
          </a:bodyPr>
          <a:lstStyle/>
          <a:p>
            <a:pPr marL="0" indent="0">
              <a:buNone/>
            </a:pPr>
            <a:r>
              <a:rPr lang="en-IN" dirty="0"/>
              <a:t>#include&lt;stdio.h&gt;</a:t>
            </a:r>
          </a:p>
          <a:p>
            <a:pPr marL="0" indent="0">
              <a:buNone/>
            </a:pPr>
            <a:r>
              <a:rPr lang="en-IN" dirty="0"/>
              <a:t>#include&lt;unistd.h&gt; </a:t>
            </a:r>
          </a:p>
          <a:p>
            <a:pPr marL="0" indent="0">
              <a:buNone/>
            </a:pPr>
            <a:r>
              <a:rPr lang="en-IN" dirty="0"/>
              <a:t>#include&lt;fcntl.h&gt;</a:t>
            </a:r>
          </a:p>
          <a:p>
            <a:pPr marL="0" indent="0">
              <a:buNone/>
            </a:pPr>
            <a:r>
              <a:rPr lang="en-IN" dirty="0"/>
              <a:t>#include&lt;sys/types.h&gt;</a:t>
            </a:r>
          </a:p>
          <a:p>
            <a:pPr marL="0" indent="0">
              <a:buNone/>
            </a:pPr>
            <a:r>
              <a:rPr lang="en-IN" dirty="0"/>
              <a:t>int main() </a:t>
            </a:r>
          </a:p>
          <a:p>
            <a:pPr marL="0" indent="0">
              <a:buNone/>
            </a:pPr>
            <a:r>
              <a:rPr lang="en-IN" dirty="0"/>
              <a:t>{ </a:t>
            </a:r>
          </a:p>
          <a:p>
            <a:pPr marL="0" indent="0">
              <a:buNone/>
            </a:pPr>
            <a:r>
              <a:rPr lang="en-IN" dirty="0"/>
              <a:t>	int file=0, n; </a:t>
            </a:r>
          </a:p>
          <a:p>
            <a:pPr marL="0" indent="0">
              <a:buNone/>
            </a:pPr>
            <a:r>
              <a:rPr lang="en-IN" dirty="0"/>
              <a:t>	char buffer[25]; </a:t>
            </a:r>
          </a:p>
          <a:p>
            <a:pPr marL="0" indent="0">
              <a:buNone/>
            </a:pPr>
            <a:r>
              <a:rPr lang="en-IN" dirty="0"/>
              <a:t> 	if((file=open("</a:t>
            </a:r>
            <a:r>
              <a:rPr lang="en-IN" dirty="0" err="1"/>
              <a:t>testfile.txt",O_RDONLY</a:t>
            </a:r>
            <a:r>
              <a:rPr lang="en-IN" dirty="0"/>
              <a:t>)) &lt; -1) </a:t>
            </a:r>
          </a:p>
          <a:p>
            <a:pPr marL="0" indent="0">
              <a:buNone/>
            </a:pPr>
            <a:r>
              <a:rPr lang="en-IN" dirty="0"/>
              <a:t>		</a:t>
            </a:r>
            <a:r>
              <a:rPr lang="en-IN" dirty="0" err="1"/>
              <a:t>printf</a:t>
            </a:r>
            <a:r>
              <a:rPr lang="en-IN" dirty="0"/>
              <a:t>(“file open error\n”);</a:t>
            </a:r>
          </a:p>
          <a:p>
            <a:pPr marL="0" indent="0">
              <a:buNone/>
            </a:pPr>
            <a:r>
              <a:rPr lang="en-IN" dirty="0"/>
              <a:t> 	if(read(file,buffer,20) != 20) </a:t>
            </a:r>
          </a:p>
          <a:p>
            <a:pPr marL="0" indent="0">
              <a:buNone/>
            </a:pPr>
            <a:r>
              <a:rPr lang="en-IN" dirty="0"/>
              <a:t>		</a:t>
            </a:r>
            <a:r>
              <a:rPr lang="en-IN" dirty="0" err="1"/>
              <a:t>printf</a:t>
            </a:r>
            <a:r>
              <a:rPr lang="en-IN" dirty="0"/>
              <a:t>(“file read operation failed\n”); </a:t>
            </a:r>
          </a:p>
          <a:p>
            <a:pPr marL="0" indent="0">
              <a:buNone/>
            </a:pPr>
            <a:r>
              <a:rPr lang="en-IN" dirty="0"/>
              <a:t>	else</a:t>
            </a:r>
          </a:p>
          <a:p>
            <a:pPr marL="0" indent="0">
              <a:buNone/>
            </a:pPr>
            <a:r>
              <a:rPr lang="en-IN" dirty="0"/>
              <a:t>		write(STDOUT_FILENO, buffer, 20);</a:t>
            </a:r>
          </a:p>
          <a:p>
            <a:pPr marL="0" indent="0">
              <a:buNone/>
            </a:pPr>
            <a:r>
              <a:rPr lang="en-IN" dirty="0"/>
              <a:t>	</a:t>
            </a:r>
            <a:r>
              <a:rPr lang="en-IN" dirty="0" err="1"/>
              <a:t>printf</a:t>
            </a:r>
            <a:r>
              <a:rPr lang="en-IN" dirty="0"/>
              <a:t>("\n");</a:t>
            </a:r>
          </a:p>
          <a:p>
            <a:pPr marL="0" indent="0">
              <a:buNone/>
            </a:pPr>
            <a:endParaRPr lang="en-IN" dirty="0"/>
          </a:p>
        </p:txBody>
      </p:sp>
    </p:spTree>
    <p:extLst>
      <p:ext uri="{BB962C8B-B14F-4D97-AF65-F5344CB8AC3E}">
        <p14:creationId xmlns:p14="http://schemas.microsoft.com/office/powerpoint/2010/main" val="339446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87B3BD-54E4-9A55-C37F-57C5B9BCB278}"/>
              </a:ext>
            </a:extLst>
          </p:cNvPr>
          <p:cNvSpPr>
            <a:spLocks noGrp="1"/>
          </p:cNvSpPr>
          <p:nvPr>
            <p:ph type="title"/>
          </p:nvPr>
        </p:nvSpPr>
        <p:spPr/>
        <p:txBody>
          <a:bodyPr/>
          <a:lstStyle/>
          <a:p>
            <a:r>
              <a:rPr lang="en-US" dirty="0"/>
              <a:t>1.Write a C program to read from standard input and display on standard output.</a:t>
            </a:r>
            <a:endParaRPr lang="en-IN" dirty="0"/>
          </a:p>
        </p:txBody>
      </p:sp>
      <p:pic>
        <p:nvPicPr>
          <p:cNvPr id="5" name="Picture 4">
            <a:extLst>
              <a:ext uri="{FF2B5EF4-FFF2-40B4-BE49-F238E27FC236}">
                <a16:creationId xmlns:a16="http://schemas.microsoft.com/office/drawing/2014/main" xmlns="" id="{EDBFD5FF-AAE0-1532-DA34-C88D8EA8E14E}"/>
              </a:ext>
            </a:extLst>
          </p:cNvPr>
          <p:cNvPicPr>
            <a:picLocks noChangeAspect="1"/>
          </p:cNvPicPr>
          <p:nvPr/>
        </p:nvPicPr>
        <p:blipFill>
          <a:blip r:embed="rId2"/>
          <a:stretch>
            <a:fillRect/>
          </a:stretch>
        </p:blipFill>
        <p:spPr>
          <a:xfrm>
            <a:off x="1457865" y="1700848"/>
            <a:ext cx="8646256" cy="5157152"/>
          </a:xfrm>
          <a:prstGeom prst="rect">
            <a:avLst/>
          </a:prstGeom>
        </p:spPr>
      </p:pic>
    </p:spTree>
    <p:extLst>
      <p:ext uri="{BB962C8B-B14F-4D97-AF65-F5344CB8AC3E}">
        <p14:creationId xmlns:p14="http://schemas.microsoft.com/office/powerpoint/2010/main" val="21872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C0AD10-185D-12DA-184B-686C0998EA10}"/>
              </a:ext>
            </a:extLst>
          </p:cNvPr>
          <p:cNvSpPr>
            <a:spLocks noGrp="1"/>
          </p:cNvSpPr>
          <p:nvPr>
            <p:ph idx="1"/>
          </p:nvPr>
        </p:nvSpPr>
        <p:spPr>
          <a:xfrm>
            <a:off x="838200" y="924560"/>
            <a:ext cx="10515600" cy="5252403"/>
          </a:xfrm>
        </p:spPr>
        <p:txBody>
          <a:bodyPr/>
          <a:lstStyle/>
          <a:p>
            <a:pPr marL="0" indent="0">
              <a:buNone/>
            </a:pPr>
            <a:r>
              <a:rPr lang="en-US" dirty="0"/>
              <a:t>if(</a:t>
            </a:r>
            <a:r>
              <a:rPr lang="en-US" dirty="0" err="1"/>
              <a:t>lseek</a:t>
            </a:r>
            <a:r>
              <a:rPr lang="en-US" dirty="0"/>
              <a:t>(file,10,SEEK_SET) &lt; 0) </a:t>
            </a:r>
          </a:p>
          <a:p>
            <a:pPr marL="0" indent="0">
              <a:buNone/>
            </a:pPr>
            <a:r>
              <a:rPr lang="en-US" dirty="0"/>
              <a:t>	</a:t>
            </a:r>
            <a:r>
              <a:rPr lang="en-US" dirty="0" err="1"/>
              <a:t>printf</a:t>
            </a:r>
            <a:r>
              <a:rPr lang="en-US" dirty="0"/>
              <a:t>(“</a:t>
            </a:r>
            <a:r>
              <a:rPr lang="en-US" dirty="0" err="1"/>
              <a:t>lseek</a:t>
            </a:r>
            <a:r>
              <a:rPr lang="en-US" dirty="0"/>
              <a:t> operation to beginning of file failed\n”);</a:t>
            </a:r>
          </a:p>
          <a:p>
            <a:pPr marL="0" indent="0">
              <a:buNone/>
            </a:pPr>
            <a:r>
              <a:rPr lang="en-US" dirty="0"/>
              <a:t>if(read(file,buffer,20) != 20) </a:t>
            </a:r>
          </a:p>
          <a:p>
            <a:pPr marL="0" indent="0">
              <a:buNone/>
            </a:pPr>
            <a:r>
              <a:rPr lang="en-US" dirty="0"/>
              <a:t>		</a:t>
            </a:r>
            <a:r>
              <a:rPr lang="en-US" dirty="0" err="1"/>
              <a:t>printf</a:t>
            </a:r>
            <a:r>
              <a:rPr lang="en-US" dirty="0"/>
              <a:t>(“file read operation failed\n”); </a:t>
            </a:r>
          </a:p>
          <a:p>
            <a:pPr marL="0" indent="0">
              <a:buNone/>
            </a:pPr>
            <a:r>
              <a:rPr lang="en-US" dirty="0"/>
              <a:t>	else</a:t>
            </a:r>
          </a:p>
          <a:p>
            <a:pPr marL="0" indent="0">
              <a:buNone/>
            </a:pPr>
            <a:r>
              <a:rPr lang="en-US" dirty="0"/>
              <a:t>		write(STDOUT_FILENO, buffer, 20);</a:t>
            </a:r>
          </a:p>
          <a:p>
            <a:pPr marL="0" indent="0">
              <a:buNone/>
            </a:pPr>
            <a:r>
              <a:rPr lang="en-US" dirty="0"/>
              <a:t>	</a:t>
            </a:r>
            <a:r>
              <a:rPr lang="en-US" dirty="0" err="1"/>
              <a:t>printf</a:t>
            </a:r>
            <a:r>
              <a:rPr lang="en-US" dirty="0"/>
              <a:t>("\n");</a:t>
            </a:r>
          </a:p>
          <a:p>
            <a:pPr marL="0" indent="0">
              <a:buNone/>
            </a:pPr>
            <a:endParaRPr lang="en-IN" dirty="0"/>
          </a:p>
        </p:txBody>
      </p:sp>
    </p:spTree>
    <p:extLst>
      <p:ext uri="{BB962C8B-B14F-4D97-AF65-F5344CB8AC3E}">
        <p14:creationId xmlns:p14="http://schemas.microsoft.com/office/powerpoint/2010/main" val="4183850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5F1CEE7-8D95-D60D-1F35-22737953E5D9}"/>
              </a:ext>
            </a:extLst>
          </p:cNvPr>
          <p:cNvSpPr>
            <a:spLocks noGrp="1"/>
          </p:cNvSpPr>
          <p:nvPr>
            <p:ph idx="1"/>
          </p:nvPr>
        </p:nvSpPr>
        <p:spPr>
          <a:xfrm>
            <a:off x="838200" y="955040"/>
            <a:ext cx="10515600" cy="5221923"/>
          </a:xfrm>
        </p:spPr>
        <p:txBody>
          <a:bodyPr>
            <a:normAutofit fontScale="92500" lnSpcReduction="20000"/>
          </a:bodyPr>
          <a:lstStyle/>
          <a:p>
            <a:pPr marL="0" indent="0">
              <a:buNone/>
            </a:pPr>
            <a:r>
              <a:rPr lang="en-US" dirty="0"/>
              <a:t>if(</a:t>
            </a:r>
            <a:r>
              <a:rPr lang="en-US" dirty="0" err="1"/>
              <a:t>lseek</a:t>
            </a:r>
            <a:r>
              <a:rPr lang="en-US" dirty="0"/>
              <a:t>(file,10,SEEK_CUR) &lt; 0) </a:t>
            </a:r>
          </a:p>
          <a:p>
            <a:pPr marL="0" indent="0">
              <a:buNone/>
            </a:pPr>
            <a:r>
              <a:rPr lang="en-US" dirty="0" err="1"/>
              <a:t>printf</a:t>
            </a:r>
            <a:r>
              <a:rPr lang="en-US" dirty="0"/>
              <a:t>(“</a:t>
            </a:r>
            <a:r>
              <a:rPr lang="en-US" dirty="0" err="1"/>
              <a:t>lseek</a:t>
            </a:r>
            <a:r>
              <a:rPr lang="en-US" dirty="0"/>
              <a:t> operation to beginning of file failed\n”);</a:t>
            </a:r>
          </a:p>
          <a:p>
            <a:pPr marL="0" indent="0">
              <a:buNone/>
            </a:pPr>
            <a:r>
              <a:rPr lang="en-US" dirty="0"/>
              <a:t>if(read(file,buffer,20) != 20) </a:t>
            </a:r>
          </a:p>
          <a:p>
            <a:pPr marL="0" indent="0">
              <a:buNone/>
            </a:pPr>
            <a:r>
              <a:rPr lang="en-US" dirty="0"/>
              <a:t>		</a:t>
            </a:r>
            <a:r>
              <a:rPr lang="en-US" dirty="0" err="1"/>
              <a:t>printf</a:t>
            </a:r>
            <a:r>
              <a:rPr lang="en-US" dirty="0"/>
              <a:t>(“file read operation failed\n”); </a:t>
            </a:r>
          </a:p>
          <a:p>
            <a:pPr marL="0" indent="0">
              <a:buNone/>
            </a:pPr>
            <a:r>
              <a:rPr lang="en-US" dirty="0"/>
              <a:t>else</a:t>
            </a:r>
          </a:p>
          <a:p>
            <a:pPr marL="0" indent="0">
              <a:buNone/>
            </a:pPr>
            <a:r>
              <a:rPr lang="en-US" dirty="0"/>
              <a:t>		write(STDOUT_FILENO, buffer, 20);</a:t>
            </a:r>
          </a:p>
          <a:p>
            <a:pPr marL="0" indent="0">
              <a:buNone/>
            </a:pPr>
            <a:r>
              <a:rPr lang="en-US" dirty="0" err="1"/>
              <a:t>printf</a:t>
            </a:r>
            <a:r>
              <a:rPr lang="en-US" dirty="0"/>
              <a:t>("\n");</a:t>
            </a:r>
          </a:p>
          <a:p>
            <a:pPr marL="0" indent="0">
              <a:buNone/>
            </a:pPr>
            <a:r>
              <a:rPr lang="en-US" dirty="0"/>
              <a:t>if((n = </a:t>
            </a:r>
            <a:r>
              <a:rPr lang="en-US" dirty="0" err="1"/>
              <a:t>lseek</a:t>
            </a:r>
            <a:r>
              <a:rPr lang="en-US" dirty="0"/>
              <a:t>(file,0,SEEK_END)) &lt;0)</a:t>
            </a:r>
          </a:p>
          <a:p>
            <a:pPr marL="0" indent="0">
              <a:buNone/>
            </a:pPr>
            <a:r>
              <a:rPr lang="en-US" dirty="0"/>
              <a:t>		</a:t>
            </a:r>
            <a:r>
              <a:rPr lang="en-US" dirty="0" err="1"/>
              <a:t>printf</a:t>
            </a:r>
            <a:r>
              <a:rPr lang="en-US" dirty="0"/>
              <a:t>(“</a:t>
            </a:r>
            <a:r>
              <a:rPr lang="en-US" dirty="0" err="1"/>
              <a:t>lseek</a:t>
            </a:r>
            <a:r>
              <a:rPr lang="en-US" dirty="0"/>
              <a:t> operation to end of file failed\n”);</a:t>
            </a:r>
          </a:p>
          <a:p>
            <a:pPr marL="0" indent="0">
              <a:buNone/>
            </a:pPr>
            <a:r>
              <a:rPr lang="en-US" dirty="0"/>
              <a:t>	</a:t>
            </a:r>
            <a:r>
              <a:rPr lang="en-US" dirty="0" err="1"/>
              <a:t>printf</a:t>
            </a:r>
            <a:r>
              <a:rPr lang="en-US" dirty="0"/>
              <a:t>("size of file is %d bytes\</a:t>
            </a:r>
            <a:r>
              <a:rPr lang="en-US" dirty="0" err="1"/>
              <a:t>n",n</a:t>
            </a:r>
            <a:r>
              <a:rPr lang="en-US" dirty="0"/>
              <a:t>);</a:t>
            </a:r>
          </a:p>
          <a:p>
            <a:pPr marL="0" indent="0">
              <a:buNone/>
            </a:pPr>
            <a:r>
              <a:rPr lang="en-US" dirty="0"/>
              <a:t>	close(file);</a:t>
            </a:r>
          </a:p>
          <a:p>
            <a:pPr marL="0" indent="0">
              <a:buNone/>
            </a:pPr>
            <a:r>
              <a:rPr lang="en-US" dirty="0"/>
              <a:t>	return 0; </a:t>
            </a:r>
          </a:p>
          <a:p>
            <a:pPr marL="0" indent="0">
              <a:buNone/>
            </a:pPr>
            <a:r>
              <a:rPr lang="en-US" dirty="0"/>
              <a:t>}</a:t>
            </a:r>
          </a:p>
          <a:p>
            <a:pPr marL="0" indent="0">
              <a:buNone/>
            </a:pPr>
            <a:endParaRPr lang="en-IN" dirty="0"/>
          </a:p>
        </p:txBody>
      </p:sp>
    </p:spTree>
    <p:extLst>
      <p:ext uri="{BB962C8B-B14F-4D97-AF65-F5344CB8AC3E}">
        <p14:creationId xmlns:p14="http://schemas.microsoft.com/office/powerpoint/2010/main" val="2590354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FC0A23-154E-F1B4-77E1-F2E39F6A5AB5}"/>
              </a:ext>
            </a:extLst>
          </p:cNvPr>
          <p:cNvSpPr>
            <a:spLocks noGrp="1"/>
          </p:cNvSpPr>
          <p:nvPr>
            <p:ph type="title"/>
          </p:nvPr>
        </p:nvSpPr>
        <p:spPr/>
        <p:txBody>
          <a:bodyPr>
            <a:normAutofit/>
          </a:bodyPr>
          <a:lstStyle/>
          <a:p>
            <a:r>
              <a:rPr lang="en-US" dirty="0"/>
              <a:t>4.Write a program to display the file content in reverse order using </a:t>
            </a:r>
            <a:r>
              <a:rPr lang="en-US" dirty="0" err="1"/>
              <a:t>lseek</a:t>
            </a:r>
            <a:r>
              <a:rPr lang="en-US" dirty="0"/>
              <a:t> system call.</a:t>
            </a:r>
            <a:endParaRPr lang="en-IN" dirty="0"/>
          </a:p>
        </p:txBody>
      </p:sp>
      <p:sp>
        <p:nvSpPr>
          <p:cNvPr id="3" name="Content Placeholder 2">
            <a:extLst>
              <a:ext uri="{FF2B5EF4-FFF2-40B4-BE49-F238E27FC236}">
                <a16:creationId xmlns:a16="http://schemas.microsoft.com/office/drawing/2014/main" xmlns="" id="{BB129CBB-3A26-0903-0134-3193575703B4}"/>
              </a:ext>
            </a:extLst>
          </p:cNvPr>
          <p:cNvSpPr>
            <a:spLocks noGrp="1"/>
          </p:cNvSpPr>
          <p:nvPr>
            <p:ph idx="1"/>
          </p:nvPr>
        </p:nvSpPr>
        <p:spPr/>
        <p:txBody>
          <a:bodyPr>
            <a:normAutofit fontScale="62500" lnSpcReduction="20000"/>
          </a:bodyPr>
          <a:lstStyle/>
          <a:p>
            <a:pPr marL="0" indent="0">
              <a:buNone/>
            </a:pPr>
            <a:r>
              <a:rPr lang="en-IN" dirty="0"/>
              <a:t>#include&lt;stdlib.h&gt;</a:t>
            </a:r>
          </a:p>
          <a:p>
            <a:pPr marL="0" indent="0">
              <a:buNone/>
            </a:pPr>
            <a:r>
              <a:rPr lang="en-IN" dirty="0"/>
              <a:t>#include&lt;stdio.h&gt;</a:t>
            </a:r>
          </a:p>
          <a:p>
            <a:pPr marL="0" indent="0">
              <a:buNone/>
            </a:pPr>
            <a:r>
              <a:rPr lang="en-IN" dirty="0"/>
              <a:t>#include&lt;fcntl.h&gt;</a:t>
            </a:r>
          </a:p>
          <a:p>
            <a:pPr marL="0" indent="0">
              <a:buNone/>
            </a:pPr>
            <a:r>
              <a:rPr lang="en-IN" dirty="0"/>
              <a:t>#include&lt;string.h&gt;</a:t>
            </a:r>
          </a:p>
          <a:p>
            <a:pPr marL="0" indent="0">
              <a:buNone/>
            </a:pPr>
            <a:r>
              <a:rPr lang="en-IN" dirty="0"/>
              <a:t>#include&lt;sys/stat.h&gt;</a:t>
            </a:r>
          </a:p>
          <a:p>
            <a:pPr marL="0" indent="0">
              <a:buNone/>
            </a:pPr>
            <a:r>
              <a:rPr lang="en-IN" dirty="0"/>
              <a:t>#include&lt;unistd.h&gt;</a:t>
            </a:r>
          </a:p>
          <a:p>
            <a:pPr marL="0" indent="0">
              <a:buNone/>
            </a:pPr>
            <a:endParaRPr lang="en-IN" dirty="0"/>
          </a:p>
          <a:p>
            <a:pPr marL="0" indent="0">
              <a:buNone/>
            </a:pPr>
            <a:r>
              <a:rPr lang="en-IN" dirty="0"/>
              <a:t>int main(int </a:t>
            </a:r>
            <a:r>
              <a:rPr lang="en-IN" dirty="0" err="1"/>
              <a:t>argc</a:t>
            </a:r>
            <a:r>
              <a:rPr lang="en-IN" dirty="0"/>
              <a:t>, char *</a:t>
            </a:r>
            <a:r>
              <a:rPr lang="en-IN" dirty="0" err="1"/>
              <a:t>argv</a:t>
            </a:r>
            <a:r>
              <a:rPr lang="en-IN" dirty="0"/>
              <a:t>[]) </a:t>
            </a:r>
          </a:p>
          <a:p>
            <a:pPr marL="0" indent="0">
              <a:buNone/>
            </a:pPr>
            <a:r>
              <a:rPr lang="en-IN" dirty="0"/>
              <a:t>{</a:t>
            </a:r>
          </a:p>
          <a:p>
            <a:pPr marL="0" indent="0">
              <a:buNone/>
            </a:pPr>
            <a:r>
              <a:rPr lang="en-IN" dirty="0"/>
              <a:t>    int source, </a:t>
            </a:r>
            <a:r>
              <a:rPr lang="en-IN" dirty="0" err="1"/>
              <a:t>dest</a:t>
            </a:r>
            <a:r>
              <a:rPr lang="en-IN" dirty="0"/>
              <a:t>, n;</a:t>
            </a:r>
          </a:p>
          <a:p>
            <a:pPr marL="0" indent="0">
              <a:buNone/>
            </a:pPr>
            <a:r>
              <a:rPr lang="en-IN" dirty="0"/>
              <a:t>    char </a:t>
            </a:r>
            <a:r>
              <a:rPr lang="en-IN" dirty="0" err="1"/>
              <a:t>buf</a:t>
            </a:r>
            <a:r>
              <a:rPr lang="en-IN" dirty="0"/>
              <a:t>;</a:t>
            </a:r>
          </a:p>
          <a:p>
            <a:pPr marL="0" indent="0">
              <a:buNone/>
            </a:pPr>
            <a:r>
              <a:rPr lang="en-IN" dirty="0"/>
              <a:t>    int </a:t>
            </a:r>
            <a:r>
              <a:rPr lang="en-IN" dirty="0" err="1"/>
              <a:t>filesize</a:t>
            </a:r>
            <a:r>
              <a:rPr lang="en-IN" dirty="0"/>
              <a:t>;</a:t>
            </a:r>
          </a:p>
          <a:p>
            <a:pPr marL="0" indent="0">
              <a:buNone/>
            </a:pPr>
            <a:r>
              <a:rPr lang="en-IN" dirty="0"/>
              <a:t>    int </a:t>
            </a:r>
            <a:r>
              <a:rPr lang="en-IN" dirty="0" err="1"/>
              <a:t>i</a:t>
            </a:r>
            <a:r>
              <a:rPr lang="en-IN" dirty="0"/>
              <a:t>;</a:t>
            </a:r>
          </a:p>
          <a:p>
            <a:pPr marL="0" indent="0">
              <a:buNone/>
            </a:pPr>
            <a:endParaRPr lang="en-IN" dirty="0"/>
          </a:p>
        </p:txBody>
      </p:sp>
      <p:pic>
        <p:nvPicPr>
          <p:cNvPr id="4" name="Picture 3"/>
          <p:cNvPicPr>
            <a:picLocks noChangeAspect="1"/>
          </p:cNvPicPr>
          <p:nvPr/>
        </p:nvPicPr>
        <p:blipFill>
          <a:blip r:embed="rId2"/>
          <a:stretch>
            <a:fillRect/>
          </a:stretch>
        </p:blipFill>
        <p:spPr>
          <a:xfrm>
            <a:off x="6485357" y="1924589"/>
            <a:ext cx="4868443" cy="3303020"/>
          </a:xfrm>
          <a:prstGeom prst="rect">
            <a:avLst/>
          </a:prstGeom>
        </p:spPr>
      </p:pic>
      <p:pic>
        <p:nvPicPr>
          <p:cNvPr id="5" name="Picture 4"/>
          <p:cNvPicPr>
            <a:picLocks noChangeAspect="1"/>
          </p:cNvPicPr>
          <p:nvPr/>
        </p:nvPicPr>
        <p:blipFill>
          <a:blip r:embed="rId3"/>
          <a:stretch>
            <a:fillRect/>
          </a:stretch>
        </p:blipFill>
        <p:spPr>
          <a:xfrm>
            <a:off x="6485357" y="5407010"/>
            <a:ext cx="3228975" cy="295275"/>
          </a:xfrm>
          <a:prstGeom prst="rect">
            <a:avLst/>
          </a:prstGeom>
        </p:spPr>
      </p:pic>
      <p:sp>
        <p:nvSpPr>
          <p:cNvPr id="6" name="TextBox 5"/>
          <p:cNvSpPr txBox="1"/>
          <p:nvPr/>
        </p:nvSpPr>
        <p:spPr>
          <a:xfrm>
            <a:off x="6485357" y="5807631"/>
            <a:ext cx="3459192" cy="646331"/>
          </a:xfrm>
          <a:prstGeom prst="rect">
            <a:avLst/>
          </a:prstGeom>
          <a:noFill/>
        </p:spPr>
        <p:txBody>
          <a:bodyPr wrap="square" rtlCol="0">
            <a:spAutoFit/>
          </a:bodyPr>
          <a:lstStyle/>
          <a:p>
            <a:r>
              <a:rPr lang="en-US" dirty="0" smtClean="0"/>
              <a:t>./argument</a:t>
            </a:r>
          </a:p>
          <a:p>
            <a:r>
              <a:rPr lang="en-US" dirty="0" smtClean="0"/>
              <a:t>./argument source </a:t>
            </a:r>
            <a:r>
              <a:rPr lang="en-US" dirty="0" err="1" smtClean="0"/>
              <a:t>dest</a:t>
            </a:r>
            <a:endParaRPr lang="en-IN" dirty="0"/>
          </a:p>
        </p:txBody>
      </p:sp>
    </p:spTree>
    <p:extLst>
      <p:ext uri="{BB962C8B-B14F-4D97-AF65-F5344CB8AC3E}">
        <p14:creationId xmlns:p14="http://schemas.microsoft.com/office/powerpoint/2010/main" val="810784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38BFDAD-468A-A9F5-4D60-7CC6432165D2}"/>
              </a:ext>
            </a:extLst>
          </p:cNvPr>
          <p:cNvSpPr>
            <a:spLocks noGrp="1"/>
          </p:cNvSpPr>
          <p:nvPr>
            <p:ph idx="1"/>
          </p:nvPr>
        </p:nvSpPr>
        <p:spPr>
          <a:xfrm>
            <a:off x="838200" y="1541145"/>
            <a:ext cx="10515600" cy="4351338"/>
          </a:xfrm>
        </p:spPr>
        <p:txBody>
          <a:bodyPr>
            <a:normAutofit fontScale="77500" lnSpcReduction="20000"/>
          </a:bodyPr>
          <a:lstStyle/>
          <a:p>
            <a:pPr marL="0" indent="0">
              <a:buNone/>
            </a:pPr>
            <a:r>
              <a:rPr lang="en-IN" dirty="0"/>
              <a:t> if (</a:t>
            </a:r>
            <a:r>
              <a:rPr lang="en-IN" dirty="0" err="1"/>
              <a:t>argc</a:t>
            </a:r>
            <a:r>
              <a:rPr lang="en-IN" dirty="0"/>
              <a:t> != 3) {</a:t>
            </a:r>
          </a:p>
          <a:p>
            <a:pPr marL="0" indent="0">
              <a:buNone/>
            </a:pPr>
            <a:r>
              <a:rPr lang="en-IN" dirty="0"/>
              <a:t>        </a:t>
            </a:r>
            <a:r>
              <a:rPr lang="en-IN" dirty="0" err="1"/>
              <a:t>fprintf</a:t>
            </a:r>
            <a:r>
              <a:rPr lang="en-IN" dirty="0"/>
              <a:t>(stderr, "usage %s &lt;source&gt; &lt;</a:t>
            </a:r>
            <a:r>
              <a:rPr lang="en-IN" dirty="0" err="1"/>
              <a:t>dest</a:t>
            </a:r>
            <a:r>
              <a:rPr lang="en-IN" dirty="0"/>
              <a:t>&gt;", </a:t>
            </a:r>
            <a:r>
              <a:rPr lang="en-IN" dirty="0" err="1"/>
              <a:t>argv</a:t>
            </a:r>
            <a:r>
              <a:rPr lang="en-IN" dirty="0"/>
              <a:t>[0]);</a:t>
            </a:r>
          </a:p>
          <a:p>
            <a:pPr marL="0" indent="0">
              <a:buNone/>
            </a:pPr>
            <a:r>
              <a:rPr lang="en-IN" dirty="0"/>
              <a:t>        exit(-1);</a:t>
            </a:r>
          </a:p>
          <a:p>
            <a:pPr marL="0" indent="0">
              <a:buNone/>
            </a:pPr>
            <a:r>
              <a:rPr lang="en-IN" dirty="0"/>
              <a:t>    }</a:t>
            </a:r>
          </a:p>
          <a:p>
            <a:pPr marL="0" indent="0">
              <a:buNone/>
            </a:pPr>
            <a:r>
              <a:rPr lang="en-IN" dirty="0"/>
              <a:t>    if ((source = open(</a:t>
            </a:r>
            <a:r>
              <a:rPr lang="en-IN" dirty="0" err="1"/>
              <a:t>argv</a:t>
            </a:r>
            <a:r>
              <a:rPr lang="en-IN" dirty="0"/>
              <a:t>[1], O_RDONLY)) &lt; 0) </a:t>
            </a:r>
          </a:p>
          <a:p>
            <a:pPr marL="0" indent="0">
              <a:buNone/>
            </a:pPr>
            <a:r>
              <a:rPr lang="en-IN" dirty="0"/>
              <a:t>    {   </a:t>
            </a:r>
            <a:r>
              <a:rPr lang="en-IN" dirty="0" err="1"/>
              <a:t>fprintf</a:t>
            </a:r>
            <a:r>
              <a:rPr lang="en-IN" dirty="0"/>
              <a:t>(stderr, "can't open source\n");</a:t>
            </a:r>
          </a:p>
          <a:p>
            <a:pPr marL="0" indent="0">
              <a:buNone/>
            </a:pPr>
            <a:r>
              <a:rPr lang="en-IN" dirty="0"/>
              <a:t>        exit(-1);</a:t>
            </a:r>
          </a:p>
          <a:p>
            <a:pPr marL="0" indent="0">
              <a:buNone/>
            </a:pPr>
            <a:r>
              <a:rPr lang="en-IN" dirty="0"/>
              <a:t>    }</a:t>
            </a:r>
          </a:p>
          <a:p>
            <a:pPr marL="0" indent="0">
              <a:buNone/>
            </a:pPr>
            <a:r>
              <a:rPr lang="en-IN" dirty="0"/>
              <a:t>    if ((</a:t>
            </a:r>
            <a:r>
              <a:rPr lang="en-IN" dirty="0" err="1"/>
              <a:t>dest</a:t>
            </a:r>
            <a:r>
              <a:rPr lang="en-IN" dirty="0"/>
              <a:t> = open(</a:t>
            </a:r>
            <a:r>
              <a:rPr lang="en-IN" dirty="0" err="1"/>
              <a:t>argv</a:t>
            </a:r>
            <a:r>
              <a:rPr lang="en-IN" dirty="0"/>
              <a:t>[2], O_WRONLY | O_CREAT | O_TRUNC)) &lt; 0) </a:t>
            </a:r>
          </a:p>
          <a:p>
            <a:pPr marL="0" indent="0">
              <a:buNone/>
            </a:pPr>
            <a:r>
              <a:rPr lang="en-IN" dirty="0"/>
              <a:t>    {   </a:t>
            </a:r>
            <a:r>
              <a:rPr lang="en-IN" dirty="0" err="1"/>
              <a:t>fprintf</a:t>
            </a:r>
            <a:r>
              <a:rPr lang="en-IN" dirty="0"/>
              <a:t>(stderr, "can't create </a:t>
            </a:r>
            <a:r>
              <a:rPr lang="en-IN" dirty="0" err="1"/>
              <a:t>dest</a:t>
            </a:r>
            <a:r>
              <a:rPr lang="en-IN" dirty="0"/>
              <a:t>\n");</a:t>
            </a:r>
          </a:p>
          <a:p>
            <a:pPr marL="0" indent="0">
              <a:buNone/>
            </a:pPr>
            <a:r>
              <a:rPr lang="en-IN" dirty="0"/>
              <a:t>        exit(-1);</a:t>
            </a:r>
          </a:p>
          <a:p>
            <a:pPr marL="0" indent="0">
              <a:buNone/>
            </a:pPr>
            <a:r>
              <a:rPr lang="en-IN" dirty="0"/>
              <a:t>    }</a:t>
            </a:r>
          </a:p>
        </p:txBody>
      </p:sp>
    </p:spTree>
    <p:extLst>
      <p:ext uri="{BB962C8B-B14F-4D97-AF65-F5344CB8AC3E}">
        <p14:creationId xmlns:p14="http://schemas.microsoft.com/office/powerpoint/2010/main" val="588146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14D1E6B-393C-5956-ED47-944129BD10C9}"/>
              </a:ext>
            </a:extLst>
          </p:cNvPr>
          <p:cNvSpPr>
            <a:spLocks noGrp="1"/>
          </p:cNvSpPr>
          <p:nvPr>
            <p:ph idx="1"/>
          </p:nvPr>
        </p:nvSpPr>
        <p:spPr>
          <a:xfrm>
            <a:off x="838200" y="609600"/>
            <a:ext cx="10515600" cy="5567363"/>
          </a:xfrm>
        </p:spPr>
        <p:txBody>
          <a:bodyPr>
            <a:normAutofit fontScale="85000" lnSpcReduction="20000"/>
          </a:bodyPr>
          <a:lstStyle/>
          <a:p>
            <a:pPr marL="0" indent="0" algn="just">
              <a:buNone/>
            </a:pPr>
            <a:r>
              <a:rPr lang="en-US" dirty="0">
                <a:solidFill>
                  <a:srgbClr val="FF0000"/>
                </a:solidFill>
              </a:rPr>
              <a:t>Checking Arguments:</a:t>
            </a:r>
          </a:p>
          <a:p>
            <a:pPr algn="just"/>
            <a:r>
              <a:rPr lang="en-US" dirty="0"/>
              <a:t>if (</a:t>
            </a:r>
            <a:r>
              <a:rPr lang="en-US" dirty="0" err="1"/>
              <a:t>argc</a:t>
            </a:r>
            <a:r>
              <a:rPr lang="en-US" dirty="0"/>
              <a:t> != 3) { ... }: This if statement checks if the number of command-line arguments (</a:t>
            </a:r>
            <a:r>
              <a:rPr lang="en-US" dirty="0" err="1"/>
              <a:t>argc</a:t>
            </a:r>
            <a:r>
              <a:rPr lang="en-US" dirty="0"/>
              <a:t>) is not equal to 3 (program name, source file, destination file). If not, it prints an error message using </a:t>
            </a:r>
            <a:r>
              <a:rPr lang="en-US" dirty="0" err="1"/>
              <a:t>fprintf</a:t>
            </a:r>
            <a:r>
              <a:rPr lang="en-US" dirty="0"/>
              <a:t> and exits the program with exit(-1).</a:t>
            </a:r>
          </a:p>
          <a:p>
            <a:pPr marL="0" indent="0" algn="just">
              <a:buNone/>
            </a:pPr>
            <a:r>
              <a:rPr lang="en-US" dirty="0">
                <a:solidFill>
                  <a:srgbClr val="FF0000"/>
                </a:solidFill>
              </a:rPr>
              <a:t>Opening Source File:</a:t>
            </a:r>
          </a:p>
          <a:p>
            <a:pPr algn="just"/>
            <a:r>
              <a:rPr lang="en-US" dirty="0"/>
              <a:t>if ((source = open(</a:t>
            </a:r>
            <a:r>
              <a:rPr lang="en-US" dirty="0" err="1"/>
              <a:t>argv</a:t>
            </a:r>
            <a:r>
              <a:rPr lang="en-US" dirty="0"/>
              <a:t>[1], O_RDONLY)) &lt; 0) { ... }: This block attempts to open the source file specified in </a:t>
            </a:r>
            <a:r>
              <a:rPr lang="en-US" dirty="0" err="1"/>
              <a:t>argv</a:t>
            </a:r>
            <a:r>
              <a:rPr lang="en-US" dirty="0"/>
              <a:t>[1] (second argument) in read-only mode (O_RDONLY) using open. If opening fails (indicated by a negative return value), an error message is printed, and the program exits with exit(-1).</a:t>
            </a:r>
          </a:p>
          <a:p>
            <a:pPr marL="0" indent="0" algn="just">
              <a:buNone/>
            </a:pPr>
            <a:r>
              <a:rPr lang="en-US" dirty="0">
                <a:solidFill>
                  <a:srgbClr val="FF0000"/>
                </a:solidFill>
              </a:rPr>
              <a:t>Opening Destination File:</a:t>
            </a:r>
          </a:p>
          <a:p>
            <a:pPr algn="just"/>
            <a:r>
              <a:rPr lang="en-US" dirty="0"/>
              <a:t>if ((</a:t>
            </a:r>
            <a:r>
              <a:rPr lang="en-US" dirty="0" err="1"/>
              <a:t>dest</a:t>
            </a:r>
            <a:r>
              <a:rPr lang="en-US" dirty="0"/>
              <a:t> = open(</a:t>
            </a:r>
            <a:r>
              <a:rPr lang="en-US" dirty="0" err="1"/>
              <a:t>argv</a:t>
            </a:r>
            <a:r>
              <a:rPr lang="en-US" dirty="0"/>
              <a:t>[2], O_WRONLY | O_CREAT | O_TRUNC)) &lt; 0) { ... }: This block attempts to open the destination file specified in </a:t>
            </a:r>
            <a:r>
              <a:rPr lang="en-US" dirty="0" err="1"/>
              <a:t>argv</a:t>
            </a:r>
            <a:r>
              <a:rPr lang="en-US" dirty="0"/>
              <a:t>[2] (third argument) with the following flags:</a:t>
            </a:r>
          </a:p>
          <a:p>
            <a:pPr algn="just"/>
            <a:r>
              <a:rPr lang="en-US" dirty="0"/>
              <a:t>O_WRONLY: Opens the file for writing only.</a:t>
            </a:r>
          </a:p>
          <a:p>
            <a:pPr algn="just"/>
            <a:r>
              <a:rPr lang="en-US" dirty="0"/>
              <a:t>O_CREAT: Creates the file if it doesn't exist.</a:t>
            </a:r>
          </a:p>
          <a:p>
            <a:pPr algn="just"/>
            <a:r>
              <a:rPr lang="en-US" dirty="0"/>
              <a:t>O_TRUNC: If the file exists, truncates it to zero length (effectively deleting its content). If opening fails, an error message is printed, and the program exits.</a:t>
            </a:r>
            <a:endParaRPr lang="en-IN" dirty="0"/>
          </a:p>
        </p:txBody>
      </p:sp>
    </p:spTree>
    <p:extLst>
      <p:ext uri="{BB962C8B-B14F-4D97-AF65-F5344CB8AC3E}">
        <p14:creationId xmlns:p14="http://schemas.microsoft.com/office/powerpoint/2010/main" val="903769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95C0F29-C5E9-E8A0-4C7C-EE2E82F45981}"/>
              </a:ext>
            </a:extLst>
          </p:cNvPr>
          <p:cNvSpPr>
            <a:spLocks noGrp="1"/>
          </p:cNvSpPr>
          <p:nvPr>
            <p:ph idx="1"/>
          </p:nvPr>
        </p:nvSpPr>
        <p:spPr>
          <a:xfrm>
            <a:off x="838200" y="365760"/>
            <a:ext cx="5257800" cy="5811203"/>
          </a:xfrm>
        </p:spPr>
        <p:txBody>
          <a:bodyPr>
            <a:normAutofit fontScale="55000" lnSpcReduction="20000"/>
          </a:bodyPr>
          <a:lstStyle/>
          <a:p>
            <a:pPr marL="0" indent="0">
              <a:buNone/>
            </a:pPr>
            <a:r>
              <a:rPr lang="en-IN" sz="3400" dirty="0" err="1"/>
              <a:t>filesize</a:t>
            </a:r>
            <a:r>
              <a:rPr lang="en-IN" sz="3400" dirty="0"/>
              <a:t> = </a:t>
            </a:r>
            <a:r>
              <a:rPr lang="en-IN" sz="3400" dirty="0" err="1"/>
              <a:t>lseek</a:t>
            </a:r>
            <a:r>
              <a:rPr lang="en-IN" sz="3400" dirty="0"/>
              <a:t>(source, (</a:t>
            </a:r>
            <a:r>
              <a:rPr lang="en-IN" sz="3400" dirty="0" err="1"/>
              <a:t>off_t</a:t>
            </a:r>
            <a:r>
              <a:rPr lang="en-IN" sz="3400" dirty="0"/>
              <a:t>) 0, SEEK_END); </a:t>
            </a:r>
          </a:p>
          <a:p>
            <a:pPr marL="0" indent="0">
              <a:buNone/>
            </a:pPr>
            <a:r>
              <a:rPr lang="en-IN" sz="3400" dirty="0"/>
              <a:t>    </a:t>
            </a:r>
            <a:r>
              <a:rPr lang="en-IN" sz="3400" dirty="0" err="1"/>
              <a:t>printf</a:t>
            </a:r>
            <a:r>
              <a:rPr lang="en-IN" sz="3400" dirty="0"/>
              <a:t>("Source file size is %d\n", </a:t>
            </a:r>
            <a:r>
              <a:rPr lang="en-IN" sz="3400" dirty="0" err="1"/>
              <a:t>filesize</a:t>
            </a:r>
            <a:r>
              <a:rPr lang="en-IN" sz="3400" dirty="0"/>
              <a:t>);</a:t>
            </a:r>
          </a:p>
          <a:p>
            <a:pPr marL="0" indent="0">
              <a:buNone/>
            </a:pPr>
            <a:endParaRPr lang="en-IN" sz="3400" dirty="0"/>
          </a:p>
          <a:p>
            <a:pPr marL="0" indent="0">
              <a:buNone/>
            </a:pPr>
            <a:r>
              <a:rPr lang="en-IN" sz="3400" dirty="0"/>
              <a:t>    for (</a:t>
            </a:r>
            <a:r>
              <a:rPr lang="en-IN" sz="3400" dirty="0" err="1"/>
              <a:t>i</a:t>
            </a:r>
            <a:r>
              <a:rPr lang="en-IN" sz="3400" dirty="0"/>
              <a:t> = </a:t>
            </a:r>
            <a:r>
              <a:rPr lang="en-IN" sz="3400" dirty="0" err="1"/>
              <a:t>filesize</a:t>
            </a:r>
            <a:r>
              <a:rPr lang="en-IN" sz="3400" dirty="0"/>
              <a:t> - 1; </a:t>
            </a:r>
            <a:r>
              <a:rPr lang="en-IN" sz="3400" dirty="0" err="1"/>
              <a:t>i</a:t>
            </a:r>
            <a:r>
              <a:rPr lang="en-IN" sz="3400" dirty="0"/>
              <a:t> &gt;= 0; </a:t>
            </a:r>
            <a:r>
              <a:rPr lang="en-IN" sz="3400" dirty="0" err="1"/>
              <a:t>i</a:t>
            </a:r>
            <a:r>
              <a:rPr lang="en-IN" sz="3400" dirty="0"/>
              <a:t>--) </a:t>
            </a:r>
          </a:p>
          <a:p>
            <a:pPr marL="0" indent="0">
              <a:buNone/>
            </a:pPr>
            <a:r>
              <a:rPr lang="en-IN" sz="3400" dirty="0"/>
              <a:t>    { </a:t>
            </a:r>
          </a:p>
          <a:p>
            <a:pPr marL="0" indent="0">
              <a:buNone/>
            </a:pPr>
            <a:r>
              <a:rPr lang="en-IN" sz="3400" dirty="0"/>
              <a:t>        </a:t>
            </a:r>
            <a:r>
              <a:rPr lang="en-IN" sz="3400" dirty="0" err="1"/>
              <a:t>lseek</a:t>
            </a:r>
            <a:r>
              <a:rPr lang="en-IN" sz="3400" dirty="0"/>
              <a:t>(source, (</a:t>
            </a:r>
            <a:r>
              <a:rPr lang="en-IN" sz="3400" dirty="0" err="1"/>
              <a:t>off_t</a:t>
            </a:r>
            <a:r>
              <a:rPr lang="en-IN" sz="3400" dirty="0"/>
              <a:t>) </a:t>
            </a:r>
            <a:r>
              <a:rPr lang="en-IN" sz="3400" dirty="0" err="1"/>
              <a:t>i</a:t>
            </a:r>
            <a:r>
              <a:rPr lang="en-IN" sz="3400" dirty="0"/>
              <a:t>, SEEK_SET);</a:t>
            </a:r>
          </a:p>
          <a:p>
            <a:pPr marL="0" indent="0">
              <a:buNone/>
            </a:pPr>
            <a:r>
              <a:rPr lang="en-IN" sz="3400" dirty="0"/>
              <a:t>        if ((n = read(source, &amp;</a:t>
            </a:r>
            <a:r>
              <a:rPr lang="en-IN" sz="3400" dirty="0" err="1"/>
              <a:t>buf</a:t>
            </a:r>
            <a:r>
              <a:rPr lang="en-IN" sz="3400" dirty="0"/>
              <a:t>, 1)) != 1) </a:t>
            </a:r>
          </a:p>
          <a:p>
            <a:pPr marL="0" indent="0">
              <a:buNone/>
            </a:pPr>
            <a:r>
              <a:rPr lang="en-IN" sz="3400" dirty="0"/>
              <a:t>       {</a:t>
            </a:r>
          </a:p>
          <a:p>
            <a:pPr marL="0" indent="0">
              <a:buNone/>
            </a:pPr>
            <a:r>
              <a:rPr lang="en-IN" sz="3400" dirty="0"/>
              <a:t>            </a:t>
            </a:r>
            <a:r>
              <a:rPr lang="en-IN" sz="3400" dirty="0" err="1"/>
              <a:t>fprintf</a:t>
            </a:r>
            <a:r>
              <a:rPr lang="en-IN" sz="3400" dirty="0"/>
              <a:t>(stderr, "can't read 1 byte");</a:t>
            </a:r>
          </a:p>
          <a:p>
            <a:pPr marL="0" indent="0">
              <a:buNone/>
            </a:pPr>
            <a:r>
              <a:rPr lang="en-IN" sz="3400" dirty="0"/>
              <a:t>            exit(-1);</a:t>
            </a:r>
          </a:p>
          <a:p>
            <a:pPr marL="0" indent="0">
              <a:buNone/>
            </a:pPr>
            <a:r>
              <a:rPr lang="en-IN" sz="3400" dirty="0"/>
              <a:t>        }</a:t>
            </a:r>
          </a:p>
          <a:p>
            <a:pPr marL="0" indent="0">
              <a:buNone/>
            </a:pPr>
            <a:r>
              <a:rPr lang="en-IN" sz="3400" dirty="0"/>
              <a:t>        if ((n = write(</a:t>
            </a:r>
            <a:r>
              <a:rPr lang="en-IN" sz="3400" dirty="0" err="1"/>
              <a:t>dest</a:t>
            </a:r>
            <a:r>
              <a:rPr lang="en-IN" sz="3400" dirty="0"/>
              <a:t>, &amp;</a:t>
            </a:r>
            <a:r>
              <a:rPr lang="en-IN" sz="3400" dirty="0" err="1"/>
              <a:t>buf</a:t>
            </a:r>
            <a:r>
              <a:rPr lang="en-IN" sz="3400" dirty="0"/>
              <a:t>, 1)) != 1) </a:t>
            </a:r>
          </a:p>
          <a:p>
            <a:pPr marL="0" indent="0">
              <a:buNone/>
            </a:pPr>
            <a:r>
              <a:rPr lang="en-IN" sz="3400" dirty="0"/>
              <a:t>       {</a:t>
            </a:r>
          </a:p>
          <a:p>
            <a:pPr marL="0" indent="0">
              <a:buNone/>
            </a:pPr>
            <a:r>
              <a:rPr lang="en-IN" sz="3400" dirty="0"/>
              <a:t>            </a:t>
            </a:r>
            <a:r>
              <a:rPr lang="en-IN" sz="3400" dirty="0" err="1"/>
              <a:t>fprintf</a:t>
            </a:r>
            <a:r>
              <a:rPr lang="en-IN" sz="3400" dirty="0"/>
              <a:t>(stderr, "can't write 1 byte");</a:t>
            </a:r>
          </a:p>
          <a:p>
            <a:pPr marL="0" indent="0">
              <a:buNone/>
            </a:pPr>
            <a:r>
              <a:rPr lang="en-IN" sz="3400" dirty="0"/>
              <a:t>            exit(-1);</a:t>
            </a:r>
          </a:p>
          <a:p>
            <a:pPr marL="0" indent="0">
              <a:buNone/>
            </a:pPr>
            <a:r>
              <a:rPr lang="en-IN" sz="3400" dirty="0"/>
              <a:t>        }</a:t>
            </a:r>
          </a:p>
          <a:p>
            <a:pPr marL="0" indent="0">
              <a:buNone/>
            </a:pPr>
            <a:r>
              <a:rPr lang="en-IN" sz="3400" dirty="0"/>
              <a:t>    }</a:t>
            </a:r>
          </a:p>
          <a:p>
            <a:pPr marL="0" indent="0">
              <a:buNone/>
            </a:pPr>
            <a:endParaRPr lang="en-IN" dirty="0"/>
          </a:p>
        </p:txBody>
      </p:sp>
      <p:sp>
        <p:nvSpPr>
          <p:cNvPr id="5" name="TextBox 4">
            <a:extLst>
              <a:ext uri="{FF2B5EF4-FFF2-40B4-BE49-F238E27FC236}">
                <a16:creationId xmlns:a16="http://schemas.microsoft.com/office/drawing/2014/main" xmlns="" id="{DE93BDBE-4E3A-C12C-9BE2-A1A00028D8FC}"/>
              </a:ext>
            </a:extLst>
          </p:cNvPr>
          <p:cNvSpPr txBox="1"/>
          <p:nvPr/>
        </p:nvSpPr>
        <p:spPr>
          <a:xfrm>
            <a:off x="6664960" y="1794033"/>
            <a:ext cx="6096000" cy="1477328"/>
          </a:xfrm>
          <a:prstGeom prst="rect">
            <a:avLst/>
          </a:prstGeom>
          <a:noFill/>
        </p:spPr>
        <p:txBody>
          <a:bodyPr wrap="square">
            <a:spAutoFit/>
          </a:bodyPr>
          <a:lstStyle/>
          <a:p>
            <a:pPr marL="0" indent="0">
              <a:buNone/>
            </a:pPr>
            <a:r>
              <a:rPr lang="en-US" sz="1800" dirty="0"/>
              <a:t> write(STDOUT_FILENO, "DONE\n", 5);</a:t>
            </a:r>
          </a:p>
          <a:p>
            <a:pPr marL="0" indent="0">
              <a:buNone/>
            </a:pPr>
            <a:r>
              <a:rPr lang="en-US" sz="1800" dirty="0"/>
              <a:t>    close(source);</a:t>
            </a:r>
          </a:p>
          <a:p>
            <a:pPr marL="0" indent="0">
              <a:buNone/>
            </a:pPr>
            <a:r>
              <a:rPr lang="en-US" sz="1800" dirty="0"/>
              <a:t>    close(</a:t>
            </a:r>
            <a:r>
              <a:rPr lang="en-US" sz="1800" dirty="0" err="1"/>
              <a:t>dest</a:t>
            </a:r>
            <a:r>
              <a:rPr lang="en-US" sz="1800" dirty="0"/>
              <a:t>);</a:t>
            </a:r>
          </a:p>
          <a:p>
            <a:pPr marL="0" indent="0">
              <a:buNone/>
            </a:pPr>
            <a:r>
              <a:rPr lang="en-US" sz="1800" dirty="0"/>
              <a:t>return 0;</a:t>
            </a:r>
          </a:p>
          <a:p>
            <a:pPr marL="0" indent="0">
              <a:buNone/>
            </a:pPr>
            <a:r>
              <a:rPr lang="en-US" sz="1800" dirty="0"/>
              <a:t>}</a:t>
            </a:r>
            <a:endParaRPr lang="en-IN" sz="1800" dirty="0"/>
          </a:p>
        </p:txBody>
      </p:sp>
    </p:spTree>
    <p:extLst>
      <p:ext uri="{BB962C8B-B14F-4D97-AF65-F5344CB8AC3E}">
        <p14:creationId xmlns:p14="http://schemas.microsoft.com/office/powerpoint/2010/main" val="3664357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F47443-BFFE-EC10-2FD5-DCDB316E8A4E}"/>
              </a:ext>
            </a:extLst>
          </p:cNvPr>
          <p:cNvSpPr>
            <a:spLocks noGrp="1"/>
          </p:cNvSpPr>
          <p:nvPr>
            <p:ph type="title"/>
          </p:nvPr>
        </p:nvSpPr>
        <p:spPr>
          <a:xfrm>
            <a:off x="363747" y="270234"/>
            <a:ext cx="10515600" cy="592407"/>
          </a:xfrm>
        </p:spPr>
        <p:txBody>
          <a:bodyPr>
            <a:normAutofit fontScale="90000"/>
          </a:bodyPr>
          <a:lstStyle/>
          <a:p>
            <a:r>
              <a:rPr lang="en-IN" dirty="0"/>
              <a:t>Included Headers:</a:t>
            </a:r>
          </a:p>
        </p:txBody>
      </p:sp>
      <p:sp>
        <p:nvSpPr>
          <p:cNvPr id="3" name="Content Placeholder 2">
            <a:extLst>
              <a:ext uri="{FF2B5EF4-FFF2-40B4-BE49-F238E27FC236}">
                <a16:creationId xmlns:a16="http://schemas.microsoft.com/office/drawing/2014/main" xmlns="" id="{E3673DCC-5471-879F-A72D-E9A855976F63}"/>
              </a:ext>
            </a:extLst>
          </p:cNvPr>
          <p:cNvSpPr>
            <a:spLocks noGrp="1"/>
          </p:cNvSpPr>
          <p:nvPr>
            <p:ph idx="1"/>
          </p:nvPr>
        </p:nvSpPr>
        <p:spPr>
          <a:xfrm>
            <a:off x="838200" y="1144138"/>
            <a:ext cx="10515600" cy="5420564"/>
          </a:xfrm>
        </p:spPr>
        <p:txBody>
          <a:bodyPr>
            <a:normAutofit fontScale="77500" lnSpcReduction="20000"/>
          </a:bodyPr>
          <a:lstStyle/>
          <a:p>
            <a:pPr algn="just"/>
            <a:r>
              <a:rPr lang="en-US" dirty="0"/>
              <a:t>#include &lt;</a:t>
            </a:r>
            <a:r>
              <a:rPr lang="en-US" dirty="0" err="1"/>
              <a:t>stdio.h</a:t>
            </a:r>
            <a:r>
              <a:rPr lang="en-US" dirty="0"/>
              <a:t>&gt;: This header file is essential for standard input/output operations in C. It provides functions like </a:t>
            </a:r>
            <a:r>
              <a:rPr lang="en-US" dirty="0" err="1"/>
              <a:t>printf</a:t>
            </a:r>
            <a:r>
              <a:rPr lang="en-US" dirty="0"/>
              <a:t> for formatted output, </a:t>
            </a:r>
            <a:r>
              <a:rPr lang="en-US" dirty="0" err="1"/>
              <a:t>scanf</a:t>
            </a:r>
            <a:r>
              <a:rPr lang="en-US" dirty="0"/>
              <a:t> for formatted input, </a:t>
            </a:r>
            <a:r>
              <a:rPr lang="en-US" dirty="0" err="1"/>
              <a:t>getchar</a:t>
            </a:r>
            <a:r>
              <a:rPr lang="en-US" dirty="0"/>
              <a:t> and </a:t>
            </a:r>
            <a:r>
              <a:rPr lang="en-US" dirty="0" err="1"/>
              <a:t>putchar</a:t>
            </a:r>
            <a:r>
              <a:rPr lang="en-US" dirty="0"/>
              <a:t> for single character input/output, </a:t>
            </a:r>
            <a:r>
              <a:rPr lang="en-US" dirty="0" err="1"/>
              <a:t>fgets</a:t>
            </a:r>
            <a:r>
              <a:rPr lang="en-US" dirty="0"/>
              <a:t> and </a:t>
            </a:r>
            <a:r>
              <a:rPr lang="en-US" dirty="0" err="1"/>
              <a:t>fputs</a:t>
            </a:r>
            <a:r>
              <a:rPr lang="en-US" dirty="0"/>
              <a:t> for string input/output, and many others related to file streams</a:t>
            </a:r>
            <a:r>
              <a:rPr lang="en-US" dirty="0" smtClean="0"/>
              <a:t>.</a:t>
            </a:r>
          </a:p>
          <a:p>
            <a:pPr marL="0" indent="0" algn="just">
              <a:buNone/>
            </a:pPr>
            <a:endParaRPr lang="en-US" dirty="0"/>
          </a:p>
          <a:p>
            <a:pPr algn="just"/>
            <a:r>
              <a:rPr lang="en-US" dirty="0"/>
              <a:t>#include &lt;</a:t>
            </a:r>
            <a:r>
              <a:rPr lang="en-US" dirty="0" err="1"/>
              <a:t>stdlib.h</a:t>
            </a:r>
            <a:r>
              <a:rPr lang="en-US" dirty="0"/>
              <a:t>&gt;: This header offers various utility functions in the C standard library. While not directly used in this particular code, it might contain functions like exit (used in some implementations) or memory allocation functions (like malloc and free) that could be used in a more complex version of this program</a:t>
            </a:r>
            <a:r>
              <a:rPr lang="en-US" dirty="0" smtClean="0"/>
              <a:t>.</a:t>
            </a:r>
          </a:p>
          <a:p>
            <a:pPr marL="0" indent="0" algn="just">
              <a:buNone/>
            </a:pPr>
            <a:endParaRPr lang="en-US" dirty="0"/>
          </a:p>
          <a:p>
            <a:pPr algn="just"/>
            <a:r>
              <a:rPr lang="en-US" dirty="0"/>
              <a:t>#include &lt;sys/</a:t>
            </a:r>
            <a:r>
              <a:rPr lang="en-US" dirty="0" err="1"/>
              <a:t>types.h</a:t>
            </a:r>
            <a:r>
              <a:rPr lang="en-US" dirty="0"/>
              <a:t>&gt;: This header defines fundamental system data types like </a:t>
            </a:r>
            <a:r>
              <a:rPr lang="en-US" dirty="0" err="1"/>
              <a:t>pid_t</a:t>
            </a:r>
            <a:r>
              <a:rPr lang="en-US" dirty="0"/>
              <a:t>, </a:t>
            </a:r>
            <a:r>
              <a:rPr lang="en-US" dirty="0" err="1"/>
              <a:t>uid_t</a:t>
            </a:r>
            <a:r>
              <a:rPr lang="en-US" dirty="0"/>
              <a:t>, and </a:t>
            </a:r>
            <a:r>
              <a:rPr lang="en-US" dirty="0" err="1"/>
              <a:t>off_t</a:t>
            </a:r>
            <a:r>
              <a:rPr lang="en-US" dirty="0"/>
              <a:t> that might be needed for system calls used in more advanced file or process management scenarios. However, in this specific code, it's not strictly necessary for the core functionality. Open, read, </a:t>
            </a:r>
            <a:r>
              <a:rPr lang="en-US" dirty="0" smtClean="0"/>
              <a:t>write</a:t>
            </a:r>
          </a:p>
          <a:p>
            <a:pPr marL="0" indent="0" algn="just">
              <a:buNone/>
            </a:pPr>
            <a:endParaRPr lang="en-US" dirty="0"/>
          </a:p>
          <a:p>
            <a:pPr algn="just"/>
            <a:r>
              <a:rPr lang="en-US" dirty="0"/>
              <a:t>#include &lt;</a:t>
            </a:r>
            <a:r>
              <a:rPr lang="en-US" dirty="0" err="1"/>
              <a:t>fcntl.h</a:t>
            </a:r>
            <a:r>
              <a:rPr lang="en-US" dirty="0"/>
              <a:t>&gt;: This header deals with file control operations. While not used in this code, it might be relevant if you wanted to open files with specific flags (e.g., read-only, append mode) in a more advanced version.</a:t>
            </a:r>
            <a:endParaRPr lang="en-IN" dirty="0"/>
          </a:p>
        </p:txBody>
      </p:sp>
    </p:spTree>
    <p:extLst>
      <p:ext uri="{BB962C8B-B14F-4D97-AF65-F5344CB8AC3E}">
        <p14:creationId xmlns:p14="http://schemas.microsoft.com/office/powerpoint/2010/main" val="896114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4E985C1-994F-0022-7C02-3B789B25C898}"/>
              </a:ext>
            </a:extLst>
          </p:cNvPr>
          <p:cNvPicPr>
            <a:picLocks noChangeAspect="1"/>
          </p:cNvPicPr>
          <p:nvPr/>
        </p:nvPicPr>
        <p:blipFill>
          <a:blip r:embed="rId2"/>
          <a:stretch>
            <a:fillRect/>
          </a:stretch>
        </p:blipFill>
        <p:spPr>
          <a:xfrm>
            <a:off x="297181" y="234830"/>
            <a:ext cx="11410596" cy="5631132"/>
          </a:xfrm>
          <a:prstGeom prst="rect">
            <a:avLst/>
          </a:prstGeom>
        </p:spPr>
      </p:pic>
    </p:spTree>
    <p:extLst>
      <p:ext uri="{BB962C8B-B14F-4D97-AF65-F5344CB8AC3E}">
        <p14:creationId xmlns:p14="http://schemas.microsoft.com/office/powerpoint/2010/main" val="756651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6C0B766-B6E4-ECD2-4590-8CF911B01227}"/>
              </a:ext>
            </a:extLst>
          </p:cNvPr>
          <p:cNvSpPr>
            <a:spLocks noGrp="1"/>
          </p:cNvSpPr>
          <p:nvPr>
            <p:ph idx="1"/>
          </p:nvPr>
        </p:nvSpPr>
        <p:spPr>
          <a:xfrm>
            <a:off x="864080" y="1644470"/>
            <a:ext cx="10515600" cy="3272587"/>
          </a:xfrm>
        </p:spPr>
        <p:txBody>
          <a:bodyPr/>
          <a:lstStyle/>
          <a:p>
            <a:pPr algn="just"/>
            <a:r>
              <a:rPr lang="en-US" dirty="0"/>
              <a:t>read(STDIN_FILENO, </a:t>
            </a:r>
            <a:r>
              <a:rPr lang="en-US" dirty="0" err="1"/>
              <a:t>buf</a:t>
            </a:r>
            <a:r>
              <a:rPr lang="en-US" dirty="0"/>
              <a:t>, BUFFSIZE): This function attempts to read up to BUFFSIZE bytes from standard input (represented by STDIN_FILENO) and stores the data in the </a:t>
            </a:r>
            <a:r>
              <a:rPr lang="en-US" dirty="0" err="1"/>
              <a:t>buf</a:t>
            </a:r>
            <a:r>
              <a:rPr lang="en-US" dirty="0"/>
              <a:t> array. It returns the number of bytes actually read</a:t>
            </a:r>
            <a:r>
              <a:rPr lang="en-US" dirty="0" smtClean="0"/>
              <a:t>.</a:t>
            </a:r>
          </a:p>
          <a:p>
            <a:pPr marL="0" indent="0" algn="just">
              <a:buNone/>
            </a:pPr>
            <a:endParaRPr lang="en-US" dirty="0"/>
          </a:p>
          <a:p>
            <a:pPr algn="just"/>
            <a:r>
              <a:rPr lang="en-US" dirty="0"/>
              <a:t>STDIN_FILENO: This is a </a:t>
            </a:r>
            <a:r>
              <a:rPr lang="en-US" dirty="0">
                <a:solidFill>
                  <a:srgbClr val="FF0000"/>
                </a:solidFill>
              </a:rPr>
              <a:t>symbolic constant defined in </a:t>
            </a:r>
            <a:r>
              <a:rPr lang="en-US" dirty="0" smtClean="0">
                <a:solidFill>
                  <a:srgbClr val="FF0000"/>
                </a:solidFill>
              </a:rPr>
              <a:t>&lt;</a:t>
            </a:r>
            <a:r>
              <a:rPr lang="en-US" dirty="0" err="1" smtClean="0">
                <a:solidFill>
                  <a:srgbClr val="FF0000"/>
                </a:solidFill>
              </a:rPr>
              <a:t>unistd.h</a:t>
            </a:r>
            <a:r>
              <a:rPr lang="en-US" dirty="0">
                <a:solidFill>
                  <a:srgbClr val="FF0000"/>
                </a:solidFill>
              </a:rPr>
              <a:t>&gt; </a:t>
            </a:r>
            <a:r>
              <a:rPr lang="en-US" dirty="0"/>
              <a:t>that represents the file descriptor for standard input (usually 0).</a:t>
            </a:r>
            <a:endParaRPr lang="en-IN" dirty="0"/>
          </a:p>
        </p:txBody>
      </p:sp>
    </p:spTree>
    <p:extLst>
      <p:ext uri="{BB962C8B-B14F-4D97-AF65-F5344CB8AC3E}">
        <p14:creationId xmlns:p14="http://schemas.microsoft.com/office/powerpoint/2010/main" val="3839405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F73ADE4-0042-55B0-A69A-D762B9393439}"/>
              </a:ext>
            </a:extLst>
          </p:cNvPr>
          <p:cNvPicPr>
            <a:picLocks noChangeAspect="1"/>
          </p:cNvPicPr>
          <p:nvPr/>
        </p:nvPicPr>
        <p:blipFill>
          <a:blip r:embed="rId2"/>
          <a:stretch>
            <a:fillRect/>
          </a:stretch>
        </p:blipFill>
        <p:spPr>
          <a:xfrm>
            <a:off x="519056" y="830235"/>
            <a:ext cx="10766827" cy="5096112"/>
          </a:xfrm>
          <a:prstGeom prst="rect">
            <a:avLst/>
          </a:prstGeom>
        </p:spPr>
      </p:pic>
    </p:spTree>
    <p:extLst>
      <p:ext uri="{BB962C8B-B14F-4D97-AF65-F5344CB8AC3E}">
        <p14:creationId xmlns:p14="http://schemas.microsoft.com/office/powerpoint/2010/main" val="880933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FEFF28-690A-E20F-DC1F-E9C6D50C4F44}"/>
              </a:ext>
            </a:extLst>
          </p:cNvPr>
          <p:cNvSpPr>
            <a:spLocks noGrp="1"/>
          </p:cNvSpPr>
          <p:nvPr>
            <p:ph type="title"/>
          </p:nvPr>
        </p:nvSpPr>
        <p:spPr>
          <a:xfrm>
            <a:off x="898585" y="399630"/>
            <a:ext cx="10515600" cy="463011"/>
          </a:xfrm>
        </p:spPr>
        <p:txBody>
          <a:bodyPr>
            <a:normAutofit fontScale="90000"/>
          </a:bodyPr>
          <a:lstStyle/>
          <a:p>
            <a:r>
              <a:rPr lang="en-US" dirty="0"/>
              <a:t>Writing Read Data:</a:t>
            </a:r>
            <a:endParaRPr lang="en-IN" dirty="0"/>
          </a:p>
        </p:txBody>
      </p:sp>
      <p:sp>
        <p:nvSpPr>
          <p:cNvPr id="3" name="Content Placeholder 2">
            <a:extLst>
              <a:ext uri="{FF2B5EF4-FFF2-40B4-BE49-F238E27FC236}">
                <a16:creationId xmlns:a16="http://schemas.microsoft.com/office/drawing/2014/main" xmlns="" id="{1024B330-9DEA-50DE-349C-98A513A8D859}"/>
              </a:ext>
            </a:extLst>
          </p:cNvPr>
          <p:cNvSpPr>
            <a:spLocks noGrp="1"/>
          </p:cNvSpPr>
          <p:nvPr>
            <p:ph idx="1"/>
          </p:nvPr>
        </p:nvSpPr>
        <p:spPr>
          <a:xfrm>
            <a:off x="898585" y="1423358"/>
            <a:ext cx="10515600" cy="5080958"/>
          </a:xfrm>
        </p:spPr>
        <p:txBody>
          <a:bodyPr>
            <a:normAutofit lnSpcReduction="10000"/>
          </a:bodyPr>
          <a:lstStyle/>
          <a:p>
            <a:pPr algn="just"/>
            <a:r>
              <a:rPr lang="en-US" dirty="0"/>
              <a:t>if (write(STDOUT_FILENO, </a:t>
            </a:r>
            <a:r>
              <a:rPr lang="en-US" dirty="0" err="1"/>
              <a:t>buf</a:t>
            </a:r>
            <a:r>
              <a:rPr lang="en-US" dirty="0"/>
              <a:t>, n) != n) </a:t>
            </a:r>
            <a:r>
              <a:rPr lang="en-US" dirty="0" err="1"/>
              <a:t>printf</a:t>
            </a:r>
            <a:r>
              <a:rPr lang="en-US" dirty="0"/>
              <a:t>("write error");: This conditional statement checks if the number of bytes written to standard output (STDOUT_FILENO) using write matches the number of bytes read (n</a:t>
            </a:r>
            <a:r>
              <a:rPr lang="en-US" dirty="0" smtClean="0"/>
              <a:t>).</a:t>
            </a:r>
          </a:p>
          <a:p>
            <a:pPr marL="0" indent="0" algn="just">
              <a:buNone/>
            </a:pPr>
            <a:endParaRPr lang="en-US" dirty="0"/>
          </a:p>
          <a:p>
            <a:pPr algn="just"/>
            <a:r>
              <a:rPr lang="en-US" dirty="0"/>
              <a:t>write(STDOUT_FILENO, </a:t>
            </a:r>
            <a:r>
              <a:rPr lang="en-US" dirty="0" err="1"/>
              <a:t>buf</a:t>
            </a:r>
            <a:r>
              <a:rPr lang="en-US" dirty="0"/>
              <a:t>, n): This function attempts to write n bytes from the </a:t>
            </a:r>
            <a:r>
              <a:rPr lang="en-US" dirty="0" err="1"/>
              <a:t>buf</a:t>
            </a:r>
            <a:r>
              <a:rPr lang="en-US" dirty="0"/>
              <a:t> array to standard output (represented by STDOUT_FILENO). It returns the number of bytes actually written</a:t>
            </a:r>
            <a:r>
              <a:rPr lang="en-US" dirty="0" smtClean="0"/>
              <a:t>.</a:t>
            </a:r>
          </a:p>
          <a:p>
            <a:pPr marL="0" indent="0" algn="just">
              <a:buNone/>
            </a:pPr>
            <a:endParaRPr lang="en-US" dirty="0"/>
          </a:p>
          <a:p>
            <a:pPr algn="just"/>
            <a:r>
              <a:rPr lang="en-US" dirty="0"/>
              <a:t>If the number of bytes written (write's return value) doesn't equal n, an error message ("write error") is printed using </a:t>
            </a:r>
            <a:r>
              <a:rPr lang="en-US" dirty="0" err="1"/>
              <a:t>printf</a:t>
            </a:r>
            <a:r>
              <a:rPr lang="en-US" dirty="0"/>
              <a:t> (from &lt;</a:t>
            </a:r>
            <a:r>
              <a:rPr lang="en-US" dirty="0" err="1"/>
              <a:t>stdio.h</a:t>
            </a:r>
            <a:r>
              <a:rPr lang="en-US" dirty="0"/>
              <a:t>&gt;). This indicates a potential problem with writing to standard output.</a:t>
            </a:r>
            <a:endParaRPr lang="en-IN" dirty="0"/>
          </a:p>
        </p:txBody>
      </p:sp>
    </p:spTree>
    <p:extLst>
      <p:ext uri="{BB962C8B-B14F-4D97-AF65-F5344CB8AC3E}">
        <p14:creationId xmlns:p14="http://schemas.microsoft.com/office/powerpoint/2010/main" val="3832668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0A9463-7A81-99B6-0C3E-031B097DC92C}"/>
              </a:ext>
            </a:extLst>
          </p:cNvPr>
          <p:cNvSpPr>
            <a:spLocks noGrp="1"/>
          </p:cNvSpPr>
          <p:nvPr>
            <p:ph type="title"/>
          </p:nvPr>
        </p:nvSpPr>
        <p:spPr/>
        <p:txBody>
          <a:bodyPr>
            <a:normAutofit fontScale="90000"/>
          </a:bodyPr>
          <a:lstStyle/>
          <a:p>
            <a:r>
              <a:rPr lang="en-US" dirty="0"/>
              <a:t>2.Write a program to read n characters from a file and append them back to the same file using</a:t>
            </a:r>
            <a:br>
              <a:rPr lang="en-US" dirty="0"/>
            </a:br>
            <a:r>
              <a:rPr lang="en-US" dirty="0"/>
              <a:t>dup2 function.</a:t>
            </a:r>
            <a:endParaRPr lang="en-IN" dirty="0"/>
          </a:p>
        </p:txBody>
      </p:sp>
      <p:pic>
        <p:nvPicPr>
          <p:cNvPr id="5" name="Picture 4">
            <a:extLst>
              <a:ext uri="{FF2B5EF4-FFF2-40B4-BE49-F238E27FC236}">
                <a16:creationId xmlns:a16="http://schemas.microsoft.com/office/drawing/2014/main" xmlns="" id="{7B78B2DD-69EE-BC75-CF9C-7CE93B7A8DE7}"/>
              </a:ext>
            </a:extLst>
          </p:cNvPr>
          <p:cNvPicPr>
            <a:picLocks noChangeAspect="1"/>
          </p:cNvPicPr>
          <p:nvPr/>
        </p:nvPicPr>
        <p:blipFill>
          <a:blip r:embed="rId2"/>
          <a:stretch>
            <a:fillRect/>
          </a:stretch>
        </p:blipFill>
        <p:spPr>
          <a:xfrm>
            <a:off x="4578273" y="1475117"/>
            <a:ext cx="6299635" cy="5017758"/>
          </a:xfrm>
          <a:prstGeom prst="rect">
            <a:avLst/>
          </a:prstGeom>
        </p:spPr>
      </p:pic>
    </p:spTree>
    <p:extLst>
      <p:ext uri="{BB962C8B-B14F-4D97-AF65-F5344CB8AC3E}">
        <p14:creationId xmlns:p14="http://schemas.microsoft.com/office/powerpoint/2010/main" val="1961454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5C51F0-7D6C-0EF8-6570-E3819530AC6D}"/>
              </a:ext>
            </a:extLst>
          </p:cNvPr>
          <p:cNvSpPr>
            <a:spLocks noGrp="1"/>
          </p:cNvSpPr>
          <p:nvPr>
            <p:ph type="title"/>
          </p:nvPr>
        </p:nvSpPr>
        <p:spPr/>
        <p:txBody>
          <a:bodyPr/>
          <a:lstStyle/>
          <a:p>
            <a:endParaRPr lang="en-IN"/>
          </a:p>
        </p:txBody>
      </p:sp>
      <p:pic>
        <p:nvPicPr>
          <p:cNvPr id="7" name="Picture 6">
            <a:extLst>
              <a:ext uri="{FF2B5EF4-FFF2-40B4-BE49-F238E27FC236}">
                <a16:creationId xmlns:a16="http://schemas.microsoft.com/office/drawing/2014/main" xmlns="" id="{E51A7B6A-30E8-E792-2BE9-078BE141920E}"/>
              </a:ext>
            </a:extLst>
          </p:cNvPr>
          <p:cNvPicPr>
            <a:picLocks noChangeAspect="1"/>
          </p:cNvPicPr>
          <p:nvPr/>
        </p:nvPicPr>
        <p:blipFill>
          <a:blip r:embed="rId2"/>
          <a:stretch>
            <a:fillRect/>
          </a:stretch>
        </p:blipFill>
        <p:spPr>
          <a:xfrm>
            <a:off x="693227" y="356207"/>
            <a:ext cx="11005892" cy="5353713"/>
          </a:xfrm>
          <a:prstGeom prst="rect">
            <a:avLst/>
          </a:prstGeom>
        </p:spPr>
      </p:pic>
    </p:spTree>
    <p:extLst>
      <p:ext uri="{BB962C8B-B14F-4D97-AF65-F5344CB8AC3E}">
        <p14:creationId xmlns:p14="http://schemas.microsoft.com/office/powerpoint/2010/main" val="723288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1473</Words>
  <Application>Microsoft Office PowerPoint</Application>
  <PresentationFormat>Widescreen</PresentationFormat>
  <Paragraphs>139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Session 2</vt:lpstr>
      <vt:lpstr>1.Write a C program to read from standard input and display on standard output.</vt:lpstr>
      <vt:lpstr>Included Headers:</vt:lpstr>
      <vt:lpstr>PowerPoint Presentation</vt:lpstr>
      <vt:lpstr>PowerPoint Presentation</vt:lpstr>
      <vt:lpstr>PowerPoint Presentation</vt:lpstr>
      <vt:lpstr>Writing Read Data:</vt:lpstr>
      <vt:lpstr>2.Write a program to read n characters from a file and append them back to the same file using dup2 function.</vt:lpstr>
      <vt:lpstr>PowerPoint Presentation</vt:lpstr>
      <vt:lpstr>PowerPoint Presentation</vt:lpstr>
      <vt:lpstr>PowerPoint Presentation</vt:lpstr>
      <vt:lpstr>PowerPoint Presentation</vt:lpstr>
      <vt:lpstr>PowerPoint Presentation</vt:lpstr>
      <vt:lpstr>PowerPoint Presentation</vt:lpstr>
      <vt:lpstr>Included Headers:</vt:lpstr>
      <vt:lpstr>Opening a File:</vt:lpstr>
      <vt:lpstr>PowerPoint Presentation</vt:lpstr>
      <vt:lpstr>PowerPoint Presentation</vt:lpstr>
      <vt:lpstr>PowerPoint Presentation</vt:lpstr>
      <vt:lpstr>PowerPoint Presentation</vt:lpstr>
      <vt:lpstr>PowerPoint Presentation</vt:lpstr>
      <vt:lpstr>4.Write a program to display the file content in reverse order using lseek system call.</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Pallavi N</dc:creator>
  <cp:lastModifiedBy>Sushma Bylaiah</cp:lastModifiedBy>
  <cp:revision>10</cp:revision>
  <dcterms:created xsi:type="dcterms:W3CDTF">2024-03-10T22:21:55Z</dcterms:created>
  <dcterms:modified xsi:type="dcterms:W3CDTF">2024-03-11T18:18:06Z</dcterms:modified>
</cp:coreProperties>
</file>