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6" r:id="rId8"/>
    <p:sldId id="262" r:id="rId9"/>
    <p:sldId id="263" r:id="rId10"/>
    <p:sldId id="265" r:id="rId11"/>
    <p:sldId id="268" r:id="rId12"/>
    <p:sldId id="271" r:id="rId13"/>
    <p:sldId id="272" r:id="rId14"/>
    <p:sldId id="273" r:id="rId15"/>
    <p:sldId id="275" r:id="rId16"/>
    <p:sldId id="277" r:id="rId17"/>
    <p:sldId id="274" r:id="rId18"/>
    <p:sldId id="276" r:id="rId19"/>
    <p:sldId id="270"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660"/>
  </p:normalViewPr>
  <p:slideViewPr>
    <p:cSldViewPr snapToGrid="0">
      <p:cViewPr varScale="1">
        <p:scale>
          <a:sx n="85" d="100"/>
          <a:sy n="85" d="100"/>
        </p:scale>
        <p:origin x="5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DFFA9A-5AC6-4249-9139-898ED4813A2D}"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44FB8517-1464-4CDB-AE53-155A54D3FD76}">
      <dgm:prSet phldrT="[Text]"/>
      <dgm:spPr/>
      <dgm:t>
        <a:bodyPr/>
        <a:lstStyle/>
        <a:p>
          <a:r>
            <a:rPr lang="en-IN" dirty="0"/>
            <a:t>Pipeline</a:t>
          </a:r>
        </a:p>
      </dgm:t>
    </dgm:pt>
    <dgm:pt modelId="{2D04CEF4-FE2A-4A36-A405-93CDDD2D5093}" type="parTrans" cxnId="{E0848678-0407-4B0C-AE0F-A5C0D63D67B4}">
      <dgm:prSet/>
      <dgm:spPr/>
      <dgm:t>
        <a:bodyPr/>
        <a:lstStyle/>
        <a:p>
          <a:endParaRPr lang="en-IN"/>
        </a:p>
      </dgm:t>
    </dgm:pt>
    <dgm:pt modelId="{AE0ACD95-0B6C-47B2-88BF-4717EED4EECE}" type="sibTrans" cxnId="{E0848678-0407-4B0C-AE0F-A5C0D63D67B4}">
      <dgm:prSet/>
      <dgm:spPr/>
      <dgm:t>
        <a:bodyPr/>
        <a:lstStyle/>
        <a:p>
          <a:endParaRPr lang="en-IN"/>
        </a:p>
      </dgm:t>
    </dgm:pt>
    <dgm:pt modelId="{EBD62C5F-2350-4CFF-B7F4-19CD88645C78}">
      <dgm:prSet phldrT="[Text]" custT="1"/>
      <dgm:spPr/>
      <dgm:t>
        <a:bodyPr/>
        <a:lstStyle/>
        <a:p>
          <a:r>
            <a:rPr lang="en-US" sz="1600" b="0" i="0" dirty="0">
              <a:effectLst/>
              <a:latin typeface="+mn-lt"/>
            </a:rPr>
            <a:t>Pipeline is a suite of plugins which supports implementing and integrating </a:t>
          </a:r>
          <a:r>
            <a:rPr lang="en-US" sz="1600" b="0" i="1" dirty="0">
              <a:effectLst/>
              <a:latin typeface="+mn-lt"/>
            </a:rPr>
            <a:t>continuous delivery pipelines</a:t>
          </a:r>
          <a:r>
            <a:rPr lang="en-US" sz="1600" b="0" i="0" dirty="0">
              <a:effectLst/>
              <a:latin typeface="+mn-lt"/>
            </a:rPr>
            <a:t> into Jenkins.</a:t>
          </a:r>
          <a:endParaRPr lang="en-IN" sz="1600" dirty="0">
            <a:latin typeface="+mn-lt"/>
          </a:endParaRPr>
        </a:p>
      </dgm:t>
    </dgm:pt>
    <dgm:pt modelId="{BA6ED587-1C8F-43DC-9AEC-62F2410DE7B6}" type="parTrans" cxnId="{4FE01831-499F-43F5-8FA0-FA9A6D8E6F3D}">
      <dgm:prSet/>
      <dgm:spPr/>
      <dgm:t>
        <a:bodyPr/>
        <a:lstStyle/>
        <a:p>
          <a:endParaRPr lang="en-IN"/>
        </a:p>
      </dgm:t>
    </dgm:pt>
    <dgm:pt modelId="{23A633A1-19F3-4EBF-87FB-6DA25B0A895F}" type="sibTrans" cxnId="{4FE01831-499F-43F5-8FA0-FA9A6D8E6F3D}">
      <dgm:prSet/>
      <dgm:spPr/>
      <dgm:t>
        <a:bodyPr/>
        <a:lstStyle/>
        <a:p>
          <a:endParaRPr lang="en-IN"/>
        </a:p>
      </dgm:t>
    </dgm:pt>
    <dgm:pt modelId="{942DE3AC-18F7-4F4A-9F56-1AB99532DD27}">
      <dgm:prSet phldrT="[Text]"/>
      <dgm:spPr/>
      <dgm:t>
        <a:bodyPr/>
        <a:lstStyle/>
        <a:p>
          <a:r>
            <a:rPr lang="en-IN" dirty="0"/>
            <a:t>Agent</a:t>
          </a:r>
        </a:p>
      </dgm:t>
    </dgm:pt>
    <dgm:pt modelId="{1A3BB6EA-3FD2-4C39-A0AE-EDA6E4D3A367}" type="parTrans" cxnId="{79934D4C-BF40-4DE9-BFE7-11046D11B855}">
      <dgm:prSet/>
      <dgm:spPr/>
      <dgm:t>
        <a:bodyPr/>
        <a:lstStyle/>
        <a:p>
          <a:endParaRPr lang="en-IN"/>
        </a:p>
      </dgm:t>
    </dgm:pt>
    <dgm:pt modelId="{166ECEEB-B709-485D-AC12-33688703AECB}" type="sibTrans" cxnId="{79934D4C-BF40-4DE9-BFE7-11046D11B855}">
      <dgm:prSet/>
      <dgm:spPr/>
      <dgm:t>
        <a:bodyPr/>
        <a:lstStyle/>
        <a:p>
          <a:endParaRPr lang="en-IN"/>
        </a:p>
      </dgm:t>
    </dgm:pt>
    <dgm:pt modelId="{6D250698-D9DE-4733-8D15-C33E9AAC42BB}">
      <dgm:prSet phldrT="[Text]" custT="1"/>
      <dgm:spPr/>
      <dgm:t>
        <a:bodyPr/>
        <a:lstStyle/>
        <a:p>
          <a:r>
            <a:rPr lang="en-US" sz="1600" b="0" i="0" dirty="0"/>
            <a:t>An agent is typically a machine, or container, which connects to a Jenkins controller and executes tasks when directed by the controller.</a:t>
          </a:r>
          <a:endParaRPr lang="en-IN" sz="1600" dirty="0"/>
        </a:p>
      </dgm:t>
    </dgm:pt>
    <dgm:pt modelId="{83A39F3D-D0C2-405D-9D2C-92C4E98A9324}" type="parTrans" cxnId="{DBC49F2B-73FE-44E0-9798-EDD06C60468D}">
      <dgm:prSet/>
      <dgm:spPr/>
      <dgm:t>
        <a:bodyPr/>
        <a:lstStyle/>
        <a:p>
          <a:endParaRPr lang="en-IN"/>
        </a:p>
      </dgm:t>
    </dgm:pt>
    <dgm:pt modelId="{7B200E2D-4613-4452-B6C6-375DBF0F7F43}" type="sibTrans" cxnId="{DBC49F2B-73FE-44E0-9798-EDD06C60468D}">
      <dgm:prSet/>
      <dgm:spPr/>
      <dgm:t>
        <a:bodyPr/>
        <a:lstStyle/>
        <a:p>
          <a:endParaRPr lang="en-IN"/>
        </a:p>
      </dgm:t>
    </dgm:pt>
    <dgm:pt modelId="{4F84BFB1-E036-41EC-9306-CC4447F180ED}">
      <dgm:prSet phldrT="[Text]"/>
      <dgm:spPr/>
      <dgm:t>
        <a:bodyPr/>
        <a:lstStyle/>
        <a:p>
          <a:r>
            <a:rPr lang="en-IN" dirty="0"/>
            <a:t>Stage</a:t>
          </a:r>
        </a:p>
      </dgm:t>
    </dgm:pt>
    <dgm:pt modelId="{64F51150-B229-49F1-8C47-05A29B17535F}" type="parTrans" cxnId="{83545005-0D12-432E-9171-83194763AD5F}">
      <dgm:prSet/>
      <dgm:spPr/>
      <dgm:t>
        <a:bodyPr/>
        <a:lstStyle/>
        <a:p>
          <a:endParaRPr lang="en-IN"/>
        </a:p>
      </dgm:t>
    </dgm:pt>
    <dgm:pt modelId="{FF12B14F-4BD5-404A-A2FB-CF1FC6723C88}" type="sibTrans" cxnId="{83545005-0D12-432E-9171-83194763AD5F}">
      <dgm:prSet/>
      <dgm:spPr/>
      <dgm:t>
        <a:bodyPr/>
        <a:lstStyle/>
        <a:p>
          <a:endParaRPr lang="en-IN"/>
        </a:p>
      </dgm:t>
    </dgm:pt>
    <dgm:pt modelId="{636AD267-3041-4488-B3F2-5452DF6F5659}">
      <dgm:prSet phldrT="[Text]" custT="1"/>
      <dgm:spPr/>
      <dgm:t>
        <a:bodyPr/>
        <a:lstStyle/>
        <a:p>
          <a:r>
            <a:rPr lang="en-US" sz="1600" b="0" i="0" dirty="0"/>
            <a:t>It contains a collection of states such as build, deploy, test and release.</a:t>
          </a:r>
          <a:endParaRPr lang="en-IN" sz="1600" dirty="0"/>
        </a:p>
      </dgm:t>
    </dgm:pt>
    <dgm:pt modelId="{2375989E-9926-49C8-B040-93A2D49F78E3}" type="parTrans" cxnId="{2800178A-9092-493B-9A57-86C5B559825D}">
      <dgm:prSet/>
      <dgm:spPr/>
      <dgm:t>
        <a:bodyPr/>
        <a:lstStyle/>
        <a:p>
          <a:endParaRPr lang="en-IN"/>
        </a:p>
      </dgm:t>
    </dgm:pt>
    <dgm:pt modelId="{135BD090-8A6B-466D-A3A9-98750945AC67}" type="sibTrans" cxnId="{2800178A-9092-493B-9A57-86C5B559825D}">
      <dgm:prSet/>
      <dgm:spPr/>
      <dgm:t>
        <a:bodyPr/>
        <a:lstStyle/>
        <a:p>
          <a:endParaRPr lang="en-IN"/>
        </a:p>
      </dgm:t>
    </dgm:pt>
    <dgm:pt modelId="{E16DCF42-B55A-4371-9D09-D53CDAD770F7}">
      <dgm:prSet phldrT="[Text]"/>
      <dgm:spPr/>
      <dgm:t>
        <a:bodyPr/>
        <a:lstStyle/>
        <a:p>
          <a:r>
            <a:rPr lang="en-IN" dirty="0"/>
            <a:t>Step</a:t>
          </a:r>
        </a:p>
      </dgm:t>
    </dgm:pt>
    <dgm:pt modelId="{0C1CC69F-6C1F-423D-A59B-7368AFAB1B1A}" type="parTrans" cxnId="{42579E31-6E54-4A39-8C9B-FD9FC773798A}">
      <dgm:prSet/>
      <dgm:spPr/>
      <dgm:t>
        <a:bodyPr/>
        <a:lstStyle/>
        <a:p>
          <a:endParaRPr lang="en-IN"/>
        </a:p>
      </dgm:t>
    </dgm:pt>
    <dgm:pt modelId="{58E83039-8B12-4E0B-BD9E-A04FFB39F050}" type="sibTrans" cxnId="{42579E31-6E54-4A39-8C9B-FD9FC773798A}">
      <dgm:prSet/>
      <dgm:spPr/>
      <dgm:t>
        <a:bodyPr/>
        <a:lstStyle/>
        <a:p>
          <a:endParaRPr lang="en-IN"/>
        </a:p>
      </dgm:t>
    </dgm:pt>
    <dgm:pt modelId="{3C2D9C16-95E6-483A-8469-A2968188496D}">
      <dgm:prSet custT="1"/>
      <dgm:spPr/>
      <dgm:t>
        <a:bodyPr/>
        <a:lstStyle/>
        <a:p>
          <a:r>
            <a:rPr lang="en-US" sz="1600" b="0" i="0" dirty="0"/>
            <a:t>Jenkins Pipeline allows you to compose multiple steps in an easy way that can help you model any sort of automation process.</a:t>
          </a:r>
          <a:endParaRPr lang="en-IN" sz="1600" dirty="0"/>
        </a:p>
      </dgm:t>
    </dgm:pt>
    <dgm:pt modelId="{9F51A405-8C4F-4C77-8FF4-2E25E9526455}" type="parTrans" cxnId="{1F97831B-3313-4516-8A77-7F7F231AB561}">
      <dgm:prSet/>
      <dgm:spPr/>
      <dgm:t>
        <a:bodyPr/>
        <a:lstStyle/>
        <a:p>
          <a:endParaRPr lang="en-IN"/>
        </a:p>
      </dgm:t>
    </dgm:pt>
    <dgm:pt modelId="{9C6F7015-A511-4893-AD8B-0C354779D071}" type="sibTrans" cxnId="{1F97831B-3313-4516-8A77-7F7F231AB561}">
      <dgm:prSet/>
      <dgm:spPr/>
      <dgm:t>
        <a:bodyPr/>
        <a:lstStyle/>
        <a:p>
          <a:endParaRPr lang="en-IN"/>
        </a:p>
      </dgm:t>
    </dgm:pt>
    <dgm:pt modelId="{8AB1B76E-1443-4B0E-B5CF-AC97BC6CB31B}" type="pres">
      <dgm:prSet presAssocID="{53DFFA9A-5AC6-4249-9139-898ED4813A2D}" presName="Name0" presStyleCnt="0">
        <dgm:presLayoutVars>
          <dgm:chMax/>
          <dgm:chPref val="3"/>
          <dgm:dir/>
          <dgm:animOne val="branch"/>
          <dgm:animLvl val="lvl"/>
        </dgm:presLayoutVars>
      </dgm:prSet>
      <dgm:spPr/>
    </dgm:pt>
    <dgm:pt modelId="{F3BCD581-352C-4F29-B027-BDF619A24E39}" type="pres">
      <dgm:prSet presAssocID="{44FB8517-1464-4CDB-AE53-155A54D3FD76}" presName="composite" presStyleCnt="0"/>
      <dgm:spPr/>
    </dgm:pt>
    <dgm:pt modelId="{6CFFF93D-466F-4348-A912-39EABB80887A}" type="pres">
      <dgm:prSet presAssocID="{44FB8517-1464-4CDB-AE53-155A54D3FD76}" presName="FirstChild" presStyleLbl="revTx" presStyleIdx="0" presStyleCnt="4">
        <dgm:presLayoutVars>
          <dgm:chMax val="0"/>
          <dgm:chPref val="0"/>
          <dgm:bulletEnabled val="1"/>
        </dgm:presLayoutVars>
      </dgm:prSet>
      <dgm:spPr/>
    </dgm:pt>
    <dgm:pt modelId="{D98648BE-C306-42F3-86EF-B7FCFB54533D}" type="pres">
      <dgm:prSet presAssocID="{44FB8517-1464-4CDB-AE53-155A54D3FD76}" presName="Parent" presStyleLbl="alignNode1" presStyleIdx="0" presStyleCnt="4" custScaleY="47828">
        <dgm:presLayoutVars>
          <dgm:chMax val="3"/>
          <dgm:chPref val="3"/>
          <dgm:bulletEnabled val="1"/>
        </dgm:presLayoutVars>
      </dgm:prSet>
      <dgm:spPr/>
    </dgm:pt>
    <dgm:pt modelId="{D9DBF6AE-E39E-45BD-B5FE-2E3A481F3897}" type="pres">
      <dgm:prSet presAssocID="{44FB8517-1464-4CDB-AE53-155A54D3FD76}" presName="Accent" presStyleLbl="parChTrans1D1" presStyleIdx="0" presStyleCnt="4"/>
      <dgm:spPr/>
    </dgm:pt>
    <dgm:pt modelId="{F4C1D47E-2B9B-4151-89A3-7B1C53873242}" type="pres">
      <dgm:prSet presAssocID="{AE0ACD95-0B6C-47B2-88BF-4717EED4EECE}" presName="sibTrans" presStyleCnt="0"/>
      <dgm:spPr/>
    </dgm:pt>
    <dgm:pt modelId="{FDE2370C-053E-4009-ABC0-A1C6FAD7089D}" type="pres">
      <dgm:prSet presAssocID="{942DE3AC-18F7-4F4A-9F56-1AB99532DD27}" presName="composite" presStyleCnt="0"/>
      <dgm:spPr/>
    </dgm:pt>
    <dgm:pt modelId="{A3375BC1-C79A-4706-8CDB-0238E9EE9145}" type="pres">
      <dgm:prSet presAssocID="{942DE3AC-18F7-4F4A-9F56-1AB99532DD27}" presName="FirstChild" presStyleLbl="revTx" presStyleIdx="1" presStyleCnt="4">
        <dgm:presLayoutVars>
          <dgm:chMax val="0"/>
          <dgm:chPref val="0"/>
          <dgm:bulletEnabled val="1"/>
        </dgm:presLayoutVars>
      </dgm:prSet>
      <dgm:spPr/>
    </dgm:pt>
    <dgm:pt modelId="{FE50E400-51C7-4692-B507-2C914516A837}" type="pres">
      <dgm:prSet presAssocID="{942DE3AC-18F7-4F4A-9F56-1AB99532DD27}" presName="Parent" presStyleLbl="alignNode1" presStyleIdx="1" presStyleCnt="4" custScaleY="50240">
        <dgm:presLayoutVars>
          <dgm:chMax val="3"/>
          <dgm:chPref val="3"/>
          <dgm:bulletEnabled val="1"/>
        </dgm:presLayoutVars>
      </dgm:prSet>
      <dgm:spPr/>
    </dgm:pt>
    <dgm:pt modelId="{58654367-E043-400D-B45B-2E002726741C}" type="pres">
      <dgm:prSet presAssocID="{942DE3AC-18F7-4F4A-9F56-1AB99532DD27}" presName="Accent" presStyleLbl="parChTrans1D1" presStyleIdx="1" presStyleCnt="4"/>
      <dgm:spPr/>
    </dgm:pt>
    <dgm:pt modelId="{9AB43736-D219-4404-BAD8-4370A409561B}" type="pres">
      <dgm:prSet presAssocID="{166ECEEB-B709-485D-AC12-33688703AECB}" presName="sibTrans" presStyleCnt="0"/>
      <dgm:spPr/>
    </dgm:pt>
    <dgm:pt modelId="{E8ED3C67-C860-49B2-B84B-E9D4B5F25088}" type="pres">
      <dgm:prSet presAssocID="{4F84BFB1-E036-41EC-9306-CC4447F180ED}" presName="composite" presStyleCnt="0"/>
      <dgm:spPr/>
    </dgm:pt>
    <dgm:pt modelId="{1370A445-5844-424B-9126-60D1E25F63C6}" type="pres">
      <dgm:prSet presAssocID="{4F84BFB1-E036-41EC-9306-CC4447F180ED}" presName="FirstChild" presStyleLbl="revTx" presStyleIdx="2" presStyleCnt="4">
        <dgm:presLayoutVars>
          <dgm:chMax val="0"/>
          <dgm:chPref val="0"/>
          <dgm:bulletEnabled val="1"/>
        </dgm:presLayoutVars>
      </dgm:prSet>
      <dgm:spPr/>
    </dgm:pt>
    <dgm:pt modelId="{E5D5828F-646B-4833-8AE8-9ADE662A2ADC}" type="pres">
      <dgm:prSet presAssocID="{4F84BFB1-E036-41EC-9306-CC4447F180ED}" presName="Parent" presStyleLbl="alignNode1" presStyleIdx="2" presStyleCnt="4" custScaleY="40015">
        <dgm:presLayoutVars>
          <dgm:chMax val="3"/>
          <dgm:chPref val="3"/>
          <dgm:bulletEnabled val="1"/>
        </dgm:presLayoutVars>
      </dgm:prSet>
      <dgm:spPr/>
    </dgm:pt>
    <dgm:pt modelId="{C2B30C99-D8AC-4D05-B692-611971819EB3}" type="pres">
      <dgm:prSet presAssocID="{4F84BFB1-E036-41EC-9306-CC4447F180ED}" presName="Accent" presStyleLbl="parChTrans1D1" presStyleIdx="2" presStyleCnt="4"/>
      <dgm:spPr/>
    </dgm:pt>
    <dgm:pt modelId="{A498B000-F149-49CD-AD88-73CA2612E864}" type="pres">
      <dgm:prSet presAssocID="{FF12B14F-4BD5-404A-A2FB-CF1FC6723C88}" presName="sibTrans" presStyleCnt="0"/>
      <dgm:spPr/>
    </dgm:pt>
    <dgm:pt modelId="{05696418-E7E1-49CF-A511-CD773BF05067}" type="pres">
      <dgm:prSet presAssocID="{E16DCF42-B55A-4371-9D09-D53CDAD770F7}" presName="composite" presStyleCnt="0"/>
      <dgm:spPr/>
    </dgm:pt>
    <dgm:pt modelId="{CD312A5E-DD91-46CB-A577-159088736C1B}" type="pres">
      <dgm:prSet presAssocID="{E16DCF42-B55A-4371-9D09-D53CDAD770F7}" presName="FirstChild" presStyleLbl="revTx" presStyleIdx="3" presStyleCnt="4">
        <dgm:presLayoutVars>
          <dgm:chMax val="0"/>
          <dgm:chPref val="0"/>
          <dgm:bulletEnabled val="1"/>
        </dgm:presLayoutVars>
      </dgm:prSet>
      <dgm:spPr/>
    </dgm:pt>
    <dgm:pt modelId="{32F374A1-9521-4CA2-9D73-77A5F79A116C}" type="pres">
      <dgm:prSet presAssocID="{E16DCF42-B55A-4371-9D09-D53CDAD770F7}" presName="Parent" presStyleLbl="alignNode1" presStyleIdx="3" presStyleCnt="4" custScaleY="37012">
        <dgm:presLayoutVars>
          <dgm:chMax val="3"/>
          <dgm:chPref val="3"/>
          <dgm:bulletEnabled val="1"/>
        </dgm:presLayoutVars>
      </dgm:prSet>
      <dgm:spPr/>
    </dgm:pt>
    <dgm:pt modelId="{976EBADE-6A88-4080-9E3A-E08C4EB2CD4D}" type="pres">
      <dgm:prSet presAssocID="{E16DCF42-B55A-4371-9D09-D53CDAD770F7}" presName="Accent" presStyleLbl="parChTrans1D1" presStyleIdx="3" presStyleCnt="4"/>
      <dgm:spPr/>
    </dgm:pt>
  </dgm:ptLst>
  <dgm:cxnLst>
    <dgm:cxn modelId="{83545005-0D12-432E-9171-83194763AD5F}" srcId="{53DFFA9A-5AC6-4249-9139-898ED4813A2D}" destId="{4F84BFB1-E036-41EC-9306-CC4447F180ED}" srcOrd="2" destOrd="0" parTransId="{64F51150-B229-49F1-8C47-05A29B17535F}" sibTransId="{FF12B14F-4BD5-404A-A2FB-CF1FC6723C88}"/>
    <dgm:cxn modelId="{1F97831B-3313-4516-8A77-7F7F231AB561}" srcId="{E16DCF42-B55A-4371-9D09-D53CDAD770F7}" destId="{3C2D9C16-95E6-483A-8469-A2968188496D}" srcOrd="0" destOrd="0" parTransId="{9F51A405-8C4F-4C77-8FF4-2E25E9526455}" sibTransId="{9C6F7015-A511-4893-AD8B-0C354779D071}"/>
    <dgm:cxn modelId="{DB4CCD26-8308-4B0D-B5F6-25B85BAC2DBB}" type="presOf" srcId="{EBD62C5F-2350-4CFF-B7F4-19CD88645C78}" destId="{6CFFF93D-466F-4348-A912-39EABB80887A}" srcOrd="0" destOrd="0" presId="urn:microsoft.com/office/officeart/2011/layout/TabList"/>
    <dgm:cxn modelId="{DBC49F2B-73FE-44E0-9798-EDD06C60468D}" srcId="{942DE3AC-18F7-4F4A-9F56-1AB99532DD27}" destId="{6D250698-D9DE-4733-8D15-C33E9AAC42BB}" srcOrd="0" destOrd="0" parTransId="{83A39F3D-D0C2-405D-9D2C-92C4E98A9324}" sibTransId="{7B200E2D-4613-4452-B6C6-375DBF0F7F43}"/>
    <dgm:cxn modelId="{4FE01831-499F-43F5-8FA0-FA9A6D8E6F3D}" srcId="{44FB8517-1464-4CDB-AE53-155A54D3FD76}" destId="{EBD62C5F-2350-4CFF-B7F4-19CD88645C78}" srcOrd="0" destOrd="0" parTransId="{BA6ED587-1C8F-43DC-9AEC-62F2410DE7B6}" sibTransId="{23A633A1-19F3-4EBF-87FB-6DA25B0A895F}"/>
    <dgm:cxn modelId="{42579E31-6E54-4A39-8C9B-FD9FC773798A}" srcId="{53DFFA9A-5AC6-4249-9139-898ED4813A2D}" destId="{E16DCF42-B55A-4371-9D09-D53CDAD770F7}" srcOrd="3" destOrd="0" parTransId="{0C1CC69F-6C1F-423D-A59B-7368AFAB1B1A}" sibTransId="{58E83039-8B12-4E0B-BD9E-A04FFB39F050}"/>
    <dgm:cxn modelId="{4E8A185E-424E-4821-915A-7E3EED9622B5}" type="presOf" srcId="{4F84BFB1-E036-41EC-9306-CC4447F180ED}" destId="{E5D5828F-646B-4833-8AE8-9ADE662A2ADC}" srcOrd="0" destOrd="0" presId="urn:microsoft.com/office/officeart/2011/layout/TabList"/>
    <dgm:cxn modelId="{25347F5F-F5D5-4FE8-901C-5A046166D90C}" type="presOf" srcId="{636AD267-3041-4488-B3F2-5452DF6F5659}" destId="{1370A445-5844-424B-9126-60D1E25F63C6}" srcOrd="0" destOrd="0" presId="urn:microsoft.com/office/officeart/2011/layout/TabList"/>
    <dgm:cxn modelId="{79934D4C-BF40-4DE9-BFE7-11046D11B855}" srcId="{53DFFA9A-5AC6-4249-9139-898ED4813A2D}" destId="{942DE3AC-18F7-4F4A-9F56-1AB99532DD27}" srcOrd="1" destOrd="0" parTransId="{1A3BB6EA-3FD2-4C39-A0AE-EDA6E4D3A367}" sibTransId="{166ECEEB-B709-485D-AC12-33688703AECB}"/>
    <dgm:cxn modelId="{1B48BD57-2B30-4A79-A8C3-071A68171571}" type="presOf" srcId="{942DE3AC-18F7-4F4A-9F56-1AB99532DD27}" destId="{FE50E400-51C7-4692-B507-2C914516A837}" srcOrd="0" destOrd="0" presId="urn:microsoft.com/office/officeart/2011/layout/TabList"/>
    <dgm:cxn modelId="{E0848678-0407-4B0C-AE0F-A5C0D63D67B4}" srcId="{53DFFA9A-5AC6-4249-9139-898ED4813A2D}" destId="{44FB8517-1464-4CDB-AE53-155A54D3FD76}" srcOrd="0" destOrd="0" parTransId="{2D04CEF4-FE2A-4A36-A405-93CDDD2D5093}" sibTransId="{AE0ACD95-0B6C-47B2-88BF-4717EED4EECE}"/>
    <dgm:cxn modelId="{2800178A-9092-493B-9A57-86C5B559825D}" srcId="{4F84BFB1-E036-41EC-9306-CC4447F180ED}" destId="{636AD267-3041-4488-B3F2-5452DF6F5659}" srcOrd="0" destOrd="0" parTransId="{2375989E-9926-49C8-B040-93A2D49F78E3}" sibTransId="{135BD090-8A6B-466D-A3A9-98750945AC67}"/>
    <dgm:cxn modelId="{6529F59A-1E11-401F-B895-DF6C1EE71433}" type="presOf" srcId="{3C2D9C16-95E6-483A-8469-A2968188496D}" destId="{CD312A5E-DD91-46CB-A577-159088736C1B}" srcOrd="0" destOrd="0" presId="urn:microsoft.com/office/officeart/2011/layout/TabList"/>
    <dgm:cxn modelId="{B4B150BA-E006-4B41-ABD3-8388CBD185D0}" type="presOf" srcId="{44FB8517-1464-4CDB-AE53-155A54D3FD76}" destId="{D98648BE-C306-42F3-86EF-B7FCFB54533D}" srcOrd="0" destOrd="0" presId="urn:microsoft.com/office/officeart/2011/layout/TabList"/>
    <dgm:cxn modelId="{20C0C1BF-B5BF-47B1-8E62-BDAD44CBD5E0}" type="presOf" srcId="{6D250698-D9DE-4733-8D15-C33E9AAC42BB}" destId="{A3375BC1-C79A-4706-8CDB-0238E9EE9145}" srcOrd="0" destOrd="0" presId="urn:microsoft.com/office/officeart/2011/layout/TabList"/>
    <dgm:cxn modelId="{DC0C11C8-5E03-4D8B-88F9-82791DEADD0A}" type="presOf" srcId="{53DFFA9A-5AC6-4249-9139-898ED4813A2D}" destId="{8AB1B76E-1443-4B0E-B5CF-AC97BC6CB31B}" srcOrd="0" destOrd="0" presId="urn:microsoft.com/office/officeart/2011/layout/TabList"/>
    <dgm:cxn modelId="{6B8AACEA-B2BF-4BEF-AEFB-D9517DD7DE35}" type="presOf" srcId="{E16DCF42-B55A-4371-9D09-D53CDAD770F7}" destId="{32F374A1-9521-4CA2-9D73-77A5F79A116C}" srcOrd="0" destOrd="0" presId="urn:microsoft.com/office/officeart/2011/layout/TabList"/>
    <dgm:cxn modelId="{2AF1E8EA-5E4C-471B-B025-E56E856CA14D}" type="presParOf" srcId="{8AB1B76E-1443-4B0E-B5CF-AC97BC6CB31B}" destId="{F3BCD581-352C-4F29-B027-BDF619A24E39}" srcOrd="0" destOrd="0" presId="urn:microsoft.com/office/officeart/2011/layout/TabList"/>
    <dgm:cxn modelId="{852019C7-BF7D-4315-9316-290F768D2886}" type="presParOf" srcId="{F3BCD581-352C-4F29-B027-BDF619A24E39}" destId="{6CFFF93D-466F-4348-A912-39EABB80887A}" srcOrd="0" destOrd="0" presId="urn:microsoft.com/office/officeart/2011/layout/TabList"/>
    <dgm:cxn modelId="{B98F988D-1331-4096-B314-B8CF628D3BD5}" type="presParOf" srcId="{F3BCD581-352C-4F29-B027-BDF619A24E39}" destId="{D98648BE-C306-42F3-86EF-B7FCFB54533D}" srcOrd="1" destOrd="0" presId="urn:microsoft.com/office/officeart/2011/layout/TabList"/>
    <dgm:cxn modelId="{ACBC1205-0C0E-4C1F-9121-76A1EF33287D}" type="presParOf" srcId="{F3BCD581-352C-4F29-B027-BDF619A24E39}" destId="{D9DBF6AE-E39E-45BD-B5FE-2E3A481F3897}" srcOrd="2" destOrd="0" presId="urn:microsoft.com/office/officeart/2011/layout/TabList"/>
    <dgm:cxn modelId="{B492F940-EABC-4EE0-83D1-085CAD7981A1}" type="presParOf" srcId="{8AB1B76E-1443-4B0E-B5CF-AC97BC6CB31B}" destId="{F4C1D47E-2B9B-4151-89A3-7B1C53873242}" srcOrd="1" destOrd="0" presId="urn:microsoft.com/office/officeart/2011/layout/TabList"/>
    <dgm:cxn modelId="{BE8119B1-891E-41DD-92BD-26C020D759A3}" type="presParOf" srcId="{8AB1B76E-1443-4B0E-B5CF-AC97BC6CB31B}" destId="{FDE2370C-053E-4009-ABC0-A1C6FAD7089D}" srcOrd="2" destOrd="0" presId="urn:microsoft.com/office/officeart/2011/layout/TabList"/>
    <dgm:cxn modelId="{FD5F2C0A-E319-4FE9-ADF4-7DC36A021F13}" type="presParOf" srcId="{FDE2370C-053E-4009-ABC0-A1C6FAD7089D}" destId="{A3375BC1-C79A-4706-8CDB-0238E9EE9145}" srcOrd="0" destOrd="0" presId="urn:microsoft.com/office/officeart/2011/layout/TabList"/>
    <dgm:cxn modelId="{5D921EF9-64E1-49B2-9D25-8CC0AA41FBB8}" type="presParOf" srcId="{FDE2370C-053E-4009-ABC0-A1C6FAD7089D}" destId="{FE50E400-51C7-4692-B507-2C914516A837}" srcOrd="1" destOrd="0" presId="urn:microsoft.com/office/officeart/2011/layout/TabList"/>
    <dgm:cxn modelId="{3B967E7B-A678-4526-9E0E-C834484707FB}" type="presParOf" srcId="{FDE2370C-053E-4009-ABC0-A1C6FAD7089D}" destId="{58654367-E043-400D-B45B-2E002726741C}" srcOrd="2" destOrd="0" presId="urn:microsoft.com/office/officeart/2011/layout/TabList"/>
    <dgm:cxn modelId="{E97E7448-89D0-48A2-8B75-8B4FE58437C7}" type="presParOf" srcId="{8AB1B76E-1443-4B0E-B5CF-AC97BC6CB31B}" destId="{9AB43736-D219-4404-BAD8-4370A409561B}" srcOrd="3" destOrd="0" presId="urn:microsoft.com/office/officeart/2011/layout/TabList"/>
    <dgm:cxn modelId="{6A40B39E-D4A3-4E60-BEF5-DCA8EFF170AC}" type="presParOf" srcId="{8AB1B76E-1443-4B0E-B5CF-AC97BC6CB31B}" destId="{E8ED3C67-C860-49B2-B84B-E9D4B5F25088}" srcOrd="4" destOrd="0" presId="urn:microsoft.com/office/officeart/2011/layout/TabList"/>
    <dgm:cxn modelId="{7A47D9B2-78FB-4A32-BBA2-5557A04928CE}" type="presParOf" srcId="{E8ED3C67-C860-49B2-B84B-E9D4B5F25088}" destId="{1370A445-5844-424B-9126-60D1E25F63C6}" srcOrd="0" destOrd="0" presId="urn:microsoft.com/office/officeart/2011/layout/TabList"/>
    <dgm:cxn modelId="{DD19B5DC-D402-4C3F-8CE1-22DF0B22362F}" type="presParOf" srcId="{E8ED3C67-C860-49B2-B84B-E9D4B5F25088}" destId="{E5D5828F-646B-4833-8AE8-9ADE662A2ADC}" srcOrd="1" destOrd="0" presId="urn:microsoft.com/office/officeart/2011/layout/TabList"/>
    <dgm:cxn modelId="{419CF664-AE0D-42A2-8B8C-85E66893DEB5}" type="presParOf" srcId="{E8ED3C67-C860-49B2-B84B-E9D4B5F25088}" destId="{C2B30C99-D8AC-4D05-B692-611971819EB3}" srcOrd="2" destOrd="0" presId="urn:microsoft.com/office/officeart/2011/layout/TabList"/>
    <dgm:cxn modelId="{5825F576-A0D2-43A3-A1B5-559D82AC1F3A}" type="presParOf" srcId="{8AB1B76E-1443-4B0E-B5CF-AC97BC6CB31B}" destId="{A498B000-F149-49CD-AD88-73CA2612E864}" srcOrd="5" destOrd="0" presId="urn:microsoft.com/office/officeart/2011/layout/TabList"/>
    <dgm:cxn modelId="{08D2FC6E-29A5-4A2E-AAC6-CFF286BBAA89}" type="presParOf" srcId="{8AB1B76E-1443-4B0E-B5CF-AC97BC6CB31B}" destId="{05696418-E7E1-49CF-A511-CD773BF05067}" srcOrd="6" destOrd="0" presId="urn:microsoft.com/office/officeart/2011/layout/TabList"/>
    <dgm:cxn modelId="{783F06B6-8AD1-4B0D-911E-3AB286CD0CB5}" type="presParOf" srcId="{05696418-E7E1-49CF-A511-CD773BF05067}" destId="{CD312A5E-DD91-46CB-A577-159088736C1B}" srcOrd="0" destOrd="0" presId="urn:microsoft.com/office/officeart/2011/layout/TabList"/>
    <dgm:cxn modelId="{4D01925B-43D8-4758-95E6-416019A30076}" type="presParOf" srcId="{05696418-E7E1-49CF-A511-CD773BF05067}" destId="{32F374A1-9521-4CA2-9D73-77A5F79A116C}" srcOrd="1" destOrd="0" presId="urn:microsoft.com/office/officeart/2011/layout/TabList"/>
    <dgm:cxn modelId="{DB95AFB1-5AFA-406E-B0DF-47635B75C4E6}" type="presParOf" srcId="{05696418-E7E1-49CF-A511-CD773BF05067}" destId="{976EBADE-6A88-4080-9E3A-E08C4EB2CD4D}"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946EB9-7303-410A-A163-1137315E964C}" type="doc">
      <dgm:prSet loTypeId="urn:microsoft.com/office/officeart/2011/layout/TabList" loCatId="list" qsTypeId="urn:microsoft.com/office/officeart/2005/8/quickstyle/simple2" qsCatId="simple" csTypeId="urn:microsoft.com/office/officeart/2005/8/colors/accent1_2" csCatId="accent1" phldr="1"/>
      <dgm:spPr/>
      <dgm:t>
        <a:bodyPr/>
        <a:lstStyle/>
        <a:p>
          <a:endParaRPr lang="en-IN"/>
        </a:p>
      </dgm:t>
    </dgm:pt>
    <dgm:pt modelId="{F0ABC888-3ECC-447D-8E2D-974DAE092ED1}">
      <dgm:prSet phldrT="[Text]"/>
      <dgm:spPr/>
      <dgm:t>
        <a:bodyPr/>
        <a:lstStyle/>
        <a:p>
          <a:r>
            <a:rPr lang="en-IN" b="1" i="0" dirty="0">
              <a:effectLst/>
              <a:latin typeface="Poppins" panose="00000500000000000000" pitchFamily="2" charset="0"/>
            </a:rPr>
            <a:t>Jenkins Master</a:t>
          </a:r>
          <a:endParaRPr lang="en-IN" dirty="0"/>
        </a:p>
      </dgm:t>
    </dgm:pt>
    <dgm:pt modelId="{2B539FCB-8D72-4B6B-9251-656311B710C3}" type="parTrans" cxnId="{8FD309C6-7449-40E7-8EDB-6F30C76027AF}">
      <dgm:prSet/>
      <dgm:spPr/>
      <dgm:t>
        <a:bodyPr/>
        <a:lstStyle/>
        <a:p>
          <a:endParaRPr lang="en-IN"/>
        </a:p>
      </dgm:t>
    </dgm:pt>
    <dgm:pt modelId="{17319E2B-89A5-42B4-9810-39483F3DE996}" type="sibTrans" cxnId="{8FD309C6-7449-40E7-8EDB-6F30C76027AF}">
      <dgm:prSet/>
      <dgm:spPr/>
      <dgm:t>
        <a:bodyPr/>
        <a:lstStyle/>
        <a:p>
          <a:endParaRPr lang="en-IN"/>
        </a:p>
      </dgm:t>
    </dgm:pt>
    <dgm:pt modelId="{526B0816-7036-4702-A60F-E9CE38ECEE75}">
      <dgm:prSet phldrT="[Text]"/>
      <dgm:spPr/>
      <dgm:t>
        <a:bodyPr/>
        <a:lstStyle/>
        <a:p>
          <a:r>
            <a:rPr lang="en-US" b="0" i="0" dirty="0"/>
            <a:t>The Jenkins master </a:t>
          </a:r>
          <a:r>
            <a:rPr lang="en-US" b="1" i="0" dirty="0"/>
            <a:t>acts to schedule the jobs, assign slaves, and send builds to slaves to execute the jobs</a:t>
          </a:r>
          <a:r>
            <a:rPr lang="en-US" b="0" i="0" dirty="0"/>
            <a:t>. It will also monitor the slave state (offline or online) and get back the build result responses from slaves and display build results on the console output.</a:t>
          </a:r>
          <a:endParaRPr lang="en-IN" dirty="0"/>
        </a:p>
      </dgm:t>
    </dgm:pt>
    <dgm:pt modelId="{0B84D34F-B204-41CD-9EE0-7B0BA2961757}" type="parTrans" cxnId="{EDEAD58F-B01D-4C59-A51A-DD40F30E2AA2}">
      <dgm:prSet/>
      <dgm:spPr/>
      <dgm:t>
        <a:bodyPr/>
        <a:lstStyle/>
        <a:p>
          <a:endParaRPr lang="en-IN"/>
        </a:p>
      </dgm:t>
    </dgm:pt>
    <dgm:pt modelId="{E46E97FE-ACD8-47D3-B61E-A8565A55751E}" type="sibTrans" cxnId="{EDEAD58F-B01D-4C59-A51A-DD40F30E2AA2}">
      <dgm:prSet/>
      <dgm:spPr/>
      <dgm:t>
        <a:bodyPr/>
        <a:lstStyle/>
        <a:p>
          <a:endParaRPr lang="en-IN"/>
        </a:p>
      </dgm:t>
    </dgm:pt>
    <dgm:pt modelId="{C548E52D-61AF-4737-88EA-EABA4665593F}">
      <dgm:prSet phldrT="[Text]"/>
      <dgm:spPr/>
      <dgm:t>
        <a:bodyPr/>
        <a:lstStyle/>
        <a:p>
          <a:r>
            <a:rPr lang="en-IN" b="1" i="0" dirty="0">
              <a:effectLst/>
              <a:latin typeface="Poppins" panose="00000500000000000000" pitchFamily="2" charset="0"/>
            </a:rPr>
            <a:t>Jenkins Slave</a:t>
          </a:r>
          <a:endParaRPr lang="en-IN" dirty="0"/>
        </a:p>
      </dgm:t>
    </dgm:pt>
    <dgm:pt modelId="{D44E5BFF-AFC9-4C78-8114-9D947E2CEA9B}" type="parTrans" cxnId="{C065B4AE-EE3F-428B-A865-E276406B183B}">
      <dgm:prSet/>
      <dgm:spPr/>
      <dgm:t>
        <a:bodyPr/>
        <a:lstStyle/>
        <a:p>
          <a:endParaRPr lang="en-IN"/>
        </a:p>
      </dgm:t>
    </dgm:pt>
    <dgm:pt modelId="{12E26919-364C-494C-BA5F-B707C446EDE4}" type="sibTrans" cxnId="{C065B4AE-EE3F-428B-A865-E276406B183B}">
      <dgm:prSet/>
      <dgm:spPr/>
      <dgm:t>
        <a:bodyPr/>
        <a:lstStyle/>
        <a:p>
          <a:endParaRPr lang="en-IN"/>
        </a:p>
      </dgm:t>
    </dgm:pt>
    <dgm:pt modelId="{56F7C39E-9035-41E2-ACF4-5398B18DB622}">
      <dgm:prSet phldrT="[Text]"/>
      <dgm:spPr/>
      <dgm:t>
        <a:bodyPr/>
        <a:lstStyle/>
        <a:p>
          <a:r>
            <a:rPr lang="en-US" b="1" i="0" dirty="0"/>
            <a:t>Slave</a:t>
          </a:r>
          <a:r>
            <a:rPr lang="en-US" b="0" i="0" dirty="0"/>
            <a:t> is a java executable which receives the build instructions from the central master node.</a:t>
          </a:r>
          <a:endParaRPr lang="en-IN" dirty="0"/>
        </a:p>
      </dgm:t>
    </dgm:pt>
    <dgm:pt modelId="{F7B035A0-3498-414E-B2D9-134A6AD39440}" type="parTrans" cxnId="{F2B912F7-D8C3-4111-AC09-57933C06B5F9}">
      <dgm:prSet/>
      <dgm:spPr/>
      <dgm:t>
        <a:bodyPr/>
        <a:lstStyle/>
        <a:p>
          <a:endParaRPr lang="en-IN"/>
        </a:p>
      </dgm:t>
    </dgm:pt>
    <dgm:pt modelId="{A4D32098-20B9-4D53-9876-CF9F0CDDF4E4}" type="sibTrans" cxnId="{F2B912F7-D8C3-4111-AC09-57933C06B5F9}">
      <dgm:prSet/>
      <dgm:spPr/>
      <dgm:t>
        <a:bodyPr/>
        <a:lstStyle/>
        <a:p>
          <a:endParaRPr lang="en-IN"/>
        </a:p>
      </dgm:t>
    </dgm:pt>
    <dgm:pt modelId="{AA2DCBB4-516E-41E0-95DF-F4FF3AB40A61}" type="pres">
      <dgm:prSet presAssocID="{55946EB9-7303-410A-A163-1137315E964C}" presName="Name0" presStyleCnt="0">
        <dgm:presLayoutVars>
          <dgm:chMax/>
          <dgm:chPref val="3"/>
          <dgm:dir/>
          <dgm:animOne val="branch"/>
          <dgm:animLvl val="lvl"/>
        </dgm:presLayoutVars>
      </dgm:prSet>
      <dgm:spPr/>
    </dgm:pt>
    <dgm:pt modelId="{2D5969A2-D46F-458A-93E8-7DAA884F1014}" type="pres">
      <dgm:prSet presAssocID="{F0ABC888-3ECC-447D-8E2D-974DAE092ED1}" presName="composite" presStyleCnt="0"/>
      <dgm:spPr/>
    </dgm:pt>
    <dgm:pt modelId="{1FF99A43-2359-43EE-A663-664FD00B1352}" type="pres">
      <dgm:prSet presAssocID="{F0ABC888-3ECC-447D-8E2D-974DAE092ED1}" presName="FirstChild" presStyleLbl="revTx" presStyleIdx="0" presStyleCnt="2">
        <dgm:presLayoutVars>
          <dgm:chMax val="0"/>
          <dgm:chPref val="0"/>
          <dgm:bulletEnabled val="1"/>
        </dgm:presLayoutVars>
      </dgm:prSet>
      <dgm:spPr/>
    </dgm:pt>
    <dgm:pt modelId="{7396156B-34D8-452C-AC83-EBC1558A7363}" type="pres">
      <dgm:prSet presAssocID="{F0ABC888-3ECC-447D-8E2D-974DAE092ED1}" presName="Parent" presStyleLbl="alignNode1" presStyleIdx="0" presStyleCnt="2" custScaleY="51340">
        <dgm:presLayoutVars>
          <dgm:chMax val="3"/>
          <dgm:chPref val="3"/>
          <dgm:bulletEnabled val="1"/>
        </dgm:presLayoutVars>
      </dgm:prSet>
      <dgm:spPr/>
    </dgm:pt>
    <dgm:pt modelId="{66D8064B-94E5-45D4-AA4F-5E9A9AC57151}" type="pres">
      <dgm:prSet presAssocID="{F0ABC888-3ECC-447D-8E2D-974DAE092ED1}" presName="Accent" presStyleLbl="parChTrans1D1" presStyleIdx="0" presStyleCnt="2"/>
      <dgm:spPr/>
    </dgm:pt>
    <dgm:pt modelId="{910B31DD-A356-4C9F-9CB1-4099BBCB0FE7}" type="pres">
      <dgm:prSet presAssocID="{17319E2B-89A5-42B4-9810-39483F3DE996}" presName="sibTrans" presStyleCnt="0"/>
      <dgm:spPr/>
    </dgm:pt>
    <dgm:pt modelId="{C447211A-C753-435E-ADD3-BD24984F15B0}" type="pres">
      <dgm:prSet presAssocID="{C548E52D-61AF-4737-88EA-EABA4665593F}" presName="composite" presStyleCnt="0"/>
      <dgm:spPr/>
    </dgm:pt>
    <dgm:pt modelId="{B3DB7445-F1D3-46E0-BF36-17938E28EE36}" type="pres">
      <dgm:prSet presAssocID="{C548E52D-61AF-4737-88EA-EABA4665593F}" presName="FirstChild" presStyleLbl="revTx" presStyleIdx="1" presStyleCnt="2">
        <dgm:presLayoutVars>
          <dgm:chMax val="0"/>
          <dgm:chPref val="0"/>
          <dgm:bulletEnabled val="1"/>
        </dgm:presLayoutVars>
      </dgm:prSet>
      <dgm:spPr/>
    </dgm:pt>
    <dgm:pt modelId="{639F1A3E-1FF9-48D7-A5BC-D33BC5B955E4}" type="pres">
      <dgm:prSet presAssocID="{C548E52D-61AF-4737-88EA-EABA4665593F}" presName="Parent" presStyleLbl="alignNode1" presStyleIdx="1" presStyleCnt="2" custScaleY="45806">
        <dgm:presLayoutVars>
          <dgm:chMax val="3"/>
          <dgm:chPref val="3"/>
          <dgm:bulletEnabled val="1"/>
        </dgm:presLayoutVars>
      </dgm:prSet>
      <dgm:spPr/>
    </dgm:pt>
    <dgm:pt modelId="{8D556887-CB03-446C-9986-259E54D2AC3A}" type="pres">
      <dgm:prSet presAssocID="{C548E52D-61AF-4737-88EA-EABA4665593F}" presName="Accent" presStyleLbl="parChTrans1D1" presStyleIdx="1" presStyleCnt="2"/>
      <dgm:spPr/>
    </dgm:pt>
  </dgm:ptLst>
  <dgm:cxnLst>
    <dgm:cxn modelId="{FFB3B807-F104-4C84-AA23-30BAD033CA21}" type="presOf" srcId="{C548E52D-61AF-4737-88EA-EABA4665593F}" destId="{639F1A3E-1FF9-48D7-A5BC-D33BC5B955E4}" srcOrd="0" destOrd="0" presId="urn:microsoft.com/office/officeart/2011/layout/TabList"/>
    <dgm:cxn modelId="{71181B18-F560-4095-920F-5B9F3C5D32C8}" type="presOf" srcId="{56F7C39E-9035-41E2-ACF4-5398B18DB622}" destId="{B3DB7445-F1D3-46E0-BF36-17938E28EE36}" srcOrd="0" destOrd="0" presId="urn:microsoft.com/office/officeart/2011/layout/TabList"/>
    <dgm:cxn modelId="{DF6F6434-D618-4177-9FB5-A0F84E6C0B8A}" type="presOf" srcId="{55946EB9-7303-410A-A163-1137315E964C}" destId="{AA2DCBB4-516E-41E0-95DF-F4FF3AB40A61}" srcOrd="0" destOrd="0" presId="urn:microsoft.com/office/officeart/2011/layout/TabList"/>
    <dgm:cxn modelId="{B8C21E76-7F39-41CA-8F9E-91C818CBD680}" type="presOf" srcId="{F0ABC888-3ECC-447D-8E2D-974DAE092ED1}" destId="{7396156B-34D8-452C-AC83-EBC1558A7363}" srcOrd="0" destOrd="0" presId="urn:microsoft.com/office/officeart/2011/layout/TabList"/>
    <dgm:cxn modelId="{EDEAD58F-B01D-4C59-A51A-DD40F30E2AA2}" srcId="{F0ABC888-3ECC-447D-8E2D-974DAE092ED1}" destId="{526B0816-7036-4702-A60F-E9CE38ECEE75}" srcOrd="0" destOrd="0" parTransId="{0B84D34F-B204-41CD-9EE0-7B0BA2961757}" sibTransId="{E46E97FE-ACD8-47D3-B61E-A8565A55751E}"/>
    <dgm:cxn modelId="{C065B4AE-EE3F-428B-A865-E276406B183B}" srcId="{55946EB9-7303-410A-A163-1137315E964C}" destId="{C548E52D-61AF-4737-88EA-EABA4665593F}" srcOrd="1" destOrd="0" parTransId="{D44E5BFF-AFC9-4C78-8114-9D947E2CEA9B}" sibTransId="{12E26919-364C-494C-BA5F-B707C446EDE4}"/>
    <dgm:cxn modelId="{8FD309C6-7449-40E7-8EDB-6F30C76027AF}" srcId="{55946EB9-7303-410A-A163-1137315E964C}" destId="{F0ABC888-3ECC-447D-8E2D-974DAE092ED1}" srcOrd="0" destOrd="0" parTransId="{2B539FCB-8D72-4B6B-9251-656311B710C3}" sibTransId="{17319E2B-89A5-42B4-9810-39483F3DE996}"/>
    <dgm:cxn modelId="{CF8488E2-D937-4344-8B17-1052713E58C3}" type="presOf" srcId="{526B0816-7036-4702-A60F-E9CE38ECEE75}" destId="{1FF99A43-2359-43EE-A663-664FD00B1352}" srcOrd="0" destOrd="0" presId="urn:microsoft.com/office/officeart/2011/layout/TabList"/>
    <dgm:cxn modelId="{F2B912F7-D8C3-4111-AC09-57933C06B5F9}" srcId="{C548E52D-61AF-4737-88EA-EABA4665593F}" destId="{56F7C39E-9035-41E2-ACF4-5398B18DB622}" srcOrd="0" destOrd="0" parTransId="{F7B035A0-3498-414E-B2D9-134A6AD39440}" sibTransId="{A4D32098-20B9-4D53-9876-CF9F0CDDF4E4}"/>
    <dgm:cxn modelId="{66CC744D-A32F-44F2-A865-A7D40CE0DF7E}" type="presParOf" srcId="{AA2DCBB4-516E-41E0-95DF-F4FF3AB40A61}" destId="{2D5969A2-D46F-458A-93E8-7DAA884F1014}" srcOrd="0" destOrd="0" presId="urn:microsoft.com/office/officeart/2011/layout/TabList"/>
    <dgm:cxn modelId="{016AD69C-E699-4AF0-9E81-C7AF84E7513A}" type="presParOf" srcId="{2D5969A2-D46F-458A-93E8-7DAA884F1014}" destId="{1FF99A43-2359-43EE-A663-664FD00B1352}" srcOrd="0" destOrd="0" presId="urn:microsoft.com/office/officeart/2011/layout/TabList"/>
    <dgm:cxn modelId="{018A014D-8C6E-443A-8A85-91812CC374D5}" type="presParOf" srcId="{2D5969A2-D46F-458A-93E8-7DAA884F1014}" destId="{7396156B-34D8-452C-AC83-EBC1558A7363}" srcOrd="1" destOrd="0" presId="urn:microsoft.com/office/officeart/2011/layout/TabList"/>
    <dgm:cxn modelId="{FEB14EA1-62E8-4EE0-BAE3-B1C9667A4F69}" type="presParOf" srcId="{2D5969A2-D46F-458A-93E8-7DAA884F1014}" destId="{66D8064B-94E5-45D4-AA4F-5E9A9AC57151}" srcOrd="2" destOrd="0" presId="urn:microsoft.com/office/officeart/2011/layout/TabList"/>
    <dgm:cxn modelId="{F84D56EA-7558-4496-9FE3-E39310BE06B6}" type="presParOf" srcId="{AA2DCBB4-516E-41E0-95DF-F4FF3AB40A61}" destId="{910B31DD-A356-4C9F-9CB1-4099BBCB0FE7}" srcOrd="1" destOrd="0" presId="urn:microsoft.com/office/officeart/2011/layout/TabList"/>
    <dgm:cxn modelId="{69500FEA-B9AB-4EE0-A4DC-A2F0E5F38C51}" type="presParOf" srcId="{AA2DCBB4-516E-41E0-95DF-F4FF3AB40A61}" destId="{C447211A-C753-435E-ADD3-BD24984F15B0}" srcOrd="2" destOrd="0" presId="urn:microsoft.com/office/officeart/2011/layout/TabList"/>
    <dgm:cxn modelId="{845A1936-5553-467D-BD1C-E98DDE5A0BF0}" type="presParOf" srcId="{C447211A-C753-435E-ADD3-BD24984F15B0}" destId="{B3DB7445-F1D3-46E0-BF36-17938E28EE36}" srcOrd="0" destOrd="0" presId="urn:microsoft.com/office/officeart/2011/layout/TabList"/>
    <dgm:cxn modelId="{9407CA83-A7AA-4E59-B8B9-CCC7618419DD}" type="presParOf" srcId="{C447211A-C753-435E-ADD3-BD24984F15B0}" destId="{639F1A3E-1FF9-48D7-A5BC-D33BC5B955E4}" srcOrd="1" destOrd="0" presId="urn:microsoft.com/office/officeart/2011/layout/TabList"/>
    <dgm:cxn modelId="{691777E0-412E-49D9-AF9B-95900076D36A}" type="presParOf" srcId="{C447211A-C753-435E-ADD3-BD24984F15B0}" destId="{8D556887-CB03-446C-9986-259E54D2AC3A}"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EBADE-6A88-4080-9E3A-E08C4EB2CD4D}">
      <dsp:nvSpPr>
        <dsp:cNvPr id="0" name=""/>
        <dsp:cNvSpPr/>
      </dsp:nvSpPr>
      <dsp:spPr>
        <a:xfrm>
          <a:off x="0" y="4122887"/>
          <a:ext cx="10018714"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B30C99-D8AC-4D05-B692-611971819EB3}">
      <dsp:nvSpPr>
        <dsp:cNvPr id="0" name=""/>
        <dsp:cNvSpPr/>
      </dsp:nvSpPr>
      <dsp:spPr>
        <a:xfrm>
          <a:off x="0" y="3079969"/>
          <a:ext cx="10018714"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654367-E043-400D-B45B-2E002726741C}">
      <dsp:nvSpPr>
        <dsp:cNvPr id="0" name=""/>
        <dsp:cNvSpPr/>
      </dsp:nvSpPr>
      <dsp:spPr>
        <a:xfrm>
          <a:off x="0" y="2037051"/>
          <a:ext cx="10018714"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DBF6AE-E39E-45BD-B5FE-2E3A481F3897}">
      <dsp:nvSpPr>
        <dsp:cNvPr id="0" name=""/>
        <dsp:cNvSpPr/>
      </dsp:nvSpPr>
      <dsp:spPr>
        <a:xfrm>
          <a:off x="0" y="994132"/>
          <a:ext cx="10018714"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FFF93D-466F-4348-A912-39EABB80887A}">
      <dsp:nvSpPr>
        <dsp:cNvPr id="0" name=""/>
        <dsp:cNvSpPr/>
      </dsp:nvSpPr>
      <dsp:spPr>
        <a:xfrm>
          <a:off x="2604865" y="877"/>
          <a:ext cx="7413848" cy="993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US" sz="1600" b="0" i="0" kern="1200" dirty="0">
              <a:effectLst/>
              <a:latin typeface="+mn-lt"/>
            </a:rPr>
            <a:t>Pipeline is a suite of plugins which supports implementing and integrating </a:t>
          </a:r>
          <a:r>
            <a:rPr lang="en-US" sz="1600" b="0" i="1" kern="1200" dirty="0">
              <a:effectLst/>
              <a:latin typeface="+mn-lt"/>
            </a:rPr>
            <a:t>continuous delivery pipelines</a:t>
          </a:r>
          <a:r>
            <a:rPr lang="en-US" sz="1600" b="0" i="0" kern="1200" dirty="0">
              <a:effectLst/>
              <a:latin typeface="+mn-lt"/>
            </a:rPr>
            <a:t> into Jenkins.</a:t>
          </a:r>
          <a:endParaRPr lang="en-IN" sz="1600" kern="1200" dirty="0">
            <a:latin typeface="+mn-lt"/>
          </a:endParaRPr>
        </a:p>
      </dsp:txBody>
      <dsp:txXfrm>
        <a:off x="2604865" y="877"/>
        <a:ext cx="7413848" cy="993255"/>
      </dsp:txXfrm>
    </dsp:sp>
    <dsp:sp modelId="{D98648BE-C306-42F3-86EF-B7FCFB54533D}">
      <dsp:nvSpPr>
        <dsp:cNvPr id="0" name=""/>
        <dsp:cNvSpPr/>
      </dsp:nvSpPr>
      <dsp:spPr>
        <a:xfrm>
          <a:off x="0" y="259977"/>
          <a:ext cx="2604865" cy="475054"/>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IN" sz="1900" kern="1200" dirty="0"/>
            <a:t>Pipeline</a:t>
          </a:r>
        </a:p>
      </dsp:txBody>
      <dsp:txXfrm>
        <a:off x="23194" y="283171"/>
        <a:ext cx="2558477" cy="451860"/>
      </dsp:txXfrm>
    </dsp:sp>
    <dsp:sp modelId="{A3375BC1-C79A-4706-8CDB-0238E9EE9145}">
      <dsp:nvSpPr>
        <dsp:cNvPr id="0" name=""/>
        <dsp:cNvSpPr/>
      </dsp:nvSpPr>
      <dsp:spPr>
        <a:xfrm>
          <a:off x="2604865" y="1043795"/>
          <a:ext cx="7413848" cy="993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US" sz="1600" b="0" i="0" kern="1200" dirty="0"/>
            <a:t>An agent is typically a machine, or container, which connects to a Jenkins controller and executes tasks when directed by the controller.</a:t>
          </a:r>
          <a:endParaRPr lang="en-IN" sz="1600" kern="1200" dirty="0"/>
        </a:p>
      </dsp:txBody>
      <dsp:txXfrm>
        <a:off x="2604865" y="1043795"/>
        <a:ext cx="7413848" cy="993255"/>
      </dsp:txXfrm>
    </dsp:sp>
    <dsp:sp modelId="{FE50E400-51C7-4692-B507-2C914516A837}">
      <dsp:nvSpPr>
        <dsp:cNvPr id="0" name=""/>
        <dsp:cNvSpPr/>
      </dsp:nvSpPr>
      <dsp:spPr>
        <a:xfrm>
          <a:off x="0" y="1290917"/>
          <a:ext cx="2604865" cy="499011"/>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IN" sz="1900" kern="1200" dirty="0"/>
            <a:t>Agent</a:t>
          </a:r>
        </a:p>
      </dsp:txBody>
      <dsp:txXfrm>
        <a:off x="24364" y="1315281"/>
        <a:ext cx="2556137" cy="474647"/>
      </dsp:txXfrm>
    </dsp:sp>
    <dsp:sp modelId="{1370A445-5844-424B-9126-60D1E25F63C6}">
      <dsp:nvSpPr>
        <dsp:cNvPr id="0" name=""/>
        <dsp:cNvSpPr/>
      </dsp:nvSpPr>
      <dsp:spPr>
        <a:xfrm>
          <a:off x="2604865" y="2086713"/>
          <a:ext cx="7413848" cy="993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US" sz="1600" b="0" i="0" kern="1200" dirty="0"/>
            <a:t>It contains a collection of states such as build, deploy, test and release.</a:t>
          </a:r>
          <a:endParaRPr lang="en-IN" sz="1600" kern="1200" dirty="0"/>
        </a:p>
      </dsp:txBody>
      <dsp:txXfrm>
        <a:off x="2604865" y="2086713"/>
        <a:ext cx="7413848" cy="993255"/>
      </dsp:txXfrm>
    </dsp:sp>
    <dsp:sp modelId="{E5D5828F-646B-4833-8AE8-9ADE662A2ADC}">
      <dsp:nvSpPr>
        <dsp:cNvPr id="0" name=""/>
        <dsp:cNvSpPr/>
      </dsp:nvSpPr>
      <dsp:spPr>
        <a:xfrm>
          <a:off x="0" y="2384616"/>
          <a:ext cx="2604865" cy="397451"/>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IN" sz="1900" kern="1200" dirty="0"/>
            <a:t>Stage</a:t>
          </a:r>
        </a:p>
      </dsp:txBody>
      <dsp:txXfrm>
        <a:off x="19405" y="2404021"/>
        <a:ext cx="2566055" cy="378046"/>
      </dsp:txXfrm>
    </dsp:sp>
    <dsp:sp modelId="{CD312A5E-DD91-46CB-A577-159088736C1B}">
      <dsp:nvSpPr>
        <dsp:cNvPr id="0" name=""/>
        <dsp:cNvSpPr/>
      </dsp:nvSpPr>
      <dsp:spPr>
        <a:xfrm>
          <a:off x="2604865" y="3129632"/>
          <a:ext cx="7413848" cy="993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US" sz="1600" b="0" i="0" kern="1200" dirty="0"/>
            <a:t>Jenkins Pipeline allows you to compose multiple steps in an easy way that can help you model any sort of automation process.</a:t>
          </a:r>
          <a:endParaRPr lang="en-IN" sz="1600" kern="1200" dirty="0"/>
        </a:p>
      </dsp:txBody>
      <dsp:txXfrm>
        <a:off x="2604865" y="3129632"/>
        <a:ext cx="7413848" cy="993255"/>
      </dsp:txXfrm>
    </dsp:sp>
    <dsp:sp modelId="{32F374A1-9521-4CA2-9D73-77A5F79A116C}">
      <dsp:nvSpPr>
        <dsp:cNvPr id="0" name=""/>
        <dsp:cNvSpPr/>
      </dsp:nvSpPr>
      <dsp:spPr>
        <a:xfrm>
          <a:off x="0" y="3442448"/>
          <a:ext cx="2604865" cy="367623"/>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IN" sz="1900" kern="1200" dirty="0"/>
            <a:t>Step</a:t>
          </a:r>
        </a:p>
      </dsp:txBody>
      <dsp:txXfrm>
        <a:off x="17949" y="3460397"/>
        <a:ext cx="2568967" cy="3496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56887-CB03-446C-9986-259E54D2AC3A}">
      <dsp:nvSpPr>
        <dsp:cNvPr id="0" name=""/>
        <dsp:cNvSpPr/>
      </dsp:nvSpPr>
      <dsp:spPr>
        <a:xfrm>
          <a:off x="0" y="3528957"/>
          <a:ext cx="9530789"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D8064B-94E5-45D4-AA4F-5E9A9AC57151}">
      <dsp:nvSpPr>
        <dsp:cNvPr id="0" name=""/>
        <dsp:cNvSpPr/>
      </dsp:nvSpPr>
      <dsp:spPr>
        <a:xfrm>
          <a:off x="0" y="2061557"/>
          <a:ext cx="9530789"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F99A43-2359-43EE-A663-664FD00B1352}">
      <dsp:nvSpPr>
        <dsp:cNvPr id="0" name=""/>
        <dsp:cNvSpPr/>
      </dsp:nvSpPr>
      <dsp:spPr>
        <a:xfrm>
          <a:off x="2478005" y="664033"/>
          <a:ext cx="7052783" cy="1397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n-US" sz="1900" b="0" i="0" kern="1200" dirty="0"/>
            <a:t>The Jenkins master </a:t>
          </a:r>
          <a:r>
            <a:rPr lang="en-US" sz="1900" b="1" i="0" kern="1200" dirty="0"/>
            <a:t>acts to schedule the jobs, assign slaves, and send builds to slaves to execute the jobs</a:t>
          </a:r>
          <a:r>
            <a:rPr lang="en-US" sz="1900" b="0" i="0" kern="1200" dirty="0"/>
            <a:t>. It will also monitor the slave state (offline or online) and get back the build result responses from slaves and display build results on the console output.</a:t>
          </a:r>
          <a:endParaRPr lang="en-IN" sz="1900" kern="1200" dirty="0"/>
        </a:p>
      </dsp:txBody>
      <dsp:txXfrm>
        <a:off x="2478005" y="664033"/>
        <a:ext cx="7052783" cy="1397523"/>
      </dsp:txXfrm>
    </dsp:sp>
    <dsp:sp modelId="{7396156B-34D8-452C-AC83-EBC1558A7363}">
      <dsp:nvSpPr>
        <dsp:cNvPr id="0" name=""/>
        <dsp:cNvSpPr/>
      </dsp:nvSpPr>
      <dsp:spPr>
        <a:xfrm>
          <a:off x="0" y="1004051"/>
          <a:ext cx="2478005" cy="717488"/>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IN" sz="2300" b="1" i="0" kern="1200" dirty="0">
              <a:effectLst/>
              <a:latin typeface="Poppins" panose="00000500000000000000" pitchFamily="2" charset="0"/>
            </a:rPr>
            <a:t>Jenkins Master</a:t>
          </a:r>
          <a:endParaRPr lang="en-IN" sz="2300" kern="1200" dirty="0"/>
        </a:p>
      </dsp:txBody>
      <dsp:txXfrm>
        <a:off x="35031" y="1039082"/>
        <a:ext cx="2407943" cy="682457"/>
      </dsp:txXfrm>
    </dsp:sp>
    <dsp:sp modelId="{B3DB7445-F1D3-46E0-BF36-17938E28EE36}">
      <dsp:nvSpPr>
        <dsp:cNvPr id="0" name=""/>
        <dsp:cNvSpPr/>
      </dsp:nvSpPr>
      <dsp:spPr>
        <a:xfrm>
          <a:off x="2478005" y="2131433"/>
          <a:ext cx="7052783" cy="1397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n-US" sz="1900" b="1" i="0" kern="1200" dirty="0"/>
            <a:t>Slave</a:t>
          </a:r>
          <a:r>
            <a:rPr lang="en-US" sz="1900" b="0" i="0" kern="1200" dirty="0"/>
            <a:t> is a java executable which receives the build instructions from the central master node.</a:t>
          </a:r>
          <a:endParaRPr lang="en-IN" sz="1900" kern="1200" dirty="0"/>
        </a:p>
      </dsp:txBody>
      <dsp:txXfrm>
        <a:off x="2478005" y="2131433"/>
        <a:ext cx="7052783" cy="1397523"/>
      </dsp:txXfrm>
    </dsp:sp>
    <dsp:sp modelId="{639F1A3E-1FF9-48D7-A5BC-D33BC5B955E4}">
      <dsp:nvSpPr>
        <dsp:cNvPr id="0" name=""/>
        <dsp:cNvSpPr/>
      </dsp:nvSpPr>
      <dsp:spPr>
        <a:xfrm>
          <a:off x="0" y="2510120"/>
          <a:ext cx="2478005" cy="640149"/>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IN" sz="2300" b="1" i="0" kern="1200" dirty="0">
              <a:effectLst/>
              <a:latin typeface="Poppins" panose="00000500000000000000" pitchFamily="2" charset="0"/>
            </a:rPr>
            <a:t>Jenkins Slave</a:t>
          </a:r>
          <a:endParaRPr lang="en-IN" sz="2300" kern="1200" dirty="0"/>
        </a:p>
      </dsp:txBody>
      <dsp:txXfrm>
        <a:off x="31255" y="2541375"/>
        <a:ext cx="2415495" cy="608894"/>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D5BFCF-6448-416A-B288-6D6858B9912D}" type="datetimeFigureOut">
              <a:rPr lang="en-IN" smtClean="0"/>
              <a:t>02-07-2023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5DA5918A-DE5A-468A-95C7-86B9666DA0E5}" type="slidenum">
              <a:rPr lang="en-IN" smtClean="0"/>
              <a:t>‹#›</a:t>
            </a:fld>
            <a:endParaRPr lang="en-IN"/>
          </a:p>
        </p:txBody>
      </p:sp>
    </p:spTree>
    <p:extLst>
      <p:ext uri="{BB962C8B-B14F-4D97-AF65-F5344CB8AC3E}">
        <p14:creationId xmlns:p14="http://schemas.microsoft.com/office/powerpoint/2010/main" val="192510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5BFCF-6448-416A-B288-6D6858B9912D}"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A5918A-DE5A-468A-95C7-86B9666DA0E5}" type="slidenum">
              <a:rPr lang="en-IN" smtClean="0"/>
              <a:t>‹#›</a:t>
            </a:fld>
            <a:endParaRPr lang="en-IN"/>
          </a:p>
        </p:txBody>
      </p:sp>
    </p:spTree>
    <p:extLst>
      <p:ext uri="{BB962C8B-B14F-4D97-AF65-F5344CB8AC3E}">
        <p14:creationId xmlns:p14="http://schemas.microsoft.com/office/powerpoint/2010/main" val="226416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5BFCF-6448-416A-B288-6D6858B9912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5918A-DE5A-468A-95C7-86B9666DA0E5}" type="slidenum">
              <a:rPr lang="en-IN" smtClean="0"/>
              <a:t>‹#›</a:t>
            </a:fld>
            <a:endParaRPr lang="en-IN"/>
          </a:p>
        </p:txBody>
      </p:sp>
    </p:spTree>
    <p:extLst>
      <p:ext uri="{BB962C8B-B14F-4D97-AF65-F5344CB8AC3E}">
        <p14:creationId xmlns:p14="http://schemas.microsoft.com/office/powerpoint/2010/main" val="2849822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5BFCF-6448-416A-B288-6D6858B9912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5918A-DE5A-468A-95C7-86B9666DA0E5}" type="slidenum">
              <a:rPr lang="en-IN" smtClean="0"/>
              <a:t>‹#›</a:t>
            </a:fld>
            <a:endParaRPr lang="en-IN"/>
          </a:p>
        </p:txBody>
      </p:sp>
    </p:spTree>
    <p:extLst>
      <p:ext uri="{BB962C8B-B14F-4D97-AF65-F5344CB8AC3E}">
        <p14:creationId xmlns:p14="http://schemas.microsoft.com/office/powerpoint/2010/main" val="246303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5BFCF-6448-416A-B288-6D6858B9912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5918A-DE5A-468A-95C7-86B9666DA0E5}" type="slidenum">
              <a:rPr lang="en-IN" smtClean="0"/>
              <a:t>‹#›</a:t>
            </a:fld>
            <a:endParaRPr lang="en-IN"/>
          </a:p>
        </p:txBody>
      </p:sp>
    </p:spTree>
    <p:extLst>
      <p:ext uri="{BB962C8B-B14F-4D97-AF65-F5344CB8AC3E}">
        <p14:creationId xmlns:p14="http://schemas.microsoft.com/office/powerpoint/2010/main" val="9173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5BFCF-6448-416A-B288-6D6858B9912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5918A-DE5A-468A-95C7-86B9666DA0E5}" type="slidenum">
              <a:rPr lang="en-IN" smtClean="0"/>
              <a:t>‹#›</a:t>
            </a:fld>
            <a:endParaRPr lang="en-IN"/>
          </a:p>
        </p:txBody>
      </p:sp>
    </p:spTree>
    <p:extLst>
      <p:ext uri="{BB962C8B-B14F-4D97-AF65-F5344CB8AC3E}">
        <p14:creationId xmlns:p14="http://schemas.microsoft.com/office/powerpoint/2010/main" val="3049915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5BFCF-6448-416A-B288-6D6858B9912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5918A-DE5A-468A-95C7-86B9666DA0E5}" type="slidenum">
              <a:rPr lang="en-IN" smtClean="0"/>
              <a:t>‹#›</a:t>
            </a:fld>
            <a:endParaRPr lang="en-IN"/>
          </a:p>
        </p:txBody>
      </p:sp>
    </p:spTree>
    <p:extLst>
      <p:ext uri="{BB962C8B-B14F-4D97-AF65-F5344CB8AC3E}">
        <p14:creationId xmlns:p14="http://schemas.microsoft.com/office/powerpoint/2010/main" val="481565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D5BFCF-6448-416A-B288-6D6858B9912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5918A-DE5A-468A-95C7-86B9666DA0E5}" type="slidenum">
              <a:rPr lang="en-IN" smtClean="0"/>
              <a:t>‹#›</a:t>
            </a:fld>
            <a:endParaRPr lang="en-IN"/>
          </a:p>
        </p:txBody>
      </p:sp>
    </p:spTree>
    <p:extLst>
      <p:ext uri="{BB962C8B-B14F-4D97-AF65-F5344CB8AC3E}">
        <p14:creationId xmlns:p14="http://schemas.microsoft.com/office/powerpoint/2010/main" val="4276400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D5BFCF-6448-416A-B288-6D6858B9912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5918A-DE5A-468A-95C7-86B9666DA0E5}" type="slidenum">
              <a:rPr lang="en-IN" smtClean="0"/>
              <a:t>‹#›</a:t>
            </a:fld>
            <a:endParaRPr lang="en-IN"/>
          </a:p>
        </p:txBody>
      </p:sp>
    </p:spTree>
    <p:extLst>
      <p:ext uri="{BB962C8B-B14F-4D97-AF65-F5344CB8AC3E}">
        <p14:creationId xmlns:p14="http://schemas.microsoft.com/office/powerpoint/2010/main" val="2039910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D5BFCF-6448-416A-B288-6D6858B9912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5DA5918A-DE5A-468A-95C7-86B9666DA0E5}" type="slidenum">
              <a:rPr lang="en-IN" smtClean="0"/>
              <a:t>‹#›</a:t>
            </a:fld>
            <a:endParaRPr lang="en-IN"/>
          </a:p>
        </p:txBody>
      </p:sp>
    </p:spTree>
    <p:extLst>
      <p:ext uri="{BB962C8B-B14F-4D97-AF65-F5344CB8AC3E}">
        <p14:creationId xmlns:p14="http://schemas.microsoft.com/office/powerpoint/2010/main" val="46293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5BFCF-6448-416A-B288-6D6858B9912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5918A-DE5A-468A-95C7-86B9666DA0E5}" type="slidenum">
              <a:rPr lang="en-IN" smtClean="0"/>
              <a:t>‹#›</a:t>
            </a:fld>
            <a:endParaRPr lang="en-IN"/>
          </a:p>
        </p:txBody>
      </p:sp>
    </p:spTree>
    <p:extLst>
      <p:ext uri="{BB962C8B-B14F-4D97-AF65-F5344CB8AC3E}">
        <p14:creationId xmlns:p14="http://schemas.microsoft.com/office/powerpoint/2010/main" val="1509691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D5BFCF-6448-416A-B288-6D6858B9912D}"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A5918A-DE5A-468A-95C7-86B9666DA0E5}" type="slidenum">
              <a:rPr lang="en-IN" smtClean="0"/>
              <a:t>‹#›</a:t>
            </a:fld>
            <a:endParaRPr lang="en-IN"/>
          </a:p>
        </p:txBody>
      </p:sp>
    </p:spTree>
    <p:extLst>
      <p:ext uri="{BB962C8B-B14F-4D97-AF65-F5344CB8AC3E}">
        <p14:creationId xmlns:p14="http://schemas.microsoft.com/office/powerpoint/2010/main" val="209992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D5BFCF-6448-416A-B288-6D6858B9912D}" type="datetimeFigureOut">
              <a:rPr lang="en-IN" smtClean="0"/>
              <a:t>02-07-2023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A5918A-DE5A-468A-95C7-86B9666DA0E5}" type="slidenum">
              <a:rPr lang="en-IN" smtClean="0"/>
              <a:t>‹#›</a:t>
            </a:fld>
            <a:endParaRPr lang="en-IN"/>
          </a:p>
        </p:txBody>
      </p:sp>
    </p:spTree>
    <p:extLst>
      <p:ext uri="{BB962C8B-B14F-4D97-AF65-F5344CB8AC3E}">
        <p14:creationId xmlns:p14="http://schemas.microsoft.com/office/powerpoint/2010/main" val="1932901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D5BFCF-6448-416A-B288-6D6858B9912D}" type="datetimeFigureOut">
              <a:rPr lang="en-IN" smtClean="0"/>
              <a:t>02-07-2023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A5918A-DE5A-468A-95C7-86B9666DA0E5}" type="slidenum">
              <a:rPr lang="en-IN" smtClean="0"/>
              <a:t>‹#›</a:t>
            </a:fld>
            <a:endParaRPr lang="en-IN"/>
          </a:p>
        </p:txBody>
      </p:sp>
    </p:spTree>
    <p:extLst>
      <p:ext uri="{BB962C8B-B14F-4D97-AF65-F5344CB8AC3E}">
        <p14:creationId xmlns:p14="http://schemas.microsoft.com/office/powerpoint/2010/main" val="29015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5BFCF-6448-416A-B288-6D6858B9912D}" type="datetimeFigureOut">
              <a:rPr lang="en-IN" smtClean="0"/>
              <a:t>02-07-2023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A5918A-DE5A-468A-95C7-86B9666DA0E5}" type="slidenum">
              <a:rPr lang="en-IN" smtClean="0"/>
              <a:t>‹#›</a:t>
            </a:fld>
            <a:endParaRPr lang="en-IN"/>
          </a:p>
        </p:txBody>
      </p:sp>
    </p:spTree>
    <p:extLst>
      <p:ext uri="{BB962C8B-B14F-4D97-AF65-F5344CB8AC3E}">
        <p14:creationId xmlns:p14="http://schemas.microsoft.com/office/powerpoint/2010/main" val="452024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5BFCF-6448-416A-B288-6D6858B9912D}"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A5918A-DE5A-468A-95C7-86B9666DA0E5}" type="slidenum">
              <a:rPr lang="en-IN" smtClean="0"/>
              <a:t>‹#›</a:t>
            </a:fld>
            <a:endParaRPr lang="en-IN"/>
          </a:p>
        </p:txBody>
      </p:sp>
    </p:spTree>
    <p:extLst>
      <p:ext uri="{BB962C8B-B14F-4D97-AF65-F5344CB8AC3E}">
        <p14:creationId xmlns:p14="http://schemas.microsoft.com/office/powerpoint/2010/main" val="3357596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5BFCF-6448-416A-B288-6D6858B9912D}"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A5918A-DE5A-468A-95C7-86B9666DA0E5}" type="slidenum">
              <a:rPr lang="en-IN" smtClean="0"/>
              <a:t>‹#›</a:t>
            </a:fld>
            <a:endParaRPr lang="en-IN"/>
          </a:p>
        </p:txBody>
      </p:sp>
    </p:spTree>
    <p:extLst>
      <p:ext uri="{BB962C8B-B14F-4D97-AF65-F5344CB8AC3E}">
        <p14:creationId xmlns:p14="http://schemas.microsoft.com/office/powerpoint/2010/main" val="88650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D5BFCF-6448-416A-B288-6D6858B9912D}" type="datetimeFigureOut">
              <a:rPr lang="en-IN" smtClean="0"/>
              <a:t>02-07-2023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A5918A-DE5A-468A-95C7-86B9666DA0E5}" type="slidenum">
              <a:rPr lang="en-IN" smtClean="0"/>
              <a:t>‹#›</a:t>
            </a:fld>
            <a:endParaRPr lang="en-IN"/>
          </a:p>
        </p:txBody>
      </p:sp>
    </p:spTree>
    <p:extLst>
      <p:ext uri="{BB962C8B-B14F-4D97-AF65-F5344CB8AC3E}">
        <p14:creationId xmlns:p14="http://schemas.microsoft.com/office/powerpoint/2010/main" val="3343392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t-hempel.de/software-development/migration-von-hudson-zu-jenkins/"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t-hempel.de/software-development/migration-von-hudson-zu-jenkins/" TargetMode="External"/><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nuvias.com/technologies/jenkins-suppor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incong.io/2018/12/25/discard-old-build-artifacts-on-jenkins/" TargetMode="External"/><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en/rocket-space-ship-space-launch-312767/"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E54B-6ACB-6C8D-FBC4-FFBD7072672E}"/>
              </a:ext>
            </a:extLst>
          </p:cNvPr>
          <p:cNvSpPr>
            <a:spLocks noGrp="1"/>
          </p:cNvSpPr>
          <p:nvPr>
            <p:ph type="ctrTitle"/>
          </p:nvPr>
        </p:nvSpPr>
        <p:spPr/>
        <p:txBody>
          <a:bodyPr>
            <a:normAutofit/>
          </a:bodyPr>
          <a:lstStyle/>
          <a:p>
            <a:r>
              <a:rPr lang="en-US" sz="8000" b="1" dirty="0">
                <a:solidFill>
                  <a:srgbClr val="002060"/>
                </a:solidFill>
                <a:latin typeface="Arial" panose="020B0604020202020204" pitchFamily="34" charset="0"/>
                <a:cs typeface="Arial" panose="020B0604020202020204" pitchFamily="34" charset="0"/>
              </a:rPr>
              <a:t>Jenkins</a:t>
            </a:r>
            <a:endParaRPr lang="en-IN" sz="8000" dirty="0">
              <a:solidFill>
                <a:srgbClr val="002060"/>
              </a:solidFill>
            </a:endParaRPr>
          </a:p>
        </p:txBody>
      </p:sp>
      <p:sp>
        <p:nvSpPr>
          <p:cNvPr id="3" name="Subtitle 2">
            <a:extLst>
              <a:ext uri="{FF2B5EF4-FFF2-40B4-BE49-F238E27FC236}">
                <a16:creationId xmlns:a16="http://schemas.microsoft.com/office/drawing/2014/main" id="{BC85C7D4-540F-B835-7FCC-81189862775C}"/>
              </a:ext>
            </a:extLst>
          </p:cNvPr>
          <p:cNvSpPr>
            <a:spLocks noGrp="1"/>
          </p:cNvSpPr>
          <p:nvPr>
            <p:ph type="subTitle" idx="1"/>
          </p:nvPr>
        </p:nvSpPr>
        <p:spPr/>
        <p:txBody>
          <a:bodyPr>
            <a:normAutofit fontScale="85000" lnSpcReduction="20000"/>
          </a:bodyPr>
          <a:lstStyle/>
          <a:p>
            <a:r>
              <a:rPr lang="en-IN" dirty="0"/>
              <a:t>By </a:t>
            </a:r>
          </a:p>
          <a:p>
            <a:r>
              <a:rPr lang="en-IN" dirty="0" err="1"/>
              <a:t>Kerkere</a:t>
            </a:r>
            <a:r>
              <a:rPr lang="en-IN" dirty="0"/>
              <a:t> Mallikarjun</a:t>
            </a:r>
          </a:p>
          <a:p>
            <a:r>
              <a:rPr lang="en-IN" dirty="0" err="1"/>
              <a:t>Satyaprakash</a:t>
            </a:r>
            <a:r>
              <a:rPr lang="en-IN" dirty="0"/>
              <a:t> Rath </a:t>
            </a:r>
          </a:p>
          <a:p>
            <a:r>
              <a:rPr lang="en-IN" dirty="0"/>
              <a:t>Rakesh Kumar</a:t>
            </a:r>
          </a:p>
        </p:txBody>
      </p:sp>
      <p:pic>
        <p:nvPicPr>
          <p:cNvPr id="8" name="Picture 7">
            <a:extLst>
              <a:ext uri="{FF2B5EF4-FFF2-40B4-BE49-F238E27FC236}">
                <a16:creationId xmlns:a16="http://schemas.microsoft.com/office/drawing/2014/main" id="{FB598AFC-A6B8-F5F9-F453-DC8D5A0A6EA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08560" y="481226"/>
            <a:ext cx="3927984" cy="5435481"/>
          </a:xfrm>
          <a:prstGeom prst="rect">
            <a:avLst/>
          </a:prstGeom>
        </p:spPr>
      </p:pic>
    </p:spTree>
    <p:extLst>
      <p:ext uri="{BB962C8B-B14F-4D97-AF65-F5344CB8AC3E}">
        <p14:creationId xmlns:p14="http://schemas.microsoft.com/office/powerpoint/2010/main" val="126415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7B2A6-6360-6117-45B4-E181BB32434E}"/>
              </a:ext>
            </a:extLst>
          </p:cNvPr>
          <p:cNvSpPr>
            <a:spLocks noGrp="1"/>
          </p:cNvSpPr>
          <p:nvPr>
            <p:ph type="title"/>
          </p:nvPr>
        </p:nvSpPr>
        <p:spPr>
          <a:xfrm>
            <a:off x="1484311" y="685800"/>
            <a:ext cx="10018713" cy="1259541"/>
          </a:xfrm>
        </p:spPr>
        <p:txBody>
          <a:bodyPr/>
          <a:lstStyle/>
          <a:p>
            <a:r>
              <a:rPr lang="en-IN" b="1" dirty="0">
                <a:solidFill>
                  <a:srgbClr val="002060"/>
                </a:solidFill>
                <a:latin typeface="Arial" panose="020B0604020202020204" pitchFamily="34" charset="0"/>
                <a:cs typeface="Arial" panose="020B0604020202020204" pitchFamily="34" charset="0"/>
              </a:rPr>
              <a:t>Jenkins Features</a:t>
            </a:r>
            <a:endParaRPr lang="en-IN" dirty="0"/>
          </a:p>
        </p:txBody>
      </p:sp>
      <p:sp>
        <p:nvSpPr>
          <p:cNvPr id="4" name="Content Placeholder 3">
            <a:extLst>
              <a:ext uri="{FF2B5EF4-FFF2-40B4-BE49-F238E27FC236}">
                <a16:creationId xmlns:a16="http://schemas.microsoft.com/office/drawing/2014/main" id="{8F6E372A-6E8B-DCCB-A3A7-B4E2BCBBC16E}"/>
              </a:ext>
            </a:extLst>
          </p:cNvPr>
          <p:cNvSpPr>
            <a:spLocks noGrp="1"/>
          </p:cNvSpPr>
          <p:nvPr>
            <p:ph sz="half" idx="2"/>
          </p:nvPr>
        </p:nvSpPr>
        <p:spPr>
          <a:xfrm>
            <a:off x="2228382" y="2250141"/>
            <a:ext cx="6359806" cy="4285130"/>
          </a:xfrm>
        </p:spPr>
        <p:txBody>
          <a:bodyPr>
            <a:normAutofit lnSpcReduction="10000"/>
          </a:bodyPr>
          <a:lstStyle/>
          <a:p>
            <a:r>
              <a:rPr lang="en-IN" sz="3200" b="0" i="0" dirty="0">
                <a:solidFill>
                  <a:srgbClr val="51565E"/>
                </a:solidFill>
                <a:effectLst/>
                <a:latin typeface="Roboto" panose="02000000000000000000" pitchFamily="2" charset="0"/>
              </a:rPr>
              <a:t>Easy Installation</a:t>
            </a:r>
            <a:endParaRPr lang="en-IN" sz="3200" b="0" i="0" dirty="0">
              <a:solidFill>
                <a:srgbClr val="272C37"/>
              </a:solidFill>
              <a:effectLst/>
              <a:latin typeface="Roboto" panose="02000000000000000000" pitchFamily="2" charset="0"/>
            </a:endParaRPr>
          </a:p>
          <a:p>
            <a:r>
              <a:rPr lang="en-IN" sz="3200" b="0" i="0" dirty="0">
                <a:solidFill>
                  <a:srgbClr val="51565E"/>
                </a:solidFill>
                <a:effectLst/>
                <a:latin typeface="Roboto" panose="02000000000000000000" pitchFamily="2" charset="0"/>
              </a:rPr>
              <a:t>Easy Configuration</a:t>
            </a:r>
          </a:p>
          <a:p>
            <a:pPr algn="l"/>
            <a:r>
              <a:rPr lang="en-IN" sz="3200" b="0" i="0" dirty="0">
                <a:solidFill>
                  <a:srgbClr val="51565E"/>
                </a:solidFill>
                <a:effectLst/>
                <a:latin typeface="Roboto" panose="02000000000000000000" pitchFamily="2" charset="0"/>
              </a:rPr>
              <a:t>Available Plugins</a:t>
            </a:r>
            <a:endParaRPr lang="en-IN" sz="3200" b="0" i="0" dirty="0">
              <a:solidFill>
                <a:srgbClr val="272C37"/>
              </a:solidFill>
              <a:effectLst/>
              <a:latin typeface="Roboto" panose="02000000000000000000" pitchFamily="2" charset="0"/>
            </a:endParaRPr>
          </a:p>
          <a:p>
            <a:r>
              <a:rPr lang="en-IN" sz="3200" b="0" i="0" dirty="0">
                <a:solidFill>
                  <a:srgbClr val="51565E"/>
                </a:solidFill>
                <a:effectLst/>
                <a:latin typeface="Roboto" panose="02000000000000000000" pitchFamily="2" charset="0"/>
              </a:rPr>
              <a:t>Extensible</a:t>
            </a:r>
            <a:endParaRPr lang="en-IN" sz="3200" b="0" i="0" dirty="0">
              <a:solidFill>
                <a:srgbClr val="272C37"/>
              </a:solidFill>
              <a:effectLst/>
              <a:latin typeface="Roboto" panose="02000000000000000000" pitchFamily="2" charset="0"/>
            </a:endParaRPr>
          </a:p>
          <a:p>
            <a:r>
              <a:rPr lang="en-IN" sz="3200" b="0" i="0" dirty="0">
                <a:solidFill>
                  <a:srgbClr val="51565E"/>
                </a:solidFill>
                <a:effectLst/>
                <a:latin typeface="Roboto" panose="02000000000000000000" pitchFamily="2" charset="0"/>
              </a:rPr>
              <a:t>Easy Distribution</a:t>
            </a:r>
            <a:endParaRPr lang="en-IN" sz="3200" b="0" i="0" dirty="0">
              <a:solidFill>
                <a:srgbClr val="272C37"/>
              </a:solidFill>
              <a:effectLst/>
              <a:latin typeface="Roboto" panose="02000000000000000000" pitchFamily="2" charset="0"/>
            </a:endParaRPr>
          </a:p>
          <a:p>
            <a:r>
              <a:rPr lang="en-IN" sz="3200" b="0" i="0" dirty="0">
                <a:solidFill>
                  <a:srgbClr val="51565E"/>
                </a:solidFill>
                <a:effectLst/>
                <a:latin typeface="Roboto" panose="02000000000000000000" pitchFamily="2" charset="0"/>
              </a:rPr>
              <a:t>Free Open Source</a:t>
            </a:r>
            <a:endParaRPr lang="en-IN" sz="3200" b="0" i="0" dirty="0">
              <a:solidFill>
                <a:srgbClr val="272C37"/>
              </a:solidFill>
              <a:effectLst/>
              <a:latin typeface="Roboto" panose="02000000000000000000" pitchFamily="2" charset="0"/>
            </a:endParaRPr>
          </a:p>
          <a:p>
            <a:pPr marL="0" indent="0">
              <a:buNone/>
            </a:pPr>
            <a:br>
              <a:rPr lang="en-IN" dirty="0"/>
            </a:br>
            <a:endParaRPr lang="en-IN" b="0" i="0" dirty="0">
              <a:solidFill>
                <a:srgbClr val="272C37"/>
              </a:solidFill>
              <a:effectLst/>
              <a:latin typeface="Roboto" panose="02000000000000000000" pitchFamily="2" charset="0"/>
            </a:endParaRPr>
          </a:p>
        </p:txBody>
      </p:sp>
      <p:pic>
        <p:nvPicPr>
          <p:cNvPr id="11" name="Picture 10">
            <a:extLst>
              <a:ext uri="{FF2B5EF4-FFF2-40B4-BE49-F238E27FC236}">
                <a16:creationId xmlns:a16="http://schemas.microsoft.com/office/drawing/2014/main" id="{137B67FD-980C-4786-545B-7AECAD0883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8202705" y="1895129"/>
            <a:ext cx="2723299" cy="37684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18391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9B5B-FE71-6086-C8B8-43D126A246E9}"/>
              </a:ext>
            </a:extLst>
          </p:cNvPr>
          <p:cNvSpPr>
            <a:spLocks noGrp="1"/>
          </p:cNvSpPr>
          <p:nvPr>
            <p:ph type="title"/>
          </p:nvPr>
        </p:nvSpPr>
        <p:spPr>
          <a:xfrm>
            <a:off x="1484311" y="685800"/>
            <a:ext cx="10018713" cy="1716741"/>
          </a:xfrm>
        </p:spPr>
        <p:txBody>
          <a:bodyPr/>
          <a:lstStyle/>
          <a:p>
            <a:r>
              <a:rPr lang="en-IN" b="1" dirty="0">
                <a:solidFill>
                  <a:srgbClr val="002060"/>
                </a:solidFill>
                <a:latin typeface="Arial" panose="020B0604020202020204" pitchFamily="34" charset="0"/>
                <a:cs typeface="Arial" panose="020B0604020202020204" pitchFamily="34" charset="0"/>
              </a:rPr>
              <a:t>Jenkins Installation</a:t>
            </a:r>
          </a:p>
        </p:txBody>
      </p:sp>
      <p:sp>
        <p:nvSpPr>
          <p:cNvPr id="3" name="Content Placeholder 2">
            <a:extLst>
              <a:ext uri="{FF2B5EF4-FFF2-40B4-BE49-F238E27FC236}">
                <a16:creationId xmlns:a16="http://schemas.microsoft.com/office/drawing/2014/main" id="{95FD09F0-E461-1A3A-6D2E-F36EC44BD508}"/>
              </a:ext>
            </a:extLst>
          </p:cNvPr>
          <p:cNvSpPr>
            <a:spLocks noGrp="1"/>
          </p:cNvSpPr>
          <p:nvPr>
            <p:ph idx="1"/>
          </p:nvPr>
        </p:nvSpPr>
        <p:spPr>
          <a:xfrm>
            <a:off x="1699463" y="2169458"/>
            <a:ext cx="10018713" cy="2671483"/>
          </a:xfrm>
        </p:spPr>
        <p:txBody>
          <a:bodyPr>
            <a:normAutofit/>
          </a:bodyPr>
          <a:lstStyle/>
          <a:p>
            <a:r>
              <a:rPr lang="en-IN" sz="4000" dirty="0"/>
              <a:t>Java- JRE, JDK – Java 8 </a:t>
            </a:r>
          </a:p>
          <a:p>
            <a:r>
              <a:rPr lang="en-IN" sz="4000" dirty="0"/>
              <a:t>Any OS – Window, Linux, MacOS</a:t>
            </a:r>
          </a:p>
        </p:txBody>
      </p:sp>
    </p:spTree>
    <p:extLst>
      <p:ext uri="{BB962C8B-B14F-4D97-AF65-F5344CB8AC3E}">
        <p14:creationId xmlns:p14="http://schemas.microsoft.com/office/powerpoint/2010/main" val="3889767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4D77-B56F-01D4-B867-3EF396601DEF}"/>
              </a:ext>
            </a:extLst>
          </p:cNvPr>
          <p:cNvSpPr>
            <a:spLocks noGrp="1"/>
          </p:cNvSpPr>
          <p:nvPr>
            <p:ph type="title"/>
          </p:nvPr>
        </p:nvSpPr>
        <p:spPr>
          <a:xfrm>
            <a:off x="1484311" y="685800"/>
            <a:ext cx="10018713" cy="721659"/>
          </a:xfrm>
        </p:spPr>
        <p:txBody>
          <a:bodyPr/>
          <a:lstStyle/>
          <a:p>
            <a:r>
              <a:rPr lang="en-IN" b="1" dirty="0">
                <a:solidFill>
                  <a:srgbClr val="002060"/>
                </a:solidFill>
              </a:rPr>
              <a:t>Jobs In Jenkins</a:t>
            </a:r>
          </a:p>
        </p:txBody>
      </p:sp>
      <p:sp>
        <p:nvSpPr>
          <p:cNvPr id="3" name="Text Placeholder 2">
            <a:extLst>
              <a:ext uri="{FF2B5EF4-FFF2-40B4-BE49-F238E27FC236}">
                <a16:creationId xmlns:a16="http://schemas.microsoft.com/office/drawing/2014/main" id="{0E790C67-2C65-4BC5-0198-4F2D39F96471}"/>
              </a:ext>
            </a:extLst>
          </p:cNvPr>
          <p:cNvSpPr>
            <a:spLocks noGrp="1"/>
          </p:cNvSpPr>
          <p:nvPr>
            <p:ph type="body" idx="1"/>
          </p:nvPr>
        </p:nvSpPr>
        <p:spPr>
          <a:xfrm>
            <a:off x="1772179" y="1556809"/>
            <a:ext cx="4607188" cy="576262"/>
          </a:xfrm>
        </p:spPr>
        <p:txBody>
          <a:bodyPr/>
          <a:lstStyle/>
          <a:p>
            <a:r>
              <a:rPr lang="en-IN" b="1" i="0" dirty="0">
                <a:solidFill>
                  <a:srgbClr val="00B050"/>
                </a:solidFill>
                <a:effectLst/>
                <a:latin typeface="-apple-system"/>
              </a:rPr>
              <a:t>Freestyle Projects</a:t>
            </a:r>
          </a:p>
        </p:txBody>
      </p:sp>
      <p:sp>
        <p:nvSpPr>
          <p:cNvPr id="4" name="Content Placeholder 3">
            <a:extLst>
              <a:ext uri="{FF2B5EF4-FFF2-40B4-BE49-F238E27FC236}">
                <a16:creationId xmlns:a16="http://schemas.microsoft.com/office/drawing/2014/main" id="{75EDEC8C-FAA4-B20D-82C9-1CD0A46F5EB4}"/>
              </a:ext>
            </a:extLst>
          </p:cNvPr>
          <p:cNvSpPr>
            <a:spLocks noGrp="1"/>
          </p:cNvSpPr>
          <p:nvPr>
            <p:ph sz="half" idx="2"/>
          </p:nvPr>
        </p:nvSpPr>
        <p:spPr>
          <a:xfrm>
            <a:off x="1484311" y="2393576"/>
            <a:ext cx="4504113" cy="2635623"/>
          </a:xfrm>
        </p:spPr>
        <p:txBody>
          <a:bodyPr>
            <a:normAutofit fontScale="70000" lnSpcReduction="20000"/>
          </a:bodyPr>
          <a:lstStyle/>
          <a:p>
            <a:pPr algn="l" fontAlgn="base">
              <a:buFont typeface="Arial" panose="020B0604020202020204" pitchFamily="34" charset="0"/>
              <a:buChar char="•"/>
            </a:pPr>
            <a:r>
              <a:rPr lang="en-US" sz="2200" b="0" i="0" dirty="0">
                <a:solidFill>
                  <a:srgbClr val="232629"/>
                </a:solidFill>
                <a:effectLst/>
                <a:latin typeface="inherit"/>
              </a:rPr>
              <a:t>Use GUI to add different stages and steps</a:t>
            </a:r>
          </a:p>
          <a:p>
            <a:pPr algn="l" fontAlgn="base">
              <a:buFont typeface="Arial" panose="020B0604020202020204" pitchFamily="34" charset="0"/>
              <a:buChar char="•"/>
            </a:pPr>
            <a:r>
              <a:rPr lang="en-US" sz="2200" b="0" i="0" dirty="0">
                <a:solidFill>
                  <a:srgbClr val="232629"/>
                </a:solidFill>
                <a:effectLst/>
                <a:latin typeface="inherit"/>
              </a:rPr>
              <a:t>More suitable for less complex scenarios</a:t>
            </a:r>
          </a:p>
          <a:p>
            <a:pPr algn="l" fontAlgn="base">
              <a:buFont typeface="Arial" panose="020B0604020202020204" pitchFamily="34" charset="0"/>
              <a:buChar char="•"/>
            </a:pPr>
            <a:r>
              <a:rPr lang="en-US" sz="2200" b="0" i="0" dirty="0">
                <a:solidFill>
                  <a:srgbClr val="232629"/>
                </a:solidFill>
                <a:effectLst/>
                <a:latin typeface="inherit"/>
              </a:rPr>
              <a:t>Good for people who are starting to use Jenkins/ CI solutions</a:t>
            </a:r>
          </a:p>
          <a:p>
            <a:pPr algn="l" fontAlgn="base">
              <a:buFont typeface="Arial" panose="020B0604020202020204" pitchFamily="34" charset="0"/>
              <a:buChar char="•"/>
            </a:pPr>
            <a:r>
              <a:rPr lang="en-US" sz="2200" b="0" i="0" dirty="0">
                <a:solidFill>
                  <a:srgbClr val="232629"/>
                </a:solidFill>
                <a:effectLst/>
                <a:latin typeface="inherit"/>
              </a:rPr>
              <a:t>Can become hard to achieve what you want when your scenario become more complex</a:t>
            </a:r>
          </a:p>
        </p:txBody>
      </p:sp>
      <p:sp>
        <p:nvSpPr>
          <p:cNvPr id="5" name="Text Placeholder 4">
            <a:extLst>
              <a:ext uri="{FF2B5EF4-FFF2-40B4-BE49-F238E27FC236}">
                <a16:creationId xmlns:a16="http://schemas.microsoft.com/office/drawing/2014/main" id="{CC263F24-6C53-5F93-72D8-F5A281DE73A7}"/>
              </a:ext>
            </a:extLst>
          </p:cNvPr>
          <p:cNvSpPr>
            <a:spLocks noGrp="1"/>
          </p:cNvSpPr>
          <p:nvPr>
            <p:ph type="body" sz="quarter" idx="3"/>
          </p:nvPr>
        </p:nvSpPr>
        <p:spPr>
          <a:xfrm>
            <a:off x="6717332" y="1556809"/>
            <a:ext cx="4622537" cy="576262"/>
          </a:xfrm>
        </p:spPr>
        <p:txBody>
          <a:bodyPr/>
          <a:lstStyle/>
          <a:p>
            <a:r>
              <a:rPr lang="en-IN" b="1" i="0" dirty="0">
                <a:solidFill>
                  <a:srgbClr val="00B050"/>
                </a:solidFill>
                <a:effectLst/>
                <a:latin typeface="-apple-system"/>
              </a:rPr>
              <a:t>Pipeline Jobs</a:t>
            </a:r>
          </a:p>
        </p:txBody>
      </p:sp>
      <p:sp>
        <p:nvSpPr>
          <p:cNvPr id="6" name="Content Placeholder 5">
            <a:extLst>
              <a:ext uri="{FF2B5EF4-FFF2-40B4-BE49-F238E27FC236}">
                <a16:creationId xmlns:a16="http://schemas.microsoft.com/office/drawing/2014/main" id="{3DFF977F-CDE2-2099-3A59-D77457AD6E53}"/>
              </a:ext>
            </a:extLst>
          </p:cNvPr>
          <p:cNvSpPr>
            <a:spLocks noGrp="1"/>
          </p:cNvSpPr>
          <p:nvPr>
            <p:ph sz="quarter" idx="4"/>
          </p:nvPr>
        </p:nvSpPr>
        <p:spPr>
          <a:xfrm>
            <a:off x="6607966" y="2393576"/>
            <a:ext cx="4248293" cy="2455862"/>
          </a:xfrm>
        </p:spPr>
        <p:txBody>
          <a:bodyPr>
            <a:normAutofit fontScale="70000" lnSpcReduction="20000"/>
          </a:bodyPr>
          <a:lstStyle/>
          <a:p>
            <a:pPr algn="l" fontAlgn="base">
              <a:buFont typeface="Arial" panose="020B0604020202020204" pitchFamily="34" charset="0"/>
              <a:buChar char="•"/>
            </a:pPr>
            <a:r>
              <a:rPr lang="en-US" sz="2200" b="0" i="0" dirty="0">
                <a:solidFill>
                  <a:srgbClr val="232629"/>
                </a:solidFill>
                <a:effectLst/>
                <a:latin typeface="inherit"/>
              </a:rPr>
              <a:t>Use code (Groovy language - this is a Java-like language) for giving instructions</a:t>
            </a:r>
          </a:p>
          <a:p>
            <a:pPr algn="l" fontAlgn="base">
              <a:buFont typeface="Arial" panose="020B0604020202020204" pitchFamily="34" charset="0"/>
              <a:buChar char="•"/>
            </a:pPr>
            <a:r>
              <a:rPr lang="en-US" sz="2200" b="0" i="0" dirty="0">
                <a:solidFill>
                  <a:srgbClr val="232629"/>
                </a:solidFill>
                <a:effectLst/>
                <a:latin typeface="inherit"/>
              </a:rPr>
              <a:t>Since, everything in one script you can keep that in the source control and have ability to revert back to an earlier version at any time or keep track of changes made to the script</a:t>
            </a:r>
          </a:p>
          <a:p>
            <a:pPr algn="l" fontAlgn="base">
              <a:buFont typeface="Arial" panose="020B0604020202020204" pitchFamily="34" charset="0"/>
              <a:buChar char="•"/>
            </a:pPr>
            <a:r>
              <a:rPr lang="en-US" sz="2200" b="0" i="0" dirty="0">
                <a:solidFill>
                  <a:srgbClr val="232629"/>
                </a:solidFill>
                <a:effectLst/>
                <a:latin typeface="inherit"/>
              </a:rPr>
              <a:t>Entire, pipeline consists of steps (ex: build, test, deploy, etc..)</a:t>
            </a:r>
          </a:p>
          <a:p>
            <a:pPr algn="l" fontAlgn="base">
              <a:buFont typeface="Arial" panose="020B0604020202020204" pitchFamily="34" charset="0"/>
              <a:buChar char="•"/>
            </a:pPr>
            <a:r>
              <a:rPr lang="en-US" sz="2200" b="0" i="0" dirty="0">
                <a:solidFill>
                  <a:srgbClr val="232629"/>
                </a:solidFill>
                <a:effectLst/>
                <a:latin typeface="inherit"/>
              </a:rPr>
              <a:t>Created using a </a:t>
            </a:r>
            <a:r>
              <a:rPr lang="en-US" sz="2200" b="0" i="0" dirty="0" err="1">
                <a:solidFill>
                  <a:srgbClr val="232629"/>
                </a:solidFill>
                <a:effectLst/>
                <a:latin typeface="inherit"/>
              </a:rPr>
              <a:t>Jenkinsfile</a:t>
            </a:r>
            <a:endParaRPr lang="en-US" sz="2200" b="0" i="0" dirty="0">
              <a:solidFill>
                <a:srgbClr val="232629"/>
              </a:solidFill>
              <a:effectLst/>
              <a:latin typeface="inherit"/>
            </a:endParaRPr>
          </a:p>
          <a:p>
            <a:endParaRPr lang="en-IN" dirty="0"/>
          </a:p>
        </p:txBody>
      </p:sp>
    </p:spTree>
    <p:extLst>
      <p:ext uri="{BB962C8B-B14F-4D97-AF65-F5344CB8AC3E}">
        <p14:creationId xmlns:p14="http://schemas.microsoft.com/office/powerpoint/2010/main" val="1199354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EC18-17F9-4416-8929-B845DD81582D}"/>
              </a:ext>
            </a:extLst>
          </p:cNvPr>
          <p:cNvSpPr>
            <a:spLocks noGrp="1"/>
          </p:cNvSpPr>
          <p:nvPr>
            <p:ph type="title"/>
          </p:nvPr>
        </p:nvSpPr>
        <p:spPr>
          <a:xfrm>
            <a:off x="1484311" y="685800"/>
            <a:ext cx="10018713" cy="694765"/>
          </a:xfrm>
        </p:spPr>
        <p:txBody>
          <a:bodyPr>
            <a:normAutofit fontScale="90000"/>
          </a:bodyPr>
          <a:lstStyle/>
          <a:p>
            <a:r>
              <a:rPr lang="en-IN" b="1" dirty="0">
                <a:solidFill>
                  <a:srgbClr val="002060"/>
                </a:solidFill>
              </a:rPr>
              <a:t>Pipeline Concepts</a:t>
            </a:r>
          </a:p>
        </p:txBody>
      </p:sp>
      <p:graphicFrame>
        <p:nvGraphicFramePr>
          <p:cNvPr id="7" name="Content Placeholder 6">
            <a:extLst>
              <a:ext uri="{FF2B5EF4-FFF2-40B4-BE49-F238E27FC236}">
                <a16:creationId xmlns:a16="http://schemas.microsoft.com/office/drawing/2014/main" id="{6E09AFF0-06E1-7029-9B64-DBA1C9B8AA36}"/>
              </a:ext>
            </a:extLst>
          </p:cNvPr>
          <p:cNvGraphicFramePr>
            <a:graphicFrameLocks noGrp="1"/>
          </p:cNvGraphicFramePr>
          <p:nvPr>
            <p:ph idx="1"/>
            <p:extLst>
              <p:ext uri="{D42A27DB-BD31-4B8C-83A1-F6EECF244321}">
                <p14:modId xmlns:p14="http://schemas.microsoft.com/office/powerpoint/2010/main" val="2163222278"/>
              </p:ext>
            </p:extLst>
          </p:nvPr>
        </p:nvGraphicFramePr>
        <p:xfrm>
          <a:off x="1484311" y="1667435"/>
          <a:ext cx="10018714" cy="4123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4026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EC18-17F9-4416-8929-B845DD81582D}"/>
              </a:ext>
            </a:extLst>
          </p:cNvPr>
          <p:cNvSpPr>
            <a:spLocks noGrp="1"/>
          </p:cNvSpPr>
          <p:nvPr>
            <p:ph type="title"/>
          </p:nvPr>
        </p:nvSpPr>
        <p:spPr>
          <a:xfrm>
            <a:off x="1484311" y="685800"/>
            <a:ext cx="10018713" cy="694765"/>
          </a:xfrm>
        </p:spPr>
        <p:txBody>
          <a:bodyPr>
            <a:normAutofit fontScale="90000"/>
          </a:bodyPr>
          <a:lstStyle/>
          <a:p>
            <a:r>
              <a:rPr lang="en-IN" b="1" dirty="0">
                <a:solidFill>
                  <a:srgbClr val="002060"/>
                </a:solidFill>
              </a:rPr>
              <a:t>Pipeline</a:t>
            </a:r>
          </a:p>
        </p:txBody>
      </p:sp>
      <p:graphicFrame>
        <p:nvGraphicFramePr>
          <p:cNvPr id="5" name="Table 5">
            <a:extLst>
              <a:ext uri="{FF2B5EF4-FFF2-40B4-BE49-F238E27FC236}">
                <a16:creationId xmlns:a16="http://schemas.microsoft.com/office/drawing/2014/main" id="{ED9B0856-DC7D-3D97-0692-0C155E93BB9F}"/>
              </a:ext>
            </a:extLst>
          </p:cNvPr>
          <p:cNvGraphicFramePr>
            <a:graphicFrameLocks noGrp="1"/>
          </p:cNvGraphicFramePr>
          <p:nvPr>
            <p:ph idx="1"/>
            <p:extLst>
              <p:ext uri="{D42A27DB-BD31-4B8C-83A1-F6EECF244321}">
                <p14:modId xmlns:p14="http://schemas.microsoft.com/office/powerpoint/2010/main" val="385079074"/>
              </p:ext>
            </p:extLst>
          </p:nvPr>
        </p:nvGraphicFramePr>
        <p:xfrm>
          <a:off x="2578007" y="1380564"/>
          <a:ext cx="8735452" cy="4990331"/>
        </p:xfrm>
        <a:graphic>
          <a:graphicData uri="http://schemas.openxmlformats.org/drawingml/2006/table">
            <a:tbl>
              <a:tblPr firstRow="1" bandRow="1">
                <a:tableStyleId>{21E4AEA4-8DFA-4A89-87EB-49C32662AFE0}</a:tableStyleId>
              </a:tblPr>
              <a:tblGrid>
                <a:gridCol w="4067253">
                  <a:extLst>
                    <a:ext uri="{9D8B030D-6E8A-4147-A177-3AD203B41FA5}">
                      <a16:colId xmlns:a16="http://schemas.microsoft.com/office/drawing/2014/main" val="522847680"/>
                    </a:ext>
                  </a:extLst>
                </a:gridCol>
                <a:gridCol w="4668199">
                  <a:extLst>
                    <a:ext uri="{9D8B030D-6E8A-4147-A177-3AD203B41FA5}">
                      <a16:colId xmlns:a16="http://schemas.microsoft.com/office/drawing/2014/main" val="2495275281"/>
                    </a:ext>
                  </a:extLst>
                </a:gridCol>
              </a:tblGrid>
              <a:tr h="4990331">
                <a:tc>
                  <a:txBody>
                    <a:bodyPr/>
                    <a:lstStyle/>
                    <a:p>
                      <a:r>
                        <a:rPr lang="en-IN" dirty="0"/>
                        <a:t>pipeline { </a:t>
                      </a:r>
                    </a:p>
                    <a:p>
                      <a:r>
                        <a:rPr lang="en-IN" dirty="0"/>
                        <a:t>        agent {</a:t>
                      </a:r>
                    </a:p>
                    <a:p>
                      <a:r>
                        <a:rPr lang="en-IN" dirty="0"/>
                        <a:t>        label "master"</a:t>
                      </a:r>
                    </a:p>
                    <a:p>
                      <a:r>
                        <a:rPr lang="en-IN" dirty="0"/>
                        <a:t>    }  </a:t>
                      </a:r>
                    </a:p>
                    <a:p>
                      <a:r>
                        <a:rPr lang="en-IN" dirty="0"/>
                        <a:t>       tools { </a:t>
                      </a:r>
                    </a:p>
                    <a:p>
                      <a:r>
                        <a:rPr lang="en-IN" dirty="0"/>
                        <a:t>       maven "Maven" </a:t>
                      </a:r>
                    </a:p>
                    <a:p>
                      <a:r>
                        <a:rPr lang="en-IN" dirty="0"/>
                        <a:t>    } </a:t>
                      </a:r>
                    </a:p>
                    <a:p>
                      <a:r>
                        <a:rPr lang="en-IN" dirty="0"/>
                        <a:t>      environment { </a:t>
                      </a:r>
                    </a:p>
                    <a:p>
                      <a:r>
                        <a:rPr lang="en-IN" dirty="0"/>
                        <a:t>      </a:t>
                      </a:r>
                      <a:r>
                        <a:rPr lang="en-IN" sz="1600" dirty="0"/>
                        <a:t>NEXUS_VERSION = "nexus3" </a:t>
                      </a:r>
                    </a:p>
                    <a:p>
                      <a:r>
                        <a:rPr lang="en-IN" sz="1600" dirty="0"/>
                        <a:t>    </a:t>
                      </a:r>
                      <a:r>
                        <a:rPr lang="en-IN" dirty="0"/>
                        <a:t>}</a:t>
                      </a:r>
                    </a:p>
                    <a:p>
                      <a:r>
                        <a:rPr lang="en-IN" dirty="0"/>
                        <a:t>     stages { </a:t>
                      </a:r>
                    </a:p>
                    <a:p>
                      <a:r>
                        <a:rPr lang="en-IN" dirty="0"/>
                        <a:t>     </a:t>
                      </a:r>
                      <a:r>
                        <a:rPr lang="en-US" dirty="0"/>
                        <a:t>stage("Clone code from VCS") { </a:t>
                      </a:r>
                    </a:p>
                    <a:p>
                      <a:r>
                        <a:rPr lang="en-US" dirty="0"/>
                        <a:t>      ……….</a:t>
                      </a:r>
                    </a:p>
                    <a:p>
                      <a:r>
                        <a:rPr lang="en-US" dirty="0"/>
                        <a:t>      }</a:t>
                      </a:r>
                      <a:endParaRPr lang="en-IN" dirty="0"/>
                    </a:p>
                    <a:p>
                      <a:r>
                        <a:rPr lang="en-IN" dirty="0"/>
                        <a:t>   }</a:t>
                      </a:r>
                    </a:p>
                    <a:p>
                      <a:r>
                        <a:rPr lang="en-IN" dirty="0"/>
                        <a:t>} </a:t>
                      </a:r>
                    </a:p>
                  </a:txBody>
                  <a:tcPr/>
                </a:tc>
                <a:tc>
                  <a:txBody>
                    <a:bodyPr/>
                    <a:lstStyle/>
                    <a:p>
                      <a:r>
                        <a:rPr lang="en-IN" dirty="0"/>
                        <a:t>pipeline {</a:t>
                      </a:r>
                    </a:p>
                    <a:p>
                      <a:r>
                        <a:rPr lang="en-IN" dirty="0"/>
                        <a:t>    agent any</a:t>
                      </a:r>
                    </a:p>
                    <a:p>
                      <a:r>
                        <a:rPr lang="en-IN" dirty="0"/>
                        <a:t>    stages {</a:t>
                      </a:r>
                    </a:p>
                    <a:p>
                      <a:r>
                        <a:rPr lang="en-IN" dirty="0"/>
                        <a:t>        stage('Stage 1') {</a:t>
                      </a:r>
                    </a:p>
                    <a:p>
                      <a:r>
                        <a:rPr lang="en-IN" dirty="0"/>
                        <a:t>            steps {</a:t>
                      </a:r>
                    </a:p>
                    <a:p>
                      <a:r>
                        <a:rPr lang="en-IN" dirty="0"/>
                        <a:t>                echo 'Hello world!'</a:t>
                      </a:r>
                    </a:p>
                    <a:p>
                      <a:r>
                        <a:rPr lang="en-IN" dirty="0"/>
                        <a:t>            }</a:t>
                      </a:r>
                    </a:p>
                    <a:p>
                      <a:r>
                        <a:rPr lang="en-IN" dirty="0"/>
                        <a:t>        }</a:t>
                      </a:r>
                    </a:p>
                    <a:p>
                      <a:r>
                        <a:rPr lang="en-IN" dirty="0"/>
                        <a:t>    }</a:t>
                      </a:r>
                    </a:p>
                    <a:p>
                      <a:r>
                        <a:rPr lang="en-IN" dirty="0"/>
                        <a:t>}</a:t>
                      </a:r>
                    </a:p>
                  </a:txBody>
                  <a:tcPr/>
                </a:tc>
                <a:extLst>
                  <a:ext uri="{0D108BD9-81ED-4DB2-BD59-A6C34878D82A}">
                    <a16:rowId xmlns:a16="http://schemas.microsoft.com/office/drawing/2014/main" val="3072531646"/>
                  </a:ext>
                </a:extLst>
              </a:tr>
            </a:tbl>
          </a:graphicData>
        </a:graphic>
      </p:graphicFrame>
    </p:spTree>
    <p:extLst>
      <p:ext uri="{BB962C8B-B14F-4D97-AF65-F5344CB8AC3E}">
        <p14:creationId xmlns:p14="http://schemas.microsoft.com/office/powerpoint/2010/main" val="1226999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6916-C72A-9A1C-5949-C04DC361C714}"/>
              </a:ext>
            </a:extLst>
          </p:cNvPr>
          <p:cNvSpPr>
            <a:spLocks noGrp="1"/>
          </p:cNvSpPr>
          <p:nvPr>
            <p:ph type="title"/>
          </p:nvPr>
        </p:nvSpPr>
        <p:spPr>
          <a:xfrm>
            <a:off x="1484311" y="685801"/>
            <a:ext cx="10018713" cy="1062318"/>
          </a:xfrm>
        </p:spPr>
        <p:txBody>
          <a:bodyPr/>
          <a:lstStyle/>
          <a:p>
            <a:r>
              <a:rPr lang="en-IN" b="1" dirty="0">
                <a:solidFill>
                  <a:srgbClr val="002060"/>
                </a:solidFill>
              </a:rPr>
              <a:t>Build Triggers in Jenkins</a:t>
            </a:r>
            <a:endParaRPr lang="en-IN" dirty="0">
              <a:solidFill>
                <a:srgbClr val="002060"/>
              </a:solidFill>
            </a:endParaRPr>
          </a:p>
        </p:txBody>
      </p:sp>
      <p:sp>
        <p:nvSpPr>
          <p:cNvPr id="3" name="Content Placeholder 2">
            <a:extLst>
              <a:ext uri="{FF2B5EF4-FFF2-40B4-BE49-F238E27FC236}">
                <a16:creationId xmlns:a16="http://schemas.microsoft.com/office/drawing/2014/main" id="{C715C74F-ECC2-0364-47CC-41306BF6B184}"/>
              </a:ext>
            </a:extLst>
          </p:cNvPr>
          <p:cNvSpPr>
            <a:spLocks noGrp="1"/>
          </p:cNvSpPr>
          <p:nvPr>
            <p:ph idx="1"/>
          </p:nvPr>
        </p:nvSpPr>
        <p:spPr>
          <a:xfrm>
            <a:off x="1484310" y="1541929"/>
            <a:ext cx="10411855" cy="4630271"/>
          </a:xfrm>
        </p:spPr>
        <p:txBody>
          <a:bodyPr numCol="1">
            <a:normAutofit/>
          </a:bodyPr>
          <a:lstStyle/>
          <a:p>
            <a:pPr>
              <a:buFont typeface="Arial" panose="020B0604020202020204" pitchFamily="34" charset="0"/>
              <a:buChar char="•"/>
            </a:pPr>
            <a:r>
              <a:rPr lang="en-US" sz="2800" b="0" i="0" dirty="0">
                <a:effectLst/>
                <a:latin typeface="Google Sans"/>
              </a:rPr>
              <a:t>A Build trigger automatically starts a build whenever you make any changes to your source code. </a:t>
            </a:r>
          </a:p>
          <a:p>
            <a:pPr>
              <a:buFont typeface="Wingdings" panose="05000000000000000000" pitchFamily="2" charset="2"/>
              <a:buChar char="§"/>
            </a:pPr>
            <a:r>
              <a:rPr lang="en-US" b="0" i="0" dirty="0">
                <a:effectLst/>
                <a:latin typeface="Google Sans"/>
              </a:rPr>
              <a:t>Git-Webhook</a:t>
            </a:r>
          </a:p>
          <a:p>
            <a:pPr>
              <a:buFont typeface="Wingdings" panose="05000000000000000000" pitchFamily="2" charset="2"/>
              <a:buChar char="§"/>
            </a:pPr>
            <a:r>
              <a:rPr lang="en-US" dirty="0">
                <a:latin typeface="Google Sans"/>
              </a:rPr>
              <a:t>Poll SCM</a:t>
            </a:r>
          </a:p>
          <a:p>
            <a:pPr>
              <a:buFont typeface="Wingdings" panose="05000000000000000000" pitchFamily="2" charset="2"/>
              <a:buChar char="§"/>
            </a:pPr>
            <a:r>
              <a:rPr lang="en-US" b="0" i="0" dirty="0">
                <a:effectLst/>
                <a:latin typeface="Google Sans"/>
              </a:rPr>
              <a:t>Scheduled Jobs</a:t>
            </a:r>
          </a:p>
          <a:p>
            <a:pPr>
              <a:buFont typeface="Wingdings" panose="05000000000000000000" pitchFamily="2" charset="2"/>
              <a:buChar char="§"/>
            </a:pPr>
            <a:r>
              <a:rPr lang="en-US" dirty="0">
                <a:latin typeface="Google Sans"/>
              </a:rPr>
              <a:t>Remote Triggers</a:t>
            </a:r>
            <a:endParaRPr lang="en-US" b="0" i="0" dirty="0">
              <a:effectLst/>
              <a:latin typeface="Google Sans"/>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3223270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6916-C72A-9A1C-5949-C04DC361C714}"/>
              </a:ext>
            </a:extLst>
          </p:cNvPr>
          <p:cNvSpPr>
            <a:spLocks noGrp="1"/>
          </p:cNvSpPr>
          <p:nvPr>
            <p:ph type="title"/>
          </p:nvPr>
        </p:nvSpPr>
        <p:spPr>
          <a:xfrm>
            <a:off x="1484311" y="685801"/>
            <a:ext cx="10018713" cy="1062318"/>
          </a:xfrm>
        </p:spPr>
        <p:txBody>
          <a:bodyPr/>
          <a:lstStyle/>
          <a:p>
            <a:r>
              <a:rPr lang="en-IN" b="1" dirty="0">
                <a:solidFill>
                  <a:srgbClr val="002060"/>
                </a:solidFill>
              </a:rPr>
              <a:t>Master &amp; slave node in Jenkins</a:t>
            </a:r>
            <a:endParaRPr lang="en-IN" dirty="0">
              <a:solidFill>
                <a:srgbClr val="002060"/>
              </a:solidFill>
            </a:endParaRPr>
          </a:p>
        </p:txBody>
      </p:sp>
      <p:sp>
        <p:nvSpPr>
          <p:cNvPr id="3" name="Content Placeholder 2">
            <a:extLst>
              <a:ext uri="{FF2B5EF4-FFF2-40B4-BE49-F238E27FC236}">
                <a16:creationId xmlns:a16="http://schemas.microsoft.com/office/drawing/2014/main" id="{C715C74F-ECC2-0364-47CC-41306BF6B184}"/>
              </a:ext>
            </a:extLst>
          </p:cNvPr>
          <p:cNvSpPr>
            <a:spLocks noGrp="1"/>
          </p:cNvSpPr>
          <p:nvPr>
            <p:ph idx="1"/>
          </p:nvPr>
        </p:nvSpPr>
        <p:spPr>
          <a:xfrm>
            <a:off x="1484310" y="1541929"/>
            <a:ext cx="10411855" cy="4630271"/>
          </a:xfrm>
        </p:spPr>
        <p:txBody>
          <a:bodyPr numCol="1">
            <a:normAutofit/>
          </a:bodyPr>
          <a:lstStyle/>
          <a:p>
            <a:pPr marL="0" indent="0" rtl="0" fontAlgn="base">
              <a:spcBef>
                <a:spcPts val="0"/>
              </a:spcBef>
              <a:spcAft>
                <a:spcPts val="0"/>
              </a:spcAft>
              <a:buNone/>
            </a:pPr>
            <a:r>
              <a:rPr lang="en-US" sz="3600" b="1" dirty="0">
                <a:solidFill>
                  <a:srgbClr val="002060"/>
                </a:solidFill>
                <a:latin typeface="Arial" panose="020B0604020202020204" pitchFamily="34" charset="0"/>
                <a:cs typeface="Arial" panose="020B0604020202020204" pitchFamily="34" charset="0"/>
              </a:rPr>
              <a:t>Problem?</a:t>
            </a:r>
          </a:p>
          <a:p>
            <a:pPr>
              <a:buFont typeface="Arial" panose="020B0604020202020204" pitchFamily="34" charset="0"/>
              <a:buChar char="•"/>
            </a:pPr>
            <a:r>
              <a:rPr lang="en-US" sz="2400" b="0" i="0" dirty="0">
                <a:solidFill>
                  <a:srgbClr val="222222"/>
                </a:solidFill>
                <a:effectLst/>
                <a:latin typeface="Segoe UI" panose="020B0502040204020203" pitchFamily="34" charset="0"/>
              </a:rPr>
              <a:t>In Jenkins, We can build all our applications on a single server. As the requirement grows and changes, we will come cross many issues like what if there are thousands build which needs to be done, what if different builds need to be done on different flavor of OS. </a:t>
            </a:r>
            <a:endParaRPr lang="en-US" dirty="0">
              <a:solidFill>
                <a:srgbClr val="222222"/>
              </a:solidFill>
              <a:latin typeface="Segoe UI" panose="020B0502040204020203" pitchFamily="34" charset="0"/>
            </a:endParaRPr>
          </a:p>
          <a:p>
            <a:pPr>
              <a:buFont typeface="Arial" panose="020B0604020202020204" pitchFamily="34" charset="0"/>
              <a:buChar char="•"/>
            </a:pPr>
            <a:r>
              <a:rPr lang="en-US" b="0" i="0" dirty="0">
                <a:solidFill>
                  <a:srgbClr val="222222"/>
                </a:solidFill>
                <a:effectLst/>
                <a:latin typeface="Segoe UI" panose="020B0502040204020203" pitchFamily="34" charset="0"/>
              </a:rPr>
              <a:t>In such cases the master-slave architecture comes in picture which takes care of all such odd requirements.</a:t>
            </a:r>
            <a:endParaRPr lang="en-IN" dirty="0"/>
          </a:p>
        </p:txBody>
      </p:sp>
    </p:spTree>
    <p:extLst>
      <p:ext uri="{BB962C8B-B14F-4D97-AF65-F5344CB8AC3E}">
        <p14:creationId xmlns:p14="http://schemas.microsoft.com/office/powerpoint/2010/main" val="1311130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A835-2248-282E-3310-1B1853CF6144}"/>
              </a:ext>
            </a:extLst>
          </p:cNvPr>
          <p:cNvSpPr>
            <a:spLocks noGrp="1"/>
          </p:cNvSpPr>
          <p:nvPr>
            <p:ph type="title"/>
          </p:nvPr>
        </p:nvSpPr>
        <p:spPr>
          <a:xfrm>
            <a:off x="1484311" y="685800"/>
            <a:ext cx="10018713" cy="874059"/>
          </a:xfrm>
        </p:spPr>
        <p:txBody>
          <a:bodyPr/>
          <a:lstStyle/>
          <a:p>
            <a:r>
              <a:rPr lang="en-IN" b="1" dirty="0">
                <a:solidFill>
                  <a:srgbClr val="002060"/>
                </a:solidFill>
              </a:rPr>
              <a:t>Master &amp; slave node in Jenkins</a:t>
            </a:r>
          </a:p>
        </p:txBody>
      </p:sp>
      <p:graphicFrame>
        <p:nvGraphicFramePr>
          <p:cNvPr id="4" name="Diagram 3">
            <a:extLst>
              <a:ext uri="{FF2B5EF4-FFF2-40B4-BE49-F238E27FC236}">
                <a16:creationId xmlns:a16="http://schemas.microsoft.com/office/drawing/2014/main" id="{954CA743-4DA5-426D-1CC6-38978F3B248A}"/>
              </a:ext>
            </a:extLst>
          </p:cNvPr>
          <p:cNvGraphicFramePr/>
          <p:nvPr>
            <p:extLst>
              <p:ext uri="{D42A27DB-BD31-4B8C-83A1-F6EECF244321}">
                <p14:modId xmlns:p14="http://schemas.microsoft.com/office/powerpoint/2010/main" val="2216202724"/>
              </p:ext>
            </p:extLst>
          </p:nvPr>
        </p:nvGraphicFramePr>
        <p:xfrm>
          <a:off x="1972234" y="1775011"/>
          <a:ext cx="9530789" cy="4192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4363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A835-2248-282E-3310-1B1853CF6144}"/>
              </a:ext>
            </a:extLst>
          </p:cNvPr>
          <p:cNvSpPr>
            <a:spLocks noGrp="1"/>
          </p:cNvSpPr>
          <p:nvPr>
            <p:ph type="title"/>
          </p:nvPr>
        </p:nvSpPr>
        <p:spPr>
          <a:xfrm>
            <a:off x="1484311" y="685800"/>
            <a:ext cx="10018713" cy="874059"/>
          </a:xfrm>
        </p:spPr>
        <p:txBody>
          <a:bodyPr/>
          <a:lstStyle/>
          <a:p>
            <a:r>
              <a:rPr lang="en-IN" b="1" dirty="0">
                <a:solidFill>
                  <a:srgbClr val="002060"/>
                </a:solidFill>
              </a:rPr>
              <a:t>Master &amp; slave node in Jenkins</a:t>
            </a:r>
          </a:p>
        </p:txBody>
      </p:sp>
      <p:pic>
        <p:nvPicPr>
          <p:cNvPr id="5" name="Picture 4">
            <a:extLst>
              <a:ext uri="{FF2B5EF4-FFF2-40B4-BE49-F238E27FC236}">
                <a16:creationId xmlns:a16="http://schemas.microsoft.com/office/drawing/2014/main" id="{27FBD683-3541-7181-8343-657BB57CCAF4}"/>
              </a:ext>
            </a:extLst>
          </p:cNvPr>
          <p:cNvPicPr>
            <a:picLocks noChangeAspect="1"/>
          </p:cNvPicPr>
          <p:nvPr/>
        </p:nvPicPr>
        <p:blipFill>
          <a:blip r:embed="rId2"/>
          <a:stretch>
            <a:fillRect/>
          </a:stretch>
        </p:blipFill>
        <p:spPr>
          <a:xfrm>
            <a:off x="2073204" y="1719284"/>
            <a:ext cx="8741421" cy="38657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19717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7F8B-C01F-434E-6DBB-3DEE4D8CF9D9}"/>
              </a:ext>
            </a:extLst>
          </p:cNvPr>
          <p:cNvSpPr>
            <a:spLocks noGrp="1"/>
          </p:cNvSpPr>
          <p:nvPr>
            <p:ph type="title"/>
          </p:nvPr>
        </p:nvSpPr>
        <p:spPr>
          <a:xfrm>
            <a:off x="1484311" y="685800"/>
            <a:ext cx="10018713" cy="1331259"/>
          </a:xfrm>
        </p:spPr>
        <p:txBody>
          <a:bodyPr/>
          <a:lstStyle/>
          <a:p>
            <a:r>
              <a:rPr lang="en-IN" b="1" dirty="0">
                <a:solidFill>
                  <a:srgbClr val="002060"/>
                </a:solidFill>
              </a:rPr>
              <a:t>Jenkins workflow</a:t>
            </a:r>
          </a:p>
        </p:txBody>
      </p:sp>
      <p:pic>
        <p:nvPicPr>
          <p:cNvPr id="5" name="Content Placeholder 4">
            <a:extLst>
              <a:ext uri="{FF2B5EF4-FFF2-40B4-BE49-F238E27FC236}">
                <a16:creationId xmlns:a16="http://schemas.microsoft.com/office/drawing/2014/main" id="{A2065BA5-12DF-A628-F97C-72F07393033D}"/>
              </a:ext>
            </a:extLst>
          </p:cNvPr>
          <p:cNvPicPr>
            <a:picLocks noGrp="1" noChangeAspect="1"/>
          </p:cNvPicPr>
          <p:nvPr>
            <p:ph idx="1"/>
          </p:nvPr>
        </p:nvPicPr>
        <p:blipFill>
          <a:blip r:embed="rId2"/>
          <a:stretch>
            <a:fillRect/>
          </a:stretch>
        </p:blipFill>
        <p:spPr>
          <a:xfrm>
            <a:off x="1484311" y="1707775"/>
            <a:ext cx="9787751" cy="41103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62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CE670-2CD9-6051-B4A8-8A00DE769926}"/>
              </a:ext>
            </a:extLst>
          </p:cNvPr>
          <p:cNvSpPr>
            <a:spLocks noGrp="1"/>
          </p:cNvSpPr>
          <p:nvPr>
            <p:ph type="title"/>
          </p:nvPr>
        </p:nvSpPr>
        <p:spPr>
          <a:xfrm>
            <a:off x="1484311" y="685801"/>
            <a:ext cx="10018713" cy="811306"/>
          </a:xfrm>
        </p:spPr>
        <p:txBody>
          <a:bodyPr>
            <a:normAutofit/>
          </a:bodyPr>
          <a:lstStyle/>
          <a:p>
            <a:r>
              <a:rPr lang="en-US" sz="4400" b="1" dirty="0">
                <a:solidFill>
                  <a:srgbClr val="002060"/>
                </a:solidFill>
                <a:latin typeface="Arial" panose="020B0604020202020204" pitchFamily="34" charset="0"/>
                <a:cs typeface="Arial" panose="020B0604020202020204" pitchFamily="34" charset="0"/>
              </a:rPr>
              <a:t>Agenda</a:t>
            </a:r>
            <a:r>
              <a:rPr lang="en-IN" sz="1800" b="1" i="0" u="none" strike="noStrike" dirty="0">
                <a:solidFill>
                  <a:srgbClr val="9900FF"/>
                </a:solidFill>
                <a:effectLst/>
                <a:latin typeface="Lato" panose="020F0502020204030203" pitchFamily="34" charset="0"/>
              </a:rPr>
              <a:t> </a:t>
            </a:r>
            <a:endParaRPr lang="en-IN" sz="4400" dirty="0">
              <a:solidFill>
                <a:srgbClr val="00B0F0"/>
              </a:solidFill>
            </a:endParaRPr>
          </a:p>
        </p:txBody>
      </p:sp>
      <p:sp>
        <p:nvSpPr>
          <p:cNvPr id="3" name="Content Placeholder 2">
            <a:extLst>
              <a:ext uri="{FF2B5EF4-FFF2-40B4-BE49-F238E27FC236}">
                <a16:creationId xmlns:a16="http://schemas.microsoft.com/office/drawing/2014/main" id="{98BEEA8F-483D-4274-08AF-054D24A08AC2}"/>
              </a:ext>
            </a:extLst>
          </p:cNvPr>
          <p:cNvSpPr>
            <a:spLocks noGrp="1"/>
          </p:cNvSpPr>
          <p:nvPr>
            <p:ph idx="1"/>
          </p:nvPr>
        </p:nvSpPr>
        <p:spPr>
          <a:xfrm>
            <a:off x="1771180" y="2088778"/>
            <a:ext cx="10018713" cy="4294093"/>
          </a:xfrm>
        </p:spPr>
        <p:txBody>
          <a:bodyPr>
            <a:normAutofit/>
          </a:bodyPr>
          <a:lstStyle/>
          <a:p>
            <a:r>
              <a:rPr lang="en-IN" sz="1900" dirty="0"/>
              <a:t>What is Jenkins?</a:t>
            </a:r>
          </a:p>
          <a:p>
            <a:r>
              <a:rPr lang="en-IN" sz="1900" dirty="0"/>
              <a:t>Why need Jenkins?</a:t>
            </a:r>
          </a:p>
          <a:p>
            <a:r>
              <a:rPr lang="en-IN" sz="1900" dirty="0"/>
              <a:t>Jenkins Architecture</a:t>
            </a:r>
          </a:p>
          <a:p>
            <a:r>
              <a:rPr lang="en-IN" sz="1900" dirty="0"/>
              <a:t>Jenkins features</a:t>
            </a:r>
          </a:p>
          <a:p>
            <a:r>
              <a:rPr lang="en-IN" sz="1900" dirty="0"/>
              <a:t>Jenkins installation</a:t>
            </a:r>
          </a:p>
          <a:p>
            <a:r>
              <a:rPr lang="en-IN" sz="1900" dirty="0"/>
              <a:t>Jobs in Jenkins </a:t>
            </a:r>
          </a:p>
          <a:p>
            <a:r>
              <a:rPr lang="en-IN" sz="1900" dirty="0"/>
              <a:t>Pipeline concepts</a:t>
            </a:r>
          </a:p>
          <a:p>
            <a:r>
              <a:rPr lang="en-IN" sz="1900" dirty="0"/>
              <a:t>Build Triggers in Jenkins</a:t>
            </a:r>
          </a:p>
          <a:p>
            <a:r>
              <a:rPr lang="en-IN" sz="1900" dirty="0"/>
              <a:t>Master &amp; slaves </a:t>
            </a:r>
            <a:r>
              <a:rPr lang="en-IN" sz="1900" dirty="0" err="1"/>
              <a:t>conceptes</a:t>
            </a:r>
            <a:endParaRPr lang="en-IN" sz="1900" dirty="0"/>
          </a:p>
          <a:p>
            <a:r>
              <a:rPr lang="en-IN" sz="1900" dirty="0"/>
              <a:t>Demo</a:t>
            </a:r>
            <a:endParaRPr lang="en-IN" dirty="0"/>
          </a:p>
          <a:p>
            <a:endParaRPr lang="en-IN" dirty="0">
              <a:solidFill>
                <a:srgbClr val="002060"/>
              </a:solidFill>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9F32F806-3FB4-1436-0DF3-2DF1AD8B859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6391745" y="1638580"/>
            <a:ext cx="4029075" cy="4029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83096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3FD4C-8F34-5B52-A02A-3EDE35018426}"/>
              </a:ext>
            </a:extLst>
          </p:cNvPr>
          <p:cNvSpPr>
            <a:spLocks noGrp="1"/>
          </p:cNvSpPr>
          <p:nvPr>
            <p:ph type="title"/>
          </p:nvPr>
        </p:nvSpPr>
        <p:spPr>
          <a:xfrm>
            <a:off x="2796513" y="2014413"/>
            <a:ext cx="6598973" cy="1414587"/>
          </a:xfrm>
        </p:spPr>
        <p:txBody>
          <a:bodyPr>
            <a:normAutofit fontScale="90000"/>
          </a:bodyPr>
          <a:lstStyle/>
          <a:p>
            <a:pPr algn="ctr"/>
            <a:r>
              <a:rPr lang="en-IN" sz="8800" b="1" dirty="0">
                <a:solidFill>
                  <a:srgbClr val="00B050"/>
                </a:solidFill>
              </a:rPr>
              <a:t>Thank you </a:t>
            </a:r>
          </a:p>
        </p:txBody>
      </p:sp>
      <p:pic>
        <p:nvPicPr>
          <p:cNvPr id="5" name="Picture 4">
            <a:extLst>
              <a:ext uri="{FF2B5EF4-FFF2-40B4-BE49-F238E27FC236}">
                <a16:creationId xmlns:a16="http://schemas.microsoft.com/office/drawing/2014/main" id="{E3EE7497-19C7-2FD5-F65B-B400A362F596}"/>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8692" t="36601" r="8039" b="36079"/>
          <a:stretch/>
        </p:blipFill>
        <p:spPr>
          <a:xfrm>
            <a:off x="3514164" y="3657600"/>
            <a:ext cx="5710519" cy="1873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14313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6916-C72A-9A1C-5949-C04DC361C714}"/>
              </a:ext>
            </a:extLst>
          </p:cNvPr>
          <p:cNvSpPr>
            <a:spLocks noGrp="1"/>
          </p:cNvSpPr>
          <p:nvPr>
            <p:ph type="title"/>
          </p:nvPr>
        </p:nvSpPr>
        <p:spPr>
          <a:xfrm>
            <a:off x="1484311" y="685801"/>
            <a:ext cx="10018713" cy="1062318"/>
          </a:xfrm>
        </p:spPr>
        <p:txBody>
          <a:bodyPr/>
          <a:lstStyle/>
          <a:p>
            <a:r>
              <a:rPr lang="en-US" b="1" dirty="0">
                <a:solidFill>
                  <a:srgbClr val="002060"/>
                </a:solidFill>
                <a:latin typeface="Arial" panose="020B0604020202020204" pitchFamily="34" charset="0"/>
                <a:cs typeface="Arial" panose="020B0604020202020204" pitchFamily="34" charset="0"/>
              </a:rPr>
              <a:t>What is </a:t>
            </a:r>
            <a:r>
              <a:rPr lang="en-US" sz="4000" b="1" dirty="0">
                <a:solidFill>
                  <a:srgbClr val="002060"/>
                </a:solidFill>
                <a:latin typeface="Arial" panose="020B0604020202020204" pitchFamily="34" charset="0"/>
                <a:cs typeface="Arial" panose="020B0604020202020204" pitchFamily="34" charset="0"/>
              </a:rPr>
              <a:t>Jenkins?</a:t>
            </a:r>
            <a:endParaRPr lang="en-IN" dirty="0">
              <a:solidFill>
                <a:srgbClr val="002060"/>
              </a:solidFill>
            </a:endParaRPr>
          </a:p>
        </p:txBody>
      </p:sp>
      <p:sp>
        <p:nvSpPr>
          <p:cNvPr id="3" name="Content Placeholder 2">
            <a:extLst>
              <a:ext uri="{FF2B5EF4-FFF2-40B4-BE49-F238E27FC236}">
                <a16:creationId xmlns:a16="http://schemas.microsoft.com/office/drawing/2014/main" id="{C715C74F-ECC2-0364-47CC-41306BF6B184}"/>
              </a:ext>
            </a:extLst>
          </p:cNvPr>
          <p:cNvSpPr>
            <a:spLocks noGrp="1"/>
          </p:cNvSpPr>
          <p:nvPr>
            <p:ph idx="1"/>
          </p:nvPr>
        </p:nvSpPr>
        <p:spPr>
          <a:xfrm>
            <a:off x="1484310" y="1532965"/>
            <a:ext cx="10018713" cy="4258235"/>
          </a:xfrm>
        </p:spPr>
        <p:txBody>
          <a:bodyPr>
            <a:normAutofit/>
          </a:bodyPr>
          <a:lstStyle/>
          <a:p>
            <a:pPr marL="0" indent="0">
              <a:buNone/>
            </a:pPr>
            <a:r>
              <a:rPr lang="en-US" sz="4000" b="1" i="0" u="none" strike="noStrike" dirty="0">
                <a:solidFill>
                  <a:srgbClr val="595959"/>
                </a:solidFill>
                <a:effectLst/>
                <a:latin typeface="Lato" panose="020F0502020204030203" pitchFamily="34" charset="0"/>
              </a:rPr>
              <a:t>An open-source automation server which enables developers around the world to reliably build, test, and deploy their software</a:t>
            </a:r>
            <a:endParaRPr lang="en-IN" sz="4000" dirty="0"/>
          </a:p>
        </p:txBody>
      </p:sp>
      <p:pic>
        <p:nvPicPr>
          <p:cNvPr id="5" name="Picture 4">
            <a:extLst>
              <a:ext uri="{FF2B5EF4-FFF2-40B4-BE49-F238E27FC236}">
                <a16:creationId xmlns:a16="http://schemas.microsoft.com/office/drawing/2014/main" id="{FBBD1D8D-989C-E007-893E-FD10523C237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77537" y="4872562"/>
            <a:ext cx="1836925" cy="1765802"/>
          </a:xfrm>
          <a:prstGeom prst="rect">
            <a:avLst/>
          </a:prstGeom>
        </p:spPr>
      </p:pic>
    </p:spTree>
    <p:extLst>
      <p:ext uri="{BB962C8B-B14F-4D97-AF65-F5344CB8AC3E}">
        <p14:creationId xmlns:p14="http://schemas.microsoft.com/office/powerpoint/2010/main" val="3331780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6916-C72A-9A1C-5949-C04DC361C714}"/>
              </a:ext>
            </a:extLst>
          </p:cNvPr>
          <p:cNvSpPr>
            <a:spLocks noGrp="1"/>
          </p:cNvSpPr>
          <p:nvPr>
            <p:ph type="title"/>
          </p:nvPr>
        </p:nvSpPr>
        <p:spPr>
          <a:xfrm>
            <a:off x="1484311" y="685801"/>
            <a:ext cx="10018713" cy="1062318"/>
          </a:xfrm>
        </p:spPr>
        <p:txBody>
          <a:bodyPr/>
          <a:lstStyle/>
          <a:p>
            <a:r>
              <a:rPr lang="en-US" b="1" dirty="0">
                <a:solidFill>
                  <a:srgbClr val="002060"/>
                </a:solidFill>
                <a:latin typeface="Arial" panose="020B0604020202020204" pitchFamily="34" charset="0"/>
                <a:cs typeface="Arial" panose="020B0604020202020204" pitchFamily="34" charset="0"/>
              </a:rPr>
              <a:t>What is </a:t>
            </a:r>
            <a:r>
              <a:rPr lang="en-US" sz="4000" b="1" dirty="0">
                <a:solidFill>
                  <a:srgbClr val="002060"/>
                </a:solidFill>
                <a:latin typeface="Arial" panose="020B0604020202020204" pitchFamily="34" charset="0"/>
                <a:cs typeface="Arial" panose="020B0604020202020204" pitchFamily="34" charset="0"/>
              </a:rPr>
              <a:t>Jenkins?</a:t>
            </a:r>
            <a:endParaRPr lang="en-IN" dirty="0">
              <a:solidFill>
                <a:srgbClr val="002060"/>
              </a:solidFill>
            </a:endParaRPr>
          </a:p>
        </p:txBody>
      </p:sp>
      <p:pic>
        <p:nvPicPr>
          <p:cNvPr id="6" name="Content Placeholder 5">
            <a:extLst>
              <a:ext uri="{FF2B5EF4-FFF2-40B4-BE49-F238E27FC236}">
                <a16:creationId xmlns:a16="http://schemas.microsoft.com/office/drawing/2014/main" id="{CA5C0676-57F0-D6EB-0A23-1AD73974B5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7450" y="1523276"/>
            <a:ext cx="5620870" cy="49648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889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6916-C72A-9A1C-5949-C04DC361C714}"/>
              </a:ext>
            </a:extLst>
          </p:cNvPr>
          <p:cNvSpPr>
            <a:spLocks noGrp="1"/>
          </p:cNvSpPr>
          <p:nvPr>
            <p:ph type="title"/>
          </p:nvPr>
        </p:nvSpPr>
        <p:spPr>
          <a:xfrm>
            <a:off x="1484311" y="685801"/>
            <a:ext cx="10018713" cy="1062318"/>
          </a:xfrm>
        </p:spPr>
        <p:txBody>
          <a:bodyPr/>
          <a:lstStyle/>
          <a:p>
            <a:r>
              <a:rPr lang="en-US" b="1" dirty="0">
                <a:solidFill>
                  <a:srgbClr val="002060"/>
                </a:solidFill>
                <a:latin typeface="Arial" panose="020B0604020202020204" pitchFamily="34" charset="0"/>
                <a:cs typeface="Arial" panose="020B0604020202020204" pitchFamily="34" charset="0"/>
              </a:rPr>
              <a:t>Why we need to learn </a:t>
            </a:r>
            <a:r>
              <a:rPr lang="en-US" sz="4000" b="1" dirty="0">
                <a:solidFill>
                  <a:srgbClr val="002060"/>
                </a:solidFill>
                <a:latin typeface="Arial" panose="020B0604020202020204" pitchFamily="34" charset="0"/>
                <a:cs typeface="Arial" panose="020B0604020202020204" pitchFamily="34" charset="0"/>
              </a:rPr>
              <a:t>Jenkins?</a:t>
            </a:r>
            <a:endParaRPr lang="en-IN" dirty="0">
              <a:solidFill>
                <a:srgbClr val="002060"/>
              </a:solidFill>
            </a:endParaRPr>
          </a:p>
        </p:txBody>
      </p:sp>
      <p:sp>
        <p:nvSpPr>
          <p:cNvPr id="3" name="Content Placeholder 2">
            <a:extLst>
              <a:ext uri="{FF2B5EF4-FFF2-40B4-BE49-F238E27FC236}">
                <a16:creationId xmlns:a16="http://schemas.microsoft.com/office/drawing/2014/main" id="{C715C74F-ECC2-0364-47CC-41306BF6B184}"/>
              </a:ext>
            </a:extLst>
          </p:cNvPr>
          <p:cNvSpPr>
            <a:spLocks noGrp="1"/>
          </p:cNvSpPr>
          <p:nvPr>
            <p:ph idx="1"/>
          </p:nvPr>
        </p:nvSpPr>
        <p:spPr>
          <a:xfrm>
            <a:off x="1484310" y="1855694"/>
            <a:ext cx="10411855" cy="4316506"/>
          </a:xfrm>
        </p:spPr>
        <p:txBody>
          <a:bodyPr numCol="1">
            <a:normAutofit lnSpcReduction="10000"/>
          </a:bodyPr>
          <a:lstStyle/>
          <a:p>
            <a:pPr marL="0" indent="0" rtl="0" fontAlgn="base">
              <a:spcBef>
                <a:spcPts val="0"/>
              </a:spcBef>
              <a:spcAft>
                <a:spcPts val="0"/>
              </a:spcAft>
              <a:buNone/>
            </a:pPr>
            <a:r>
              <a:rPr lang="en-US" sz="3600" b="1" dirty="0">
                <a:solidFill>
                  <a:srgbClr val="002060"/>
                </a:solidFill>
                <a:latin typeface="Arial" panose="020B0604020202020204" pitchFamily="34" charset="0"/>
                <a:cs typeface="Arial" panose="020B0604020202020204" pitchFamily="34" charset="0"/>
              </a:rPr>
              <a:t>Problem?</a:t>
            </a:r>
            <a:endParaRPr lang="en-US" sz="3600" b="1" i="0" u="none" strike="noStrike" dirty="0">
              <a:solidFill>
                <a:srgbClr val="666666"/>
              </a:solidFill>
              <a:effectLst/>
              <a:latin typeface="Lato" panose="020F0502020204030203" pitchFamily="34" charset="0"/>
            </a:endParaRPr>
          </a:p>
          <a:p>
            <a:pPr>
              <a:buFont typeface="Arial" panose="020B0604020202020204" pitchFamily="34" charset="0"/>
              <a:buChar char="•"/>
            </a:pPr>
            <a:r>
              <a:rPr lang="en-US" sz="3200" dirty="0"/>
              <a:t>Developers keep merging code to VCS several times a day. All the code collected from different developers would have generated conflicts and bugs.</a:t>
            </a:r>
          </a:p>
          <a:p>
            <a:pPr>
              <a:buFont typeface="Arial" panose="020B0604020202020204" pitchFamily="34" charset="0"/>
              <a:buChar char="•"/>
            </a:pPr>
            <a:r>
              <a:rPr lang="en-US" sz="3200" dirty="0"/>
              <a:t>Code Merged from a long time when built throws Conflicts, Bugs, and errors. All these conflicts, bugs &amp; errors need to be resolved, which takes a very long time and halts development.</a:t>
            </a:r>
            <a:endParaRPr lang="en-IN" sz="4000" dirty="0"/>
          </a:p>
        </p:txBody>
      </p:sp>
    </p:spTree>
    <p:extLst>
      <p:ext uri="{BB962C8B-B14F-4D97-AF65-F5344CB8AC3E}">
        <p14:creationId xmlns:p14="http://schemas.microsoft.com/office/powerpoint/2010/main" val="1147633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6916-C72A-9A1C-5949-C04DC361C714}"/>
              </a:ext>
            </a:extLst>
          </p:cNvPr>
          <p:cNvSpPr>
            <a:spLocks noGrp="1"/>
          </p:cNvSpPr>
          <p:nvPr>
            <p:ph type="title"/>
          </p:nvPr>
        </p:nvSpPr>
        <p:spPr>
          <a:xfrm>
            <a:off x="1484311" y="685801"/>
            <a:ext cx="10018713" cy="1062318"/>
          </a:xfrm>
        </p:spPr>
        <p:txBody>
          <a:bodyPr/>
          <a:lstStyle/>
          <a:p>
            <a:r>
              <a:rPr lang="en-US" b="1" dirty="0">
                <a:solidFill>
                  <a:srgbClr val="002060"/>
                </a:solidFill>
                <a:latin typeface="Arial" panose="020B0604020202020204" pitchFamily="34" charset="0"/>
                <a:cs typeface="Arial" panose="020B0604020202020204" pitchFamily="34" charset="0"/>
              </a:rPr>
              <a:t>Why we need to learn </a:t>
            </a:r>
            <a:r>
              <a:rPr lang="en-US" sz="4000" b="1" dirty="0">
                <a:solidFill>
                  <a:srgbClr val="002060"/>
                </a:solidFill>
                <a:latin typeface="Arial" panose="020B0604020202020204" pitchFamily="34" charset="0"/>
                <a:cs typeface="Arial" panose="020B0604020202020204" pitchFamily="34" charset="0"/>
              </a:rPr>
              <a:t>Jenkins?</a:t>
            </a:r>
            <a:endParaRPr lang="en-IN" dirty="0">
              <a:solidFill>
                <a:srgbClr val="002060"/>
              </a:solidFill>
            </a:endParaRPr>
          </a:p>
        </p:txBody>
      </p:sp>
      <p:sp>
        <p:nvSpPr>
          <p:cNvPr id="3" name="Content Placeholder 2">
            <a:extLst>
              <a:ext uri="{FF2B5EF4-FFF2-40B4-BE49-F238E27FC236}">
                <a16:creationId xmlns:a16="http://schemas.microsoft.com/office/drawing/2014/main" id="{C715C74F-ECC2-0364-47CC-41306BF6B184}"/>
              </a:ext>
            </a:extLst>
          </p:cNvPr>
          <p:cNvSpPr>
            <a:spLocks noGrp="1"/>
          </p:cNvSpPr>
          <p:nvPr>
            <p:ph idx="1"/>
          </p:nvPr>
        </p:nvSpPr>
        <p:spPr>
          <a:xfrm>
            <a:off x="1484310" y="1913964"/>
            <a:ext cx="10018713" cy="4258235"/>
          </a:xfrm>
        </p:spPr>
        <p:txBody>
          <a:bodyPr>
            <a:normAutofit/>
          </a:bodyPr>
          <a:lstStyle/>
          <a:p>
            <a:pPr rtl="0" fontAlgn="base">
              <a:spcBef>
                <a:spcPts val="0"/>
              </a:spcBef>
              <a:spcAft>
                <a:spcPts val="0"/>
              </a:spcAft>
              <a:buFont typeface="Arial" panose="020B0604020202020204" pitchFamily="34" charset="0"/>
              <a:buChar char="•"/>
            </a:pPr>
            <a:r>
              <a:rPr lang="en-US" sz="3200" b="1" i="0" u="none" strike="noStrike" dirty="0">
                <a:solidFill>
                  <a:srgbClr val="666666"/>
                </a:solidFill>
                <a:effectLst/>
                <a:latin typeface="Lato" panose="020F0502020204030203" pitchFamily="34" charset="0"/>
              </a:rPr>
              <a:t>Runs Automated Test Suites</a:t>
            </a:r>
          </a:p>
          <a:p>
            <a:pPr rtl="0" fontAlgn="base">
              <a:spcBef>
                <a:spcPts val="0"/>
              </a:spcBef>
              <a:spcAft>
                <a:spcPts val="0"/>
              </a:spcAft>
              <a:buFont typeface="Arial" panose="020B0604020202020204" pitchFamily="34" charset="0"/>
              <a:buChar char="•"/>
            </a:pPr>
            <a:r>
              <a:rPr lang="en-US" sz="3200" b="1" i="0" u="none" strike="noStrike" dirty="0">
                <a:solidFill>
                  <a:srgbClr val="666666"/>
                </a:solidFill>
                <a:effectLst/>
                <a:latin typeface="Lato" panose="020F0502020204030203" pitchFamily="34" charset="0"/>
              </a:rPr>
              <a:t>Run your Web, Mobile Automation SUITE</a:t>
            </a:r>
          </a:p>
          <a:p>
            <a:pPr rtl="0" fontAlgn="base">
              <a:spcBef>
                <a:spcPts val="0"/>
              </a:spcBef>
              <a:spcAft>
                <a:spcPts val="0"/>
              </a:spcAft>
              <a:buFont typeface="Arial" panose="020B0604020202020204" pitchFamily="34" charset="0"/>
              <a:buChar char="•"/>
            </a:pPr>
            <a:r>
              <a:rPr lang="en-US" sz="3200" b="1" i="0" u="none" strike="noStrike" dirty="0">
                <a:solidFill>
                  <a:srgbClr val="666666"/>
                </a:solidFill>
                <a:effectLst/>
                <a:latin typeface="Lato" panose="020F0502020204030203" pitchFamily="34" charset="0"/>
              </a:rPr>
              <a:t>API Monitoring</a:t>
            </a:r>
          </a:p>
          <a:p>
            <a:pPr rtl="0" fontAlgn="base">
              <a:spcBef>
                <a:spcPts val="0"/>
              </a:spcBef>
              <a:spcAft>
                <a:spcPts val="0"/>
              </a:spcAft>
              <a:buFont typeface="Arial" panose="020B0604020202020204" pitchFamily="34" charset="0"/>
              <a:buChar char="•"/>
            </a:pPr>
            <a:r>
              <a:rPr lang="en-US" sz="3200" b="1" i="0" u="none" strike="noStrike" dirty="0">
                <a:solidFill>
                  <a:srgbClr val="666666"/>
                </a:solidFill>
                <a:effectLst/>
                <a:latin typeface="Lato" panose="020F0502020204030203" pitchFamily="34" charset="0"/>
              </a:rPr>
              <a:t>Report and Email Notification </a:t>
            </a:r>
          </a:p>
          <a:p>
            <a:pPr rtl="0" fontAlgn="base">
              <a:spcBef>
                <a:spcPts val="0"/>
              </a:spcBef>
              <a:spcAft>
                <a:spcPts val="0"/>
              </a:spcAft>
              <a:buFont typeface="Arial" panose="020B0604020202020204" pitchFamily="34" charset="0"/>
              <a:buChar char="•"/>
            </a:pPr>
            <a:r>
              <a:rPr lang="en-US" sz="3200" b="1" i="0" u="none" strike="noStrike" dirty="0">
                <a:solidFill>
                  <a:srgbClr val="666666"/>
                </a:solidFill>
                <a:effectLst/>
                <a:latin typeface="Lato" panose="020F0502020204030203" pitchFamily="34" charset="0"/>
              </a:rPr>
              <a:t>Trends and detailed failures that can be shared.</a:t>
            </a:r>
          </a:p>
          <a:p>
            <a:pPr rtl="0" fontAlgn="base">
              <a:spcBef>
                <a:spcPts val="0"/>
              </a:spcBef>
              <a:spcAft>
                <a:spcPts val="0"/>
              </a:spcAft>
              <a:buFont typeface="Arial" panose="020B0604020202020204" pitchFamily="34" charset="0"/>
              <a:buChar char="•"/>
            </a:pPr>
            <a:r>
              <a:rPr lang="en-US" sz="3200" b="1" i="0" u="none" strike="noStrike" dirty="0">
                <a:solidFill>
                  <a:srgbClr val="666666"/>
                </a:solidFill>
                <a:effectLst/>
                <a:latin typeface="Lato" panose="020F0502020204030203" pitchFamily="34" charset="0"/>
              </a:rPr>
              <a:t>You can use slave to make build and run fast. </a:t>
            </a:r>
          </a:p>
          <a:p>
            <a:pPr marL="0" indent="0">
              <a:buNone/>
            </a:pPr>
            <a:endParaRPr lang="en-IN" sz="4000" dirty="0"/>
          </a:p>
        </p:txBody>
      </p:sp>
    </p:spTree>
    <p:extLst>
      <p:ext uri="{BB962C8B-B14F-4D97-AF65-F5344CB8AC3E}">
        <p14:creationId xmlns:p14="http://schemas.microsoft.com/office/powerpoint/2010/main" val="2413832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6916-C72A-9A1C-5949-C04DC361C714}"/>
              </a:ext>
            </a:extLst>
          </p:cNvPr>
          <p:cNvSpPr>
            <a:spLocks noGrp="1"/>
          </p:cNvSpPr>
          <p:nvPr>
            <p:ph type="title"/>
          </p:nvPr>
        </p:nvSpPr>
        <p:spPr>
          <a:xfrm>
            <a:off x="1484308" y="533400"/>
            <a:ext cx="10018713" cy="1062318"/>
          </a:xfrm>
        </p:spPr>
        <p:txBody>
          <a:bodyPr>
            <a:normAutofit/>
          </a:bodyPr>
          <a:lstStyle/>
          <a:p>
            <a:r>
              <a:rPr lang="en-IN" sz="4400" b="1" i="0" dirty="0">
                <a:solidFill>
                  <a:srgbClr val="002060"/>
                </a:solidFill>
                <a:effectLst/>
                <a:latin typeface="Arial" panose="020B0604020202020204" pitchFamily="34" charset="0"/>
                <a:cs typeface="Arial" panose="020B0604020202020204" pitchFamily="34" charset="0"/>
              </a:rPr>
              <a:t>Jenkins Architecture</a:t>
            </a:r>
            <a:endParaRPr lang="en-IN" dirty="0">
              <a:solidFill>
                <a:srgbClr val="002060"/>
              </a:solidFill>
            </a:endParaRPr>
          </a:p>
        </p:txBody>
      </p:sp>
      <p:sp>
        <p:nvSpPr>
          <p:cNvPr id="3" name="Content Placeholder 2">
            <a:extLst>
              <a:ext uri="{FF2B5EF4-FFF2-40B4-BE49-F238E27FC236}">
                <a16:creationId xmlns:a16="http://schemas.microsoft.com/office/drawing/2014/main" id="{C715C74F-ECC2-0364-47CC-41306BF6B184}"/>
              </a:ext>
            </a:extLst>
          </p:cNvPr>
          <p:cNvSpPr>
            <a:spLocks noGrp="1"/>
          </p:cNvSpPr>
          <p:nvPr>
            <p:ph idx="1"/>
          </p:nvPr>
        </p:nvSpPr>
        <p:spPr>
          <a:xfrm>
            <a:off x="1484308" y="2407022"/>
            <a:ext cx="10018713" cy="4258235"/>
          </a:xfrm>
        </p:spPr>
        <p:txBody>
          <a:bodyPr>
            <a:normAutofit lnSpcReduction="10000"/>
          </a:bodyPr>
          <a:lstStyle/>
          <a:p>
            <a:pPr algn="l">
              <a:buFont typeface="Arial" panose="020B0604020202020204" pitchFamily="34" charset="0"/>
              <a:buChar char="•"/>
            </a:pPr>
            <a:r>
              <a:rPr lang="en-US" sz="2400" b="0" i="0" dirty="0">
                <a:solidFill>
                  <a:srgbClr val="51565E"/>
                </a:solidFill>
                <a:effectLst/>
                <a:latin typeface="Roboto" panose="02000000000000000000" pitchFamily="2" charset="0"/>
              </a:rPr>
              <a:t>Developers commit changes to the source code, found in the repository.</a:t>
            </a:r>
          </a:p>
          <a:p>
            <a:pPr>
              <a:buFont typeface="Arial" panose="020B0604020202020204" pitchFamily="34" charset="0"/>
              <a:buChar char="•"/>
            </a:pPr>
            <a:r>
              <a:rPr lang="en-US" b="0" i="0" dirty="0">
                <a:solidFill>
                  <a:srgbClr val="51565E"/>
                </a:solidFill>
                <a:effectLst/>
                <a:latin typeface="Roboto" panose="02000000000000000000" pitchFamily="2" charset="0"/>
              </a:rPr>
              <a:t>The Jenkins CI server checks the repository at regular intervals and pulls any newly available code.</a:t>
            </a:r>
          </a:p>
          <a:p>
            <a:pPr>
              <a:buFont typeface="Arial" panose="020B0604020202020204" pitchFamily="34" charset="0"/>
              <a:buChar char="•"/>
            </a:pPr>
            <a:r>
              <a:rPr lang="en-US" b="0" i="0" dirty="0">
                <a:solidFill>
                  <a:srgbClr val="51565E"/>
                </a:solidFill>
                <a:effectLst/>
                <a:latin typeface="Roboto" panose="02000000000000000000" pitchFamily="2" charset="0"/>
              </a:rPr>
              <a:t>The Build Server builds the code into an executable file. In case the build fails, feedback is sent to the developers.</a:t>
            </a:r>
          </a:p>
          <a:p>
            <a:pPr>
              <a:buFont typeface="Arial" panose="020B0604020202020204" pitchFamily="34" charset="0"/>
              <a:buChar char="•"/>
            </a:pPr>
            <a:r>
              <a:rPr lang="en-US" b="0" i="0" dirty="0">
                <a:solidFill>
                  <a:srgbClr val="51565E"/>
                </a:solidFill>
                <a:effectLst/>
                <a:latin typeface="Roboto" panose="02000000000000000000" pitchFamily="2" charset="0"/>
              </a:rPr>
              <a:t>Jenkins deploys the build application to the test server. If the test fails, the developers are alerted.</a:t>
            </a:r>
          </a:p>
          <a:p>
            <a:pPr>
              <a:buFont typeface="Arial" panose="020B0604020202020204" pitchFamily="34" charset="0"/>
              <a:buChar char="•"/>
            </a:pPr>
            <a:r>
              <a:rPr lang="en-US" b="0" i="0" dirty="0">
                <a:solidFill>
                  <a:srgbClr val="51565E"/>
                </a:solidFill>
                <a:effectLst/>
                <a:latin typeface="Roboto" panose="02000000000000000000" pitchFamily="2" charset="0"/>
              </a:rPr>
              <a:t>If the code is error-free, the tested application is deployed on the production server.</a:t>
            </a:r>
          </a:p>
          <a:p>
            <a:pPr algn="l">
              <a:buFont typeface="Arial" panose="020B0604020202020204" pitchFamily="34" charset="0"/>
              <a:buChar char="•"/>
            </a:pPr>
            <a:endParaRPr lang="en-US" sz="2400" b="0" i="0" dirty="0">
              <a:solidFill>
                <a:srgbClr val="51565E"/>
              </a:solidFill>
              <a:effectLst/>
              <a:latin typeface="Roboto" panose="02000000000000000000" pitchFamily="2" charset="0"/>
            </a:endParaRPr>
          </a:p>
          <a:p>
            <a:pPr marL="0" indent="0">
              <a:buNone/>
            </a:pPr>
            <a:endParaRPr lang="en-IN" sz="4000" dirty="0"/>
          </a:p>
        </p:txBody>
      </p:sp>
    </p:spTree>
    <p:extLst>
      <p:ext uri="{BB962C8B-B14F-4D97-AF65-F5344CB8AC3E}">
        <p14:creationId xmlns:p14="http://schemas.microsoft.com/office/powerpoint/2010/main" val="1530431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6916-C72A-9A1C-5949-C04DC361C714}"/>
              </a:ext>
            </a:extLst>
          </p:cNvPr>
          <p:cNvSpPr>
            <a:spLocks noGrp="1"/>
          </p:cNvSpPr>
          <p:nvPr>
            <p:ph type="title"/>
          </p:nvPr>
        </p:nvSpPr>
        <p:spPr>
          <a:xfrm>
            <a:off x="1484311" y="685801"/>
            <a:ext cx="10018713" cy="1062318"/>
          </a:xfrm>
        </p:spPr>
        <p:txBody>
          <a:bodyPr/>
          <a:lstStyle/>
          <a:p>
            <a:r>
              <a:rPr lang="en-IN" b="1" dirty="0">
                <a:solidFill>
                  <a:srgbClr val="002060"/>
                </a:solidFill>
                <a:latin typeface="Arial" panose="020B0604020202020204" pitchFamily="34" charset="0"/>
                <a:cs typeface="Arial" panose="020B0604020202020204" pitchFamily="34" charset="0"/>
              </a:rPr>
              <a:t>CI/CD with Jenkins</a:t>
            </a:r>
          </a:p>
        </p:txBody>
      </p:sp>
      <p:pic>
        <p:nvPicPr>
          <p:cNvPr id="7" name="Content Placeholder 6">
            <a:extLst>
              <a:ext uri="{FF2B5EF4-FFF2-40B4-BE49-F238E27FC236}">
                <a16:creationId xmlns:a16="http://schemas.microsoft.com/office/drawing/2014/main" id="{2BD0A808-7446-F466-61E0-CDC119DFCF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398" y="1932456"/>
            <a:ext cx="6637209" cy="33250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10582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6916-C72A-9A1C-5949-C04DC361C714}"/>
              </a:ext>
            </a:extLst>
          </p:cNvPr>
          <p:cNvSpPr>
            <a:spLocks noGrp="1"/>
          </p:cNvSpPr>
          <p:nvPr>
            <p:ph type="title"/>
          </p:nvPr>
        </p:nvSpPr>
        <p:spPr>
          <a:xfrm>
            <a:off x="1484311" y="685801"/>
            <a:ext cx="10018713" cy="1062318"/>
          </a:xfrm>
        </p:spPr>
        <p:txBody>
          <a:bodyPr/>
          <a:lstStyle/>
          <a:p>
            <a:r>
              <a:rPr lang="en-IN" b="1" dirty="0">
                <a:solidFill>
                  <a:srgbClr val="002060"/>
                </a:solidFill>
                <a:latin typeface="Arial" panose="020B0604020202020204" pitchFamily="34" charset="0"/>
                <a:cs typeface="Arial" panose="020B0604020202020204" pitchFamily="34" charset="0"/>
              </a:rPr>
              <a:t>CI with Jenkins</a:t>
            </a:r>
          </a:p>
        </p:txBody>
      </p:sp>
      <p:pic>
        <p:nvPicPr>
          <p:cNvPr id="6" name="Picture 5">
            <a:extLst>
              <a:ext uri="{FF2B5EF4-FFF2-40B4-BE49-F238E27FC236}">
                <a16:creationId xmlns:a16="http://schemas.microsoft.com/office/drawing/2014/main" id="{07C2107C-9540-D002-8740-98935D453DED}"/>
              </a:ext>
            </a:extLst>
          </p:cNvPr>
          <p:cNvPicPr>
            <a:picLocks noChangeAspect="1"/>
          </p:cNvPicPr>
          <p:nvPr/>
        </p:nvPicPr>
        <p:blipFill rotWithShape="1">
          <a:blip r:embed="rId2"/>
          <a:srcRect l="1069" t="-118" r="1988" b="-4388"/>
          <a:stretch/>
        </p:blipFill>
        <p:spPr>
          <a:xfrm>
            <a:off x="3460377" y="1949921"/>
            <a:ext cx="5682974" cy="40564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2656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600</TotalTime>
  <Words>800</Words>
  <Application>Microsoft Office PowerPoint</Application>
  <PresentationFormat>Widescreen</PresentationFormat>
  <Paragraphs>114</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-apple-system</vt:lpstr>
      <vt:lpstr>Arial</vt:lpstr>
      <vt:lpstr>Corbel</vt:lpstr>
      <vt:lpstr>Google Sans</vt:lpstr>
      <vt:lpstr>inherit</vt:lpstr>
      <vt:lpstr>Lato</vt:lpstr>
      <vt:lpstr>Poppins</vt:lpstr>
      <vt:lpstr>Roboto</vt:lpstr>
      <vt:lpstr>Segoe UI</vt:lpstr>
      <vt:lpstr>Wingdings</vt:lpstr>
      <vt:lpstr>Parallax</vt:lpstr>
      <vt:lpstr>Jenkins</vt:lpstr>
      <vt:lpstr>Agenda </vt:lpstr>
      <vt:lpstr>What is Jenkins?</vt:lpstr>
      <vt:lpstr>What is Jenkins?</vt:lpstr>
      <vt:lpstr>Why we need to learn Jenkins?</vt:lpstr>
      <vt:lpstr>Why we need to learn Jenkins?</vt:lpstr>
      <vt:lpstr>Jenkins Architecture</vt:lpstr>
      <vt:lpstr>CI/CD with Jenkins</vt:lpstr>
      <vt:lpstr>CI with Jenkins</vt:lpstr>
      <vt:lpstr>Jenkins Features</vt:lpstr>
      <vt:lpstr>Jenkins Installation</vt:lpstr>
      <vt:lpstr>Jobs In Jenkins</vt:lpstr>
      <vt:lpstr>Pipeline Concepts</vt:lpstr>
      <vt:lpstr>Pipeline</vt:lpstr>
      <vt:lpstr>Build Triggers in Jenkins</vt:lpstr>
      <vt:lpstr>Master &amp; slave node in Jenkins</vt:lpstr>
      <vt:lpstr>Master &amp; slave node in Jenkins</vt:lpstr>
      <vt:lpstr>Master &amp; slave node in Jenkins</vt:lpstr>
      <vt:lpstr>Jenkins workflow</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Rakesh kumar</dc:creator>
  <cp:lastModifiedBy>Rakesh kumar</cp:lastModifiedBy>
  <cp:revision>2</cp:revision>
  <dcterms:created xsi:type="dcterms:W3CDTF">2023-06-24T06:29:58Z</dcterms:created>
  <dcterms:modified xsi:type="dcterms:W3CDTF">2023-07-02T15:55:37Z</dcterms:modified>
</cp:coreProperties>
</file>