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288" r:id="rId3"/>
    <p:sldId id="286" r:id="rId4"/>
    <p:sldId id="313" r:id="rId5"/>
    <p:sldId id="287" r:id="rId6"/>
    <p:sldId id="294" r:id="rId7"/>
    <p:sldId id="295" r:id="rId8"/>
    <p:sldId id="261" r:id="rId9"/>
    <p:sldId id="262" r:id="rId10"/>
    <p:sldId id="289" r:id="rId11"/>
    <p:sldId id="298" r:id="rId12"/>
    <p:sldId id="296" r:id="rId13"/>
    <p:sldId id="297" r:id="rId14"/>
    <p:sldId id="299" r:id="rId15"/>
    <p:sldId id="300" r:id="rId16"/>
    <p:sldId id="305" r:id="rId17"/>
    <p:sldId id="292" r:id="rId18"/>
    <p:sldId id="304" r:id="rId19"/>
    <p:sldId id="301" r:id="rId20"/>
    <p:sldId id="314" r:id="rId21"/>
    <p:sldId id="291" r:id="rId22"/>
    <p:sldId id="302" r:id="rId23"/>
    <p:sldId id="303" r:id="rId24"/>
    <p:sldId id="306" r:id="rId25"/>
    <p:sldId id="307" r:id="rId26"/>
    <p:sldId id="308" r:id="rId27"/>
    <p:sldId id="309" r:id="rId28"/>
    <p:sldId id="315" r:id="rId29"/>
    <p:sldId id="293" r:id="rId30"/>
    <p:sldId id="310" r:id="rId31"/>
    <p:sldId id="311" r:id="rId32"/>
    <p:sldId id="317" r:id="rId33"/>
    <p:sldId id="316" r:id="rId34"/>
    <p:sldId id="277" r:id="rId35"/>
    <p:sldId id="278" r:id="rId36"/>
    <p:sldId id="31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5AAB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485" autoAdjust="0"/>
    <p:restoredTop sz="89649" autoAdjust="0"/>
  </p:normalViewPr>
  <p:slideViewPr>
    <p:cSldViewPr snapToGrid="0">
      <p:cViewPr>
        <p:scale>
          <a:sx n="72" d="100"/>
          <a:sy n="72" d="100"/>
        </p:scale>
        <p:origin x="-216"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xmlns=""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 A</a:t>
            </a:r>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xmlns="" val="1441665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16</a:t>
            </a:fld>
            <a:endParaRPr lang="en-US" dirty="0"/>
          </a:p>
        </p:txBody>
      </p:sp>
    </p:spTree>
    <p:extLst>
      <p:ext uri="{BB962C8B-B14F-4D97-AF65-F5344CB8AC3E}">
        <p14:creationId xmlns:p14="http://schemas.microsoft.com/office/powerpoint/2010/main" xmlns="" val="195659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18</a:t>
            </a:fld>
            <a:endParaRPr lang="en-US" dirty="0"/>
          </a:p>
        </p:txBody>
      </p:sp>
    </p:spTree>
    <p:extLst>
      <p:ext uri="{BB962C8B-B14F-4D97-AF65-F5344CB8AC3E}">
        <p14:creationId xmlns:p14="http://schemas.microsoft.com/office/powerpoint/2010/main" xmlns="" val="410913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19</a:t>
            </a:fld>
            <a:endParaRPr lang="en-US" dirty="0"/>
          </a:p>
        </p:txBody>
      </p:sp>
    </p:spTree>
    <p:extLst>
      <p:ext uri="{BB962C8B-B14F-4D97-AF65-F5344CB8AC3E}">
        <p14:creationId xmlns:p14="http://schemas.microsoft.com/office/powerpoint/2010/main" xmlns="" val="3051996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20</a:t>
            </a:fld>
            <a:endParaRPr lang="en-US" dirty="0"/>
          </a:p>
        </p:txBody>
      </p:sp>
    </p:spTree>
    <p:extLst>
      <p:ext uri="{BB962C8B-B14F-4D97-AF65-F5344CB8AC3E}">
        <p14:creationId xmlns:p14="http://schemas.microsoft.com/office/powerpoint/2010/main" xmlns="" val="1164447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22</a:t>
            </a:fld>
            <a:endParaRPr lang="en-US" dirty="0"/>
          </a:p>
        </p:txBody>
      </p:sp>
    </p:spTree>
    <p:extLst>
      <p:ext uri="{BB962C8B-B14F-4D97-AF65-F5344CB8AC3E}">
        <p14:creationId xmlns:p14="http://schemas.microsoft.com/office/powerpoint/2010/main" xmlns="" val="2673112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C</a:t>
            </a:r>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23</a:t>
            </a:fld>
            <a:endParaRPr lang="en-US" dirty="0"/>
          </a:p>
        </p:txBody>
      </p:sp>
    </p:spTree>
    <p:extLst>
      <p:ext uri="{BB962C8B-B14F-4D97-AF65-F5344CB8AC3E}">
        <p14:creationId xmlns:p14="http://schemas.microsoft.com/office/powerpoint/2010/main" xmlns="" val="1302949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dirty="0"/>
              <a:t> </a:t>
            </a:r>
            <a:r>
              <a:rPr lang="en-US" b="1" dirty="0"/>
              <a:t>Correct</a:t>
            </a:r>
            <a:r>
              <a:rPr lang="en-US" b="1" baseline="0" dirty="0"/>
              <a:t> Option: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24</a:t>
            </a:fld>
            <a:endParaRPr lang="en-US" dirty="0"/>
          </a:p>
        </p:txBody>
      </p:sp>
    </p:spTree>
    <p:extLst>
      <p:ext uri="{BB962C8B-B14F-4D97-AF65-F5344CB8AC3E}">
        <p14:creationId xmlns:p14="http://schemas.microsoft.com/office/powerpoint/2010/main" xmlns="" val="126576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D</a:t>
            </a:r>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25</a:t>
            </a:fld>
            <a:endParaRPr lang="en-US" dirty="0"/>
          </a:p>
        </p:txBody>
      </p:sp>
    </p:spTree>
    <p:extLst>
      <p:ext uri="{BB962C8B-B14F-4D97-AF65-F5344CB8AC3E}">
        <p14:creationId xmlns:p14="http://schemas.microsoft.com/office/powerpoint/2010/main" xmlns="" val="232466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26</a:t>
            </a:fld>
            <a:endParaRPr lang="en-US" dirty="0"/>
          </a:p>
        </p:txBody>
      </p:sp>
    </p:spTree>
    <p:extLst>
      <p:ext uri="{BB962C8B-B14F-4D97-AF65-F5344CB8AC3E}">
        <p14:creationId xmlns:p14="http://schemas.microsoft.com/office/powerpoint/2010/main" xmlns="" val="4055530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27</a:t>
            </a:fld>
            <a:endParaRPr lang="en-US" dirty="0"/>
          </a:p>
        </p:txBody>
      </p:sp>
    </p:spTree>
    <p:extLst>
      <p:ext uri="{BB962C8B-B14F-4D97-AF65-F5344CB8AC3E}">
        <p14:creationId xmlns:p14="http://schemas.microsoft.com/office/powerpoint/2010/main" xmlns="" val="273591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Correct answer: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xmlns="" val="1441665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28</a:t>
            </a:fld>
            <a:endParaRPr lang="en-US" dirty="0"/>
          </a:p>
        </p:txBody>
      </p:sp>
    </p:spTree>
    <p:extLst>
      <p:ext uri="{BB962C8B-B14F-4D97-AF65-F5344CB8AC3E}">
        <p14:creationId xmlns:p14="http://schemas.microsoft.com/office/powerpoint/2010/main" xmlns="" val="3653169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xmlns="" val="3831493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 Option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30</a:t>
            </a:fld>
            <a:endParaRPr lang="en-US"/>
          </a:p>
        </p:txBody>
      </p:sp>
    </p:spTree>
    <p:extLst>
      <p:ext uri="{BB962C8B-B14F-4D97-AF65-F5344CB8AC3E}">
        <p14:creationId xmlns:p14="http://schemas.microsoft.com/office/powerpoint/2010/main" xmlns="" val="120604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a:t>
            </a:r>
            <a:r>
              <a:rPr lang="en-US" baseline="0" dirty="0"/>
              <a:t> Option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31</a:t>
            </a:fld>
            <a:endParaRPr lang="en-US"/>
          </a:p>
        </p:txBody>
      </p:sp>
    </p:spTree>
    <p:extLst>
      <p:ext uri="{BB962C8B-B14F-4D97-AF65-F5344CB8AC3E}">
        <p14:creationId xmlns:p14="http://schemas.microsoft.com/office/powerpoint/2010/main" xmlns="" val="2669080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a:t>
            </a:r>
            <a:r>
              <a:rPr lang="en-US" baseline="0" dirty="0"/>
              <a:t> Option 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xmlns="" val="7760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a:t>
            </a:r>
            <a:r>
              <a:rPr lang="en-US" baseline="0" dirty="0"/>
              <a:t> Option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33</a:t>
            </a:fld>
            <a:endParaRPr lang="en-US"/>
          </a:p>
        </p:txBody>
      </p:sp>
    </p:spTree>
    <p:extLst>
      <p:ext uri="{BB962C8B-B14F-4D97-AF65-F5344CB8AC3E}">
        <p14:creationId xmlns:p14="http://schemas.microsoft.com/office/powerpoint/2010/main" xmlns="" val="1786407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34</a:t>
            </a:fld>
            <a:endParaRPr lang="en-US" dirty="0"/>
          </a:p>
        </p:txBody>
      </p:sp>
    </p:spTree>
    <p:extLst>
      <p:ext uri="{BB962C8B-B14F-4D97-AF65-F5344CB8AC3E}">
        <p14:creationId xmlns:p14="http://schemas.microsoft.com/office/powerpoint/2010/main" xmlns="" val="2654741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Correct</a:t>
            </a:r>
            <a:r>
              <a:rPr lang="en-US" b="1" baseline="0" dirty="0"/>
              <a:t> Option: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35</a:t>
            </a:fld>
            <a:endParaRPr lang="en-US" dirty="0"/>
          </a:p>
        </p:txBody>
      </p:sp>
    </p:spTree>
    <p:extLst>
      <p:ext uri="{BB962C8B-B14F-4D97-AF65-F5344CB8AC3E}">
        <p14:creationId xmlns:p14="http://schemas.microsoft.com/office/powerpoint/2010/main" xmlns="" val="1129687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dirty="0"/>
              <a:t> </a:t>
            </a:r>
          </a:p>
          <a:p>
            <a:r>
              <a:rPr lang="en-US" b="1" dirty="0"/>
              <a:t>Correct</a:t>
            </a:r>
            <a:r>
              <a:rPr lang="en-US" b="1" baseline="0" dirty="0"/>
              <a:t> Option: C</a:t>
            </a:r>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8</a:t>
            </a:fld>
            <a:endParaRPr lang="en-US" dirty="0"/>
          </a:p>
        </p:txBody>
      </p:sp>
    </p:spTree>
    <p:extLst>
      <p:ext uri="{BB962C8B-B14F-4D97-AF65-F5344CB8AC3E}">
        <p14:creationId xmlns:p14="http://schemas.microsoft.com/office/powerpoint/2010/main" xmlns="" val="121501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dirty="0"/>
              <a:t> </a:t>
            </a:r>
            <a:r>
              <a:rPr lang="en-US" b="1" dirty="0"/>
              <a:t>Correct</a:t>
            </a:r>
            <a:r>
              <a:rPr lang="en-US" b="1" baseline="0" dirty="0"/>
              <a:t> Option: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9</a:t>
            </a:fld>
            <a:endParaRPr lang="en-US" dirty="0"/>
          </a:p>
        </p:txBody>
      </p:sp>
    </p:spTree>
    <p:extLst>
      <p:ext uri="{BB962C8B-B14F-4D97-AF65-F5344CB8AC3E}">
        <p14:creationId xmlns:p14="http://schemas.microsoft.com/office/powerpoint/2010/main" xmlns="" val="223441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dirty="0"/>
              <a:t> </a:t>
            </a:r>
            <a:r>
              <a:rPr lang="en-US" b="1" dirty="0"/>
              <a:t>Correct</a:t>
            </a:r>
            <a:r>
              <a:rPr lang="en-US" b="1" baseline="0" dirty="0"/>
              <a:t> Option: 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11</a:t>
            </a:fld>
            <a:endParaRPr lang="en-US" dirty="0"/>
          </a:p>
        </p:txBody>
      </p:sp>
    </p:spTree>
    <p:extLst>
      <p:ext uri="{BB962C8B-B14F-4D97-AF65-F5344CB8AC3E}">
        <p14:creationId xmlns:p14="http://schemas.microsoft.com/office/powerpoint/2010/main" xmlns="" val="423414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xmlns="" val="326655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xmlns="" val="326655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dirty="0"/>
              <a:t> </a:t>
            </a:r>
          </a:p>
          <a:p>
            <a:r>
              <a:rPr lang="en-US" b="1" dirty="0"/>
              <a:t>Correct</a:t>
            </a:r>
            <a:r>
              <a:rPr lang="en-US" b="1" baseline="0" dirty="0"/>
              <a:t> Option: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14</a:t>
            </a:fld>
            <a:endParaRPr lang="en-US" dirty="0"/>
          </a:p>
        </p:txBody>
      </p:sp>
    </p:spTree>
    <p:extLst>
      <p:ext uri="{BB962C8B-B14F-4D97-AF65-F5344CB8AC3E}">
        <p14:creationId xmlns:p14="http://schemas.microsoft.com/office/powerpoint/2010/main" xmlns="" val="2191933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dirty="0"/>
              <a:t> </a:t>
            </a:r>
          </a:p>
          <a:p>
            <a:r>
              <a:rPr lang="en-US" b="1" dirty="0"/>
              <a:t>Correct</a:t>
            </a:r>
            <a:r>
              <a:rPr lang="en-US" b="1" baseline="0" dirty="0"/>
              <a:t> Option: C</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p:txBody>
      </p:sp>
      <p:sp>
        <p:nvSpPr>
          <p:cNvPr id="4" name="Slide Number Placeholder 3"/>
          <p:cNvSpPr>
            <a:spLocks noGrp="1"/>
          </p:cNvSpPr>
          <p:nvPr>
            <p:ph type="sldNum" sz="quarter" idx="10"/>
          </p:nvPr>
        </p:nvSpPr>
        <p:spPr/>
        <p:txBody>
          <a:bodyPr/>
          <a:lstStyle/>
          <a:p>
            <a:fld id="{82D6EE87-B3E4-4D2E-8B5F-20B3679BA9D1}" type="slidenum">
              <a:rPr lang="en-US" smtClean="0"/>
              <a:pPr/>
              <a:t>15</a:t>
            </a:fld>
            <a:endParaRPr lang="en-US" dirty="0"/>
          </a:p>
        </p:txBody>
      </p:sp>
    </p:spTree>
    <p:extLst>
      <p:ext uri="{BB962C8B-B14F-4D97-AF65-F5344CB8AC3E}">
        <p14:creationId xmlns:p14="http://schemas.microsoft.com/office/powerpoint/2010/main" xmlns="" val="1980927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9/12/2022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3"/>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6"/>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2"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3"/>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2"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51"/>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8"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1" y="273053"/>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8" y="2438403"/>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6"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6"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6"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3"/>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9/12/2022</a:t>
            </a:fld>
            <a:endParaRPr lang="en-US"/>
          </a:p>
        </p:txBody>
      </p:sp>
      <p:sp>
        <p:nvSpPr>
          <p:cNvPr id="5" name="Footer Placeholder 4"/>
          <p:cNvSpPr>
            <a:spLocks noGrp="1"/>
          </p:cNvSpPr>
          <p:nvPr>
            <p:ph type="ftr" sz="quarter" idx="3"/>
          </p:nvPr>
        </p:nvSpPr>
        <p:spPr>
          <a:xfrm>
            <a:off x="878887" y="6356353"/>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9" y="6356353"/>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5"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7"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0326" y="769937"/>
            <a:ext cx="9502219" cy="2793475"/>
          </a:xfrm>
        </p:spPr>
        <p:txBody>
          <a:bodyPr>
            <a:normAutofit/>
          </a:bodyPr>
          <a:lstStyle/>
          <a:p>
            <a:r>
              <a:rPr lang="en-US" sz="6000" b="1" dirty="0">
                <a:solidFill>
                  <a:srgbClr val="FF0000"/>
                </a:solidFill>
              </a:rPr>
              <a:t>CODING- DECODING</a:t>
            </a:r>
            <a:endParaRPr lang="en-US" sz="6000" dirty="0">
              <a:solidFill>
                <a:srgbClr val="FF0000"/>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17079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33400"/>
            <a:ext cx="12192000" cy="3307080"/>
          </a:xfrm>
        </p:spPr>
        <p:txBody>
          <a:bodyPr>
            <a:noAutofit/>
          </a:bodyPr>
          <a:lstStyle/>
          <a:p>
            <a:pPr algn="l"/>
            <a:r>
              <a:rPr lang="en-IN" sz="3200" b="1" dirty="0">
                <a:solidFill>
                  <a:schemeClr val="tx1"/>
                </a:solidFill>
                <a:effectLst/>
              </a:rPr>
              <a:t>Number Coding</a:t>
            </a:r>
            <a:r>
              <a:rPr lang="en-US" sz="3200" dirty="0">
                <a:solidFill>
                  <a:schemeClr val="tx1"/>
                </a:solidFill>
                <a:effectLst/>
              </a:rPr>
              <a:t/>
            </a:r>
            <a:br>
              <a:rPr lang="en-US" sz="3200" dirty="0">
                <a:solidFill>
                  <a:schemeClr val="tx1"/>
                </a:solidFill>
                <a:effectLst/>
              </a:rPr>
            </a:br>
            <a:r>
              <a:rPr lang="en-IN" sz="2400" dirty="0">
                <a:solidFill>
                  <a:schemeClr val="tx1"/>
                </a:solidFill>
                <a:effectLst/>
              </a:rPr>
              <a:t>In this, we are going to deal with the questions, in which the numerical code values are assigned to a word or alphabets according to predefined pattern.</a:t>
            </a:r>
            <a:br>
              <a:rPr lang="en-IN" sz="2400" dirty="0">
                <a:solidFill>
                  <a:schemeClr val="tx1"/>
                </a:solidFill>
                <a:effectLst/>
              </a:rPr>
            </a:br>
            <a:r>
              <a:rPr lang="en-US" sz="2400" b="1" dirty="0">
                <a:solidFill>
                  <a:schemeClr val="tx1"/>
                </a:solidFill>
                <a:effectLst/>
              </a:rPr>
              <a:t/>
            </a:r>
            <a:br>
              <a:rPr lang="en-US" sz="2400" b="1" dirty="0">
                <a:solidFill>
                  <a:schemeClr val="tx1"/>
                </a:solidFill>
                <a:effectLst/>
              </a:rPr>
            </a:br>
            <a:r>
              <a:rPr lang="en-IN" sz="2400" b="1" dirty="0">
                <a:solidFill>
                  <a:schemeClr val="tx1"/>
                </a:solidFill>
                <a:effectLst/>
              </a:rPr>
              <a:t>Example.</a:t>
            </a:r>
            <a:r>
              <a:rPr lang="en-IN" sz="2400" dirty="0">
                <a:solidFill>
                  <a:schemeClr val="tx1"/>
                </a:solidFill>
                <a:effectLst/>
              </a:rPr>
              <a:t> If ‘ACNE’ is coded as 3 7 29 11, then what will be code for ‘BOIL’ in that code language?</a:t>
            </a:r>
            <a:r>
              <a:rPr lang="en-US" sz="2400" b="1" dirty="0">
                <a:solidFill>
                  <a:schemeClr val="tx1"/>
                </a:solidFill>
                <a:effectLst/>
              </a:rPr>
              <a:t/>
            </a:r>
            <a:br>
              <a:rPr lang="en-US" sz="2400" b="1" dirty="0">
                <a:solidFill>
                  <a:schemeClr val="tx1"/>
                </a:solidFill>
                <a:effectLst/>
              </a:rPr>
            </a:br>
            <a:r>
              <a:rPr lang="en-IN" sz="2400" b="1" dirty="0">
                <a:solidFill>
                  <a:schemeClr val="tx1"/>
                </a:solidFill>
                <a:effectLst/>
              </a:rPr>
              <a:t>Solution:</a:t>
            </a:r>
            <a:r>
              <a:rPr lang="en-IN" sz="2400" dirty="0">
                <a:solidFill>
                  <a:schemeClr val="tx1"/>
                </a:solidFill>
                <a:effectLst/>
              </a:rPr>
              <a:t> 5	31	19	25</a:t>
            </a:r>
            <a:r>
              <a:rPr lang="en-US" sz="3200" dirty="0">
                <a:solidFill>
                  <a:schemeClr val="tx1"/>
                </a:solidFill>
                <a:effectLst/>
              </a:rPr>
              <a:t/>
            </a:r>
            <a:br>
              <a:rPr lang="en-US" sz="3200" dirty="0">
                <a:solidFill>
                  <a:schemeClr val="tx1"/>
                </a:solidFill>
                <a:effectLst/>
              </a:rPr>
            </a:br>
            <a:endParaRPr lang="en-US" sz="3200" dirty="0">
              <a:solidFill>
                <a:schemeClr val="tx1"/>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p:nvPr/>
        </p:nvPicPr>
        <p:blipFill>
          <a:blip r:embed="rId3" cstate="print">
            <a:extLst>
              <a:ext uri="{28A0092B-C50C-407E-A947-70E740481C1C}">
                <a14:useLocalDpi xmlns:a14="http://schemas.microsoft.com/office/drawing/2010/main" xmlns="" val="0"/>
              </a:ext>
            </a:extLst>
          </a:blip>
          <a:stretch>
            <a:fillRect/>
          </a:stretch>
        </p:blipFill>
        <p:spPr>
          <a:xfrm>
            <a:off x="5090160" y="2865120"/>
            <a:ext cx="7101841" cy="3992880"/>
          </a:xfrm>
          <a:prstGeom prst="rect">
            <a:avLst/>
          </a:prstGeom>
        </p:spPr>
      </p:pic>
    </p:spTree>
    <p:extLst>
      <p:ext uri="{BB962C8B-B14F-4D97-AF65-F5344CB8AC3E}">
        <p14:creationId xmlns:p14="http://schemas.microsoft.com/office/powerpoint/2010/main" xmlns="" val="17096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228083" cy="1938992"/>
          </a:xfrm>
          <a:prstGeom prst="rect">
            <a:avLst/>
          </a:prstGeom>
        </p:spPr>
        <p:txBody>
          <a:bodyPr wrap="square">
            <a:spAutoFit/>
          </a:bodyPr>
          <a:lstStyle/>
          <a:p>
            <a:r>
              <a:rPr lang="en-US" sz="2400" dirty="0">
                <a:latin typeface="Times New Roman" pitchFamily="18" charset="0"/>
                <a:cs typeface="Times New Roman" pitchFamily="18" charset="0"/>
              </a:rPr>
              <a:t>5. </a:t>
            </a:r>
            <a:r>
              <a:rPr lang="en-IN" sz="2400" dirty="0">
                <a:latin typeface="Times New Roman" pitchFamily="18" charset="0"/>
                <a:cs typeface="Times New Roman" pitchFamily="18" charset="0"/>
              </a:rPr>
              <a:t>If REQUEST is written as S2R52TU, then how will ACID be written?</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1DJE	</a:t>
            </a:r>
          </a:p>
          <a:p>
            <a:r>
              <a:rPr lang="en-US" sz="2400" dirty="0">
                <a:latin typeface="Times New Roman" pitchFamily="18" charset="0"/>
                <a:cs typeface="Times New Roman" pitchFamily="18" charset="0"/>
              </a:rPr>
              <a:t>B) 1C3F	</a:t>
            </a:r>
          </a:p>
          <a:p>
            <a:r>
              <a:rPr lang="en-US" sz="2400" dirty="0">
                <a:latin typeface="Times New Roman" pitchFamily="18" charset="0"/>
                <a:cs typeface="Times New Roman" pitchFamily="18" charset="0"/>
              </a:rPr>
              <a:t>C) 1D3E	</a:t>
            </a:r>
          </a:p>
          <a:p>
            <a:r>
              <a:rPr lang="en-US" sz="2400" dirty="0">
                <a:latin typeface="Times New Roman" pitchFamily="18" charset="0"/>
                <a:cs typeface="Times New Roman" pitchFamily="18" charset="0"/>
              </a:rPr>
              <a:t>D) 1D2F</a:t>
            </a:r>
          </a:p>
        </p:txBody>
      </p:sp>
      <p:pic>
        <p:nvPicPr>
          <p:cNvPr id="7" name="Picture 6">
            <a:extLst>
              <a:ext uri="{FF2B5EF4-FFF2-40B4-BE49-F238E27FC236}">
                <a16:creationId xmlns="" xmlns:a16="http://schemas.microsoft.com/office/drawing/2014/main" id="{A40B9A46-8B1D-4416-BE14-893128D4D3B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920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12192000" cy="2788920"/>
          </a:xfrm>
        </p:spPr>
        <p:txBody>
          <a:bodyPr>
            <a:noAutofit/>
          </a:bodyPr>
          <a:lstStyle/>
          <a:p>
            <a:pPr algn="l"/>
            <a:r>
              <a:rPr lang="en-US" sz="2400" dirty="0">
                <a:solidFill>
                  <a:schemeClr val="tx1"/>
                </a:solidFill>
                <a:effectLst/>
              </a:rPr>
              <a:t>6. </a:t>
            </a:r>
            <a:r>
              <a:rPr lang="en-IN" sz="2400" dirty="0">
                <a:solidFill>
                  <a:schemeClr val="tx1"/>
                </a:solidFill>
                <a:effectLst/>
              </a:rPr>
              <a:t>If each of the letters in the English alphabet is assigned odd numerical value beginning A = 1, B = 3 and so on, what will be the total value of the letters of the word INDIAN?</a:t>
            </a:r>
            <a:r>
              <a:rPr lang="en-US" sz="2400" dirty="0">
                <a:solidFill>
                  <a:schemeClr val="tx1"/>
                </a:solidFill>
                <a:effectLst/>
              </a:rPr>
              <a:t/>
            </a:r>
            <a:br>
              <a:rPr lang="en-US"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 A) 86</a:t>
            </a:r>
            <a:br>
              <a:rPr lang="en-US" sz="2400" dirty="0">
                <a:solidFill>
                  <a:schemeClr val="tx1"/>
                </a:solidFill>
                <a:effectLst/>
              </a:rPr>
            </a:br>
            <a:r>
              <a:rPr lang="en-US" sz="2400" dirty="0">
                <a:solidFill>
                  <a:schemeClr val="tx1"/>
                </a:solidFill>
                <a:effectLst/>
              </a:rPr>
              <a:t> B) 88</a:t>
            </a:r>
            <a:br>
              <a:rPr lang="en-US" sz="2400" dirty="0">
                <a:solidFill>
                  <a:schemeClr val="tx1"/>
                </a:solidFill>
                <a:effectLst/>
              </a:rPr>
            </a:br>
            <a:r>
              <a:rPr lang="en-US" sz="2400" dirty="0">
                <a:solidFill>
                  <a:schemeClr val="tx1"/>
                </a:solidFill>
                <a:effectLst/>
              </a:rPr>
              <a:t> C) 89</a:t>
            </a:r>
            <a:br>
              <a:rPr lang="en-US" sz="2400" dirty="0">
                <a:solidFill>
                  <a:schemeClr val="tx1"/>
                </a:solidFill>
                <a:effectLst/>
              </a:rPr>
            </a:br>
            <a:r>
              <a:rPr lang="en-US" sz="2400" dirty="0">
                <a:solidFill>
                  <a:schemeClr val="tx1"/>
                </a:solidFill>
                <a:effectLst/>
              </a:rPr>
              <a:t> D) 96</a:t>
            </a: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6138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0"/>
            <a:ext cx="12192000" cy="2407920"/>
          </a:xfrm>
        </p:spPr>
        <p:txBody>
          <a:bodyPr>
            <a:noAutofit/>
          </a:bodyPr>
          <a:lstStyle/>
          <a:p>
            <a:pPr algn="l"/>
            <a:r>
              <a:rPr lang="en-US" sz="2400" dirty="0">
                <a:solidFill>
                  <a:schemeClr val="tx1"/>
                </a:solidFill>
                <a:effectLst/>
              </a:rPr>
              <a:t>7. </a:t>
            </a:r>
            <a:r>
              <a:rPr lang="en-IN" sz="2400" dirty="0">
                <a:solidFill>
                  <a:schemeClr val="tx1"/>
                </a:solidFill>
                <a:effectLst/>
              </a:rPr>
              <a:t>If A = 2, M = 26, Z = 52, then BET = ?</a:t>
            </a:r>
            <a:r>
              <a:rPr lang="en-US" sz="2400" dirty="0">
                <a:solidFill>
                  <a:schemeClr val="tx1"/>
                </a:solidFill>
                <a:effectLst/>
              </a:rPr>
              <a:t/>
            </a:r>
            <a:br>
              <a:rPr lang="en-US"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 A) 45</a:t>
            </a:r>
            <a:br>
              <a:rPr lang="en-US" sz="2400" dirty="0">
                <a:solidFill>
                  <a:schemeClr val="tx1"/>
                </a:solidFill>
                <a:effectLst/>
              </a:rPr>
            </a:br>
            <a:r>
              <a:rPr lang="en-US" sz="2400" dirty="0">
                <a:solidFill>
                  <a:schemeClr val="tx1"/>
                </a:solidFill>
                <a:effectLst/>
              </a:rPr>
              <a:t> B) 54</a:t>
            </a:r>
            <a:br>
              <a:rPr lang="en-US" sz="2400" dirty="0">
                <a:solidFill>
                  <a:schemeClr val="tx1"/>
                </a:solidFill>
                <a:effectLst/>
              </a:rPr>
            </a:br>
            <a:r>
              <a:rPr lang="en-US" sz="2400" dirty="0">
                <a:solidFill>
                  <a:schemeClr val="tx1"/>
                </a:solidFill>
                <a:effectLst/>
              </a:rPr>
              <a:t> C) 64</a:t>
            </a:r>
            <a:br>
              <a:rPr lang="en-US" sz="2400" dirty="0">
                <a:solidFill>
                  <a:schemeClr val="tx1"/>
                </a:solidFill>
                <a:effectLst/>
              </a:rPr>
            </a:br>
            <a:r>
              <a:rPr lang="en-US" sz="2400" dirty="0">
                <a:solidFill>
                  <a:schemeClr val="tx1"/>
                </a:solidFill>
                <a:effectLst/>
              </a:rPr>
              <a:t> D) 72</a:t>
            </a: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39076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228083" cy="1938992"/>
          </a:xfrm>
          <a:prstGeom prst="rect">
            <a:avLst/>
          </a:prstGeom>
        </p:spPr>
        <p:txBody>
          <a:bodyPr wrap="square">
            <a:spAutoFit/>
          </a:bodyPr>
          <a:lstStyle/>
          <a:p>
            <a:pPr>
              <a:buNone/>
            </a:pPr>
            <a:r>
              <a:rPr lang="en-US" sz="2400" dirty="0">
                <a:latin typeface="Times New Roman" pitchFamily="18" charset="0"/>
                <a:cs typeface="Times New Roman" pitchFamily="18" charset="0"/>
              </a:rPr>
              <a:t>8. </a:t>
            </a:r>
            <a:r>
              <a:rPr lang="en-IN" sz="2400" dirty="0">
                <a:latin typeface="Times New Roman" pitchFamily="18" charset="0"/>
                <a:cs typeface="Times New Roman" pitchFamily="18" charset="0"/>
              </a:rPr>
              <a:t>DEER = 12215 and HIGH = 5654, how will you code HEEL?</a:t>
            </a:r>
          </a:p>
          <a:p>
            <a:pPr>
              <a:buNone/>
            </a:pPr>
            <a:r>
              <a:rPr lang="en-IN" sz="2400" dirty="0">
                <a:latin typeface="Times New Roman" pitchFamily="18" charset="0"/>
                <a:cs typeface="Times New Roman" pitchFamily="18" charset="0"/>
              </a:rPr>
              <a:t>A)</a:t>
            </a:r>
            <a:r>
              <a:rPr lang="en-US" sz="2400" dirty="0">
                <a:latin typeface="Times New Roman" pitchFamily="18" charset="0"/>
                <a:cs typeface="Times New Roman" pitchFamily="18" charset="0"/>
              </a:rPr>
              <a:t> 4337		</a:t>
            </a:r>
          </a:p>
          <a:p>
            <a:r>
              <a:rPr lang="en-US" sz="2400" dirty="0">
                <a:latin typeface="Times New Roman" pitchFamily="18" charset="0"/>
                <a:cs typeface="Times New Roman" pitchFamily="18" charset="0"/>
              </a:rPr>
              <a:t>B) 2328		</a:t>
            </a:r>
          </a:p>
          <a:p>
            <a:r>
              <a:rPr lang="en-US" sz="2400" dirty="0">
                <a:latin typeface="Times New Roman" pitchFamily="18" charset="0"/>
                <a:cs typeface="Times New Roman" pitchFamily="18" charset="0"/>
              </a:rPr>
              <a:t>C) 3449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5229</a:t>
            </a:r>
          </a:p>
        </p:txBody>
      </p:sp>
      <p:pic>
        <p:nvPicPr>
          <p:cNvPr id="7" name="Picture 6">
            <a:extLst>
              <a:ext uri="{FF2B5EF4-FFF2-40B4-BE49-F238E27FC236}">
                <a16:creationId xmlns="" xmlns:a16="http://schemas.microsoft.com/office/drawing/2014/main" id="{3EE972C5-A0D3-4306-927F-1F90931484E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358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228083" cy="1938992"/>
          </a:xfrm>
          <a:prstGeom prst="rect">
            <a:avLst/>
          </a:prstGeom>
        </p:spPr>
        <p:txBody>
          <a:bodyPr wrap="square">
            <a:spAutoFit/>
          </a:bodyPr>
          <a:lstStyle/>
          <a:p>
            <a:pPr>
              <a:buNone/>
            </a:pPr>
            <a:r>
              <a:rPr lang="en-US" sz="2400" dirty="0">
                <a:latin typeface="Times New Roman" pitchFamily="18" charset="0"/>
                <a:cs typeface="Times New Roman" pitchFamily="18" charset="0"/>
              </a:rPr>
              <a:t>9. </a:t>
            </a:r>
            <a:r>
              <a:rPr lang="en-IN" sz="2400" dirty="0">
                <a:latin typeface="Times New Roman" pitchFamily="18" charset="0"/>
                <a:cs typeface="Times New Roman" pitchFamily="18" charset="0"/>
              </a:rPr>
              <a:t>If UNIVERSITY is 1273948756, how can TRUSTY be written in that code?</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541956		</a:t>
            </a:r>
          </a:p>
          <a:p>
            <a:r>
              <a:rPr lang="en-US" sz="2400" dirty="0">
                <a:latin typeface="Times New Roman" pitchFamily="18" charset="0"/>
                <a:cs typeface="Times New Roman" pitchFamily="18" charset="0"/>
              </a:rPr>
              <a:t>B) 531856		</a:t>
            </a:r>
          </a:p>
          <a:p>
            <a:r>
              <a:rPr lang="en-US" sz="2400" dirty="0">
                <a:latin typeface="Times New Roman" pitchFamily="18" charset="0"/>
                <a:cs typeface="Times New Roman" pitchFamily="18" charset="0"/>
              </a:rPr>
              <a:t>C) 541856	</a:t>
            </a:r>
          </a:p>
          <a:p>
            <a:r>
              <a:rPr lang="en-US" sz="2400" dirty="0">
                <a:latin typeface="Times New Roman" pitchFamily="18" charset="0"/>
                <a:cs typeface="Times New Roman" pitchFamily="18" charset="0"/>
              </a:rPr>
              <a:t>D) 531956</a:t>
            </a:r>
          </a:p>
        </p:txBody>
      </p:sp>
      <p:pic>
        <p:nvPicPr>
          <p:cNvPr id="7" name="Picture 6">
            <a:extLst>
              <a:ext uri="{FF2B5EF4-FFF2-40B4-BE49-F238E27FC236}">
                <a16:creationId xmlns="" xmlns:a16="http://schemas.microsoft.com/office/drawing/2014/main" id="{389AF766-14E6-4B8A-8BF4-A823DE86E84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79078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2308324"/>
          </a:xfrm>
          <a:prstGeom prst="rect">
            <a:avLst/>
          </a:prstGeom>
        </p:spPr>
        <p:txBody>
          <a:bodyPr wrap="square">
            <a:spAutoFit/>
          </a:bodyPr>
          <a:lstStyle/>
          <a:p>
            <a:r>
              <a:rPr lang="en-US" sz="2400" dirty="0">
                <a:latin typeface="Times New Roman" pitchFamily="18" charset="0"/>
                <a:cs typeface="Times New Roman" pitchFamily="18" charset="0"/>
              </a:rPr>
              <a:t>10. </a:t>
            </a:r>
            <a:r>
              <a:rPr lang="en-IN" sz="2400" dirty="0">
                <a:latin typeface="Times New Roman" pitchFamily="18" charset="0"/>
                <a:cs typeface="Times New Roman" pitchFamily="18" charset="0"/>
              </a:rPr>
              <a:t>If in a certain code, </a:t>
            </a:r>
            <a:r>
              <a:rPr lang="en-IN" sz="2400" dirty="0" smtClean="0">
                <a:latin typeface="Times New Roman" pitchFamily="18" charset="0"/>
                <a:cs typeface="Times New Roman" pitchFamily="18" charset="0"/>
              </a:rPr>
              <a:t>15789 </a:t>
            </a:r>
            <a:r>
              <a:rPr lang="en-IN" sz="2400" dirty="0">
                <a:latin typeface="Times New Roman" pitchFamily="18" charset="0"/>
                <a:cs typeface="Times New Roman" pitchFamily="18" charset="0"/>
              </a:rPr>
              <a:t>is written as EGKPT and 2436 is written as ALUR, then how will 24539 be written in that code?</a:t>
            </a:r>
          </a:p>
          <a:p>
            <a:r>
              <a:rPr lang="en-US" sz="2400" dirty="0">
                <a:latin typeface="Times New Roman" pitchFamily="18" charset="0"/>
                <a:cs typeface="Times New Roman" pitchFamily="18" charset="0"/>
              </a:rPr>
              <a:t>A) ALGRT		</a:t>
            </a:r>
          </a:p>
          <a:p>
            <a:r>
              <a:rPr lang="en-US" sz="2400" dirty="0">
                <a:latin typeface="Times New Roman" pitchFamily="18" charset="0"/>
                <a:cs typeface="Times New Roman" pitchFamily="18" charset="0"/>
              </a:rPr>
              <a:t>B) ALGUT		</a:t>
            </a:r>
          </a:p>
          <a:p>
            <a:r>
              <a:rPr lang="en-US" sz="2400" dirty="0">
                <a:latin typeface="Times New Roman" pitchFamily="18" charset="0"/>
                <a:cs typeface="Times New Roman" pitchFamily="18" charset="0"/>
              </a:rPr>
              <a:t>C) ALEUT		</a:t>
            </a:r>
          </a:p>
          <a:p>
            <a:r>
              <a:rPr lang="en-US" sz="2400" dirty="0">
                <a:latin typeface="Times New Roman" pitchFamily="18" charset="0"/>
                <a:cs typeface="Times New Roman" pitchFamily="18" charset="0"/>
              </a:rPr>
              <a:t>D) ALGTU</a:t>
            </a:r>
          </a:p>
        </p:txBody>
      </p:sp>
      <p:pic>
        <p:nvPicPr>
          <p:cNvPr id="7" name="Picture 6">
            <a:extLst>
              <a:ext uri="{FF2B5EF4-FFF2-40B4-BE49-F238E27FC236}">
                <a16:creationId xmlns="" xmlns:a16="http://schemas.microsoft.com/office/drawing/2014/main" id="{62081811-4904-4832-9C1C-8AA74994DA1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73705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12192000" cy="4145280"/>
          </a:xfrm>
        </p:spPr>
        <p:txBody>
          <a:bodyPr>
            <a:noAutofit/>
          </a:bodyPr>
          <a:lstStyle/>
          <a:p>
            <a:pPr algn="l"/>
            <a:r>
              <a:rPr lang="en-IN" sz="3200" b="1" dirty="0">
                <a:solidFill>
                  <a:schemeClr val="tx1"/>
                </a:solidFill>
                <a:effectLst/>
              </a:rPr>
              <a:t>Substitution Coding:</a:t>
            </a:r>
            <a:r>
              <a:rPr lang="en-US" sz="2400" b="1" dirty="0">
                <a:solidFill>
                  <a:schemeClr val="tx1"/>
                </a:solidFill>
                <a:effectLst/>
              </a:rPr>
              <a:t/>
            </a:r>
            <a:br>
              <a:rPr lang="en-US" sz="2400" b="1" dirty="0">
                <a:solidFill>
                  <a:schemeClr val="tx1"/>
                </a:solidFill>
                <a:effectLst/>
              </a:rPr>
            </a:br>
            <a:r>
              <a:rPr lang="en-IN" sz="2400" dirty="0">
                <a:solidFill>
                  <a:schemeClr val="tx1"/>
                </a:solidFill>
                <a:effectLst/>
              </a:rPr>
              <a:t>In such question, we are going to deal with the pattern of coding in which codes are assigned by the substitution method where in an artificial alternative is assigned to a given word and students are required to decipher the coding pattern to substance the other given word.</a:t>
            </a:r>
            <a:br>
              <a:rPr lang="en-IN" sz="2400" dirty="0">
                <a:solidFill>
                  <a:schemeClr val="tx1"/>
                </a:solidFill>
                <a:effectLst/>
              </a:rPr>
            </a:br>
            <a:r>
              <a:rPr lang="en-US" sz="2400" b="1" dirty="0">
                <a:solidFill>
                  <a:schemeClr val="tx1"/>
                </a:solidFill>
                <a:effectLst/>
              </a:rPr>
              <a:t/>
            </a:r>
            <a:br>
              <a:rPr lang="en-US" sz="2400" b="1" dirty="0">
                <a:solidFill>
                  <a:schemeClr val="tx1"/>
                </a:solidFill>
                <a:effectLst/>
              </a:rPr>
            </a:br>
            <a:r>
              <a:rPr lang="en-IN" sz="2400" b="1" dirty="0">
                <a:solidFill>
                  <a:schemeClr val="tx1"/>
                </a:solidFill>
                <a:effectLst/>
              </a:rPr>
              <a:t>Example.</a:t>
            </a:r>
            <a:r>
              <a:rPr lang="en-IN" sz="2400" dirty="0">
                <a:solidFill>
                  <a:schemeClr val="tx1"/>
                </a:solidFill>
                <a:effectLst/>
              </a:rPr>
              <a:t> If yellow is called blue, blue is called red, red is called pink, pink is called black and black is called orange, then what is the colour of blood?</a:t>
            </a:r>
            <a:r>
              <a:rPr lang="en-US" sz="2400" b="1" dirty="0">
                <a:solidFill>
                  <a:schemeClr val="tx1"/>
                </a:solidFill>
                <a:effectLst/>
              </a:rPr>
              <a:t/>
            </a:r>
            <a:br>
              <a:rPr lang="en-US" sz="2400" b="1" dirty="0">
                <a:solidFill>
                  <a:schemeClr val="tx1"/>
                </a:solidFill>
                <a:effectLst/>
              </a:rPr>
            </a:br>
            <a:r>
              <a:rPr lang="en-IN" sz="2400" b="1" dirty="0">
                <a:solidFill>
                  <a:schemeClr val="tx1"/>
                </a:solidFill>
                <a:effectLst/>
              </a:rPr>
              <a:t>Solution:</a:t>
            </a:r>
            <a:r>
              <a:rPr lang="en-IN" sz="2400" dirty="0">
                <a:solidFill>
                  <a:schemeClr val="tx1"/>
                </a:solidFill>
                <a:effectLst/>
              </a:rPr>
              <a:t> We know, colour of blood = red</a:t>
            </a:r>
            <a:r>
              <a:rPr lang="en-US" sz="2400" b="1" dirty="0">
                <a:solidFill>
                  <a:schemeClr val="tx1"/>
                </a:solidFill>
                <a:effectLst/>
              </a:rPr>
              <a:t/>
            </a:r>
            <a:br>
              <a:rPr lang="en-US" sz="2400" b="1" dirty="0">
                <a:solidFill>
                  <a:schemeClr val="tx1"/>
                </a:solidFill>
                <a:effectLst/>
              </a:rPr>
            </a:br>
            <a:r>
              <a:rPr lang="en-IN" sz="2400" dirty="0">
                <a:solidFill>
                  <a:schemeClr val="tx1"/>
                </a:solidFill>
                <a:effectLst/>
              </a:rPr>
              <a:t>But according to question,</a:t>
            </a:r>
            <a:r>
              <a:rPr lang="en-US" sz="2400" b="1" dirty="0">
                <a:solidFill>
                  <a:schemeClr val="tx1"/>
                </a:solidFill>
                <a:effectLst/>
              </a:rPr>
              <a:t/>
            </a:r>
            <a:br>
              <a:rPr lang="en-US" sz="2400" b="1" dirty="0">
                <a:solidFill>
                  <a:schemeClr val="tx1"/>
                </a:solidFill>
                <a:effectLst/>
              </a:rPr>
            </a:br>
            <a:r>
              <a:rPr lang="en-IN" sz="2400" dirty="0">
                <a:solidFill>
                  <a:schemeClr val="tx1"/>
                </a:solidFill>
                <a:effectLst/>
              </a:rPr>
              <a:t>Red = pink, Therefore, the colour of blood = pink</a:t>
            </a:r>
            <a:endParaRPr lang="en-US" sz="2400" dirty="0">
              <a:solidFill>
                <a:schemeClr val="tx1"/>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0738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3416320"/>
          </a:xfrm>
          <a:prstGeom prst="rect">
            <a:avLst/>
          </a:prstGeom>
        </p:spPr>
        <p:txBody>
          <a:bodyPr wrap="square">
            <a:spAutoFit/>
          </a:bodyPr>
          <a:lstStyle/>
          <a:p>
            <a:r>
              <a:rPr lang="en-US" sz="2400" dirty="0">
                <a:latin typeface="Palatino Linotype" panose="02040502050505030304" pitchFamily="18" charset="0"/>
                <a:cs typeface="Times New Roman" pitchFamily="18" charset="0"/>
              </a:rPr>
              <a:t>11. </a:t>
            </a:r>
            <a:r>
              <a:rPr lang="en-IN" sz="2400" i="0" dirty="0">
                <a:effectLst/>
                <a:latin typeface="Palatino Linotype" panose="02040502050505030304" pitchFamily="18" charset="0"/>
              </a:rPr>
              <a:t>If ‘cook’ is called ‘butler’, ‘butler’ is called ‘manager’, ‘manager’ is called ‘teacher’, ‘teacher’ is called ‘clerk’ and ‘clerk’ is called ‘principal’, who will teach in a class? </a:t>
            </a:r>
          </a:p>
          <a:p>
            <a:r>
              <a:rPr lang="en-IN" sz="2400" dirty="0">
                <a:latin typeface="Palatino Linotype" panose="02040502050505030304" pitchFamily="18" charset="0"/>
                <a:cs typeface="Times New Roman" pitchFamily="18" charset="0"/>
              </a:rPr>
              <a:t> A) Cook</a:t>
            </a:r>
          </a:p>
          <a:p>
            <a:r>
              <a:rPr lang="en-IN" sz="2400" dirty="0">
                <a:latin typeface="Palatino Linotype" panose="02040502050505030304" pitchFamily="18" charset="0"/>
                <a:cs typeface="Times New Roman" pitchFamily="18" charset="0"/>
              </a:rPr>
              <a:t> B) Butler</a:t>
            </a:r>
          </a:p>
          <a:p>
            <a:r>
              <a:rPr lang="en-IN" sz="2400" dirty="0">
                <a:latin typeface="Palatino Linotype" panose="02040502050505030304" pitchFamily="18" charset="0"/>
                <a:cs typeface="Times New Roman" pitchFamily="18" charset="0"/>
              </a:rPr>
              <a:t> C) Manager</a:t>
            </a:r>
          </a:p>
          <a:p>
            <a:r>
              <a:rPr lang="en-IN" sz="2400" dirty="0">
                <a:latin typeface="Palatino Linotype" panose="02040502050505030304" pitchFamily="18" charset="0"/>
                <a:cs typeface="Times New Roman" pitchFamily="18" charset="0"/>
              </a:rPr>
              <a:t> D) Clerk</a:t>
            </a:r>
          </a:p>
          <a:p>
            <a:endParaRPr lang="en-IN" sz="2400" dirty="0">
              <a:latin typeface="Palatino Linotype" panose="02040502050505030304" pitchFamily="18" charset="0"/>
              <a:cs typeface="Times New Roman" pitchFamily="18" charset="0"/>
            </a:endParaRPr>
          </a:p>
          <a:p>
            <a:r>
              <a:rPr lang="en-US" sz="2400" dirty="0">
                <a:latin typeface="Times New Roman" pitchFamily="18" charset="0"/>
                <a:cs typeface="Times New Roman" pitchFamily="18" charset="0"/>
              </a:rPr>
              <a:t>	</a:t>
            </a:r>
          </a:p>
        </p:txBody>
      </p:sp>
      <p:pic>
        <p:nvPicPr>
          <p:cNvPr id="7" name="Picture 6">
            <a:extLst>
              <a:ext uri="{FF2B5EF4-FFF2-40B4-BE49-F238E27FC236}">
                <a16:creationId xmlns="" xmlns:a16="http://schemas.microsoft.com/office/drawing/2014/main" id="{D1EB3B5A-63F4-4F34-A4CC-B1EC0C48108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5448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2677656"/>
          </a:xfrm>
          <a:prstGeom prst="rect">
            <a:avLst/>
          </a:prstGeom>
        </p:spPr>
        <p:txBody>
          <a:bodyPr wrap="square">
            <a:spAutoFit/>
          </a:bodyPr>
          <a:lstStyle/>
          <a:p>
            <a:r>
              <a:rPr lang="en-US" sz="2400" dirty="0">
                <a:cs typeface="Times New Roman" pitchFamily="18" charset="0"/>
              </a:rPr>
              <a:t>12. </a:t>
            </a:r>
            <a:r>
              <a:rPr lang="en-IN" sz="2400" dirty="0">
                <a:cs typeface="Times New Roman" pitchFamily="18" charset="0"/>
              </a:rPr>
              <a:t>If ‘eye’ is called ‘hand’ , ‘hand’ is called ‘mouth’, ‘mouth’ is called ‘ear’, ‘ear’ is called ‘nose’ and ‘nose’ is called ‘tongue’, with which of the following would a person hear?</a:t>
            </a:r>
          </a:p>
          <a:p>
            <a:r>
              <a:rPr lang="en-US" sz="2400" dirty="0">
                <a:cs typeface="Times New Roman" pitchFamily="18" charset="0"/>
              </a:rPr>
              <a:t>A) Ear		</a:t>
            </a:r>
          </a:p>
          <a:p>
            <a:r>
              <a:rPr lang="en-US" sz="2400" dirty="0">
                <a:cs typeface="Times New Roman" pitchFamily="18" charset="0"/>
              </a:rPr>
              <a:t>B) Nose			</a:t>
            </a:r>
          </a:p>
          <a:p>
            <a:r>
              <a:rPr lang="en-US" sz="2400" dirty="0">
                <a:cs typeface="Times New Roman" pitchFamily="18" charset="0"/>
              </a:rPr>
              <a:t>C) Eye		</a:t>
            </a:r>
          </a:p>
          <a:p>
            <a:r>
              <a:rPr lang="en-US" sz="2400" dirty="0">
                <a:cs typeface="Times New Roman" pitchFamily="18" charset="0"/>
              </a:rPr>
              <a:t>D) Tongue</a:t>
            </a:r>
          </a:p>
        </p:txBody>
      </p:sp>
      <p:pic>
        <p:nvPicPr>
          <p:cNvPr id="7" name="Picture 6">
            <a:extLst>
              <a:ext uri="{FF2B5EF4-FFF2-40B4-BE49-F238E27FC236}">
                <a16:creationId xmlns="" xmlns:a16="http://schemas.microsoft.com/office/drawing/2014/main" id="{733BCCCA-A9EA-4A2C-B6CF-8E91CF4D16E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2171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34" y="0"/>
            <a:ext cx="12192000" cy="6024880"/>
          </a:xfrm>
        </p:spPr>
        <p:txBody>
          <a:bodyPr>
            <a:noAutofit/>
          </a:bodyPr>
          <a:lstStyle/>
          <a:p>
            <a:pPr algn="l"/>
            <a:r>
              <a:rPr lang="en-IN" sz="3200" b="1" dirty="0">
                <a:solidFill>
                  <a:schemeClr val="tx1"/>
                </a:solidFill>
                <a:effectLst/>
              </a:rPr>
              <a:t>Coding</a:t>
            </a:r>
            <a:r>
              <a:rPr lang="en-IN" sz="2800" dirty="0">
                <a:solidFill>
                  <a:schemeClr val="tx1"/>
                </a:solidFill>
                <a:effectLst/>
              </a:rPr>
              <a:t> is a process used to encrypt a word, a number in a particular code or pattern based on some set of rules. Hence Coding is the process of sending data from one person to another person in such a way that only the sender and receiver can understand the meaning without letting anyone else know the meaning of it. </a:t>
            </a:r>
            <a:r>
              <a:rPr lang="en-US" sz="2800" dirty="0">
                <a:solidFill>
                  <a:schemeClr val="tx1"/>
                </a:solidFill>
                <a:effectLst/>
              </a:rPr>
              <a:t/>
            </a:r>
            <a:br>
              <a:rPr lang="en-US" sz="2800" dirty="0">
                <a:solidFill>
                  <a:schemeClr val="tx1"/>
                </a:solidFill>
                <a:effectLst/>
              </a:rPr>
            </a:br>
            <a:r>
              <a:rPr lang="en-US" sz="2800" dirty="0">
                <a:solidFill>
                  <a:schemeClr val="tx1"/>
                </a:solidFill>
                <a:effectLst/>
              </a:rPr>
              <a:t/>
            </a:r>
            <a:br>
              <a:rPr lang="en-US" sz="2800" dirty="0">
                <a:solidFill>
                  <a:schemeClr val="tx1"/>
                </a:solidFill>
                <a:effectLst/>
              </a:rPr>
            </a:br>
            <a:r>
              <a:rPr lang="en-IN" sz="3200" b="1" dirty="0">
                <a:solidFill>
                  <a:schemeClr val="tx1"/>
                </a:solidFill>
                <a:effectLst/>
              </a:rPr>
              <a:t>Decoding</a:t>
            </a:r>
            <a:r>
              <a:rPr lang="en-IN" sz="2800" dirty="0">
                <a:solidFill>
                  <a:schemeClr val="tx1"/>
                </a:solidFill>
                <a:effectLst/>
              </a:rPr>
              <a:t> It is the reverse process of converting the coded information back into original form understandable by a receiver. Hence, decoding is the process of converting the coded data back into original form by applying the process of coding but in reverse process.</a:t>
            </a:r>
            <a:endParaRPr lang="en-US" sz="2800" dirty="0">
              <a:solidFill>
                <a:schemeClr val="tx1"/>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11956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2308324"/>
          </a:xfrm>
          <a:prstGeom prst="rect">
            <a:avLst/>
          </a:prstGeom>
        </p:spPr>
        <p:txBody>
          <a:bodyPr wrap="square">
            <a:spAutoFit/>
          </a:bodyPr>
          <a:lstStyle/>
          <a:p>
            <a:r>
              <a:rPr lang="en-US" sz="2400" dirty="0">
                <a:cs typeface="Times New Roman" pitchFamily="18" charset="0"/>
              </a:rPr>
              <a:t>13. </a:t>
            </a:r>
            <a:r>
              <a:rPr lang="en-IN" sz="2400" dirty="0">
                <a:cs typeface="Times New Roman" pitchFamily="18" charset="0"/>
              </a:rPr>
              <a:t>If `bat' is 'racket', 'racket' is 'football', 'football' is 'shuttle', 'shuttle' is 'Ludo' and Ludo is ‘carrom’, what is cricket played with ? </a:t>
            </a:r>
          </a:p>
          <a:p>
            <a:r>
              <a:rPr lang="en-US" sz="2400" dirty="0">
                <a:cs typeface="Times New Roman" pitchFamily="18" charset="0"/>
              </a:rPr>
              <a:t>A) Football	</a:t>
            </a:r>
          </a:p>
          <a:p>
            <a:r>
              <a:rPr lang="en-US" sz="2400" dirty="0">
                <a:cs typeface="Times New Roman" pitchFamily="18" charset="0"/>
              </a:rPr>
              <a:t>B) Racket			</a:t>
            </a:r>
          </a:p>
          <a:p>
            <a:r>
              <a:rPr lang="en-US" sz="2400" dirty="0">
                <a:cs typeface="Times New Roman" pitchFamily="18" charset="0"/>
              </a:rPr>
              <a:t>C) Bat		</a:t>
            </a:r>
          </a:p>
          <a:p>
            <a:r>
              <a:rPr lang="en-US" sz="2400" dirty="0">
                <a:cs typeface="Times New Roman" pitchFamily="18" charset="0"/>
              </a:rPr>
              <a:t>D) Cannon</a:t>
            </a:r>
          </a:p>
        </p:txBody>
      </p:sp>
      <p:pic>
        <p:nvPicPr>
          <p:cNvPr id="7" name="Picture 6">
            <a:extLst>
              <a:ext uri="{FF2B5EF4-FFF2-40B4-BE49-F238E27FC236}">
                <a16:creationId xmlns="" xmlns:a16="http://schemas.microsoft.com/office/drawing/2014/main" id="{733BCCCA-A9EA-4A2C-B6CF-8E91CF4D16E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957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320"/>
            <a:ext cx="11871960" cy="5166360"/>
          </a:xfrm>
        </p:spPr>
        <p:txBody>
          <a:bodyPr>
            <a:noAutofit/>
          </a:bodyPr>
          <a:lstStyle/>
          <a:p>
            <a:pPr algn="l"/>
            <a:r>
              <a:rPr lang="en-IN" sz="3200" b="1" dirty="0">
                <a:solidFill>
                  <a:srgbClr val="FF0000"/>
                </a:solidFill>
                <a:effectLst/>
              </a:rPr>
              <a:t>Deciphering Coding: </a:t>
            </a:r>
            <a:r>
              <a:rPr lang="en-US" sz="2400" b="1" dirty="0">
                <a:effectLst/>
              </a:rPr>
              <a:t/>
            </a:r>
            <a:br>
              <a:rPr lang="en-US" sz="2400" b="1" dirty="0">
                <a:effectLst/>
              </a:rPr>
            </a:br>
            <a:r>
              <a:rPr lang="en-IN" sz="2400" dirty="0">
                <a:solidFill>
                  <a:schemeClr val="tx1">
                    <a:lumMod val="75000"/>
                    <a:lumOff val="25000"/>
                  </a:schemeClr>
                </a:solidFill>
                <a:effectLst/>
              </a:rPr>
              <a:t>In these types of question, we are going to deal with a message bearing a common code for given word/numeral. Students are required to identify the code from the common property of word/numeral and decipher the given codes with best alternatives.</a:t>
            </a:r>
            <a:br>
              <a:rPr lang="en-IN" sz="2400" dirty="0">
                <a:solidFill>
                  <a:schemeClr val="tx1">
                    <a:lumMod val="75000"/>
                    <a:lumOff val="25000"/>
                  </a:schemeClr>
                </a:solidFill>
                <a:effectLst/>
              </a:rPr>
            </a:br>
            <a:r>
              <a:rPr lang="en-IN" sz="2400" dirty="0">
                <a:solidFill>
                  <a:schemeClr val="tx1">
                    <a:lumMod val="75000"/>
                    <a:lumOff val="25000"/>
                  </a:schemeClr>
                </a:solidFill>
                <a:effectLst/>
              </a:rPr>
              <a:t/>
            </a:r>
            <a:br>
              <a:rPr lang="en-IN" sz="2400" dirty="0">
                <a:solidFill>
                  <a:schemeClr val="tx1">
                    <a:lumMod val="75000"/>
                    <a:lumOff val="25000"/>
                  </a:schemeClr>
                </a:solidFill>
                <a:effectLst/>
              </a:rPr>
            </a:br>
            <a:r>
              <a:rPr lang="en-IN" sz="2400" dirty="0">
                <a:solidFill>
                  <a:schemeClr val="tx1">
                    <a:lumMod val="75000"/>
                    <a:lumOff val="25000"/>
                  </a:schemeClr>
                </a:solidFill>
                <a:effectLst/>
              </a:rPr>
              <a:t/>
            </a:r>
            <a:br>
              <a:rPr lang="en-IN" sz="2400" dirty="0">
                <a:solidFill>
                  <a:schemeClr val="tx1">
                    <a:lumMod val="75000"/>
                    <a:lumOff val="25000"/>
                  </a:schemeClr>
                </a:solidFill>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IN" sz="2400" b="1" dirty="0">
                <a:solidFill>
                  <a:schemeClr val="tx1">
                    <a:lumMod val="75000"/>
                    <a:lumOff val="25000"/>
                  </a:schemeClr>
                </a:solidFill>
                <a:effectLst/>
              </a:rPr>
              <a:t>Example.</a:t>
            </a:r>
            <a:r>
              <a:rPr lang="en-IN" sz="2400" dirty="0">
                <a:solidFill>
                  <a:schemeClr val="tx1">
                    <a:lumMod val="75000"/>
                    <a:lumOff val="25000"/>
                  </a:schemeClr>
                </a:solidFill>
                <a:effectLst/>
              </a:rPr>
              <a:t> In a certain language, 'sun shines brightly' is written as ‘</a:t>
            </a:r>
            <a:r>
              <a:rPr lang="en-IN" sz="2400" dirty="0" err="1">
                <a:solidFill>
                  <a:schemeClr val="tx1">
                    <a:lumMod val="75000"/>
                    <a:lumOff val="25000"/>
                  </a:schemeClr>
                </a:solidFill>
                <a:effectLst/>
              </a:rPr>
              <a:t>ba</a:t>
            </a:r>
            <a:r>
              <a:rPr lang="en-IN" sz="2400" dirty="0">
                <a:solidFill>
                  <a:schemeClr val="tx1">
                    <a:lumMod val="75000"/>
                    <a:lumOff val="25000"/>
                  </a:schemeClr>
                </a:solidFill>
                <a:effectLst/>
              </a:rPr>
              <a:t> lo </a:t>
            </a:r>
            <a:r>
              <a:rPr lang="en-IN" sz="2400" dirty="0" err="1">
                <a:solidFill>
                  <a:schemeClr val="tx1">
                    <a:lumMod val="75000"/>
                    <a:lumOff val="25000"/>
                  </a:schemeClr>
                </a:solidFill>
                <a:effectLst/>
              </a:rPr>
              <a:t>sul</a:t>
            </a:r>
            <a:r>
              <a:rPr lang="en-IN" sz="2400" dirty="0">
                <a:solidFill>
                  <a:schemeClr val="tx1">
                    <a:lumMod val="75000"/>
                    <a:lumOff val="25000"/>
                  </a:schemeClr>
                </a:solidFill>
                <a:effectLst/>
              </a:rPr>
              <a:t>’, 'houses are brightly lit' as ‘</a:t>
            </a:r>
            <a:r>
              <a:rPr lang="en-IN" sz="2400" dirty="0" err="1">
                <a:solidFill>
                  <a:schemeClr val="tx1">
                    <a:lumMod val="75000"/>
                    <a:lumOff val="25000"/>
                  </a:schemeClr>
                </a:solidFill>
                <a:effectLst/>
              </a:rPr>
              <a:t>kado</a:t>
            </a:r>
            <a:r>
              <a:rPr lang="en-IN" sz="2400" dirty="0">
                <a:solidFill>
                  <a:schemeClr val="tx1">
                    <a:lumMod val="75000"/>
                    <a:lumOff val="25000"/>
                  </a:schemeClr>
                </a:solidFill>
                <a:effectLst/>
              </a:rPr>
              <a:t> </a:t>
            </a:r>
            <a:r>
              <a:rPr lang="en-IN" sz="2400" dirty="0" err="1">
                <a:solidFill>
                  <a:schemeClr val="tx1">
                    <a:lumMod val="75000"/>
                    <a:lumOff val="25000"/>
                  </a:schemeClr>
                </a:solidFill>
                <a:effectLst/>
              </a:rPr>
              <a:t>ula</a:t>
            </a:r>
            <a:r>
              <a:rPr lang="en-IN" sz="2400" dirty="0">
                <a:solidFill>
                  <a:schemeClr val="tx1">
                    <a:lumMod val="75000"/>
                    <a:lumOff val="25000"/>
                  </a:schemeClr>
                </a:solidFill>
                <a:effectLst/>
              </a:rPr>
              <a:t> </a:t>
            </a:r>
            <a:r>
              <a:rPr lang="en-IN" sz="2400" dirty="0" err="1">
                <a:solidFill>
                  <a:schemeClr val="tx1">
                    <a:lumMod val="75000"/>
                    <a:lumOff val="25000"/>
                  </a:schemeClr>
                </a:solidFill>
                <a:effectLst/>
              </a:rPr>
              <a:t>ariba</a:t>
            </a:r>
            <a:r>
              <a:rPr lang="en-IN" sz="2400" dirty="0">
                <a:solidFill>
                  <a:schemeClr val="tx1">
                    <a:lumMod val="75000"/>
                    <a:lumOff val="25000"/>
                  </a:schemeClr>
                </a:solidFill>
                <a:effectLst/>
              </a:rPr>
              <a:t>’ and 'light comes from sun' as ‘</a:t>
            </a:r>
            <a:r>
              <a:rPr lang="en-IN" sz="2400" dirty="0" err="1">
                <a:solidFill>
                  <a:schemeClr val="tx1">
                    <a:lumMod val="75000"/>
                    <a:lumOff val="25000"/>
                  </a:schemeClr>
                </a:solidFill>
                <a:effectLst/>
              </a:rPr>
              <a:t>dopikup</a:t>
            </a:r>
            <a:r>
              <a:rPr lang="en-IN" sz="2400" dirty="0">
                <a:solidFill>
                  <a:schemeClr val="tx1">
                    <a:lumMod val="75000"/>
                    <a:lumOff val="25000"/>
                  </a:schemeClr>
                </a:solidFill>
                <a:effectLst/>
              </a:rPr>
              <a:t> lo </a:t>
            </a:r>
            <a:r>
              <a:rPr lang="en-IN" sz="2400" dirty="0" err="1">
                <a:solidFill>
                  <a:schemeClr val="tx1">
                    <a:lumMod val="75000"/>
                    <a:lumOff val="25000"/>
                  </a:schemeClr>
                </a:solidFill>
                <a:effectLst/>
              </a:rPr>
              <a:t>nro</a:t>
            </a:r>
            <a:r>
              <a:rPr lang="en-IN" sz="2400" dirty="0">
                <a:solidFill>
                  <a:schemeClr val="tx1">
                    <a:lumMod val="75000"/>
                    <a:lumOff val="25000"/>
                  </a:schemeClr>
                </a:solidFill>
                <a:effectLst/>
              </a:rPr>
              <a:t>’. What is the code for sun and brightly?</a:t>
            </a: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IN" sz="2400" dirty="0">
                <a:solidFill>
                  <a:schemeClr val="tx1">
                    <a:lumMod val="75000"/>
                    <a:lumOff val="25000"/>
                  </a:schemeClr>
                </a:solidFill>
                <a:effectLst/>
              </a:rPr>
              <a:t>Solution: In the first and third statements, the common word is 'sun' and the common </a:t>
            </a:r>
            <a:r>
              <a:rPr lang="en-IN" sz="2400" dirty="0" err="1">
                <a:solidFill>
                  <a:schemeClr val="tx1">
                    <a:lumMod val="75000"/>
                    <a:lumOff val="25000"/>
                  </a:schemeClr>
                </a:solidFill>
                <a:effectLst/>
              </a:rPr>
              <a:t>codeword</a:t>
            </a:r>
            <a:r>
              <a:rPr lang="en-IN" sz="2400" dirty="0">
                <a:solidFill>
                  <a:schemeClr val="tx1">
                    <a:lumMod val="75000"/>
                    <a:lumOff val="25000"/>
                  </a:schemeClr>
                </a:solidFill>
                <a:effectLst/>
              </a:rPr>
              <a:t> is ‘lo’. So, ‘lo’ is the code for 'sun'. In the first and second statements, the common word is 'brightly' and the common code word is ‘</a:t>
            </a:r>
            <a:r>
              <a:rPr lang="en-IN" sz="2400" dirty="0" err="1">
                <a:solidFill>
                  <a:schemeClr val="tx1">
                    <a:lumMod val="75000"/>
                    <a:lumOff val="25000"/>
                  </a:schemeClr>
                </a:solidFill>
                <a:effectLst/>
              </a:rPr>
              <a:t>ba</a:t>
            </a:r>
            <a:r>
              <a:rPr lang="en-IN" sz="2400" dirty="0">
                <a:solidFill>
                  <a:schemeClr val="tx1">
                    <a:lumMod val="75000"/>
                    <a:lumOff val="25000"/>
                  </a:schemeClr>
                </a:solidFill>
                <a:effectLst/>
              </a:rPr>
              <a:t>’. So, ‘</a:t>
            </a:r>
            <a:r>
              <a:rPr lang="en-IN" sz="2400" dirty="0" err="1">
                <a:solidFill>
                  <a:schemeClr val="tx1">
                    <a:lumMod val="75000"/>
                    <a:lumOff val="25000"/>
                  </a:schemeClr>
                </a:solidFill>
                <a:effectLst/>
              </a:rPr>
              <a:t>ba</a:t>
            </a:r>
            <a:r>
              <a:rPr lang="en-IN" sz="2400" dirty="0">
                <a:solidFill>
                  <a:schemeClr val="tx1">
                    <a:lumMod val="75000"/>
                    <a:lumOff val="25000"/>
                  </a:schemeClr>
                </a:solidFill>
                <a:effectLst/>
              </a:rPr>
              <a:t>’ is the code for 'brightly'.</a:t>
            </a:r>
            <a:endParaRPr lang="en-US" sz="2400" dirty="0">
              <a:solidFill>
                <a:schemeClr val="tx1">
                  <a:lumMod val="75000"/>
                  <a:lumOff val="25000"/>
                </a:schemeClr>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1452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1197095"/>
            <a:ext cx="11667067" cy="2308324"/>
          </a:xfrm>
          <a:prstGeom prst="rect">
            <a:avLst/>
          </a:prstGeom>
        </p:spPr>
        <p:txBody>
          <a:bodyPr wrap="square">
            <a:spAutoFit/>
          </a:bodyPr>
          <a:lstStyle/>
          <a:p>
            <a:r>
              <a:rPr lang="en-US" sz="2400" dirty="0">
                <a:latin typeface="Times New Roman" pitchFamily="18" charset="0"/>
                <a:cs typeface="Times New Roman" pitchFamily="18" charset="0"/>
              </a:rPr>
              <a:t>14. </a:t>
            </a:r>
            <a:r>
              <a:rPr lang="en-IN" sz="2400" dirty="0">
                <a:latin typeface="Times New Roman" pitchFamily="18" charset="0"/>
                <a:cs typeface="Times New Roman" pitchFamily="18" charset="0"/>
              </a:rPr>
              <a:t>In a certain code language ‘Pen pencil’ is written as ‘$£’, ‘eraser sharpener’ is written as ‘@#’ and ‘pencil eraser’ is written ‘$@’. Then, what is the code for ‘pen’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		</a:t>
            </a:r>
          </a:p>
          <a:p>
            <a:r>
              <a:rPr lang="en-US" sz="2400" dirty="0">
                <a:latin typeface="Times New Roman" panose="02020603050405020304" pitchFamily="18" charset="0"/>
                <a:cs typeface="Times New Roman" panose="02020603050405020304" pitchFamily="18" charset="0"/>
              </a:rPr>
              <a:t>B) $		</a:t>
            </a:r>
          </a:p>
          <a:p>
            <a:r>
              <a:rPr lang="en-US" sz="2400" dirty="0">
                <a:latin typeface="Times New Roman" panose="02020603050405020304" pitchFamily="18" charset="0"/>
                <a:cs typeface="Times New Roman" panose="02020603050405020304" pitchFamily="18" charset="0"/>
              </a:rPr>
              <a:t>C) £		</a:t>
            </a:r>
          </a:p>
          <a:p>
            <a:r>
              <a:rPr lang="en-US" sz="2400" dirty="0">
                <a:latin typeface="Times New Roman" panose="02020603050405020304" pitchFamily="18" charset="0"/>
                <a:cs typeface="Times New Roman" panose="02020603050405020304" pitchFamily="18" charset="0"/>
              </a:rPr>
              <a:t>D) @</a:t>
            </a:r>
          </a:p>
        </p:txBody>
      </p:sp>
      <p:pic>
        <p:nvPicPr>
          <p:cNvPr id="7" name="Picture 6">
            <a:extLst>
              <a:ext uri="{FF2B5EF4-FFF2-40B4-BE49-F238E27FC236}">
                <a16:creationId xmlns="" xmlns:a16="http://schemas.microsoft.com/office/drawing/2014/main" id="{934A5061-7DC4-489B-A865-F4DB24E3CA8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4745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159993" y="1120676"/>
            <a:ext cx="10846938" cy="2308324"/>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15. In a certain code language ‘123’ means ‘hot filtered coffee’. ‘356’ means ‘very hot day’ and ‘589’ means ‘day and night’. Which digit stands for ‘very’?</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9		</a:t>
            </a:r>
          </a:p>
          <a:p>
            <a:r>
              <a:rPr lang="en-US" sz="2400" dirty="0">
                <a:latin typeface="Times New Roman" pitchFamily="18" charset="0"/>
                <a:cs typeface="Times New Roman" pitchFamily="18" charset="0"/>
              </a:rPr>
              <a:t>B) 8		</a:t>
            </a:r>
          </a:p>
          <a:p>
            <a:r>
              <a:rPr lang="en-US" sz="2400" dirty="0">
                <a:latin typeface="Times New Roman" pitchFamily="18" charset="0"/>
                <a:cs typeface="Times New Roman" pitchFamily="18" charset="0"/>
              </a:rPr>
              <a:t>C) 6		</a:t>
            </a:r>
          </a:p>
          <a:p>
            <a:r>
              <a:rPr lang="en-US" sz="2400" dirty="0">
                <a:latin typeface="Times New Roman" pitchFamily="18" charset="0"/>
                <a:cs typeface="Times New Roman" pitchFamily="18" charset="0"/>
              </a:rPr>
              <a:t>D) 5</a:t>
            </a:r>
          </a:p>
        </p:txBody>
      </p:sp>
      <p:pic>
        <p:nvPicPr>
          <p:cNvPr id="7" name="Picture 6">
            <a:extLst>
              <a:ext uri="{FF2B5EF4-FFF2-40B4-BE49-F238E27FC236}">
                <a16:creationId xmlns="" xmlns:a16="http://schemas.microsoft.com/office/drawing/2014/main" id="{62ADF473-DE9D-4EAA-806A-849BB0B29A4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71046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3929" y="990819"/>
            <a:ext cx="10846938" cy="452431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In a certain code language,</a:t>
            </a:r>
          </a:p>
          <a:p>
            <a:r>
              <a:rPr lang="en-IN" sz="2400" dirty="0">
                <a:latin typeface="Times New Roman" panose="02020603050405020304" pitchFamily="18" charset="0"/>
                <a:cs typeface="Times New Roman" panose="02020603050405020304" pitchFamily="18" charset="0"/>
              </a:rPr>
              <a:t>‘good time to buy’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nj</a:t>
            </a:r>
            <a:r>
              <a:rPr lang="en-IN" sz="2400" dirty="0">
                <a:latin typeface="Times New Roman" panose="02020603050405020304" pitchFamily="18" charset="0"/>
                <a:cs typeface="Times New Roman" panose="02020603050405020304" pitchFamily="18" charset="0"/>
              </a:rPr>
              <a:t> kw’</a:t>
            </a:r>
          </a:p>
          <a:p>
            <a:r>
              <a:rPr lang="en-IN" sz="2400" dirty="0">
                <a:latin typeface="Times New Roman" panose="02020603050405020304" pitchFamily="18" charset="0"/>
                <a:cs typeface="Times New Roman" panose="02020603050405020304" pitchFamily="18" charset="0"/>
              </a:rPr>
              <a:t>‘invest money and time’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ta </a:t>
            </a:r>
            <a:r>
              <a:rPr lang="en-IN" sz="2400" dirty="0" err="1">
                <a:latin typeface="Times New Roman" panose="02020603050405020304" pitchFamily="18" charset="0"/>
                <a:cs typeface="Times New Roman" panose="02020603050405020304" pitchFamily="18" charset="0"/>
              </a:rPr>
              <a:t>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‘buy good stuff only’ is written as ‘kw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‘only work and money’ is written as ‘ta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ux</a:t>
            </a:r>
            <a:r>
              <a:rPr lang="en-IN"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16. </a:t>
            </a:r>
            <a:r>
              <a:rPr lang="en-IN" sz="2400" dirty="0">
                <a:latin typeface="Times New Roman" panose="02020603050405020304" pitchFamily="18" charset="0"/>
                <a:cs typeface="Times New Roman" panose="02020603050405020304" pitchFamily="18" charset="0"/>
              </a:rPr>
              <a:t>What is the code for “invest time to work” in the give code language?</a:t>
            </a:r>
          </a:p>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sy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fp</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 ta  </a:t>
            </a:r>
            <a:r>
              <a:rPr lang="en-US" sz="2400" dirty="0" err="1">
                <a:latin typeface="Times New Roman" panose="02020603050405020304" pitchFamily="18" charset="0"/>
                <a:cs typeface="Times New Roman" panose="02020603050405020304" pitchFamily="18" charset="0"/>
              </a:rPr>
              <a:t>fp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nj</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 </a:t>
            </a:r>
            <a:r>
              <a:rPr lang="en-US" sz="2400" dirty="0" err="1">
                <a:latin typeface="Times New Roman" panose="02020603050405020304" pitchFamily="18" charset="0"/>
                <a:cs typeface="Times New Roman" panose="02020603050405020304" pitchFamily="18" charset="0"/>
              </a:rPr>
              <a:t>mr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ta	</a:t>
            </a:r>
          </a:p>
          <a:p>
            <a:r>
              <a:rPr lang="en-US" sz="2400"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ux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DBF62D1A-4841-4956-99DD-BC5345C5CB1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2960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452431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In a certain code language,</a:t>
            </a:r>
          </a:p>
          <a:p>
            <a:r>
              <a:rPr lang="en-IN" sz="2400" dirty="0">
                <a:latin typeface="Times New Roman" panose="02020603050405020304" pitchFamily="18" charset="0"/>
                <a:cs typeface="Times New Roman" panose="02020603050405020304" pitchFamily="18" charset="0"/>
              </a:rPr>
              <a:t>‘good time to buy’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nj</a:t>
            </a:r>
            <a:r>
              <a:rPr lang="en-IN" sz="2400" dirty="0">
                <a:latin typeface="Times New Roman" panose="02020603050405020304" pitchFamily="18" charset="0"/>
                <a:cs typeface="Times New Roman" panose="02020603050405020304" pitchFamily="18" charset="0"/>
              </a:rPr>
              <a:t> kw’</a:t>
            </a:r>
          </a:p>
          <a:p>
            <a:r>
              <a:rPr lang="en-IN" sz="2400" dirty="0">
                <a:latin typeface="Times New Roman" panose="02020603050405020304" pitchFamily="18" charset="0"/>
                <a:cs typeface="Times New Roman" panose="02020603050405020304" pitchFamily="18" charset="0"/>
              </a:rPr>
              <a:t>‘invest money and time’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ta </a:t>
            </a:r>
            <a:r>
              <a:rPr lang="en-IN" sz="2400" dirty="0" err="1">
                <a:latin typeface="Times New Roman" panose="02020603050405020304" pitchFamily="18" charset="0"/>
                <a:cs typeface="Times New Roman" panose="02020603050405020304" pitchFamily="18" charset="0"/>
              </a:rPr>
              <a:t>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‘buy good stuff only’ is written as ‘kw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‘only work and money’ is written as ‘ta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ux</a:t>
            </a:r>
            <a:r>
              <a:rPr lang="en-IN"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17. </a:t>
            </a:r>
            <a:r>
              <a:rPr lang="en-IN" sz="2400" dirty="0">
                <a:latin typeface="Times New Roman" panose="02020603050405020304" pitchFamily="18" charset="0"/>
                <a:cs typeface="Times New Roman" panose="02020603050405020304" pitchFamily="18" charset="0"/>
              </a:rPr>
              <a:t>What is the for “stuff” in the given code language?</a:t>
            </a:r>
          </a:p>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 kw	</a:t>
            </a:r>
          </a:p>
          <a:p>
            <a:r>
              <a:rPr lang="en-US" sz="2400" dirty="0">
                <a:latin typeface="Times New Roman" panose="02020603050405020304" pitchFamily="18" charset="0"/>
                <a:cs typeface="Times New Roman" panose="02020603050405020304" pitchFamily="18" charset="0"/>
              </a:rPr>
              <a:t>C) Either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701EBAD6-F3E3-4696-94A9-1CA2A370961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811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4524315"/>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In a certain code language,</a:t>
            </a:r>
          </a:p>
          <a:p>
            <a:r>
              <a:rPr lang="en-IN" sz="2400" dirty="0">
                <a:latin typeface="Times New Roman" panose="02020603050405020304" pitchFamily="18" charset="0"/>
                <a:cs typeface="Times New Roman" panose="02020603050405020304" pitchFamily="18" charset="0"/>
              </a:rPr>
              <a:t>‘good time to buy’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nj</a:t>
            </a:r>
            <a:r>
              <a:rPr lang="en-IN" sz="2400" dirty="0">
                <a:latin typeface="Times New Roman" panose="02020603050405020304" pitchFamily="18" charset="0"/>
                <a:cs typeface="Times New Roman" panose="02020603050405020304" pitchFamily="18" charset="0"/>
              </a:rPr>
              <a:t> kw’</a:t>
            </a:r>
          </a:p>
          <a:p>
            <a:r>
              <a:rPr lang="en-IN" sz="2400" dirty="0">
                <a:latin typeface="Times New Roman" panose="02020603050405020304" pitchFamily="18" charset="0"/>
                <a:cs typeface="Times New Roman" panose="02020603050405020304" pitchFamily="18" charset="0"/>
              </a:rPr>
              <a:t>‘invest money and time’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ta </a:t>
            </a:r>
            <a:r>
              <a:rPr lang="en-IN" sz="2400" dirty="0" err="1">
                <a:latin typeface="Times New Roman" panose="02020603050405020304" pitchFamily="18" charset="0"/>
                <a:cs typeface="Times New Roman" panose="02020603050405020304" pitchFamily="18" charset="0"/>
              </a:rPr>
              <a:t>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‘buy good stuff only’ is written as ‘kw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‘only work and money’ is written as ‘ta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ux</a:t>
            </a:r>
            <a:r>
              <a:rPr lang="en-IN"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18. </a:t>
            </a:r>
            <a:r>
              <a:rPr lang="en-IN" sz="2400" dirty="0">
                <a:latin typeface="Times New Roman" panose="02020603050405020304" pitchFamily="18" charset="0"/>
                <a:cs typeface="Times New Roman" panose="02020603050405020304" pitchFamily="18" charset="0"/>
              </a:rPr>
              <a:t>What is the code for “only time and money” in the given code language?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nj</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ge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 </a:t>
            </a:r>
            <a:r>
              <a:rPr lang="en-US" sz="2400" dirty="0" err="1">
                <a:latin typeface="Times New Roman" panose="02020603050405020304" pitchFamily="18" charset="0"/>
                <a:cs typeface="Times New Roman" panose="02020603050405020304" pitchFamily="18" charset="0"/>
              </a:rPr>
              <a:t>mr</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sy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 </a:t>
            </a:r>
            <a:r>
              <a:rPr lang="en-US" sz="2400" dirty="0" err="1">
                <a:latin typeface="Times New Roman" panose="02020603050405020304" pitchFamily="18" charset="0"/>
                <a:cs typeface="Times New Roman" panose="02020603050405020304" pitchFamily="18" charset="0"/>
              </a:rPr>
              <a:t>ge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fp</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sy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fp</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801EFEE0-B19A-46A1-B0B1-A010B192AB5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4373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 a certain code language,</a:t>
            </a:r>
          </a:p>
          <a:p>
            <a:r>
              <a:rPr lang="en-IN" sz="2400" dirty="0">
                <a:latin typeface="Times New Roman" panose="02020603050405020304" pitchFamily="18" charset="0"/>
                <a:cs typeface="Times New Roman" panose="02020603050405020304" pitchFamily="18" charset="0"/>
              </a:rPr>
              <a:t>‘good time to buy’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nj</a:t>
            </a:r>
            <a:r>
              <a:rPr lang="en-IN" sz="2400" dirty="0">
                <a:latin typeface="Times New Roman" panose="02020603050405020304" pitchFamily="18" charset="0"/>
                <a:cs typeface="Times New Roman" panose="02020603050405020304" pitchFamily="18" charset="0"/>
              </a:rPr>
              <a:t> kw’</a:t>
            </a:r>
          </a:p>
          <a:p>
            <a:r>
              <a:rPr lang="en-IN" sz="2400" dirty="0">
                <a:latin typeface="Times New Roman" panose="02020603050405020304" pitchFamily="18" charset="0"/>
                <a:cs typeface="Times New Roman" panose="02020603050405020304" pitchFamily="18" charset="0"/>
              </a:rPr>
              <a:t>‘invest money and time’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ta </a:t>
            </a:r>
            <a:r>
              <a:rPr lang="en-IN" sz="2400" dirty="0" err="1">
                <a:latin typeface="Times New Roman" panose="02020603050405020304" pitchFamily="18" charset="0"/>
                <a:cs typeface="Times New Roman" panose="02020603050405020304" pitchFamily="18" charset="0"/>
              </a:rPr>
              <a:t>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‘buy good stuff only’ is written as ‘kw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‘only work and money’ is written as ‘ta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ux</a:t>
            </a:r>
            <a:r>
              <a:rPr lang="en-IN"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19. </a:t>
            </a:r>
            <a:r>
              <a:rPr lang="en-IN" sz="2400" dirty="0">
                <a:latin typeface="Times New Roman" panose="02020603050405020304" pitchFamily="18" charset="0"/>
                <a:cs typeface="Times New Roman" panose="02020603050405020304" pitchFamily="18" charset="0"/>
              </a:rPr>
              <a:t>What is the code for “buy good” in the given code language?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nj</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 kw  </a:t>
            </a:r>
            <a:r>
              <a:rPr lang="en-US" sz="2400" dirty="0" err="1">
                <a:latin typeface="Times New Roman" panose="02020603050405020304" pitchFamily="18" charset="0"/>
                <a:cs typeface="Times New Roman" panose="02020603050405020304" pitchFamily="18" charset="0"/>
              </a:rPr>
              <a:t>bo</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 kw </a:t>
            </a:r>
            <a:r>
              <a:rPr lang="en-US" sz="2400" dirty="0" err="1">
                <a:latin typeface="Times New Roman" panose="02020603050405020304" pitchFamily="18" charset="0"/>
                <a:cs typeface="Times New Roman" panose="02020603050405020304" pitchFamily="18" charset="0"/>
              </a:rPr>
              <a:t>nj</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D) can’t be determine</a:t>
            </a:r>
          </a:p>
        </p:txBody>
      </p:sp>
      <p:pic>
        <p:nvPicPr>
          <p:cNvPr id="7" name="Picture 6">
            <a:extLst>
              <a:ext uri="{FF2B5EF4-FFF2-40B4-BE49-F238E27FC236}">
                <a16:creationId xmlns="" xmlns:a16="http://schemas.microsoft.com/office/drawing/2014/main" id="{4CF9FF30-C436-4618-8322-1A56CC59C80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3133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 a certain code language,</a:t>
            </a:r>
          </a:p>
          <a:p>
            <a:r>
              <a:rPr lang="en-IN" sz="2400" dirty="0">
                <a:latin typeface="Times New Roman" panose="02020603050405020304" pitchFamily="18" charset="0"/>
                <a:cs typeface="Times New Roman" panose="02020603050405020304" pitchFamily="18" charset="0"/>
              </a:rPr>
              <a:t>‘good time to buy’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nj</a:t>
            </a:r>
            <a:r>
              <a:rPr lang="en-IN" sz="2400" dirty="0">
                <a:latin typeface="Times New Roman" panose="02020603050405020304" pitchFamily="18" charset="0"/>
                <a:cs typeface="Times New Roman" panose="02020603050405020304" pitchFamily="18" charset="0"/>
              </a:rPr>
              <a:t> kw’</a:t>
            </a:r>
          </a:p>
          <a:p>
            <a:r>
              <a:rPr lang="en-IN" sz="2400" dirty="0">
                <a:latin typeface="Times New Roman" panose="02020603050405020304" pitchFamily="18" charset="0"/>
                <a:cs typeface="Times New Roman" panose="02020603050405020304" pitchFamily="18" charset="0"/>
              </a:rPr>
              <a:t>‘invest money and time’ is written as ‘</a:t>
            </a:r>
            <a:r>
              <a:rPr lang="en-IN" sz="2400" dirty="0" err="1">
                <a:latin typeface="Times New Roman" panose="02020603050405020304" pitchFamily="18" charset="0"/>
                <a:cs typeface="Times New Roman" panose="02020603050405020304" pitchFamily="18" charset="0"/>
              </a:rPr>
              <a:t>sy</a:t>
            </a:r>
            <a:r>
              <a:rPr lang="en-IN" sz="2400" dirty="0">
                <a:latin typeface="Times New Roman" panose="02020603050405020304" pitchFamily="18" charset="0"/>
                <a:cs typeface="Times New Roman" panose="02020603050405020304" pitchFamily="18" charset="0"/>
              </a:rPr>
              <a:t> ta </a:t>
            </a:r>
            <a:r>
              <a:rPr lang="en-IN" sz="2400" dirty="0" err="1">
                <a:latin typeface="Times New Roman" panose="02020603050405020304" pitchFamily="18" charset="0"/>
                <a:cs typeface="Times New Roman" panose="02020603050405020304" pitchFamily="18" charset="0"/>
              </a:rPr>
              <a:t>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‘buy good stuff only’ is written as ‘kw </a:t>
            </a:r>
            <a:r>
              <a:rPr lang="en-IN" sz="2400" dirty="0" err="1">
                <a:latin typeface="Times New Roman" panose="02020603050405020304" pitchFamily="18" charset="0"/>
                <a:cs typeface="Times New Roman" panose="02020603050405020304" pitchFamily="18" charset="0"/>
              </a:rPr>
              <a:t>bo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‘only work and money’ is written as ‘ta </a:t>
            </a:r>
            <a:r>
              <a:rPr lang="en-IN" sz="2400" dirty="0" err="1">
                <a:latin typeface="Times New Roman" panose="02020603050405020304" pitchFamily="18" charset="0"/>
                <a:cs typeface="Times New Roman" panose="02020603050405020304" pitchFamily="18" charset="0"/>
              </a:rPr>
              <a:t>fp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ux</a:t>
            </a:r>
            <a:r>
              <a:rPr lang="en-IN"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20. </a:t>
            </a:r>
            <a:r>
              <a:rPr lang="en-IN" sz="2400" dirty="0">
                <a:latin typeface="Times New Roman" panose="02020603050405020304" pitchFamily="18" charset="0"/>
                <a:cs typeface="Times New Roman" panose="02020603050405020304" pitchFamily="18" charset="0"/>
              </a:rPr>
              <a:t>What is the code for “to” in the given code language?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nj</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 </a:t>
            </a:r>
            <a:r>
              <a:rPr lang="en-US" sz="2400" dirty="0" err="1">
                <a:latin typeface="Times New Roman" panose="02020603050405020304" pitchFamily="18" charset="0"/>
                <a:cs typeface="Times New Roman" panose="02020603050405020304" pitchFamily="18" charset="0"/>
              </a:rPr>
              <a:t>ge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 kw	</a:t>
            </a:r>
          </a:p>
          <a:p>
            <a:r>
              <a:rPr lang="en-US" sz="2400"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sy</a:t>
            </a:r>
            <a:endParaRPr lang="en-US" sz="2400"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4CF9FF30-C436-4618-8322-1A56CC59C80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421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36320"/>
            <a:ext cx="11871960" cy="5501640"/>
          </a:xfrm>
        </p:spPr>
        <p:txBody>
          <a:bodyPr>
            <a:noAutofit/>
          </a:bodyPr>
          <a:lstStyle/>
          <a:p>
            <a:pPr algn="l"/>
            <a:r>
              <a:rPr lang="en-IN" sz="3200" b="1" dirty="0">
                <a:solidFill>
                  <a:srgbClr val="00B0F0"/>
                </a:solidFill>
                <a:effectLst/>
              </a:rPr>
              <a:t>Coding by combinations of letters, Nos. and Symbols</a:t>
            </a:r>
            <a:r>
              <a:rPr lang="en-IN" sz="3200" dirty="0">
                <a:solidFill>
                  <a:srgbClr val="00B0F0"/>
                </a:solidFill>
                <a:effectLst/>
              </a:rPr>
              <a:t>:</a:t>
            </a:r>
            <a:r>
              <a:rPr lang="en-US" sz="2400" b="1" dirty="0">
                <a:effectLst/>
              </a:rPr>
              <a:t/>
            </a:r>
            <a:br>
              <a:rPr lang="en-US" sz="2400" b="1" dirty="0">
                <a:effectLst/>
              </a:rPr>
            </a:br>
            <a:r>
              <a:rPr lang="en-IN" sz="2400" b="1" dirty="0">
                <a:effectLst/>
              </a:rPr>
              <a:t>Example</a:t>
            </a:r>
            <a:r>
              <a:rPr lang="en-US" sz="2400" b="1" dirty="0">
                <a:effectLst/>
              </a:rPr>
              <a:t/>
            </a:r>
            <a:br>
              <a:rPr lang="en-US" sz="2400" b="1" dirty="0">
                <a:effectLst/>
              </a:rPr>
            </a:br>
            <a:r>
              <a:rPr lang="en-IN" sz="2400" dirty="0">
                <a:solidFill>
                  <a:schemeClr val="tx1">
                    <a:lumMod val="75000"/>
                    <a:lumOff val="25000"/>
                  </a:schemeClr>
                </a:solidFill>
                <a:effectLst/>
              </a:rPr>
              <a:t/>
            </a:r>
            <a:br>
              <a:rPr lang="en-IN" sz="2400" dirty="0">
                <a:solidFill>
                  <a:schemeClr val="tx1">
                    <a:lumMod val="75000"/>
                    <a:lumOff val="25000"/>
                  </a:schemeClr>
                </a:solidFill>
                <a:effectLst/>
              </a:rPr>
            </a:br>
            <a:r>
              <a:rPr lang="en-IN" sz="2400" dirty="0">
                <a:solidFill>
                  <a:schemeClr val="tx1">
                    <a:lumMod val="75000"/>
                    <a:lumOff val="25000"/>
                  </a:schemeClr>
                </a:solidFill>
                <a:effectLst/>
              </a:rPr>
              <a:t/>
            </a:r>
            <a:br>
              <a:rPr lang="en-IN" sz="2400" dirty="0">
                <a:solidFill>
                  <a:schemeClr val="tx1">
                    <a:lumMod val="75000"/>
                    <a:lumOff val="25000"/>
                  </a:schemeClr>
                </a:solidFill>
                <a:effectLst/>
              </a:rPr>
            </a:br>
            <a:r>
              <a:rPr lang="en-IN" sz="2400" dirty="0">
                <a:solidFill>
                  <a:schemeClr val="tx1">
                    <a:lumMod val="75000"/>
                    <a:lumOff val="25000"/>
                  </a:schemeClr>
                </a:solidFill>
                <a:effectLst/>
              </a:rPr>
              <a:t/>
            </a:r>
            <a:br>
              <a:rPr lang="en-IN" sz="2400" dirty="0">
                <a:solidFill>
                  <a:schemeClr val="tx1">
                    <a:lumMod val="75000"/>
                    <a:lumOff val="25000"/>
                  </a:schemeClr>
                </a:solidFill>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US" sz="2400" b="1" dirty="0">
                <a:solidFill>
                  <a:schemeClr val="tx1">
                    <a:lumMod val="75000"/>
                    <a:lumOff val="25000"/>
                  </a:schemeClr>
                </a:solidFill>
                <a:effectLst/>
              </a:rPr>
              <a:t> </a:t>
            </a:r>
            <a:br>
              <a:rPr lang="en-US" sz="2400" b="1" dirty="0">
                <a:solidFill>
                  <a:schemeClr val="tx1">
                    <a:lumMod val="75000"/>
                    <a:lumOff val="25000"/>
                  </a:schemeClr>
                </a:solidFill>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IN" sz="2400" b="1" dirty="0">
                <a:effectLst/>
              </a:rPr>
              <a:t>Solution: </a:t>
            </a:r>
            <a:r>
              <a:rPr lang="en-IN" sz="2400" dirty="0">
                <a:effectLst/>
              </a:rPr>
              <a:t>@8Q</a:t>
            </a: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US" sz="2400" b="1" dirty="0">
                <a:effectLst/>
              </a:rPr>
              <a:t/>
            </a:r>
            <a:br>
              <a:rPr lang="en-US" sz="2400" b="1" dirty="0">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r>
              <a:rPr lang="en-US" sz="2400" b="1" dirty="0">
                <a:solidFill>
                  <a:schemeClr val="tx1">
                    <a:lumMod val="75000"/>
                    <a:lumOff val="25000"/>
                  </a:schemeClr>
                </a:solidFill>
                <a:effectLst/>
              </a:rPr>
              <a:t/>
            </a:r>
            <a:br>
              <a:rPr lang="en-US" sz="2400" b="1" dirty="0">
                <a:solidFill>
                  <a:schemeClr val="tx1">
                    <a:lumMod val="75000"/>
                    <a:lumOff val="25000"/>
                  </a:schemeClr>
                </a:solidFill>
                <a:effectLst/>
              </a:rPr>
            </a:br>
            <a:endParaRPr lang="en-US" sz="2400" dirty="0">
              <a:solidFill>
                <a:schemeClr val="tx1">
                  <a:lumMod val="75000"/>
                  <a:lumOff val="25000"/>
                </a:schemeClr>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p:nvPr/>
        </p:nvPicPr>
        <p:blipFill>
          <a:blip r:embed="rId4" cstate="print">
            <a:extLst>
              <a:ext uri="{28A0092B-C50C-407E-A947-70E740481C1C}">
                <a14:useLocalDpi xmlns:a14="http://schemas.microsoft.com/office/drawing/2010/main" xmlns="" val="0"/>
              </a:ext>
            </a:extLst>
          </a:blip>
          <a:stretch>
            <a:fillRect/>
          </a:stretch>
        </p:blipFill>
        <p:spPr>
          <a:xfrm>
            <a:off x="0" y="1443988"/>
            <a:ext cx="12192000" cy="1969772"/>
          </a:xfrm>
          <a:prstGeom prst="rect">
            <a:avLst/>
          </a:prstGeom>
        </p:spPr>
      </p:pic>
      <p:pic>
        <p:nvPicPr>
          <p:cNvPr id="5" name="Picture 4"/>
          <p:cNvPicPr/>
          <p:nvPr/>
        </p:nvPicPr>
        <p:blipFill>
          <a:blip r:embed="rId5" cstate="print">
            <a:extLst>
              <a:ext uri="{28A0092B-C50C-407E-A947-70E740481C1C}">
                <a14:useLocalDpi xmlns:a14="http://schemas.microsoft.com/office/drawing/2010/main" xmlns="" val="0"/>
              </a:ext>
            </a:extLst>
          </a:blip>
          <a:stretch>
            <a:fillRect/>
          </a:stretch>
        </p:blipFill>
        <p:spPr>
          <a:xfrm>
            <a:off x="0" y="3413760"/>
            <a:ext cx="4800600" cy="505778"/>
          </a:xfrm>
          <a:prstGeom prst="rect">
            <a:avLst/>
          </a:prstGeom>
        </p:spPr>
      </p:pic>
      <p:pic>
        <p:nvPicPr>
          <p:cNvPr id="6" name="Picture 5"/>
          <p:cNvPicPr/>
          <p:nvPr/>
        </p:nvPicPr>
        <p:blipFill>
          <a:blip r:embed="rId6" cstate="print">
            <a:extLst>
              <a:ext uri="{28A0092B-C50C-407E-A947-70E740481C1C}">
                <a14:useLocalDpi xmlns:a14="http://schemas.microsoft.com/office/drawing/2010/main" xmlns="" val="0"/>
              </a:ext>
            </a:extLst>
          </a:blip>
          <a:stretch>
            <a:fillRect/>
          </a:stretch>
        </p:blipFill>
        <p:spPr>
          <a:xfrm>
            <a:off x="-15240" y="4346258"/>
            <a:ext cx="12207240" cy="2511742"/>
          </a:xfrm>
          <a:prstGeom prst="rect">
            <a:avLst/>
          </a:prstGeom>
        </p:spPr>
      </p:pic>
    </p:spTree>
    <p:extLst>
      <p:ext uri="{BB962C8B-B14F-4D97-AF65-F5344CB8AC3E}">
        <p14:creationId xmlns:p14="http://schemas.microsoft.com/office/powerpoint/2010/main" xmlns="" val="417541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14315"/>
            <a:ext cx="9502219" cy="2793475"/>
          </a:xfrm>
        </p:spPr>
        <p:txBody>
          <a:bodyPr>
            <a:noAutofit/>
          </a:bodyPr>
          <a:lstStyle/>
          <a:p>
            <a:pPr algn="l"/>
            <a:r>
              <a:rPr lang="en-IN" sz="2000" dirty="0">
                <a:solidFill>
                  <a:schemeClr val="tx1"/>
                </a:solidFill>
                <a:effectLst/>
              </a:rPr>
              <a:t>The alphabet order and EJOTY concept:</a:t>
            </a:r>
            <a:r>
              <a:rPr lang="en-US" sz="2000" b="1" dirty="0">
                <a:solidFill>
                  <a:schemeClr val="tx1"/>
                </a:solidFill>
                <a:effectLst/>
              </a:rPr>
              <a:t/>
            </a:r>
            <a:br>
              <a:rPr lang="en-US" sz="2000" b="1" dirty="0">
                <a:solidFill>
                  <a:schemeClr val="tx1"/>
                </a:solidFill>
                <a:effectLst/>
              </a:rPr>
            </a:br>
            <a:r>
              <a:rPr lang="en-IN" sz="2000" dirty="0">
                <a:solidFill>
                  <a:schemeClr val="tx1"/>
                </a:solidFill>
                <a:effectLst/>
              </a:rPr>
              <a:t>By using this concept, we can easily remember the position of different alphabets and accordingly find out any letter without much effort. All we have to do is remember the place of these five letters which are mentioned below:</a:t>
            </a:r>
            <a:r>
              <a:rPr lang="en-US" sz="2000" b="1" dirty="0">
                <a:solidFill>
                  <a:schemeClr val="tx1"/>
                </a:solidFill>
                <a:effectLst/>
              </a:rPr>
              <a:t/>
            </a:r>
            <a:br>
              <a:rPr lang="en-US" sz="2000" b="1" dirty="0">
                <a:solidFill>
                  <a:schemeClr val="tx1"/>
                </a:solidFill>
                <a:effectLst/>
              </a:rPr>
            </a:br>
            <a:r>
              <a:rPr lang="en-IN" sz="2000" dirty="0">
                <a:solidFill>
                  <a:schemeClr val="tx1"/>
                </a:solidFill>
                <a:effectLst/>
              </a:rPr>
              <a:t> E → 5</a:t>
            </a:r>
            <a:r>
              <a:rPr lang="en-US" sz="2000" b="1" dirty="0">
                <a:solidFill>
                  <a:schemeClr val="tx1"/>
                </a:solidFill>
                <a:effectLst/>
              </a:rPr>
              <a:t/>
            </a:r>
            <a:br>
              <a:rPr lang="en-US" sz="2000" b="1" dirty="0">
                <a:solidFill>
                  <a:schemeClr val="tx1"/>
                </a:solidFill>
                <a:effectLst/>
              </a:rPr>
            </a:br>
            <a:r>
              <a:rPr lang="en-IN" sz="2000" dirty="0">
                <a:solidFill>
                  <a:schemeClr val="tx1"/>
                </a:solidFill>
                <a:effectLst/>
              </a:rPr>
              <a:t>J  → 10</a:t>
            </a:r>
            <a:r>
              <a:rPr lang="en-US" sz="2000" b="1" dirty="0">
                <a:solidFill>
                  <a:schemeClr val="tx1"/>
                </a:solidFill>
                <a:effectLst/>
              </a:rPr>
              <a:t/>
            </a:r>
            <a:br>
              <a:rPr lang="en-US" sz="2000" b="1" dirty="0">
                <a:solidFill>
                  <a:schemeClr val="tx1"/>
                </a:solidFill>
                <a:effectLst/>
              </a:rPr>
            </a:br>
            <a:r>
              <a:rPr lang="en-IN" sz="2000" dirty="0">
                <a:solidFill>
                  <a:schemeClr val="tx1"/>
                </a:solidFill>
                <a:effectLst/>
              </a:rPr>
              <a:t>O → 15</a:t>
            </a:r>
            <a:r>
              <a:rPr lang="en-US" sz="2000" b="1" dirty="0">
                <a:solidFill>
                  <a:schemeClr val="tx1"/>
                </a:solidFill>
                <a:effectLst/>
              </a:rPr>
              <a:t/>
            </a:r>
            <a:br>
              <a:rPr lang="en-US" sz="2000" b="1" dirty="0">
                <a:solidFill>
                  <a:schemeClr val="tx1"/>
                </a:solidFill>
                <a:effectLst/>
              </a:rPr>
            </a:br>
            <a:r>
              <a:rPr lang="en-IN" sz="2000" dirty="0">
                <a:solidFill>
                  <a:schemeClr val="tx1"/>
                </a:solidFill>
                <a:effectLst/>
              </a:rPr>
              <a:t>T → 20</a:t>
            </a:r>
            <a:r>
              <a:rPr lang="en-US" sz="2000" b="1" dirty="0">
                <a:solidFill>
                  <a:schemeClr val="tx1"/>
                </a:solidFill>
                <a:effectLst/>
              </a:rPr>
              <a:t/>
            </a:r>
            <a:br>
              <a:rPr lang="en-US" sz="2000" b="1" dirty="0">
                <a:solidFill>
                  <a:schemeClr val="tx1"/>
                </a:solidFill>
                <a:effectLst/>
              </a:rPr>
            </a:br>
            <a:r>
              <a:rPr lang="en-IN" sz="2000" dirty="0">
                <a:solidFill>
                  <a:schemeClr val="tx1"/>
                </a:solidFill>
                <a:effectLst/>
              </a:rPr>
              <a:t>Y → 25</a:t>
            </a:r>
            <a:endParaRPr lang="en-US" sz="2000" b="1" dirty="0">
              <a:solidFill>
                <a:schemeClr val="tx1"/>
              </a:solidFill>
              <a:effectLst/>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descr="CODING-DECODING'"/>
          <p:cNvPicPr/>
          <p:nvPr/>
        </p:nvPicPr>
        <p:blipFill>
          <a:blip r:embed="rId3" cstate="print">
            <a:extLst>
              <a:ext uri="{28A0092B-C50C-407E-A947-70E740481C1C}">
                <a14:useLocalDpi xmlns:a14="http://schemas.microsoft.com/office/drawing/2010/main" xmlns="" val="0"/>
              </a:ext>
            </a:extLst>
          </a:blip>
          <a:stretch>
            <a:fillRect/>
          </a:stretch>
        </p:blipFill>
        <p:spPr>
          <a:xfrm>
            <a:off x="3947160" y="1935480"/>
            <a:ext cx="8244840" cy="4815840"/>
          </a:xfrm>
          <a:prstGeom prst="rect">
            <a:avLst/>
          </a:prstGeom>
        </p:spPr>
      </p:pic>
    </p:spTree>
    <p:extLst>
      <p:ext uri="{BB962C8B-B14F-4D97-AF65-F5344CB8AC3E}">
        <p14:creationId xmlns:p14="http://schemas.microsoft.com/office/powerpoint/2010/main" xmlns="" val="2061341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600" y="-201506"/>
            <a:ext cx="12192000" cy="6035040"/>
          </a:xfrm>
        </p:spPr>
        <p:txBody>
          <a:bodyPr>
            <a:noAutofit/>
          </a:bodyPr>
          <a:lstStyle/>
          <a:p>
            <a:pPr algn="l"/>
            <a:r>
              <a:rPr lang="en-IN" sz="2400" dirty="0">
                <a:solidFill>
                  <a:schemeClr val="tx1"/>
                </a:solidFill>
                <a:effectLst/>
              </a:rPr>
              <a:t>In a certain code language,</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2400" dirty="0">
                <a:solidFill>
                  <a:schemeClr val="tx1"/>
                </a:solidFill>
                <a:effectLst/>
              </a:rPr>
              <a:t>‘Earth Laughs With Flowers’ is written as ‘$G20 %G18 %I15 $S21’</a:t>
            </a:r>
            <a:br>
              <a:rPr lang="en-IN" sz="2400" dirty="0">
                <a:solidFill>
                  <a:schemeClr val="tx1"/>
                </a:solidFill>
                <a:effectLst/>
              </a:rPr>
            </a:br>
            <a:r>
              <a:rPr lang="en-IN" sz="2400" dirty="0">
                <a:solidFill>
                  <a:schemeClr val="tx1"/>
                </a:solidFill>
                <a:effectLst/>
              </a:rPr>
              <a:t>‘Become What You Believe’ is written as ‘%E12 %L21 $Z1 $N3’</a:t>
            </a:r>
            <a:br>
              <a:rPr lang="en-IN" sz="2400" dirty="0">
                <a:solidFill>
                  <a:schemeClr val="tx1"/>
                </a:solidFill>
                <a:effectLst/>
              </a:rPr>
            </a:br>
            <a:r>
              <a:rPr lang="en-IN" sz="2400" dirty="0">
                <a:solidFill>
                  <a:schemeClr val="tx1"/>
                </a:solidFill>
                <a:effectLst/>
              </a:rPr>
              <a:t>‘Reach Your Own Stars’ is written as ‘$F21 %I1 %D14 %X1’</a:t>
            </a:r>
            <a:r>
              <a:rPr lang="en-US" sz="2400" dirty="0">
                <a:solidFill>
                  <a:schemeClr val="tx1"/>
                </a:solidFill>
                <a:effectLst/>
              </a:rPr>
              <a:t/>
            </a:r>
            <a:br>
              <a:rPr lang="en-US"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21. </a:t>
            </a:r>
            <a:r>
              <a:rPr lang="en-IN" sz="2400" dirty="0">
                <a:solidFill>
                  <a:schemeClr val="tx1"/>
                </a:solidFill>
                <a:effectLst/>
              </a:rPr>
              <a:t>What is the code of the word ‘Wisdom’?</a:t>
            </a:r>
            <a:br>
              <a:rPr lang="en-IN" sz="2400" dirty="0">
                <a:solidFill>
                  <a:schemeClr val="tx1"/>
                </a:solidFill>
                <a:effectLst/>
              </a:rPr>
            </a:br>
            <a:r>
              <a:rPr lang="en-US" sz="2400" dirty="0">
                <a:solidFill>
                  <a:schemeClr val="tx1"/>
                </a:solidFill>
                <a:effectLst/>
              </a:rPr>
              <a:t>A) %D19</a:t>
            </a:r>
            <a:br>
              <a:rPr lang="en-US" sz="2400" dirty="0">
                <a:solidFill>
                  <a:schemeClr val="tx1"/>
                </a:solidFill>
                <a:effectLst/>
              </a:rPr>
            </a:br>
            <a:r>
              <a:rPr lang="en-US" sz="2400" dirty="0">
                <a:solidFill>
                  <a:schemeClr val="tx1"/>
                </a:solidFill>
                <a:effectLst/>
              </a:rPr>
              <a:t>B) $L19</a:t>
            </a:r>
            <a:br>
              <a:rPr lang="en-US" sz="2400" dirty="0">
                <a:solidFill>
                  <a:schemeClr val="tx1"/>
                </a:solidFill>
                <a:effectLst/>
              </a:rPr>
            </a:br>
            <a:r>
              <a:rPr lang="en-US" sz="2400" dirty="0">
                <a:solidFill>
                  <a:schemeClr val="tx1"/>
                </a:solidFill>
                <a:effectLst/>
              </a:rPr>
              <a:t>C) $O19</a:t>
            </a:r>
            <a:br>
              <a:rPr lang="en-US" sz="2400" dirty="0">
                <a:solidFill>
                  <a:schemeClr val="tx1"/>
                </a:solidFill>
                <a:effectLst/>
              </a:rPr>
            </a:br>
            <a:r>
              <a:rPr lang="en-US" sz="2400" dirty="0">
                <a:solidFill>
                  <a:schemeClr val="tx1"/>
                </a:solidFill>
                <a:effectLst/>
              </a:rPr>
              <a:t>D) None of these</a:t>
            </a:r>
            <a:br>
              <a:rPr lang="en-US" sz="2400" dirty="0">
                <a:solidFill>
                  <a:schemeClr val="tx1"/>
                </a:solidFill>
                <a:effectLst/>
              </a:rPr>
            </a:br>
            <a:endParaRPr lang="en-US" sz="2400" dirty="0">
              <a:solidFill>
                <a:schemeClr val="tx1"/>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Tree>
    <p:extLst>
      <p:ext uri="{BB962C8B-B14F-4D97-AF65-F5344CB8AC3E}">
        <p14:creationId xmlns:p14="http://schemas.microsoft.com/office/powerpoint/2010/main" xmlns="" val="4260866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09" y="-609019"/>
            <a:ext cx="12192000" cy="6503512"/>
          </a:xfrm>
        </p:spPr>
        <p:txBody>
          <a:bodyPr>
            <a:noAutofit/>
          </a:bodyPr>
          <a:lstStyle/>
          <a:p>
            <a:pPr algn="l"/>
            <a:r>
              <a:rPr lang="en-IN" sz="2400" dirty="0">
                <a:solidFill>
                  <a:schemeClr val="tx1"/>
                </a:solidFill>
                <a:effectLst/>
              </a:rPr>
              <a:t>In a certain code language,</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2400" dirty="0">
                <a:solidFill>
                  <a:schemeClr val="tx1"/>
                </a:solidFill>
                <a:effectLst/>
              </a:rPr>
              <a:t>‘Earth Laughs With Flowers’ is written as ‘$G20 %G18 %I15 $S21’</a:t>
            </a:r>
            <a:br>
              <a:rPr lang="en-IN" sz="2400" dirty="0">
                <a:solidFill>
                  <a:schemeClr val="tx1"/>
                </a:solidFill>
                <a:effectLst/>
              </a:rPr>
            </a:br>
            <a:r>
              <a:rPr lang="en-IN" sz="2400" dirty="0">
                <a:solidFill>
                  <a:schemeClr val="tx1"/>
                </a:solidFill>
                <a:effectLst/>
              </a:rPr>
              <a:t>‘Become What You Believe’ is written as ‘%E12 %L21 $Z1 $N3’</a:t>
            </a:r>
            <a:br>
              <a:rPr lang="en-IN" sz="2400" dirty="0">
                <a:solidFill>
                  <a:schemeClr val="tx1"/>
                </a:solidFill>
                <a:effectLst/>
              </a:rPr>
            </a:br>
            <a:r>
              <a:rPr lang="en-IN" sz="2400" dirty="0">
                <a:solidFill>
                  <a:schemeClr val="tx1"/>
                </a:solidFill>
                <a:effectLst/>
              </a:rPr>
              <a:t>‘Reach Your Own Stars’ is written as ‘$F21 %I1 %D14 %X1’</a:t>
            </a:r>
            <a:br>
              <a:rPr lang="en-IN"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22. </a:t>
            </a:r>
            <a:r>
              <a:rPr lang="en-IN" sz="2400" dirty="0">
                <a:solidFill>
                  <a:schemeClr val="tx1"/>
                </a:solidFill>
                <a:effectLst/>
              </a:rPr>
              <a:t>‘$Z1’ is the code for which of the following word?</a:t>
            </a:r>
            <a:r>
              <a:rPr lang="en-US" sz="2400" dirty="0">
                <a:solidFill>
                  <a:schemeClr val="tx1"/>
                </a:solidFill>
                <a:effectLst/>
              </a:rPr>
              <a:t/>
            </a:r>
            <a:br>
              <a:rPr lang="en-US" sz="2400" dirty="0">
                <a:solidFill>
                  <a:schemeClr val="tx1"/>
                </a:solidFill>
                <a:effectLst/>
              </a:rPr>
            </a:br>
            <a:r>
              <a:rPr lang="en-US" sz="2400" dirty="0">
                <a:solidFill>
                  <a:schemeClr val="tx1"/>
                </a:solidFill>
                <a:effectLst/>
              </a:rPr>
              <a:t>A) Own</a:t>
            </a:r>
            <a:br>
              <a:rPr lang="en-US" sz="2400" dirty="0">
                <a:solidFill>
                  <a:schemeClr val="tx1"/>
                </a:solidFill>
                <a:effectLst/>
              </a:rPr>
            </a:br>
            <a:r>
              <a:rPr lang="en-US" sz="2400" dirty="0">
                <a:solidFill>
                  <a:schemeClr val="tx1"/>
                </a:solidFill>
                <a:effectLst/>
              </a:rPr>
              <a:t>B)  Reach</a:t>
            </a:r>
            <a:br>
              <a:rPr lang="en-US" sz="2400" dirty="0">
                <a:solidFill>
                  <a:schemeClr val="tx1"/>
                </a:solidFill>
                <a:effectLst/>
              </a:rPr>
            </a:br>
            <a:r>
              <a:rPr lang="en-US" sz="2400" dirty="0">
                <a:solidFill>
                  <a:schemeClr val="tx1"/>
                </a:solidFill>
                <a:effectLst/>
              </a:rPr>
              <a:t>C)  Your</a:t>
            </a:r>
            <a:br>
              <a:rPr lang="en-US" sz="2400" dirty="0">
                <a:solidFill>
                  <a:schemeClr val="tx1"/>
                </a:solidFill>
                <a:effectLst/>
              </a:rPr>
            </a:br>
            <a:r>
              <a:rPr lang="en-US" sz="2400" dirty="0">
                <a:solidFill>
                  <a:schemeClr val="tx1"/>
                </a:solidFill>
                <a:effectLst/>
              </a:rPr>
              <a:t>D) Star</a:t>
            </a:r>
            <a:br>
              <a:rPr lang="en-US" sz="2400" dirty="0">
                <a:solidFill>
                  <a:schemeClr val="tx1"/>
                </a:solidFill>
                <a:effectLst/>
              </a:rPr>
            </a:br>
            <a:endParaRPr lang="en-US" sz="2400" dirty="0">
              <a:solidFill>
                <a:schemeClr val="tx1"/>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Tree>
    <p:extLst>
      <p:ext uri="{BB962C8B-B14F-4D97-AF65-F5344CB8AC3E}">
        <p14:creationId xmlns:p14="http://schemas.microsoft.com/office/powerpoint/2010/main" xmlns="" val="3391082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09" y="-609019"/>
            <a:ext cx="12192000" cy="6503512"/>
          </a:xfrm>
        </p:spPr>
        <p:txBody>
          <a:bodyPr>
            <a:noAutofit/>
          </a:bodyPr>
          <a:lstStyle/>
          <a:p>
            <a:pPr algn="l"/>
            <a:r>
              <a:rPr lang="en-IN" sz="2400" dirty="0">
                <a:solidFill>
                  <a:schemeClr val="tx1"/>
                </a:solidFill>
                <a:effectLst/>
              </a:rPr>
              <a:t>In a certain code language,</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2400" dirty="0">
                <a:solidFill>
                  <a:schemeClr val="tx1"/>
                </a:solidFill>
                <a:effectLst/>
              </a:rPr>
              <a:t>‘Earth Laughs With Flowers’ is written as ‘$G20 %G18 %I15 $S21’</a:t>
            </a:r>
            <a:br>
              <a:rPr lang="en-IN" sz="2400" dirty="0">
                <a:solidFill>
                  <a:schemeClr val="tx1"/>
                </a:solidFill>
                <a:effectLst/>
              </a:rPr>
            </a:br>
            <a:r>
              <a:rPr lang="en-IN" sz="2400" dirty="0">
                <a:solidFill>
                  <a:schemeClr val="tx1"/>
                </a:solidFill>
                <a:effectLst/>
              </a:rPr>
              <a:t>‘Become What You Believe’ is written as ‘%E12 %L21 $Z1 $N3’</a:t>
            </a:r>
            <a:br>
              <a:rPr lang="en-IN" sz="2400" dirty="0">
                <a:solidFill>
                  <a:schemeClr val="tx1"/>
                </a:solidFill>
                <a:effectLst/>
              </a:rPr>
            </a:br>
            <a:r>
              <a:rPr lang="en-IN" sz="2400" dirty="0">
                <a:solidFill>
                  <a:schemeClr val="tx1"/>
                </a:solidFill>
                <a:effectLst/>
              </a:rPr>
              <a:t>‘Reach Your Own Stars’ is written as ‘$F21 %I1 %D14 %X1’</a:t>
            </a:r>
            <a:br>
              <a:rPr lang="en-IN"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23. </a:t>
            </a:r>
            <a:r>
              <a:rPr lang="en-IN" sz="2400" dirty="0">
                <a:solidFill>
                  <a:schemeClr val="tx1"/>
                </a:solidFill>
                <a:effectLst/>
              </a:rPr>
              <a:t>What is the code of the word ‘Imagination’?</a:t>
            </a:r>
            <a:br>
              <a:rPr lang="en-IN" sz="2400" dirty="0">
                <a:solidFill>
                  <a:schemeClr val="tx1"/>
                </a:solidFill>
                <a:effectLst/>
              </a:rPr>
            </a:br>
            <a:r>
              <a:rPr lang="en-US" sz="2400" dirty="0">
                <a:solidFill>
                  <a:schemeClr val="tx1"/>
                </a:solidFill>
                <a:effectLst/>
              </a:rPr>
              <a:t>A) $Z15</a:t>
            </a:r>
            <a:br>
              <a:rPr lang="en-US" sz="2400" dirty="0">
                <a:solidFill>
                  <a:schemeClr val="tx1"/>
                </a:solidFill>
                <a:effectLst/>
              </a:rPr>
            </a:br>
            <a:r>
              <a:rPr lang="en-US" sz="2400" dirty="0">
                <a:solidFill>
                  <a:schemeClr val="tx1"/>
                </a:solidFill>
                <a:effectLst/>
              </a:rPr>
              <a:t>B)  $L1</a:t>
            </a:r>
            <a:br>
              <a:rPr lang="en-US" sz="2400" dirty="0">
                <a:solidFill>
                  <a:schemeClr val="tx1"/>
                </a:solidFill>
                <a:effectLst/>
              </a:rPr>
            </a:br>
            <a:r>
              <a:rPr lang="en-US" sz="2400" dirty="0">
                <a:solidFill>
                  <a:schemeClr val="tx1"/>
                </a:solidFill>
                <a:effectLst/>
              </a:rPr>
              <a:t>C) %L1</a:t>
            </a:r>
            <a:br>
              <a:rPr lang="en-US" sz="2400" dirty="0">
                <a:solidFill>
                  <a:schemeClr val="tx1"/>
                </a:solidFill>
                <a:effectLst/>
              </a:rPr>
            </a:br>
            <a:r>
              <a:rPr lang="en-US" sz="2400" dirty="0">
                <a:solidFill>
                  <a:schemeClr val="tx1"/>
                </a:solidFill>
                <a:effectLst/>
              </a:rPr>
              <a:t>D) %G13</a:t>
            </a:r>
            <a:br>
              <a:rPr lang="en-US" sz="2400" dirty="0">
                <a:solidFill>
                  <a:schemeClr val="tx1"/>
                </a:solidFill>
                <a:effectLst/>
              </a:rPr>
            </a:br>
            <a:endParaRPr lang="en-US" sz="2400" dirty="0">
              <a:solidFill>
                <a:schemeClr val="tx1"/>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Tree>
    <p:extLst>
      <p:ext uri="{BB962C8B-B14F-4D97-AF65-F5344CB8AC3E}">
        <p14:creationId xmlns:p14="http://schemas.microsoft.com/office/powerpoint/2010/main" xmlns="" val="1001087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109" y="-609019"/>
            <a:ext cx="12192000" cy="6503512"/>
          </a:xfrm>
        </p:spPr>
        <p:txBody>
          <a:bodyPr>
            <a:noAutofit/>
          </a:bodyPr>
          <a:lstStyle/>
          <a:p>
            <a:pPr algn="l"/>
            <a:r>
              <a:rPr lang="en-IN" sz="2400" dirty="0">
                <a:solidFill>
                  <a:schemeClr val="tx1"/>
                </a:solidFill>
                <a:effectLst/>
              </a:rPr>
              <a:t>In a certain code language,</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2400" dirty="0">
                <a:solidFill>
                  <a:schemeClr val="tx1"/>
                </a:solidFill>
                <a:effectLst/>
              </a:rPr>
              <a:t>‘Earth Laughs With Flowers’ is written as ‘$G20 %G18 %I15 $S21’</a:t>
            </a:r>
            <a:br>
              <a:rPr lang="en-IN" sz="2400" dirty="0">
                <a:solidFill>
                  <a:schemeClr val="tx1"/>
                </a:solidFill>
                <a:effectLst/>
              </a:rPr>
            </a:br>
            <a:r>
              <a:rPr lang="en-IN" sz="2400" dirty="0">
                <a:solidFill>
                  <a:schemeClr val="tx1"/>
                </a:solidFill>
                <a:effectLst/>
              </a:rPr>
              <a:t>‘Become What You Believe’ is written as ‘%E12 %L21 $Z1 $N3’</a:t>
            </a:r>
            <a:br>
              <a:rPr lang="en-IN" sz="2400" dirty="0">
                <a:solidFill>
                  <a:schemeClr val="tx1"/>
                </a:solidFill>
                <a:effectLst/>
              </a:rPr>
            </a:br>
            <a:r>
              <a:rPr lang="en-IN" sz="2400" dirty="0">
                <a:solidFill>
                  <a:schemeClr val="tx1"/>
                </a:solidFill>
                <a:effectLst/>
              </a:rPr>
              <a:t>‘Reach Your Own Stars’ is written as ‘$F21 %I1 %D14 %X1’</a:t>
            </a:r>
            <a:br>
              <a:rPr lang="en-IN"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
            </a:r>
            <a:br>
              <a:rPr lang="en-US" sz="2400" dirty="0">
                <a:solidFill>
                  <a:schemeClr val="tx1"/>
                </a:solidFill>
                <a:effectLst/>
              </a:rPr>
            </a:br>
            <a:r>
              <a:rPr lang="en-US" sz="2400" dirty="0">
                <a:solidFill>
                  <a:schemeClr val="tx1"/>
                </a:solidFill>
                <a:effectLst/>
              </a:rPr>
              <a:t>24. </a:t>
            </a:r>
            <a:r>
              <a:rPr lang="en-IN" sz="2400" dirty="0">
                <a:solidFill>
                  <a:schemeClr val="tx1"/>
                </a:solidFill>
                <a:effectLst/>
              </a:rPr>
              <a:t>What is the code of ‘Dreams Humanity’ in the given code language?</a:t>
            </a:r>
            <a:br>
              <a:rPr lang="en-IN" sz="2400" dirty="0">
                <a:solidFill>
                  <a:schemeClr val="tx1"/>
                </a:solidFill>
                <a:effectLst/>
              </a:rPr>
            </a:br>
            <a:r>
              <a:rPr lang="en-US" sz="2400" dirty="0">
                <a:solidFill>
                  <a:schemeClr val="tx1"/>
                </a:solidFill>
                <a:effectLst/>
              </a:rPr>
              <a:t>A) $N5 $G13</a:t>
            </a:r>
            <a:br>
              <a:rPr lang="en-US" sz="2400" dirty="0">
                <a:solidFill>
                  <a:schemeClr val="tx1"/>
                </a:solidFill>
                <a:effectLst/>
              </a:rPr>
            </a:br>
            <a:r>
              <a:rPr lang="en-US" sz="2400" dirty="0">
                <a:solidFill>
                  <a:schemeClr val="tx1"/>
                </a:solidFill>
                <a:effectLst/>
              </a:rPr>
              <a:t>B) %G13 %N5</a:t>
            </a:r>
            <a:br>
              <a:rPr lang="en-US" sz="2400" dirty="0">
                <a:solidFill>
                  <a:schemeClr val="tx1"/>
                </a:solidFill>
                <a:effectLst/>
              </a:rPr>
            </a:br>
            <a:r>
              <a:rPr lang="en-US" sz="2400" dirty="0">
                <a:solidFill>
                  <a:schemeClr val="tx1"/>
                </a:solidFill>
                <a:effectLst/>
              </a:rPr>
              <a:t>C) $R8 %T17</a:t>
            </a:r>
            <a:br>
              <a:rPr lang="en-US" sz="2400" dirty="0">
                <a:solidFill>
                  <a:schemeClr val="tx1"/>
                </a:solidFill>
                <a:effectLst/>
              </a:rPr>
            </a:br>
            <a:r>
              <a:rPr lang="en-US" sz="2400" dirty="0">
                <a:solidFill>
                  <a:schemeClr val="tx1"/>
                </a:solidFill>
                <a:effectLst/>
              </a:rPr>
              <a:t>D) $M5 %H14</a:t>
            </a:r>
            <a:br>
              <a:rPr lang="en-US" sz="2400" dirty="0">
                <a:solidFill>
                  <a:schemeClr val="tx1"/>
                </a:solidFill>
                <a:effectLst/>
              </a:rPr>
            </a:br>
            <a:endParaRPr lang="en-US" sz="2400" dirty="0">
              <a:solidFill>
                <a:schemeClr val="tx1"/>
              </a:solidFill>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Tree>
    <p:extLst>
      <p:ext uri="{BB962C8B-B14F-4D97-AF65-F5344CB8AC3E}">
        <p14:creationId xmlns:p14="http://schemas.microsoft.com/office/powerpoint/2010/main" xmlns="" val="1032782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3929" y="990444"/>
            <a:ext cx="10846938" cy="3785652"/>
          </a:xfrm>
          <a:prstGeom prst="rect">
            <a:avLst/>
          </a:prstGeom>
        </p:spPr>
        <p:txBody>
          <a:bodyPr wrap="square">
            <a:spAutoFit/>
          </a:bodyPr>
          <a:lstStyle/>
          <a:p>
            <a:r>
              <a:rPr lang="en-US" sz="2400" dirty="0">
                <a:latin typeface="Times New Roman" pitchFamily="18" charset="0"/>
                <a:cs typeface="Times New Roman" pitchFamily="18" charset="0"/>
              </a:rPr>
              <a:t>25. In a certain coded language, ABC means ‘ You are lost’. Which letter stands for </a:t>
            </a:r>
            <a:r>
              <a:rPr lang="en-US" sz="2400" smtClean="0">
                <a:latin typeface="Times New Roman" pitchFamily="18" charset="0"/>
                <a:cs typeface="Times New Roman" pitchFamily="18" charset="0"/>
              </a:rPr>
              <a:t>‘You’?</a:t>
            </a:r>
            <a:endParaRPr lang="en-US" sz="2400" dirty="0">
              <a:latin typeface="Times New Roman" pitchFamily="18" charset="0"/>
              <a:cs typeface="Times New Roman" pitchFamily="18" charset="0"/>
            </a:endParaRPr>
          </a:p>
          <a:p>
            <a:pPr marL="514350" indent="-514350">
              <a:buAutoNum type="romanUcPeriod"/>
            </a:pPr>
            <a:r>
              <a:rPr lang="en-US" sz="2400" dirty="0">
                <a:latin typeface="Times New Roman" pitchFamily="18" charset="0"/>
                <a:cs typeface="Times New Roman" pitchFamily="18" charset="0"/>
              </a:rPr>
              <a:t>OBM means ‘ We are classmates’.</a:t>
            </a:r>
          </a:p>
          <a:p>
            <a:pPr marL="514350" indent="-514350">
              <a:buAutoNum type="romanUcPeriod"/>
            </a:pPr>
            <a:r>
              <a:rPr lang="en-US" sz="2400" dirty="0">
                <a:latin typeface="Times New Roman" pitchFamily="18" charset="0"/>
                <a:cs typeface="Times New Roman" pitchFamily="18" charset="0"/>
              </a:rPr>
              <a:t>CLR means ‘ You love them’.</a:t>
            </a:r>
          </a:p>
          <a:p>
            <a:pPr marL="514350" indent="-514350">
              <a:buAutoNum type="romanUcPeriod"/>
            </a:pPr>
            <a:r>
              <a:rPr lang="en-US" sz="2400" dirty="0">
                <a:latin typeface="Times New Roman" pitchFamily="18" charset="0"/>
                <a:cs typeface="Times New Roman" pitchFamily="18" charset="0"/>
              </a:rPr>
              <a:t>OA means ‘ Hello lost’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Only III		</a:t>
            </a:r>
          </a:p>
          <a:p>
            <a:r>
              <a:rPr lang="en-US" sz="2400" dirty="0">
                <a:latin typeface="Times New Roman" pitchFamily="18" charset="0"/>
                <a:cs typeface="Times New Roman" pitchFamily="18" charset="0"/>
              </a:rPr>
              <a:t>B) Only I and III		</a:t>
            </a:r>
          </a:p>
          <a:p>
            <a:r>
              <a:rPr lang="en-US" sz="2400" dirty="0">
                <a:latin typeface="Times New Roman" pitchFamily="18" charset="0"/>
                <a:cs typeface="Times New Roman" pitchFamily="18" charset="0"/>
              </a:rPr>
              <a:t>C) All I, II and III</a:t>
            </a:r>
          </a:p>
          <a:p>
            <a:r>
              <a:rPr lang="en-US" sz="2400" dirty="0">
                <a:latin typeface="Times New Roman" pitchFamily="18" charset="0"/>
                <a:cs typeface="Times New Roman" pitchFamily="18" charset="0"/>
              </a:rPr>
              <a:t>D) None of these</a:t>
            </a:r>
          </a:p>
        </p:txBody>
      </p:sp>
      <p:pic>
        <p:nvPicPr>
          <p:cNvPr id="7" name="Picture 6">
            <a:extLst>
              <a:ext uri="{FF2B5EF4-FFF2-40B4-BE49-F238E27FC236}">
                <a16:creationId xmlns="" xmlns:a16="http://schemas.microsoft.com/office/drawing/2014/main" id="{0F98D554-DFFF-4783-9FD8-7473306EDF4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804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0" y="990819"/>
            <a:ext cx="10846938" cy="3416320"/>
          </a:xfrm>
          <a:prstGeom prst="rect">
            <a:avLst/>
          </a:prstGeom>
        </p:spPr>
        <p:txBody>
          <a:bodyPr wrap="square">
            <a:spAutoFit/>
          </a:bodyPr>
          <a:lstStyle/>
          <a:p>
            <a:r>
              <a:rPr lang="en-US" sz="2400" dirty="0">
                <a:latin typeface="Times New Roman" pitchFamily="18" charset="0"/>
                <a:cs typeface="Times New Roman" pitchFamily="18" charset="0"/>
              </a:rPr>
              <a:t>26. In a certain code language ‘176’ mean tie clip button. Which number represents the word ‘button’ in that language</a:t>
            </a:r>
          </a:p>
          <a:p>
            <a:pPr marL="514350" indent="-514350">
              <a:buAutoNum type="romanUcPeriod"/>
            </a:pPr>
            <a:r>
              <a:rPr lang="en-US" sz="2400" dirty="0">
                <a:latin typeface="Times New Roman" pitchFamily="18" charset="0"/>
                <a:cs typeface="Times New Roman" pitchFamily="18" charset="0"/>
              </a:rPr>
              <a:t>In the same language, ‘175’ mean ‘clip your tie’.</a:t>
            </a:r>
          </a:p>
          <a:p>
            <a:pPr marL="514350" indent="-514350">
              <a:buAutoNum type="romanUcPeriod"/>
            </a:pPr>
            <a:r>
              <a:rPr lang="en-US" sz="2400" dirty="0">
                <a:latin typeface="Times New Roman" pitchFamily="18" charset="0"/>
                <a:cs typeface="Times New Roman" pitchFamily="18" charset="0"/>
              </a:rPr>
              <a:t>In the same language, </a:t>
            </a:r>
            <a:r>
              <a:rPr lang="en-US" sz="2400">
                <a:latin typeface="Times New Roman" pitchFamily="18" charset="0"/>
                <a:cs typeface="Times New Roman" pitchFamily="18" charset="0"/>
              </a:rPr>
              <a:t>‘074</a:t>
            </a:r>
            <a:r>
              <a:rPr lang="en-US" sz="2400" dirty="0">
                <a:latin typeface="Times New Roman" pitchFamily="18" charset="0"/>
                <a:cs typeface="Times New Roman" pitchFamily="18" charset="0"/>
              </a:rPr>
              <a:t>’ mean ‘hole and clip’</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Only I		</a:t>
            </a:r>
          </a:p>
          <a:p>
            <a:r>
              <a:rPr lang="en-US" sz="2400" dirty="0">
                <a:latin typeface="Times New Roman" pitchFamily="18" charset="0"/>
                <a:cs typeface="Times New Roman" pitchFamily="18" charset="0"/>
              </a:rPr>
              <a:t>B) Only II		</a:t>
            </a:r>
          </a:p>
          <a:p>
            <a:r>
              <a:rPr lang="en-US" sz="2400" dirty="0">
                <a:latin typeface="Times New Roman" pitchFamily="18" charset="0"/>
                <a:cs typeface="Times New Roman" pitchFamily="18" charset="0"/>
              </a:rPr>
              <a:t>C) Both I and II required</a:t>
            </a:r>
          </a:p>
          <a:p>
            <a:r>
              <a:rPr lang="en-US" sz="2400" dirty="0">
                <a:latin typeface="Times New Roman" pitchFamily="18" charset="0"/>
                <a:cs typeface="Times New Roman" pitchFamily="18" charset="0"/>
              </a:rPr>
              <a:t>D) Both I and II are not required</a:t>
            </a:r>
          </a:p>
        </p:txBody>
      </p:sp>
      <p:pic>
        <p:nvPicPr>
          <p:cNvPr id="7" name="Picture 6">
            <a:extLst>
              <a:ext uri="{FF2B5EF4-FFF2-40B4-BE49-F238E27FC236}">
                <a16:creationId xmlns="" xmlns:a16="http://schemas.microsoft.com/office/drawing/2014/main" id="{51B583B6-7772-4655-BC3F-11BFCC4025B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44410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41F3604-FA68-4370-AE91-14DDF141A17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Google Shape;310;p32">
            <a:extLst>
              <a:ext uri="{FF2B5EF4-FFF2-40B4-BE49-F238E27FC236}">
                <a16:creationId xmlns="" xmlns:a16="http://schemas.microsoft.com/office/drawing/2014/main" id="{A9D48888-6C67-4739-AD72-5D37F0B7FFA5}"/>
              </a:ext>
            </a:extLst>
          </p:cNvPr>
          <p:cNvSpPr/>
          <p:nvPr/>
        </p:nvSpPr>
        <p:spPr>
          <a:xfrm>
            <a:off x="3724201" y="2967335"/>
            <a:ext cx="4743606"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cap="none" dirty="0">
                <a:solidFill>
                  <a:schemeClr val="tx2">
                    <a:lumMod val="60000"/>
                    <a:lumOff val="40000"/>
                  </a:schemeClr>
                </a:solidFill>
                <a:latin typeface="Palatino Linotype"/>
                <a:ea typeface="Palatino Linotype"/>
                <a:cs typeface="Palatino Linotype"/>
                <a:sym typeface="Palatino Linotype"/>
              </a:rPr>
              <a:t>Any </a:t>
            </a:r>
            <a:r>
              <a:rPr lang="en-IN" sz="5400" b="1" cap="none" dirty="0">
                <a:solidFill>
                  <a:schemeClr val="tx2">
                    <a:lumMod val="60000"/>
                    <a:lumOff val="40000"/>
                  </a:schemeClr>
                </a:solidFill>
                <a:latin typeface="Times New Roman"/>
                <a:ea typeface="Times New Roman"/>
                <a:cs typeface="Times New Roman"/>
                <a:sym typeface="Times New Roman"/>
              </a:rPr>
              <a:t>Doubts</a:t>
            </a:r>
            <a:r>
              <a:rPr lang="en-IN" sz="5400" b="1" cap="none" dirty="0">
                <a:solidFill>
                  <a:schemeClr val="tx2">
                    <a:lumMod val="60000"/>
                    <a:lumOff val="40000"/>
                  </a:schemeClr>
                </a:solidFill>
                <a:latin typeface="Palatino Linotype"/>
                <a:ea typeface="Palatino Linotype"/>
                <a:cs typeface="Palatino Linotype"/>
                <a:sym typeface="Palatino Linotype"/>
              </a:rPr>
              <a:t>???</a:t>
            </a:r>
            <a:endParaRPr sz="5400" b="1" cap="none" dirty="0">
              <a:solidFill>
                <a:schemeClr val="tx2">
                  <a:lumMod val="60000"/>
                  <a:lumOff val="40000"/>
                </a:schemeClr>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xmlns="" val="10938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9A266D9-8788-4E46-AEC0-9D0CBFA58C1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59266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 xmlns:a16="http://schemas.microsoft.com/office/drawing/2014/main" id="{C566C1A2-6F8E-40DB-8607-90B8300B9E69}"/>
              </a:ext>
            </a:extLst>
          </p:cNvPr>
          <p:cNvSpPr txBox="1"/>
          <p:nvPr/>
        </p:nvSpPr>
        <p:spPr>
          <a:xfrm>
            <a:off x="1388533" y="1143676"/>
            <a:ext cx="8788400" cy="3443379"/>
          </a:xfrm>
          <a:prstGeom prst="rect">
            <a:avLst/>
          </a:prstGeom>
          <a:noFill/>
        </p:spPr>
        <p:txBody>
          <a:bodyPr wrap="square">
            <a:spAutoFit/>
          </a:bodyPr>
          <a:lstStyle/>
          <a:p>
            <a:r>
              <a:rPr lang="en-IN" sz="2400" b="0" dirty="0">
                <a:solidFill>
                  <a:srgbClr val="FF0000"/>
                </a:solidFill>
                <a:effectLst>
                  <a:outerShdw blurRad="38100" dist="38100" dir="2700000" algn="tl">
                    <a:srgbClr val="000000">
                      <a:alpha val="43137"/>
                    </a:srgbClr>
                  </a:outerShdw>
                </a:effectLst>
                <a:latin typeface="Palatino Linotype" panose="02040502050505030304" pitchFamily="18" charset="0"/>
                <a:ea typeface="Calibri" panose="020F0502020204030204" pitchFamily="34" charset="0"/>
                <a:cs typeface="Times New Roman" panose="02020603050405020304" pitchFamily="18" charset="0"/>
              </a:rPr>
              <a:t>TYPES OF CODING</a:t>
            </a:r>
          </a:p>
          <a:p>
            <a:endParaRPr lang="en-IN" sz="2400" b="1" dirty="0">
              <a:effectLst>
                <a:outerShdw blurRad="38100" dist="38100" dir="2700000" algn="tl">
                  <a:srgbClr val="000000">
                    <a:alpha val="43137"/>
                  </a:srgbClr>
                </a:outerShdw>
              </a:effectLst>
              <a:latin typeface="Palatino Linotype" panose="0204050205050503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2400" dirty="0">
                <a:solidFill>
                  <a:srgbClr val="202124"/>
                </a:solidFill>
                <a:effectLst/>
                <a:latin typeface="Palatino Linotype" panose="02040502050505030304" pitchFamily="18" charset="0"/>
                <a:ea typeface="Calibri" panose="020F0502020204030204" pitchFamily="34" charset="0"/>
                <a:cs typeface="Times New Roman" panose="02020603050405020304" pitchFamily="18" charset="0"/>
              </a:rPr>
              <a:t>1. Letter coding</a:t>
            </a:r>
            <a:endParaRPr lang="en-IN"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solidFill>
                  <a:srgbClr val="202124"/>
                </a:solidFill>
                <a:effectLst/>
                <a:latin typeface="Palatino Linotype" panose="02040502050505030304" pitchFamily="18" charset="0"/>
                <a:ea typeface="Calibri" panose="020F0502020204030204" pitchFamily="34" charset="0"/>
                <a:cs typeface="Times New Roman" panose="02020603050405020304" pitchFamily="18" charset="0"/>
              </a:rPr>
              <a:t>2. Number Coding</a:t>
            </a:r>
            <a:endParaRPr lang="en-IN"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solidFill>
                  <a:srgbClr val="202124"/>
                </a:solidFill>
                <a:effectLst/>
                <a:latin typeface="Palatino Linotype" panose="02040502050505030304" pitchFamily="18" charset="0"/>
                <a:ea typeface="Calibri" panose="020F0502020204030204" pitchFamily="34" charset="0"/>
                <a:cs typeface="Times New Roman" panose="02020603050405020304" pitchFamily="18" charset="0"/>
              </a:rPr>
              <a:t>3. Substitution coding</a:t>
            </a:r>
            <a:endParaRPr lang="en-IN"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solidFill>
                  <a:srgbClr val="202124"/>
                </a:solidFill>
                <a:effectLst/>
                <a:latin typeface="Palatino Linotype" panose="02040502050505030304" pitchFamily="18" charset="0"/>
                <a:ea typeface="Calibri" panose="020F0502020204030204" pitchFamily="34" charset="0"/>
                <a:cs typeface="Times New Roman" panose="02020603050405020304" pitchFamily="18" charset="0"/>
              </a:rPr>
              <a:t>4. Deciphering Coding</a:t>
            </a:r>
            <a:endParaRPr lang="en-IN"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solidFill>
                  <a:srgbClr val="202124"/>
                </a:solidFill>
                <a:effectLst/>
                <a:latin typeface="Palatino Linotype" panose="02040502050505030304" pitchFamily="18" charset="0"/>
                <a:ea typeface="Calibri" panose="020F0502020204030204" pitchFamily="34" charset="0"/>
                <a:cs typeface="Times New Roman" panose="02020603050405020304" pitchFamily="18" charset="0"/>
              </a:rPr>
              <a:t>5. Coding by combinations of letters, Nos. and Symbols </a:t>
            </a:r>
            <a:endParaRPr lang="en-IN" sz="24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11762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8160"/>
            <a:ext cx="11443970" cy="3916680"/>
          </a:xfrm>
        </p:spPr>
        <p:txBody>
          <a:bodyPr>
            <a:noAutofit/>
          </a:bodyPr>
          <a:lstStyle/>
          <a:p>
            <a:pPr algn="l"/>
            <a:r>
              <a:rPr lang="en-IN" sz="2400" dirty="0">
                <a:solidFill>
                  <a:schemeClr val="tx1"/>
                </a:solidFill>
                <a:effectLst/>
              </a:rPr>
              <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2400" dirty="0">
                <a:solidFill>
                  <a:schemeClr val="tx1"/>
                </a:solidFill>
                <a:effectLst/>
              </a:rPr>
              <a:t/>
            </a:r>
            <a:br>
              <a:rPr lang="en-IN" sz="2400" dirty="0">
                <a:solidFill>
                  <a:schemeClr val="tx1"/>
                </a:solidFill>
                <a:effectLst/>
              </a:rPr>
            </a:br>
            <a:r>
              <a:rPr lang="en-IN" sz="3200" b="1" dirty="0">
                <a:solidFill>
                  <a:schemeClr val="tx1"/>
                </a:solidFill>
                <a:effectLst/>
              </a:rPr>
              <a:t>Letter Coding</a:t>
            </a:r>
            <a:r>
              <a:rPr lang="en-IN" sz="2400" dirty="0">
                <a:solidFill>
                  <a:schemeClr val="tx1"/>
                </a:solidFill>
                <a:effectLst/>
              </a:rPr>
              <a:t/>
            </a:r>
            <a:br>
              <a:rPr lang="en-IN" sz="2400" dirty="0">
                <a:solidFill>
                  <a:schemeClr val="tx1"/>
                </a:solidFill>
                <a:effectLst/>
              </a:rPr>
            </a:br>
            <a:r>
              <a:rPr lang="en-IN" sz="2400" dirty="0">
                <a:solidFill>
                  <a:schemeClr val="tx1"/>
                </a:solidFill>
                <a:effectLst/>
              </a:rPr>
              <a:t>In this, we are going to deal with the types of questions, in which the letter of a word are replaced by certain other letters according to a specific pattern/rule to form a code.</a:t>
            </a:r>
            <a:r>
              <a:rPr lang="en-IN" sz="2400" b="1" dirty="0">
                <a:solidFill>
                  <a:schemeClr val="tx1"/>
                </a:solidFill>
                <a:effectLst/>
              </a:rPr>
              <a:t> </a:t>
            </a:r>
            <a:br>
              <a:rPr lang="en-IN" sz="2400" b="1" dirty="0">
                <a:solidFill>
                  <a:schemeClr val="tx1"/>
                </a:solidFill>
                <a:effectLst/>
              </a:rPr>
            </a:br>
            <a:r>
              <a:rPr lang="en-IN" sz="2400" b="1" dirty="0">
                <a:solidFill>
                  <a:schemeClr val="tx1"/>
                </a:solidFill>
                <a:effectLst/>
              </a:rPr>
              <a:t/>
            </a:r>
            <a:br>
              <a:rPr lang="en-IN" sz="2400" b="1" dirty="0">
                <a:solidFill>
                  <a:schemeClr val="tx1"/>
                </a:solidFill>
                <a:effectLst/>
              </a:rPr>
            </a:br>
            <a:r>
              <a:rPr lang="en-IN" sz="2400" b="1" dirty="0">
                <a:solidFill>
                  <a:schemeClr val="tx1"/>
                </a:solidFill>
                <a:effectLst/>
              </a:rPr>
              <a:t>Example.</a:t>
            </a:r>
            <a:r>
              <a:rPr lang="en-IN" sz="2400" dirty="0">
                <a:solidFill>
                  <a:schemeClr val="tx1"/>
                </a:solidFill>
                <a:effectLst/>
              </a:rPr>
              <a:t> In a certain code language ‘BOXER’ is written as ‘AQWGQ’. What will be the code of ‘VISIT’ in that code language?</a:t>
            </a:r>
            <a:r>
              <a:rPr lang="en-US" sz="2400" b="1" dirty="0">
                <a:solidFill>
                  <a:schemeClr val="tx1"/>
                </a:solidFill>
                <a:effectLst/>
              </a:rPr>
              <a:t/>
            </a:r>
            <a:br>
              <a:rPr lang="en-US" sz="2400" b="1" dirty="0">
                <a:solidFill>
                  <a:schemeClr val="tx1"/>
                </a:solidFill>
                <a:effectLst/>
              </a:rPr>
            </a:br>
            <a:r>
              <a:rPr lang="en-IN" sz="2400" b="1" dirty="0">
                <a:solidFill>
                  <a:schemeClr val="tx1"/>
                </a:solidFill>
                <a:effectLst/>
              </a:rPr>
              <a:t>Solution: </a:t>
            </a:r>
            <a:r>
              <a:rPr lang="en-IN" sz="2400" dirty="0">
                <a:solidFill>
                  <a:schemeClr val="tx1"/>
                </a:solidFill>
                <a:effectLst/>
              </a:rPr>
              <a:t>UKRKS</a:t>
            </a:r>
            <a:r>
              <a:rPr lang="en-US" sz="2400" dirty="0">
                <a:solidFill>
                  <a:schemeClr val="tx1"/>
                </a:solidFill>
                <a:effectLst/>
              </a:rPr>
              <a:t/>
            </a:r>
            <a:br>
              <a:rPr lang="en-US" sz="2400" dirty="0">
                <a:solidFill>
                  <a:schemeClr val="tx1"/>
                </a:solidFill>
                <a:effectLst/>
              </a:rPr>
            </a:br>
            <a:r>
              <a:rPr lang="en-IN" sz="2400" dirty="0">
                <a:solidFill>
                  <a:schemeClr val="tx1"/>
                </a:solidFill>
                <a:effectLst/>
              </a:rPr>
              <a:t> </a:t>
            </a:r>
            <a:r>
              <a:rPr lang="en-US" sz="2400" dirty="0">
                <a:solidFill>
                  <a:schemeClr val="tx1"/>
                </a:solidFill>
                <a:effectLst/>
              </a:rPr>
              <a:t/>
            </a:r>
            <a:br>
              <a:rPr lang="en-US" sz="2400" dirty="0">
                <a:solidFill>
                  <a:schemeClr val="tx1"/>
                </a:solidFill>
                <a:effectLst/>
              </a:rPr>
            </a:br>
            <a:endParaRPr lang="en-US" sz="2400" dirty="0">
              <a:solidFill>
                <a:schemeClr val="tx1"/>
              </a:solidFill>
              <a:effectLst/>
            </a:endParaRP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p:nvPr/>
        </p:nvPicPr>
        <p:blipFill>
          <a:blip r:embed="rId3" cstate="print">
            <a:extLst>
              <a:ext uri="{28A0092B-C50C-407E-A947-70E740481C1C}">
                <a14:useLocalDpi xmlns:a14="http://schemas.microsoft.com/office/drawing/2010/main" xmlns="" val="0"/>
              </a:ext>
            </a:extLst>
          </a:blip>
          <a:stretch>
            <a:fillRect/>
          </a:stretch>
        </p:blipFill>
        <p:spPr>
          <a:xfrm>
            <a:off x="5410200" y="3535680"/>
            <a:ext cx="6781800" cy="3322320"/>
          </a:xfrm>
          <a:prstGeom prst="rect">
            <a:avLst/>
          </a:prstGeom>
        </p:spPr>
      </p:pic>
    </p:spTree>
    <p:extLst>
      <p:ext uri="{BB962C8B-B14F-4D97-AF65-F5344CB8AC3E}">
        <p14:creationId xmlns:p14="http://schemas.microsoft.com/office/powerpoint/2010/main" xmlns="" val="326226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819"/>
            <a:ext cx="11443970" cy="2377440"/>
          </a:xfrm>
        </p:spPr>
        <p:txBody>
          <a:bodyPr>
            <a:noAutofit/>
          </a:bodyPr>
          <a:lstStyle/>
          <a:p>
            <a:pPr algn="l"/>
            <a:r>
              <a:rPr lang="en-US" sz="2400" dirty="0">
                <a:solidFill>
                  <a:schemeClr val="tx1"/>
                </a:solidFill>
                <a:effectLst/>
              </a:rPr>
              <a:t>1. </a:t>
            </a:r>
            <a:r>
              <a:rPr lang="en-IN" sz="2400" dirty="0">
                <a:solidFill>
                  <a:schemeClr val="tx1"/>
                </a:solidFill>
                <a:effectLst/>
              </a:rPr>
              <a:t>In a certain code language COMPUTER is written as RFUVQNPC. How will MEDICINE be written in that code language?</a:t>
            </a:r>
            <a:r>
              <a:rPr lang="en-US" sz="2400" dirty="0">
                <a:solidFill>
                  <a:schemeClr val="tx1"/>
                </a:solidFill>
                <a:effectLst/>
              </a:rPr>
              <a:t>	</a:t>
            </a:r>
            <a:br>
              <a:rPr lang="en-US" sz="2400" dirty="0">
                <a:solidFill>
                  <a:schemeClr val="tx1"/>
                </a:solidFill>
                <a:effectLst/>
              </a:rPr>
            </a:br>
            <a:r>
              <a:rPr lang="en-US" sz="2400" dirty="0">
                <a:solidFill>
                  <a:schemeClr val="tx1"/>
                </a:solidFill>
                <a:effectLst/>
              </a:rPr>
              <a:t>A) EOJDJEFM </a:t>
            </a:r>
            <a:br>
              <a:rPr lang="en-US" sz="2400" dirty="0">
                <a:solidFill>
                  <a:schemeClr val="tx1"/>
                </a:solidFill>
                <a:effectLst/>
              </a:rPr>
            </a:br>
            <a:r>
              <a:rPr lang="en-US" sz="2400" dirty="0">
                <a:solidFill>
                  <a:schemeClr val="tx1"/>
                </a:solidFill>
                <a:effectLst/>
              </a:rPr>
              <a:t>B) MFEDJJOE  </a:t>
            </a:r>
            <a:br>
              <a:rPr lang="en-US" sz="2400" dirty="0">
                <a:solidFill>
                  <a:schemeClr val="tx1"/>
                </a:solidFill>
                <a:effectLst/>
              </a:rPr>
            </a:br>
            <a:r>
              <a:rPr lang="en-US" sz="2400" dirty="0">
                <a:solidFill>
                  <a:schemeClr val="tx1"/>
                </a:solidFill>
                <a:effectLst/>
              </a:rPr>
              <a:t>C) MFEJDJOE  </a:t>
            </a:r>
            <a:br>
              <a:rPr lang="en-US" sz="2400" dirty="0">
                <a:solidFill>
                  <a:schemeClr val="tx1"/>
                </a:solidFill>
                <a:effectLst/>
              </a:rPr>
            </a:br>
            <a:r>
              <a:rPr lang="en-US" sz="2400" dirty="0">
                <a:solidFill>
                  <a:schemeClr val="tx1"/>
                </a:solidFill>
                <a:effectLst/>
              </a:rPr>
              <a:t>D) EOJFJEFM</a:t>
            </a: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Tree>
    <p:extLst>
      <p:ext uri="{BB962C8B-B14F-4D97-AF65-F5344CB8AC3E}">
        <p14:creationId xmlns:p14="http://schemas.microsoft.com/office/powerpoint/2010/main" xmlns="" val="124836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467" y="657595"/>
            <a:ext cx="11443970" cy="2762409"/>
          </a:xfrm>
        </p:spPr>
        <p:txBody>
          <a:bodyPr>
            <a:noAutofit/>
          </a:bodyPr>
          <a:lstStyle/>
          <a:p>
            <a:pPr algn="l"/>
            <a:r>
              <a:rPr lang="en-US" sz="2400" dirty="0">
                <a:solidFill>
                  <a:schemeClr val="tx1"/>
                </a:solidFill>
                <a:effectLst/>
              </a:rPr>
              <a:t>2.</a:t>
            </a:r>
            <a:r>
              <a:rPr lang="en-IN" sz="2400" dirty="0">
                <a:solidFill>
                  <a:schemeClr val="tx1"/>
                </a:solidFill>
                <a:effectLst/>
              </a:rPr>
              <a:t> In a certain code 'CERTAIN' is coded as 'BFQUZJM'. How is 'MUNDANE' coded in that code?</a:t>
            </a:r>
            <a:r>
              <a:rPr lang="en-US" sz="2400" dirty="0">
                <a:solidFill>
                  <a:schemeClr val="tx1"/>
                </a:solidFill>
                <a:effectLst/>
              </a:rPr>
              <a:t>?</a:t>
            </a:r>
            <a:br>
              <a:rPr lang="en-US" sz="2400" dirty="0">
                <a:solidFill>
                  <a:schemeClr val="tx1"/>
                </a:solidFill>
                <a:effectLst/>
              </a:rPr>
            </a:br>
            <a:r>
              <a:rPr lang="en-US" sz="2400" dirty="0">
                <a:solidFill>
                  <a:schemeClr val="tx1"/>
                </a:solidFill>
                <a:effectLst/>
              </a:rPr>
              <a:t>A) LTMCZOF</a:t>
            </a:r>
            <a:br>
              <a:rPr lang="en-US" sz="2400" dirty="0">
                <a:solidFill>
                  <a:schemeClr val="tx1"/>
                </a:solidFill>
                <a:effectLst/>
              </a:rPr>
            </a:br>
            <a:r>
              <a:rPr lang="en-US" sz="2400" dirty="0">
                <a:solidFill>
                  <a:schemeClr val="tx1"/>
                </a:solidFill>
                <a:effectLst/>
              </a:rPr>
              <a:t>B) LVMEZOD</a:t>
            </a:r>
            <a:br>
              <a:rPr lang="en-US" sz="2400" dirty="0">
                <a:solidFill>
                  <a:schemeClr val="tx1"/>
                </a:solidFill>
                <a:effectLst/>
              </a:rPr>
            </a:br>
            <a:r>
              <a:rPr lang="en-US" sz="2400" dirty="0">
                <a:solidFill>
                  <a:schemeClr val="tx1"/>
                </a:solidFill>
                <a:effectLst/>
              </a:rPr>
              <a:t>C) NTOCNBF</a:t>
            </a:r>
            <a:br>
              <a:rPr lang="en-US" sz="2400" dirty="0">
                <a:solidFill>
                  <a:schemeClr val="tx1"/>
                </a:solidFill>
                <a:effectLst/>
              </a:rPr>
            </a:br>
            <a:r>
              <a:rPr lang="en-US" sz="2400" dirty="0">
                <a:solidFill>
                  <a:schemeClr val="tx1"/>
                </a:solidFill>
                <a:effectLst/>
              </a:rPr>
              <a:t>D) None of these</a:t>
            </a:r>
          </a:p>
        </p:txBody>
      </p:sp>
      <p:pic>
        <p:nvPicPr>
          <p:cNvPr id="3" name="Picture 2">
            <a:extLst>
              <a:ext uri="{FF2B5EF4-FFF2-40B4-BE49-F238E27FC236}">
                <a16:creationId xmlns="" xmlns:a16="http://schemas.microsoft.com/office/drawing/2014/main" id="{D58BAF58-87DD-4A03-8807-932246602C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Tree>
    <p:extLst>
      <p:ext uri="{BB962C8B-B14F-4D97-AF65-F5344CB8AC3E}">
        <p14:creationId xmlns:p14="http://schemas.microsoft.com/office/powerpoint/2010/main" xmlns="" val="144020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220133" y="1144380"/>
            <a:ext cx="10228083" cy="2308324"/>
          </a:xfrm>
          <a:prstGeom prst="rect">
            <a:avLst/>
          </a:prstGeom>
        </p:spPr>
        <p:txBody>
          <a:bodyPr wrap="square">
            <a:spAutoFit/>
          </a:bodyPr>
          <a:lstStyle/>
          <a:p>
            <a:pPr>
              <a:buNone/>
            </a:pPr>
            <a:r>
              <a:rPr lang="en-US" sz="2400" dirty="0">
                <a:latin typeface="Times New Roman" pitchFamily="18" charset="0"/>
                <a:cs typeface="Times New Roman" pitchFamily="18" charset="0"/>
              </a:rPr>
              <a:t>3. </a:t>
            </a:r>
            <a:r>
              <a:rPr lang="en-IN" sz="2400" dirty="0">
                <a:latin typeface="Times New Roman" pitchFamily="18" charset="0"/>
                <a:cs typeface="Times New Roman" pitchFamily="18" charset="0"/>
              </a:rPr>
              <a:t>In a certain code 'SEQUENCE' is coded as 'FDOFVRFT. How is 'CHILDREN' coded in that code?</a:t>
            </a:r>
          </a:p>
          <a:p>
            <a:pPr>
              <a:buNone/>
            </a:pPr>
            <a:r>
              <a:rPr lang="en-US" sz="2400" dirty="0">
                <a:latin typeface="Times New Roman" pitchFamily="18" charset="0"/>
                <a:cs typeface="Times New Roman" pitchFamily="18" charset="0"/>
              </a:rPr>
              <a:t>A) OFESMJID	</a:t>
            </a:r>
          </a:p>
          <a:p>
            <a:r>
              <a:rPr lang="en-US" sz="2400" dirty="0">
                <a:latin typeface="Times New Roman" pitchFamily="18" charset="0"/>
                <a:cs typeface="Times New Roman" pitchFamily="18" charset="0"/>
              </a:rPr>
              <a:t>B) OFSEJMID		</a:t>
            </a:r>
          </a:p>
          <a:p>
            <a:r>
              <a:rPr lang="en-US" sz="2400" dirty="0">
                <a:latin typeface="Times New Roman" pitchFamily="18" charset="0"/>
                <a:cs typeface="Times New Roman" pitchFamily="18" charset="0"/>
              </a:rPr>
              <a:t>C) OFSEMJID		</a:t>
            </a:r>
          </a:p>
          <a:p>
            <a:r>
              <a:rPr lang="en-US" sz="2400" dirty="0">
                <a:latin typeface="Times New Roman" pitchFamily="18" charset="0"/>
                <a:cs typeface="Times New Roman" pitchFamily="18" charset="0"/>
              </a:rPr>
              <a:t>D) OFSMEJID</a:t>
            </a:r>
          </a:p>
        </p:txBody>
      </p:sp>
      <p:pic>
        <p:nvPicPr>
          <p:cNvPr id="7" name="Picture 6">
            <a:extLst>
              <a:ext uri="{FF2B5EF4-FFF2-40B4-BE49-F238E27FC236}">
                <a16:creationId xmlns="" xmlns:a16="http://schemas.microsoft.com/office/drawing/2014/main" id="{0226ED6E-B3DC-4F6F-ACE3-59631EB4764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649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Rounded Rectangle 3">
            <a:extLst>
              <a:ext uri="{FF2B5EF4-FFF2-40B4-BE49-F238E27FC236}">
                <a16:creationId xmlns="" xmlns:a16="http://schemas.microsoft.com/office/drawing/2014/main" id="{3256AAC9-ADFC-4320-97AE-DB1D2C8533FC}"/>
              </a:ext>
            </a:extLst>
          </p:cNvPr>
          <p:cNvSpPr/>
          <p:nvPr/>
        </p:nvSpPr>
        <p:spPr>
          <a:xfrm>
            <a:off x="2394118" y="579252"/>
            <a:ext cx="7549983" cy="411567"/>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2800" b="1" dirty="0">
                <a:solidFill>
                  <a:sysClr val="window" lastClr="FFFFFF"/>
                </a:solidFill>
                <a:latin typeface="Calibri"/>
              </a:rPr>
              <a:t>Coding-Decoding</a:t>
            </a:r>
          </a:p>
        </p:txBody>
      </p:sp>
      <p:sp>
        <p:nvSpPr>
          <p:cNvPr id="2" name="Rectangle 1"/>
          <p:cNvSpPr/>
          <p:nvPr/>
        </p:nvSpPr>
        <p:spPr>
          <a:xfrm>
            <a:off x="118534" y="1180162"/>
            <a:ext cx="10228083" cy="2308324"/>
          </a:xfrm>
          <a:prstGeom prst="rect">
            <a:avLst/>
          </a:prstGeom>
        </p:spPr>
        <p:txBody>
          <a:bodyPr wrap="square">
            <a:spAutoFit/>
          </a:bodyPr>
          <a:lstStyle/>
          <a:p>
            <a:pPr>
              <a:buNone/>
            </a:pPr>
            <a:r>
              <a:rPr lang="en-US" sz="2400" dirty="0">
                <a:latin typeface="Times New Roman" pitchFamily="18" charset="0"/>
                <a:cs typeface="Times New Roman" pitchFamily="18" charset="0"/>
              </a:rPr>
              <a:t>4. </a:t>
            </a:r>
            <a:r>
              <a:rPr lang="en-IN" sz="2400" dirty="0">
                <a:latin typeface="Times New Roman" pitchFamily="18" charset="0"/>
                <a:cs typeface="Times New Roman" pitchFamily="18" charset="0"/>
              </a:rPr>
              <a:t>In certain code 'HILTON' is written as 'I H T L N O'. How is 'BILLION' written in that code?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IBLLOIN		</a:t>
            </a:r>
          </a:p>
          <a:p>
            <a:r>
              <a:rPr lang="en-US" sz="2400" dirty="0">
                <a:latin typeface="Times New Roman" pitchFamily="18" charset="0"/>
                <a:cs typeface="Times New Roman" pitchFamily="18" charset="0"/>
              </a:rPr>
              <a:t>B) IBOILLN		</a:t>
            </a:r>
          </a:p>
          <a:p>
            <a:r>
              <a:rPr lang="en-US" sz="2400" dirty="0">
                <a:latin typeface="Times New Roman" pitchFamily="18" charset="0"/>
                <a:cs typeface="Times New Roman" pitchFamily="18" charset="0"/>
              </a:rPr>
              <a:t>C) IBOILNL		</a:t>
            </a:r>
          </a:p>
          <a:p>
            <a:r>
              <a:rPr lang="en-US" sz="2400" dirty="0">
                <a:latin typeface="Times New Roman" pitchFamily="18" charset="0"/>
                <a:cs typeface="Times New Roman" pitchFamily="18" charset="0"/>
              </a:rPr>
              <a:t>D) IBOLLIN</a:t>
            </a:r>
          </a:p>
        </p:txBody>
      </p:sp>
      <p:pic>
        <p:nvPicPr>
          <p:cNvPr id="7" name="Picture 6">
            <a:extLst>
              <a:ext uri="{FF2B5EF4-FFF2-40B4-BE49-F238E27FC236}">
                <a16:creationId xmlns="" xmlns:a16="http://schemas.microsoft.com/office/drawing/2014/main" id="{E143038F-F6D0-43DB-98CD-8607DF544E4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21863" y="0"/>
            <a:ext cx="2370137" cy="769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37787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3815</TotalTime>
  <Words>1204</Words>
  <Application>Microsoft Office PowerPoint</Application>
  <PresentationFormat>Custom</PresentationFormat>
  <Paragraphs>249</Paragraphs>
  <Slides>36</Slides>
  <Notes>27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Executive</vt:lpstr>
      <vt:lpstr>CODING- DECODING</vt:lpstr>
      <vt:lpstr>Coding is a process used to encrypt a word, a number in a particular code or pattern based on some set of rules. Hence Coding is the process of sending data from one person to another person in such a way that only the sender and receiver can understand the meaning without letting anyone else know the meaning of it.   Decoding It is the reverse process of converting the coded information back into original form understandable by a receiver. Hence, decoding is the process of converting the coded data back into original form by applying the process of coding but in reverse process.</vt:lpstr>
      <vt:lpstr>The alphabet order and EJOTY concept: By using this concept, we can easily remember the position of different alphabets and accordingly find out any letter without much effort. All we have to do is remember the place of these five letters which are mentioned below:  E → 5 J  → 10 O → 15 T → 20 Y → 25</vt:lpstr>
      <vt:lpstr>Slide 4</vt:lpstr>
      <vt:lpstr>     Letter Coding In this, we are going to deal with the types of questions, in which the letter of a word are replaced by certain other letters according to a specific pattern/rule to form a code.   Example. In a certain code language ‘BOXER’ is written as ‘AQWGQ’. What will be the code of ‘VISIT’ in that code language? Solution: UKRKS   </vt:lpstr>
      <vt:lpstr>1. In a certain code language COMPUTER is written as RFUVQNPC. How will MEDICINE be written in that code language?  A) EOJDJEFM  B) MFEDJJOE   C) MFEJDJOE   D) EOJFJEFM</vt:lpstr>
      <vt:lpstr>2. In a certain code 'CERTAIN' is coded as 'BFQUZJM'. How is 'MUNDANE' coded in that code?? A) LTMCZOF B) LVMEZOD C) NTOCNBF D) None of these</vt:lpstr>
      <vt:lpstr>Slide 8</vt:lpstr>
      <vt:lpstr>Slide 9</vt:lpstr>
      <vt:lpstr>Number Coding In this, we are going to deal with the questions, in which the numerical code values are assigned to a word or alphabets according to predefined pattern.  Example. If ‘ACNE’ is coded as 3 7 29 11, then what will be code for ‘BOIL’ in that code language? Solution: 5 31 19 25 </vt:lpstr>
      <vt:lpstr>Slide 11</vt:lpstr>
      <vt:lpstr>6. If each of the letters in the English alphabet is assigned odd numerical value beginning A = 1, B = 3 and so on, what will be the total value of the letters of the word INDIAN?   A) 86  B) 88  C) 89  D) 96</vt:lpstr>
      <vt:lpstr>7. If A = 2, M = 26, Z = 52, then BET = ?   A) 45  B) 54  C) 64  D) 72</vt:lpstr>
      <vt:lpstr>Slide 14</vt:lpstr>
      <vt:lpstr>Slide 15</vt:lpstr>
      <vt:lpstr>Slide 16</vt:lpstr>
      <vt:lpstr>Substitution Coding: In such question, we are going to deal with the pattern of coding in which codes are assigned by the substitution method where in an artificial alternative is assigned to a given word and students are required to decipher the coding pattern to substance the other given word.  Example. If yellow is called blue, blue is called red, red is called pink, pink is called black and black is called orange, then what is the colour of blood? Solution: We know, colour of blood = red But according to question, Red = pink, Therefore, the colour of blood = pink</vt:lpstr>
      <vt:lpstr>Slide 18</vt:lpstr>
      <vt:lpstr>Slide 19</vt:lpstr>
      <vt:lpstr>Slide 20</vt:lpstr>
      <vt:lpstr>Deciphering Coding:  In these types of question, we are going to deal with a message bearing a common code for given word/numeral. Students are required to identify the code from the common property of word/numeral and decipher the given codes with best alternatives.    Example. In a certain language, 'sun shines brightly' is written as ‘ba lo sul’, 'houses are brightly lit' as ‘kado ula ariba’ and 'light comes from sun' as ‘dopikup lo nro’. What is the code for sun and brightly? Solution: In the first and third statements, the common word is 'sun' and the common codeword is ‘lo’. So, ‘lo’ is the code for 'sun'. In the first and second statements, the common word is 'brightly' and the common code word is ‘ba’. So, ‘ba’ is the code for 'brightly'.</vt:lpstr>
      <vt:lpstr>Slide 22</vt:lpstr>
      <vt:lpstr>Slide 23</vt:lpstr>
      <vt:lpstr>Slide 24</vt:lpstr>
      <vt:lpstr>Slide 25</vt:lpstr>
      <vt:lpstr>Slide 26</vt:lpstr>
      <vt:lpstr>Slide 27</vt:lpstr>
      <vt:lpstr>Slide 28</vt:lpstr>
      <vt:lpstr>Coding by combinations of letters, Nos. and Symbols: Example         Solution: @8Q      </vt:lpstr>
      <vt:lpstr>In a certain code language,  ‘Earth Laughs With Flowers’ is written as ‘$G20 %G18 %I15 $S21’ ‘Become What You Believe’ is written as ‘%E12 %L21 $Z1 $N3’ ‘Reach Your Own Stars’ is written as ‘$F21 %I1 %D14 %X1’  21. What is the code of the word ‘Wisdom’? A) %D19 B) $L19 C) $O19 D) None of these </vt:lpstr>
      <vt:lpstr>In a certain code language,  ‘Earth Laughs With Flowers’ is written as ‘$G20 %G18 %I15 $S21’ ‘Become What You Believe’ is written as ‘%E12 %L21 $Z1 $N3’ ‘Reach Your Own Stars’ is written as ‘$F21 %I1 %D14 %X1’   22. ‘$Z1’ is the code for which of the following word? A) Own B)  Reach C)  Your D) Star </vt:lpstr>
      <vt:lpstr>In a certain code language,  ‘Earth Laughs With Flowers’ is written as ‘$G20 %G18 %I15 $S21’ ‘Become What You Believe’ is written as ‘%E12 %L21 $Z1 $N3’ ‘Reach Your Own Stars’ is written as ‘$F21 %I1 %D14 %X1’   23. What is the code of the word ‘Imagination’? A) $Z15 B)  $L1 C) %L1 D) %G13 </vt:lpstr>
      <vt:lpstr>In a certain code language,  ‘Earth Laughs With Flowers’ is written as ‘$G20 %G18 %I15 $S21’ ‘Become What You Believe’ is written as ‘%E12 %L21 $Z1 $N3’ ‘Reach Your Own Stars’ is written as ‘$F21 %I1 %D14 %X1’   24. What is the code of ‘Dreams Humanity’ in the given code language? A) $N5 $G13 B) %G13 %N5 C) $R8 %T17 D) $M5 %H14 </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user</cp:lastModifiedBy>
  <cp:revision>614</cp:revision>
  <dcterms:created xsi:type="dcterms:W3CDTF">2017-07-13T07:57:18Z</dcterms:created>
  <dcterms:modified xsi:type="dcterms:W3CDTF">2022-09-12T05:34:42Z</dcterms:modified>
</cp:coreProperties>
</file>