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sldIdLst>
    <p:sldId id="482" r:id="rId2"/>
    <p:sldId id="515" r:id="rId3"/>
    <p:sldId id="483" r:id="rId4"/>
    <p:sldId id="484" r:id="rId5"/>
    <p:sldId id="485" r:id="rId6"/>
    <p:sldId id="486" r:id="rId7"/>
    <p:sldId id="487" r:id="rId8"/>
    <p:sldId id="488" r:id="rId9"/>
    <p:sldId id="489" r:id="rId10"/>
    <p:sldId id="490" r:id="rId11"/>
    <p:sldId id="491" r:id="rId12"/>
    <p:sldId id="492" r:id="rId13"/>
    <p:sldId id="493" r:id="rId14"/>
    <p:sldId id="494" r:id="rId15"/>
    <p:sldId id="495" r:id="rId16"/>
    <p:sldId id="496" r:id="rId17"/>
    <p:sldId id="497" r:id="rId18"/>
    <p:sldId id="498" r:id="rId19"/>
    <p:sldId id="499" r:id="rId20"/>
    <p:sldId id="516" r:id="rId21"/>
    <p:sldId id="500" r:id="rId22"/>
    <p:sldId id="501" r:id="rId23"/>
    <p:sldId id="502" r:id="rId24"/>
    <p:sldId id="503" r:id="rId25"/>
    <p:sldId id="504" r:id="rId26"/>
    <p:sldId id="505" r:id="rId27"/>
    <p:sldId id="506" r:id="rId28"/>
    <p:sldId id="507" r:id="rId29"/>
    <p:sldId id="508" r:id="rId30"/>
    <p:sldId id="509" r:id="rId31"/>
    <p:sldId id="510" r:id="rId32"/>
    <p:sldId id="511" r:id="rId33"/>
    <p:sldId id="512" r:id="rId34"/>
    <p:sldId id="513" r:id="rId35"/>
    <p:sldId id="5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06" autoAdjust="0"/>
    <p:restoredTop sz="86833" autoAdjust="0"/>
  </p:normalViewPr>
  <p:slideViewPr>
    <p:cSldViewPr snapToGrid="0">
      <p:cViewPr>
        <p:scale>
          <a:sx n="74" d="100"/>
          <a:sy n="74" d="100"/>
        </p:scale>
        <p:origin x="-18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83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ade216e48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bade216e48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(Optional)</a:t>
            </a:r>
          </a:p>
          <a:p>
            <a:pPr marL="0" lvl="0" indent="0" algn="l" rtl="0">
              <a:spcBef>
                <a:spcPts val="0"/>
              </a:spcBef>
              <a:spcAft>
                <a:spcPts val="0"/>
              </a:spcAft>
              <a:buNone/>
            </a:pPr>
            <a:r>
              <a:rPr lang="en-US" dirty="0" smtClean="0"/>
              <a:t>Correct </a:t>
            </a:r>
            <a:r>
              <a:rPr lang="en-US" dirty="0"/>
              <a:t>Option: 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52" name="Google Shape;252;gbade216e48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237253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ade216e48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bade216e48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(Optional)</a:t>
            </a:r>
          </a:p>
          <a:p>
            <a:pPr marL="0" lvl="0" indent="0" algn="l" rtl="0">
              <a:spcBef>
                <a:spcPts val="0"/>
              </a:spcBef>
              <a:spcAft>
                <a:spcPts val="0"/>
              </a:spcAft>
              <a:buNone/>
            </a:pPr>
            <a:r>
              <a:rPr lang="en-US" dirty="0" smtClean="0"/>
              <a:t>Correct </a:t>
            </a:r>
            <a:r>
              <a:rPr lang="en-US" dirty="0"/>
              <a:t>Option: B</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59" name="Google Shape;259;gbade216e48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182493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smtClean="0">
                <a:latin typeface="Calibri"/>
                <a:ea typeface="Calibri"/>
                <a:cs typeface="Calibri"/>
                <a:sym typeface="Calibri"/>
              </a:rPr>
              <a:t>Difficulty level : Moderate (Compulsory)</a:t>
            </a: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dirty="0"/>
              <a:t>Option: A</a:t>
            </a:r>
            <a:endParaRPr dirty="0"/>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156734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Easy(Compulsory)</a:t>
            </a:r>
          </a:p>
          <a:p>
            <a:pPr marL="0" lvl="0" indent="0" algn="l" rtl="0">
              <a:spcBef>
                <a:spcPts val="0"/>
              </a:spcBef>
              <a:spcAft>
                <a:spcPts val="0"/>
              </a:spcAft>
              <a:buNone/>
            </a:pPr>
            <a:r>
              <a:rPr lang="en-US" dirty="0" smtClean="0"/>
              <a:t>Correct </a:t>
            </a:r>
            <a:r>
              <a:rPr lang="en-US" dirty="0"/>
              <a:t>Option: C</a:t>
            </a:r>
            <a:endParaRPr/>
          </a:p>
        </p:txBody>
      </p:sp>
      <p:sp>
        <p:nvSpPr>
          <p:cNvPr id="154" name="Google Shape;15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309847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(Compulsory)</a:t>
            </a:r>
          </a:p>
          <a:p>
            <a:pPr marL="0" lvl="0" indent="0" algn="l" rtl="0">
              <a:spcBef>
                <a:spcPts val="0"/>
              </a:spcBef>
              <a:spcAft>
                <a:spcPts val="0"/>
              </a:spcAft>
              <a:buNone/>
            </a:pPr>
            <a:r>
              <a:rPr lang="en-US" dirty="0" smtClean="0"/>
              <a:t>Correct </a:t>
            </a:r>
            <a:r>
              <a:rPr lang="en-US" dirty="0"/>
              <a:t>Option: C</a:t>
            </a:r>
            <a:endParaRPr/>
          </a:p>
        </p:txBody>
      </p:sp>
      <p:sp>
        <p:nvSpPr>
          <p:cNvPr id="182" name="Google Shape;18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extLst>
      <p:ext uri="{BB962C8B-B14F-4D97-AF65-F5344CB8AC3E}">
        <p14:creationId xmlns:p14="http://schemas.microsoft.com/office/powerpoint/2010/main" val="327562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(optional)</a:t>
            </a:r>
          </a:p>
          <a:p>
            <a:pPr marL="0" lvl="0" indent="0" algn="l" rtl="0">
              <a:spcBef>
                <a:spcPts val="0"/>
              </a:spcBef>
              <a:spcAft>
                <a:spcPts val="0"/>
              </a:spcAft>
              <a:buNone/>
            </a:pPr>
            <a:r>
              <a:rPr lang="en-US" dirty="0" smtClean="0"/>
              <a:t>Correct </a:t>
            </a:r>
            <a:r>
              <a:rPr lang="en-US" dirty="0"/>
              <a:t>Option: A</a:t>
            </a:r>
            <a:endParaRPr/>
          </a:p>
        </p:txBody>
      </p:sp>
      <p:sp>
        <p:nvSpPr>
          <p:cNvPr id="189" name="Google Shape;18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extLst>
      <p:ext uri="{BB962C8B-B14F-4D97-AF65-F5344CB8AC3E}">
        <p14:creationId xmlns:p14="http://schemas.microsoft.com/office/powerpoint/2010/main" val="3813667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B</a:t>
            </a:r>
            <a:endParaRPr/>
          </a:p>
        </p:txBody>
      </p:sp>
      <p:sp>
        <p:nvSpPr>
          <p:cNvPr id="112" name="Google Shape;11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p14="http://schemas.microsoft.com/office/powerpoint/2010/main" val="1945828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(Optional)</a:t>
            </a:r>
          </a:p>
          <a:p>
            <a:pPr marL="0" lvl="0" indent="0" algn="l" rtl="0">
              <a:spcBef>
                <a:spcPts val="0"/>
              </a:spcBef>
              <a:spcAft>
                <a:spcPts val="0"/>
              </a:spcAft>
              <a:buNone/>
            </a:pPr>
            <a:r>
              <a:rPr lang="en-US" dirty="0" smtClean="0"/>
              <a:t>Correct </a:t>
            </a:r>
            <a:r>
              <a:rPr lang="en-US" dirty="0"/>
              <a:t>Option: C</a:t>
            </a:r>
            <a:endParaRPr/>
          </a:p>
        </p:txBody>
      </p:sp>
      <p:sp>
        <p:nvSpPr>
          <p:cNvPr id="161" name="Google Shape;16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72170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A</a:t>
            </a:r>
            <a:endParaRPr/>
          </a:p>
        </p:txBody>
      </p:sp>
      <p:sp>
        <p:nvSpPr>
          <p:cNvPr id="126" name="Google Shape;1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extLst>
      <p:ext uri="{BB962C8B-B14F-4D97-AF65-F5344CB8AC3E}">
        <p14:creationId xmlns:p14="http://schemas.microsoft.com/office/powerpoint/2010/main" val="1950198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(Compulsory)</a:t>
            </a:r>
          </a:p>
          <a:p>
            <a:pPr marL="0" lvl="0" indent="0" algn="l" rtl="0">
              <a:spcBef>
                <a:spcPts val="0"/>
              </a:spcBef>
              <a:spcAft>
                <a:spcPts val="0"/>
              </a:spcAft>
              <a:buNone/>
            </a:pPr>
            <a:r>
              <a:rPr lang="en-US" dirty="0" smtClean="0"/>
              <a:t>Correct </a:t>
            </a:r>
            <a:r>
              <a:rPr lang="en-US" dirty="0"/>
              <a:t>Option: 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extLst>
      <p:ext uri="{BB962C8B-B14F-4D97-AF65-F5344CB8AC3E}">
        <p14:creationId xmlns:p14="http://schemas.microsoft.com/office/powerpoint/2010/main" val="104833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(Compulsory)</a:t>
            </a:r>
          </a:p>
          <a:p>
            <a:pPr marL="0" lvl="0" indent="0" algn="l" rtl="0">
              <a:spcBef>
                <a:spcPts val="0"/>
              </a:spcBef>
              <a:spcAft>
                <a:spcPts val="0"/>
              </a:spcAft>
              <a:buNone/>
            </a:pPr>
            <a:r>
              <a:rPr lang="en-US" dirty="0" smtClean="0"/>
              <a:t>Correct </a:t>
            </a:r>
            <a:r>
              <a:rPr lang="en-US" dirty="0"/>
              <a:t>Option: D</a:t>
            </a:r>
            <a:endParaRPr dirty="0"/>
          </a:p>
        </p:txBody>
      </p:sp>
      <p:sp>
        <p:nvSpPr>
          <p:cNvPr id="147" name="Google Shape;14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p14="http://schemas.microsoft.com/office/powerpoint/2010/main" val="254616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ade216e48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gbade216e48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45" name="Google Shape;245;gbade216e48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val="47740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(Optional)</a:t>
            </a:r>
          </a:p>
          <a:p>
            <a:pPr marL="0" lvl="0" indent="0" algn="l" rtl="0">
              <a:spcBef>
                <a:spcPts val="0"/>
              </a:spcBef>
              <a:spcAft>
                <a:spcPts val="0"/>
              </a:spcAft>
              <a:buNone/>
            </a:pPr>
            <a:r>
              <a:rPr lang="en-US" dirty="0" smtClean="0"/>
              <a:t>Correct </a:t>
            </a:r>
            <a:r>
              <a:rPr lang="en-US" dirty="0"/>
              <a:t>Option: A</a:t>
            </a:r>
            <a:endParaRPr/>
          </a:p>
        </p:txBody>
      </p:sp>
      <p:sp>
        <p:nvSpPr>
          <p:cNvPr id="140" name="Google Shape;14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extLst>
      <p:ext uri="{BB962C8B-B14F-4D97-AF65-F5344CB8AC3E}">
        <p14:creationId xmlns:p14="http://schemas.microsoft.com/office/powerpoint/2010/main" val="4039921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(Compulsory)</a:t>
            </a:r>
          </a:p>
          <a:p>
            <a:pPr marL="0" lvl="0" indent="0" algn="l" rtl="0">
              <a:spcBef>
                <a:spcPts val="0"/>
              </a:spcBef>
              <a:spcAft>
                <a:spcPts val="0"/>
              </a:spcAft>
              <a:buNone/>
            </a:pPr>
            <a:r>
              <a:rPr lang="en-US" dirty="0" smtClean="0"/>
              <a:t>Correct </a:t>
            </a:r>
            <a:r>
              <a:rPr lang="en-US" dirty="0"/>
              <a:t>Option: 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03" name="Google Shape;20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p14="http://schemas.microsoft.com/office/powerpoint/2010/main" val="2684921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ade216e4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bade216e4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24" name="Google Shape;224;gbade216e48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3049478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ade216e4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bade216e48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(Optional)</a:t>
            </a:r>
          </a:p>
          <a:p>
            <a:pPr marL="0" lvl="0" indent="0" algn="l" rtl="0">
              <a:spcBef>
                <a:spcPts val="0"/>
              </a:spcBef>
              <a:spcAft>
                <a:spcPts val="0"/>
              </a:spcAft>
              <a:buNone/>
            </a:pPr>
            <a:r>
              <a:rPr lang="en-US" dirty="0" smtClean="0"/>
              <a:t>Correct </a:t>
            </a:r>
            <a:r>
              <a:rPr lang="en-US" dirty="0"/>
              <a:t>Option: D</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38" name="Google Shape;238;gbade216e48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719680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bade216e48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bade216e48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C</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87" name="Google Shape;287;gbade216e48_0_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extLst>
      <p:ext uri="{BB962C8B-B14F-4D97-AF65-F5344CB8AC3E}">
        <p14:creationId xmlns:p14="http://schemas.microsoft.com/office/powerpoint/2010/main" val="3395590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ade216e48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bade216e48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80" name="Google Shape;280;gbade216e48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extLst>
      <p:ext uri="{BB962C8B-B14F-4D97-AF65-F5344CB8AC3E}">
        <p14:creationId xmlns:p14="http://schemas.microsoft.com/office/powerpoint/2010/main" val="3201735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B</a:t>
            </a: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2434385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ade216e48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bade216e48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a:t>
            </a:r>
            <a:r>
              <a:rPr lang="en-US" dirty="0" smtClean="0"/>
              <a:t>C</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66" name="Google Shape;266;gbade216e48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extLst>
      <p:ext uri="{BB962C8B-B14F-4D97-AF65-F5344CB8AC3E}">
        <p14:creationId xmlns:p14="http://schemas.microsoft.com/office/powerpoint/2010/main" val="321193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ade216e48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bade216e48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a:t>
            </a:r>
            <a:r>
              <a:rPr lang="en-US" dirty="0" smtClean="0"/>
              <a:t>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73" name="Google Shape;273;gbade216e48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419211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D</a:t>
            </a: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extLst>
      <p:ext uri="{BB962C8B-B14F-4D97-AF65-F5344CB8AC3E}">
        <p14:creationId xmlns:p14="http://schemas.microsoft.com/office/powerpoint/2010/main" val="1402746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a</a:t>
            </a:r>
            <a:endParaRPr/>
          </a:p>
        </p:txBody>
      </p:sp>
      <p:sp>
        <p:nvSpPr>
          <p:cNvPr id="294" name="Google Shape;29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1985066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B</a:t>
            </a:r>
            <a:endParaRPr/>
          </a:p>
        </p:txBody>
      </p:sp>
      <p:sp>
        <p:nvSpPr>
          <p:cNvPr id="302" name="Google Shape;30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2943998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Moderate (Compulsory)</a:t>
            </a:r>
          </a:p>
          <a:p>
            <a:pPr marL="0" lvl="0" indent="0" algn="l" rtl="0">
              <a:spcBef>
                <a:spcPts val="0"/>
              </a:spcBef>
              <a:spcAft>
                <a:spcPts val="0"/>
              </a:spcAft>
              <a:buNone/>
            </a:pPr>
            <a:r>
              <a:rPr lang="en-US" dirty="0" smtClean="0"/>
              <a:t>Correct </a:t>
            </a:r>
            <a:r>
              <a:rPr lang="en-US" dirty="0"/>
              <a:t>Option: c</a:t>
            </a:r>
            <a:endParaRPr/>
          </a:p>
        </p:txBody>
      </p:sp>
      <p:sp>
        <p:nvSpPr>
          <p:cNvPr id="310" name="Google Shape;310;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spTree>
    <p:extLst>
      <p:ext uri="{BB962C8B-B14F-4D97-AF65-F5344CB8AC3E}">
        <p14:creationId xmlns:p14="http://schemas.microsoft.com/office/powerpoint/2010/main" val="202420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54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(Optional)</a:t>
            </a:r>
          </a:p>
          <a:p>
            <a:pPr marL="0" lvl="0" indent="0" algn="l" rtl="0">
              <a:spcBef>
                <a:spcPts val="0"/>
              </a:spcBef>
              <a:spcAft>
                <a:spcPts val="0"/>
              </a:spcAft>
              <a:buNone/>
            </a:pPr>
            <a:r>
              <a:rPr lang="en-US" dirty="0" smtClean="0"/>
              <a:t>Correct </a:t>
            </a:r>
            <a:r>
              <a:rPr lang="en-US" dirty="0"/>
              <a:t>Option: D</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196" name="Google Shape;19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p14="http://schemas.microsoft.com/office/powerpoint/2010/main" val="205965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(Compulsory)</a:t>
            </a:r>
          </a:p>
          <a:p>
            <a:pPr marL="0" lvl="0" indent="0" algn="l" rtl="0">
              <a:spcBef>
                <a:spcPts val="0"/>
              </a:spcBef>
              <a:spcAft>
                <a:spcPts val="0"/>
              </a:spcAft>
              <a:buNone/>
            </a:pPr>
            <a:r>
              <a:rPr lang="en-US" dirty="0" smtClean="0"/>
              <a:t>Correct </a:t>
            </a:r>
            <a:r>
              <a:rPr lang="en-US" dirty="0"/>
              <a:t>Option: D</a:t>
            </a:r>
            <a:endParaRPr/>
          </a:p>
        </p:txBody>
      </p:sp>
      <p:sp>
        <p:nvSpPr>
          <p:cNvPr id="168" name="Google Shape;16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p14="http://schemas.microsoft.com/office/powerpoint/2010/main" val="122477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ade216e48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bade216e48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(Compulsory)</a:t>
            </a:r>
          </a:p>
          <a:p>
            <a:pPr marL="0" lvl="0" indent="0" algn="l" rtl="0">
              <a:spcBef>
                <a:spcPts val="0"/>
              </a:spcBef>
              <a:spcAft>
                <a:spcPts val="0"/>
              </a:spcAft>
              <a:buNone/>
            </a:pPr>
            <a:r>
              <a:rPr lang="en-US" dirty="0" smtClean="0"/>
              <a:t>Correct </a:t>
            </a:r>
            <a:r>
              <a:rPr lang="en-US" dirty="0"/>
              <a:t>Option: A</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31" name="Google Shape;231;gbade216e48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extLst>
      <p:ext uri="{BB962C8B-B14F-4D97-AF65-F5344CB8AC3E}">
        <p14:creationId xmlns:p14="http://schemas.microsoft.com/office/powerpoint/2010/main" val="317460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Easy(Compulsory)</a:t>
            </a:r>
          </a:p>
          <a:p>
            <a:pPr marL="0" lvl="0" indent="0" algn="l" rtl="0">
              <a:spcBef>
                <a:spcPts val="0"/>
              </a:spcBef>
              <a:spcAft>
                <a:spcPts val="0"/>
              </a:spcAft>
              <a:buNone/>
            </a:pPr>
            <a:r>
              <a:rPr lang="en-US" dirty="0" smtClean="0"/>
              <a:t>Correct </a:t>
            </a:r>
            <a:r>
              <a:rPr lang="en-US" dirty="0"/>
              <a:t>Option: A</a:t>
            </a:r>
            <a:endParaRPr dirty="0"/>
          </a:p>
        </p:txBody>
      </p:sp>
      <p:sp>
        <p:nvSpPr>
          <p:cNvPr id="119" name="Google Shape;11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2159954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(Optional)</a:t>
            </a:r>
          </a:p>
          <a:p>
            <a:pPr marL="0" lvl="0" indent="0" algn="l" rtl="0">
              <a:spcBef>
                <a:spcPts val="0"/>
              </a:spcBef>
              <a:spcAft>
                <a:spcPts val="0"/>
              </a:spcAft>
              <a:buNone/>
            </a:pPr>
            <a:r>
              <a:rPr lang="en-US" dirty="0" smtClean="0"/>
              <a:t>Correct </a:t>
            </a:r>
            <a:r>
              <a:rPr lang="en-US" dirty="0"/>
              <a:t>Option: A</a:t>
            </a:r>
            <a:endParaRPr/>
          </a:p>
        </p:txBody>
      </p:sp>
      <p:sp>
        <p:nvSpPr>
          <p:cNvPr id="175" name="Google Shape;17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2581051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ade216e4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bade216e4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Calibri"/>
                <a:ea typeface="Calibri"/>
                <a:cs typeface="Calibri"/>
                <a:sym typeface="Calibri"/>
              </a:rPr>
              <a:t>Difficulty level : Easy (Compulsory)</a:t>
            </a:r>
          </a:p>
          <a:p>
            <a:pPr marL="0" lvl="0" indent="0" algn="l" rtl="0">
              <a:spcBef>
                <a:spcPts val="0"/>
              </a:spcBef>
              <a:spcAft>
                <a:spcPts val="0"/>
              </a:spcAft>
              <a:buNone/>
            </a:pPr>
            <a:r>
              <a:rPr lang="en-US" dirty="0" smtClean="0"/>
              <a:t>Correct </a:t>
            </a:r>
            <a:r>
              <a:rPr lang="en-US" dirty="0"/>
              <a:t>Option: C</a:t>
            </a:r>
            <a:endParaRPr/>
          </a:p>
          <a:p>
            <a:pPr marL="342900" lvl="0" indent="-228600" algn="just" rtl="0">
              <a:lnSpc>
                <a:spcPct val="107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p:txBody>
      </p:sp>
      <p:sp>
        <p:nvSpPr>
          <p:cNvPr id="217" name="Google Shape;217;gbade216e48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19066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10/3/2022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10/3/2022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title"/>
          </p:nvPr>
        </p:nvSpPr>
        <p:spPr>
          <a:xfrm>
            <a:off x="406332" y="2265878"/>
            <a:ext cx="11229600" cy="3260700"/>
          </a:xfrm>
          <a:prstGeom prst="rect">
            <a:avLst/>
          </a:prstGeom>
          <a:noFill/>
          <a:ln>
            <a:noFill/>
          </a:ln>
        </p:spPr>
        <p:txBody>
          <a:bodyPr spcFirstLastPara="1" wrap="square" lIns="91425" tIns="45700" rIns="91425" bIns="45700" anchor="b" anchorCtr="0">
            <a:normAutofit/>
          </a:bodyPr>
          <a:lstStyle/>
          <a:p>
            <a:pPr marL="0" lvl="0" indent="0" algn="ctr" rtl="0">
              <a:lnSpc>
                <a:spcPct val="107407"/>
              </a:lnSpc>
              <a:spcBef>
                <a:spcPts val="0"/>
              </a:spcBef>
              <a:spcAft>
                <a:spcPts val="0"/>
              </a:spcAft>
              <a:buClr>
                <a:srgbClr val="C00000"/>
              </a:buClr>
              <a:buSzPts val="5400"/>
              <a:buFont typeface="Palatino Linotype"/>
              <a:buNone/>
            </a:pPr>
            <a:r>
              <a:rPr lang="en-US" b="1" dirty="0">
                <a:solidFill>
                  <a:srgbClr val="C00000"/>
                </a:solidFill>
              </a:rPr>
              <a:t>PARTNERSHIP </a:t>
            </a:r>
            <a:br>
              <a:rPr lang="en-US" b="1" dirty="0">
                <a:solidFill>
                  <a:srgbClr val="C00000"/>
                </a:solidFill>
              </a:rPr>
            </a:br>
            <a:r>
              <a:rPr lang="en-US" b="1" dirty="0">
                <a:solidFill>
                  <a:srgbClr val="C00000"/>
                </a:solidFill>
              </a:rPr>
              <a:t/>
            </a:r>
            <a:br>
              <a:rPr lang="en-US" b="1" dirty="0">
                <a:solidFill>
                  <a:srgbClr val="C00000"/>
                </a:solidFill>
              </a:rPr>
            </a:br>
            <a:endParaRPr>
              <a:solidFill>
                <a:srgbClr val="C00000"/>
              </a:solidFill>
            </a:endParaRPr>
          </a:p>
        </p:txBody>
      </p:sp>
    </p:spTree>
    <p:extLst>
      <p:ext uri="{BB962C8B-B14F-4D97-AF65-F5344CB8AC3E}">
        <p14:creationId xmlns:p14="http://schemas.microsoft.com/office/powerpoint/2010/main" val="200509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bade216e48_0_0"/>
          <p:cNvSpPr/>
          <p:nvPr/>
        </p:nvSpPr>
        <p:spPr>
          <a:xfrm>
            <a:off x="545425" y="994146"/>
            <a:ext cx="11085000" cy="2645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400" b="1" dirty="0" smtClean="0">
                <a:solidFill>
                  <a:schemeClr val="dk1"/>
                </a:solidFill>
                <a:latin typeface="Palatino Linotype"/>
                <a:ea typeface="Palatino Linotype"/>
                <a:cs typeface="Palatino Linotype"/>
                <a:sym typeface="Palatino Linotype"/>
              </a:rPr>
              <a:t>Q.</a:t>
            </a:r>
            <a:r>
              <a:rPr lang="en-US" sz="2400" dirty="0" smtClean="0">
                <a:solidFill>
                  <a:schemeClr val="dk1"/>
                </a:solidFill>
                <a:latin typeface="Palatino Linotype"/>
                <a:ea typeface="Palatino Linotype"/>
                <a:cs typeface="Palatino Linotype"/>
                <a:sym typeface="Palatino Linotype"/>
              </a:rPr>
              <a:t> </a:t>
            </a:r>
            <a:r>
              <a:rPr lang="en-US" sz="2400" dirty="0">
                <a:solidFill>
                  <a:schemeClr val="dk1"/>
                </a:solidFill>
                <a:latin typeface="Palatino Linotype"/>
                <a:ea typeface="Palatino Linotype"/>
                <a:cs typeface="Palatino Linotype"/>
                <a:sym typeface="Palatino Linotype"/>
              </a:rPr>
              <a:t>A, B, C enter into a partnership investing Rs. 10,000 and Rs. 20,000 and Rs. 30,000 respectively. The respectively shares of A, B, C, in an annual profit of Rs. 12000 are:</a:t>
            </a:r>
            <a:endParaRPr sz="2400">
              <a:solidFill>
                <a:schemeClr val="dk1"/>
              </a:solidFill>
              <a:latin typeface="Palatino Linotype"/>
              <a:ea typeface="Palatino Linotype"/>
              <a:cs typeface="Palatino Linotype"/>
              <a:sym typeface="Palatino Linotype"/>
            </a:endParaRPr>
          </a:p>
          <a:p>
            <a:pPr marL="0" lvl="0" indent="0" algn="l" rtl="0">
              <a:lnSpc>
                <a:spcPct val="115000"/>
              </a:lnSpc>
              <a:spcBef>
                <a:spcPts val="1200"/>
              </a:spcBef>
              <a:spcAft>
                <a:spcPts val="0"/>
              </a:spcAft>
              <a:buClr>
                <a:schemeClr val="dk1"/>
              </a:buClr>
              <a:buSzPts val="1100"/>
              <a:buFont typeface="Arial"/>
              <a:buNone/>
            </a:pPr>
            <a:r>
              <a:rPr lang="en-US" sz="2400" dirty="0">
                <a:solidFill>
                  <a:schemeClr val="dk1"/>
                </a:solidFill>
                <a:latin typeface="Palatino Linotype"/>
                <a:ea typeface="Palatino Linotype"/>
                <a:cs typeface="Palatino Linotype"/>
                <a:sym typeface="Palatino Linotype"/>
              </a:rPr>
              <a:t>(A) Rs. 10,500, Rs. 13,500, Rs. 16,500   (B) Rs. 11,500, Rs. 13,000, Rs. 16,000</a:t>
            </a:r>
            <a:endParaRPr sz="2400">
              <a:solidFill>
                <a:schemeClr val="dk1"/>
              </a:solidFill>
              <a:latin typeface="Palatino Linotype"/>
              <a:ea typeface="Palatino Linotype"/>
              <a:cs typeface="Palatino Linotype"/>
              <a:sym typeface="Palatino Linotype"/>
            </a:endParaRPr>
          </a:p>
          <a:p>
            <a:pPr marL="0" lvl="0" indent="0" algn="l" rtl="0">
              <a:lnSpc>
                <a:spcPct val="115000"/>
              </a:lnSpc>
              <a:spcBef>
                <a:spcPts val="1200"/>
              </a:spcBef>
              <a:spcAft>
                <a:spcPts val="1200"/>
              </a:spcAft>
              <a:buSzPts val="1100"/>
              <a:buNone/>
            </a:pPr>
            <a:r>
              <a:rPr lang="en-US" sz="2400" dirty="0">
                <a:latin typeface="Palatino Linotype"/>
                <a:ea typeface="Palatino Linotype"/>
                <a:cs typeface="Palatino Linotype"/>
                <a:sym typeface="Palatino Linotype"/>
              </a:rPr>
              <a:t>(C) Rs.2000, Rs. 4,000, Rs. 6,000   </a:t>
            </a:r>
            <a:r>
              <a:rPr lang="en-US" sz="2400" dirty="0">
                <a:solidFill>
                  <a:srgbClr val="FF0000"/>
                </a:solidFill>
                <a:latin typeface="Palatino Linotype"/>
                <a:ea typeface="Palatino Linotype"/>
                <a:cs typeface="Palatino Linotype"/>
                <a:sym typeface="Palatino Linotype"/>
              </a:rPr>
              <a:t>     	</a:t>
            </a:r>
            <a:r>
              <a:rPr lang="en-US" sz="2400" dirty="0">
                <a:solidFill>
                  <a:schemeClr val="dk1"/>
                </a:solidFill>
                <a:latin typeface="Palatino Linotype"/>
                <a:ea typeface="Palatino Linotype"/>
                <a:cs typeface="Palatino Linotype"/>
                <a:sym typeface="Palatino Linotype"/>
              </a:rPr>
              <a:t>(D) Rs. 11,500 Rs. 12,500 Rs. 16,500</a:t>
            </a:r>
            <a:endParaRPr sz="3000" b="1">
              <a:solidFill>
                <a:schemeClr val="dk1"/>
              </a:solidFill>
              <a:latin typeface="Palatino Linotype"/>
              <a:ea typeface="Palatino Linotype"/>
              <a:cs typeface="Palatino Linotype"/>
              <a:sym typeface="Palatino Linotype"/>
            </a:endParaRPr>
          </a:p>
        </p:txBody>
      </p:sp>
      <p:sp>
        <p:nvSpPr>
          <p:cNvPr id="220" name="Google Shape;220;gbade216e48_0_0"/>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2683966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bade216e48_0_32"/>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Palatino Linotype"/>
                <a:ea typeface="Palatino Linotype"/>
                <a:cs typeface="Palatino Linotype"/>
                <a:sym typeface="Palatino Linotype"/>
              </a:rPr>
              <a:t>A, B and C started a business by investing Rs. 1,20,000, Rs. 1,35,000 and Rs. 1,50,000 respectively. Find the share of each, out of an annual profit of Rs. 113400</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33600 , 37800, 42000  		b) 23000, 34000, 35000 </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c) 12000, 14990, 23000 		d) None of these</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p:txBody>
      </p:sp>
      <p:sp>
        <p:nvSpPr>
          <p:cNvPr id="255" name="Google Shape;255;gbade216e48_0_32"/>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1150857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bade216e48_0_26"/>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Palatino Linotype"/>
                <a:ea typeface="Palatino Linotype"/>
                <a:cs typeface="Palatino Linotype"/>
                <a:sym typeface="Palatino Linotype"/>
              </a:rPr>
              <a:t>A, B and C enter into partnership. A invests 3 times as much as B invests </a:t>
            </a:r>
            <a:r>
              <a:rPr lang="en-US" sz="2400" dirty="0" smtClean="0">
                <a:solidFill>
                  <a:schemeClr val="dk1"/>
                </a:solidFill>
                <a:latin typeface="Palatino Linotype"/>
                <a:ea typeface="Palatino Linotype"/>
                <a:cs typeface="Palatino Linotype"/>
                <a:sym typeface="Palatino Linotype"/>
              </a:rPr>
              <a:t>and B </a:t>
            </a:r>
            <a:r>
              <a:rPr lang="en-US" sz="2400" dirty="0">
                <a:solidFill>
                  <a:schemeClr val="dk1"/>
                </a:solidFill>
                <a:latin typeface="Palatino Linotype"/>
                <a:ea typeface="Palatino Linotype"/>
                <a:cs typeface="Palatino Linotype"/>
                <a:sym typeface="Palatino Linotype"/>
              </a:rPr>
              <a:t>invests two-thirds of what C invests. At the end of the year, the profit earned is Rs. 5500. What is the share of B?</a:t>
            </a: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1500   b) 1000  c) 1300 d) 1800</a:t>
            </a: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dirty="0">
              <a:solidFill>
                <a:schemeClr val="dk1"/>
              </a:solidFill>
              <a:latin typeface="Palatino Linotype"/>
              <a:ea typeface="Palatino Linotype"/>
              <a:cs typeface="Palatino Linotype"/>
              <a:sym typeface="Palatino Linotype"/>
            </a:endParaRPr>
          </a:p>
        </p:txBody>
      </p:sp>
      <p:sp>
        <p:nvSpPr>
          <p:cNvPr id="262" name="Google Shape;262;gbade216e48_0_26"/>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3344986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smtClean="0">
                <a:solidFill>
                  <a:schemeClr val="dk1"/>
                </a:solidFill>
                <a:latin typeface="Palatino Linotype"/>
                <a:ea typeface="Palatino Linotype"/>
                <a:cs typeface="Palatino Linotype"/>
                <a:sym typeface="Palatino Linotype"/>
              </a:rPr>
              <a:t>Q</a:t>
            </a:r>
            <a:r>
              <a:rPr lang="en-US" sz="2400" b="0" i="0" u="none" strike="noStrike" cap="none" dirty="0" smtClean="0">
                <a:solidFill>
                  <a:schemeClr val="dk1"/>
                </a:solidFill>
                <a:latin typeface="Palatino Linotype"/>
                <a:ea typeface="Palatino Linotype"/>
                <a:cs typeface="Palatino Linotype"/>
                <a:sym typeface="Palatino Linotype"/>
              </a:rPr>
              <a:t>. </a:t>
            </a:r>
            <a:r>
              <a:rPr lang="en-US" sz="2400" b="0" i="0" u="none" strike="noStrike" cap="none" dirty="0">
                <a:solidFill>
                  <a:schemeClr val="dk1"/>
                </a:solidFill>
                <a:latin typeface="Palatino Linotype"/>
                <a:ea typeface="Palatino Linotype"/>
                <a:cs typeface="Palatino Linotype"/>
                <a:sym typeface="Palatino Linotype"/>
              </a:rPr>
              <a:t>A, B and C started a business each investing Rs.1000. After 4 month A withdraws Rs.300, B withdraws Rs.400, C invest Rs.300 </a:t>
            </a:r>
            <a:r>
              <a:rPr lang="en-US" sz="2400" b="0" i="0" u="none" strike="noStrike" cap="none" dirty="0" smtClean="0">
                <a:solidFill>
                  <a:schemeClr val="dk1"/>
                </a:solidFill>
                <a:latin typeface="Palatino Linotype"/>
                <a:ea typeface="Palatino Linotype"/>
                <a:cs typeface="Palatino Linotype"/>
                <a:sym typeface="Palatino Linotype"/>
              </a:rPr>
              <a:t>more. </a:t>
            </a:r>
            <a:r>
              <a:rPr lang="en-US" sz="2400" b="0" i="0" u="none" strike="noStrike" cap="none" dirty="0">
                <a:solidFill>
                  <a:schemeClr val="dk1"/>
                </a:solidFill>
                <a:latin typeface="Palatino Linotype"/>
                <a:ea typeface="Palatino Linotype"/>
                <a:cs typeface="Palatino Linotype"/>
                <a:sym typeface="Palatino Linotype"/>
              </a:rPr>
              <a:t>At the end of the years, a total profit was Rs.3280. Find the share of C</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a)Rs.1440    		b) Rs.1500   		c)Rs.1900    		d)Rs.1640    </a:t>
            </a:r>
            <a:endParaRPr sz="2400">
              <a:solidFill>
                <a:schemeClr val="dk1"/>
              </a:solidFill>
              <a:latin typeface="Palatino Linotype"/>
              <a:ea typeface="Palatino Linotype"/>
              <a:cs typeface="Palatino Linotype"/>
              <a:sym typeface="Palatino Linotype"/>
            </a:endParaRPr>
          </a:p>
        </p:txBody>
      </p:sp>
      <p:sp>
        <p:nvSpPr>
          <p:cNvPr id="101" name="Google Shape;101;p2"/>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053417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0"/>
          <p:cNvSpPr/>
          <p:nvPr/>
        </p:nvSpPr>
        <p:spPr>
          <a:xfrm>
            <a:off x="545432" y="994156"/>
            <a:ext cx="1108509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starts a business with Rs. 2500. After 4 months B joins him with Rs. 2000.What will be the ratio of their profit at the end of the year?</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4: 8 	  (b) 5: 10  	 (c) 15: 8  	(d) 9: 18</a:t>
            </a:r>
            <a:endParaRPr sz="2400">
              <a:solidFill>
                <a:schemeClr val="dk1"/>
              </a:solidFill>
              <a:latin typeface="Palatino Linotype"/>
              <a:ea typeface="Palatino Linotype"/>
              <a:cs typeface="Palatino Linotype"/>
              <a:sym typeface="Palatino Linotype"/>
            </a:endParaRPr>
          </a:p>
        </p:txBody>
      </p:sp>
      <p:sp>
        <p:nvSpPr>
          <p:cNvPr id="157" name="Google Shape;157;p10"/>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379189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p:nvPr/>
        </p:nvSpPr>
        <p:spPr>
          <a:xfrm>
            <a:off x="545432" y="994156"/>
            <a:ext cx="1108509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b="1" dirty="0" smtClean="0">
                <a:solidFill>
                  <a:schemeClr val="dk1"/>
                </a:solidFill>
                <a:latin typeface="Palatino Linotype"/>
                <a:ea typeface="Palatino Linotype"/>
                <a:cs typeface="Palatino Linotype"/>
                <a:sym typeface="Palatino Linotype"/>
              </a:rPr>
              <a:t> </a:t>
            </a:r>
            <a:r>
              <a:rPr lang="en-US" sz="2400" dirty="0">
                <a:solidFill>
                  <a:schemeClr val="dk1"/>
                </a:solidFill>
                <a:latin typeface="Palatino Linotype"/>
                <a:ea typeface="Palatino Linotype"/>
                <a:cs typeface="Palatino Linotype"/>
                <a:sym typeface="Palatino Linotype"/>
              </a:rPr>
              <a:t>A, B, C are partners in a business, &amp; their investments are in the ratio 5: 7: 9. If the ratio of their timings is 4: 5: 6. Find the ratio of their profits.</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15:28:18   (b) 5:8:8 (c) 20:35:54  (d) none of these</a:t>
            </a:r>
            <a:endParaRPr sz="2400">
              <a:solidFill>
                <a:schemeClr val="dk1"/>
              </a:solidFill>
              <a:latin typeface="Palatino Linotype"/>
              <a:ea typeface="Palatino Linotype"/>
              <a:cs typeface="Palatino Linotype"/>
              <a:sym typeface="Palatino Linotype"/>
            </a:endParaRPr>
          </a:p>
        </p:txBody>
      </p:sp>
      <p:sp>
        <p:nvSpPr>
          <p:cNvPr id="185" name="Google Shape;185;p14"/>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474685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and C invest capital in the ratio of 2: 1 while A and B invest capital </a:t>
            </a:r>
            <a:r>
              <a:rPr lang="en-US" sz="2400" dirty="0" smtClean="0">
                <a:solidFill>
                  <a:schemeClr val="dk1"/>
                </a:solidFill>
                <a:latin typeface="Palatino Linotype"/>
                <a:ea typeface="Palatino Linotype"/>
                <a:cs typeface="Palatino Linotype"/>
                <a:sym typeface="Palatino Linotype"/>
              </a:rPr>
              <a:t>in ratio 3:2.if the total profit is Rs. 15730, then </a:t>
            </a:r>
            <a:r>
              <a:rPr lang="en-US" sz="2400" dirty="0">
                <a:solidFill>
                  <a:schemeClr val="dk1"/>
                </a:solidFill>
                <a:latin typeface="Palatino Linotype"/>
                <a:ea typeface="Palatino Linotype"/>
                <a:cs typeface="Palatino Linotype"/>
                <a:sym typeface="Palatino Linotype"/>
              </a:rPr>
              <a:t>C’s </a:t>
            </a:r>
            <a:r>
              <a:rPr lang="en-US" sz="2400" dirty="0" smtClean="0">
                <a:solidFill>
                  <a:schemeClr val="dk1"/>
                </a:solidFill>
                <a:latin typeface="Palatino Linotype"/>
                <a:ea typeface="Palatino Linotype"/>
                <a:cs typeface="Palatino Linotype"/>
                <a:sym typeface="Palatino Linotype"/>
              </a:rPr>
              <a:t>share is?</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 3630  		(b) Rs. 5880 		 (c) Rs. 4881 		 (d) Rs. 4778</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	</a:t>
            </a:r>
            <a:endParaRPr sz="2400">
              <a:solidFill>
                <a:schemeClr val="dk1"/>
              </a:solidFill>
              <a:latin typeface="Times New Roman"/>
              <a:ea typeface="Times New Roman"/>
              <a:cs typeface="Times New Roman"/>
              <a:sym typeface="Times New Roman"/>
            </a:endParaRPr>
          </a:p>
        </p:txBody>
      </p:sp>
      <p:sp>
        <p:nvSpPr>
          <p:cNvPr id="192" name="Google Shape;192;p15"/>
          <p:cNvSpPr/>
          <p:nvPr/>
        </p:nvSpPr>
        <p:spPr>
          <a:xfrm>
            <a:off x="2317531" y="320190"/>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3912941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B and C enter into a partnership and their shares are in the ratio 1/2 : 1/3 : 1/4. After 2 months, A withdraws half of his capital and after 10 months, a profit of </a:t>
            </a:r>
            <a:r>
              <a:rPr lang="en-US" sz="2400" dirty="0" smtClean="0">
                <a:solidFill>
                  <a:schemeClr val="dk1"/>
                </a:solidFill>
                <a:latin typeface="Palatino Linotype"/>
                <a:ea typeface="Palatino Linotype"/>
                <a:cs typeface="Palatino Linotype"/>
                <a:sym typeface="Palatino Linotype"/>
              </a:rPr>
              <a:t>Rs.1166 </a:t>
            </a:r>
            <a:r>
              <a:rPr lang="en-US" sz="2400" dirty="0">
                <a:solidFill>
                  <a:schemeClr val="dk1"/>
                </a:solidFill>
                <a:latin typeface="Palatino Linotype"/>
                <a:ea typeface="Palatino Linotype"/>
                <a:cs typeface="Palatino Linotype"/>
                <a:sym typeface="Palatino Linotype"/>
              </a:rPr>
              <a:t>is divided among them. What is A's share ?</a:t>
            </a: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a)Rs.278 		 b) </a:t>
            </a:r>
            <a:r>
              <a:rPr lang="en-US" sz="2400" dirty="0" smtClean="0">
                <a:solidFill>
                  <a:schemeClr val="dk1"/>
                </a:solidFill>
                <a:latin typeface="Palatino Linotype"/>
                <a:ea typeface="Palatino Linotype"/>
                <a:cs typeface="Palatino Linotype"/>
                <a:sym typeface="Palatino Linotype"/>
              </a:rPr>
              <a:t>Rs.396 </a:t>
            </a:r>
            <a:r>
              <a:rPr lang="en-US" sz="2400" dirty="0">
                <a:solidFill>
                  <a:schemeClr val="dk1"/>
                </a:solidFill>
                <a:latin typeface="Palatino Linotype"/>
                <a:ea typeface="Palatino Linotype"/>
                <a:cs typeface="Palatino Linotype"/>
                <a:sym typeface="Palatino Linotype"/>
              </a:rPr>
              <a:t>		c) Rs.600 		 d) Rs.900</a:t>
            </a:r>
            <a:endParaRPr sz="2400" dirty="0">
              <a:solidFill>
                <a:schemeClr val="dk1"/>
              </a:solidFill>
              <a:latin typeface="Palatino Linotype"/>
              <a:ea typeface="Palatino Linotype"/>
              <a:cs typeface="Palatino Linotype"/>
              <a:sym typeface="Palatino Linotype"/>
            </a:endParaRPr>
          </a:p>
        </p:txBody>
      </p:sp>
      <p:sp>
        <p:nvSpPr>
          <p:cNvPr id="115" name="Google Shape;115;p4"/>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014231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p:nvPr/>
        </p:nvSpPr>
        <p:spPr>
          <a:xfrm>
            <a:off x="545432" y="994156"/>
            <a:ext cx="1108509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starts a business with Rs. 42,000/- and later B joins him with Rs. 84,000/-. After how many months did B join if the profit is distributed in equal ratio?</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5    (b) 7    (c) 6    (d) 9</a:t>
            </a:r>
            <a:endParaRPr sz="2400">
              <a:solidFill>
                <a:schemeClr val="dk1"/>
              </a:solidFill>
              <a:latin typeface="Palatino Linotype"/>
              <a:ea typeface="Palatino Linotype"/>
              <a:cs typeface="Palatino Linotype"/>
              <a:sym typeface="Palatino Linotype"/>
            </a:endParaRPr>
          </a:p>
        </p:txBody>
      </p:sp>
      <p:sp>
        <p:nvSpPr>
          <p:cNvPr id="164" name="Google Shape;164;p11"/>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788244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a:off x="545432" y="994156"/>
            <a:ext cx="11085094"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and B started a business jointly A's investment was thrice the investment of B and the period of his investment was two times the period of investment of B. If B received Rs.8000 as profit, then their total profit is :</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a)Rs.56000  		  b) Rs.48000  		 c) Rs.34000   		d) 50000</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p:txBody>
      </p:sp>
      <p:sp>
        <p:nvSpPr>
          <p:cNvPr id="129" name="Google Shape;129;p6"/>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56779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191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64105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err="1">
                <a:solidFill>
                  <a:schemeClr val="dk1"/>
                </a:solidFill>
                <a:latin typeface="Palatino Linotype"/>
                <a:ea typeface="Palatino Linotype"/>
                <a:cs typeface="Palatino Linotype"/>
                <a:sym typeface="Palatino Linotype"/>
              </a:rPr>
              <a:t>Simran</a:t>
            </a:r>
            <a:r>
              <a:rPr lang="en-US" sz="2400" dirty="0">
                <a:solidFill>
                  <a:schemeClr val="dk1"/>
                </a:solidFill>
                <a:latin typeface="Palatino Linotype"/>
                <a:ea typeface="Palatino Linotype"/>
                <a:cs typeface="Palatino Linotype"/>
                <a:sym typeface="Palatino Linotype"/>
              </a:rPr>
              <a:t> started a software business by investing Rs. 5000. After six months, Nanda joined her with a capital of Rs. 8000. After  years, they earned a profit of Rs. 4500. What was </a:t>
            </a:r>
            <a:r>
              <a:rPr lang="en-US" sz="2400" dirty="0" err="1">
                <a:solidFill>
                  <a:schemeClr val="dk1"/>
                </a:solidFill>
                <a:latin typeface="Palatino Linotype"/>
                <a:ea typeface="Palatino Linotype"/>
                <a:cs typeface="Palatino Linotype"/>
                <a:sym typeface="Palatino Linotype"/>
              </a:rPr>
              <a:t>Simran's</a:t>
            </a:r>
            <a:r>
              <a:rPr lang="en-US" sz="2400" dirty="0">
                <a:solidFill>
                  <a:schemeClr val="dk1"/>
                </a:solidFill>
                <a:latin typeface="Palatino Linotype"/>
                <a:ea typeface="Palatino Linotype"/>
                <a:cs typeface="Palatino Linotype"/>
                <a:sym typeface="Palatino Linotype"/>
              </a:rPr>
              <a:t> share in the profit?</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 2500	  (B) Rs. 3000  (C) Rs. 3500  (D) Rs. 1400</a:t>
            </a:r>
            <a:endParaRPr sz="2400">
              <a:solidFill>
                <a:schemeClr val="dk1"/>
              </a:solidFill>
              <a:latin typeface="Palatino Linotype"/>
              <a:ea typeface="Palatino Linotype"/>
              <a:cs typeface="Palatino Linotype"/>
              <a:sym typeface="Palatino Linotype"/>
            </a:endParaRPr>
          </a:p>
        </p:txBody>
      </p:sp>
      <p:sp>
        <p:nvSpPr>
          <p:cNvPr id="213" name="Google Shape;213;p18"/>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703233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bade216e48_0_44"/>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Palatino Linotype"/>
                <a:ea typeface="Palatino Linotype"/>
                <a:cs typeface="Palatino Linotype"/>
                <a:sym typeface="Palatino Linotype"/>
              </a:rPr>
              <a:t>A and B invest in a business in the ratio 4 : 5. After 10 months B leaves the business after after withdrawing his investment. In the first year the business made a profit of Rs 98,000. What is the profit of A?</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48000   		b) 50000  			c)54000  		d) 60000</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p:txBody>
      </p:sp>
      <p:sp>
        <p:nvSpPr>
          <p:cNvPr id="248" name="Google Shape;248;gbade216e48_0_44"/>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1088769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and B began business with Rs.6000 and Rs.4000 after 8 months, A withdraws Rs.1000 and B advances Rs.1000 more. At the end of the year, their profits amounted to </a:t>
            </a:r>
            <a:r>
              <a:rPr lang="en-US" sz="2400" dirty="0" smtClean="0">
                <a:solidFill>
                  <a:schemeClr val="dk1"/>
                </a:solidFill>
                <a:latin typeface="Palatino Linotype"/>
                <a:ea typeface="Palatino Linotype"/>
                <a:cs typeface="Palatino Linotype"/>
                <a:sym typeface="Palatino Linotype"/>
              </a:rPr>
              <a:t>Rs.30,000. </a:t>
            </a:r>
            <a:r>
              <a:rPr lang="en-US" sz="2400" dirty="0">
                <a:solidFill>
                  <a:schemeClr val="dk1"/>
                </a:solidFill>
                <a:latin typeface="Palatino Linotype"/>
                <a:ea typeface="Palatino Linotype"/>
                <a:cs typeface="Palatino Linotype"/>
                <a:sym typeface="Palatino Linotype"/>
              </a:rPr>
              <a:t>find the share of A ?</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a)Rs.17000   		b)Rs.22000  		c)Rs.18000  		d) Rs.19000</a:t>
            </a:r>
            <a:endParaRPr sz="2400">
              <a:solidFill>
                <a:schemeClr val="dk1"/>
              </a:solidFill>
              <a:latin typeface="Palatino Linotype"/>
              <a:ea typeface="Palatino Linotype"/>
              <a:cs typeface="Palatino Linotype"/>
              <a:sym typeface="Palatino Linotype"/>
            </a:endParaRPr>
          </a:p>
        </p:txBody>
      </p:sp>
      <p:sp>
        <p:nvSpPr>
          <p:cNvPr id="143" name="Google Shape;143;p8"/>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303537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err="1">
                <a:solidFill>
                  <a:schemeClr val="dk1"/>
                </a:solidFill>
                <a:latin typeface="Palatino Linotype"/>
                <a:ea typeface="Palatino Linotype"/>
                <a:cs typeface="Palatino Linotype"/>
                <a:sym typeface="Palatino Linotype"/>
              </a:rPr>
              <a:t>Reena</a:t>
            </a:r>
            <a:r>
              <a:rPr lang="en-US" sz="2400" dirty="0">
                <a:solidFill>
                  <a:schemeClr val="dk1"/>
                </a:solidFill>
                <a:latin typeface="Palatino Linotype"/>
                <a:ea typeface="Palatino Linotype"/>
                <a:cs typeface="Palatino Linotype"/>
                <a:sym typeface="Palatino Linotype"/>
              </a:rPr>
              <a:t> and </a:t>
            </a:r>
            <a:r>
              <a:rPr lang="en-US" sz="2400" dirty="0" err="1">
                <a:solidFill>
                  <a:schemeClr val="dk1"/>
                </a:solidFill>
                <a:latin typeface="Palatino Linotype"/>
                <a:ea typeface="Palatino Linotype"/>
                <a:cs typeface="Palatino Linotype"/>
                <a:sym typeface="Palatino Linotype"/>
              </a:rPr>
              <a:t>Shashi</a:t>
            </a:r>
            <a:r>
              <a:rPr lang="en-US" sz="2400" dirty="0">
                <a:solidFill>
                  <a:schemeClr val="dk1"/>
                </a:solidFill>
                <a:latin typeface="Palatino Linotype"/>
                <a:ea typeface="Palatino Linotype"/>
                <a:cs typeface="Palatino Linotype"/>
                <a:sym typeface="Palatino Linotype"/>
              </a:rPr>
              <a:t> are partners in a business. </a:t>
            </a:r>
            <a:r>
              <a:rPr lang="en-US" sz="2400" dirty="0" err="1">
                <a:solidFill>
                  <a:schemeClr val="dk1"/>
                </a:solidFill>
                <a:latin typeface="Palatino Linotype"/>
                <a:ea typeface="Palatino Linotype"/>
                <a:cs typeface="Palatino Linotype"/>
                <a:sym typeface="Palatino Linotype"/>
              </a:rPr>
              <a:t>Reena</a:t>
            </a:r>
            <a:r>
              <a:rPr lang="en-US" sz="2400" dirty="0">
                <a:solidFill>
                  <a:schemeClr val="dk1"/>
                </a:solidFill>
                <a:latin typeface="Palatino Linotype"/>
                <a:ea typeface="Palatino Linotype"/>
                <a:cs typeface="Palatino Linotype"/>
                <a:sym typeface="Palatino Linotype"/>
              </a:rPr>
              <a:t> invests Rs. </a:t>
            </a:r>
            <a:r>
              <a:rPr lang="en-US" sz="2400" dirty="0" smtClean="0">
                <a:solidFill>
                  <a:schemeClr val="dk1"/>
                </a:solidFill>
                <a:latin typeface="Palatino Linotype"/>
                <a:ea typeface="Palatino Linotype"/>
                <a:cs typeface="Palatino Linotype"/>
                <a:sym typeface="Palatino Linotype"/>
              </a:rPr>
              <a:t>3,500 </a:t>
            </a:r>
            <a:r>
              <a:rPr lang="en-US" sz="2400" dirty="0">
                <a:solidFill>
                  <a:schemeClr val="dk1"/>
                </a:solidFill>
                <a:latin typeface="Palatino Linotype"/>
                <a:ea typeface="Palatino Linotype"/>
                <a:cs typeface="Palatino Linotype"/>
                <a:sym typeface="Palatino Linotype"/>
              </a:rPr>
              <a:t>for 8 months and </a:t>
            </a:r>
            <a:r>
              <a:rPr lang="en-US" sz="2400" dirty="0" err="1">
                <a:solidFill>
                  <a:schemeClr val="dk1"/>
                </a:solidFill>
                <a:latin typeface="Palatino Linotype"/>
                <a:ea typeface="Palatino Linotype"/>
                <a:cs typeface="Palatino Linotype"/>
                <a:sym typeface="Palatino Linotype"/>
              </a:rPr>
              <a:t>Shashi</a:t>
            </a:r>
            <a:r>
              <a:rPr lang="en-US" sz="2400" dirty="0">
                <a:solidFill>
                  <a:schemeClr val="dk1"/>
                </a:solidFill>
                <a:latin typeface="Palatino Linotype"/>
                <a:ea typeface="Palatino Linotype"/>
                <a:cs typeface="Palatino Linotype"/>
                <a:sym typeface="Palatino Linotype"/>
              </a:rPr>
              <a:t> invests Rs. </a:t>
            </a:r>
            <a:r>
              <a:rPr lang="en-US" sz="2400" dirty="0" smtClean="0">
                <a:solidFill>
                  <a:schemeClr val="dk1"/>
                </a:solidFill>
                <a:latin typeface="Palatino Linotype"/>
                <a:ea typeface="Palatino Linotype"/>
                <a:cs typeface="Palatino Linotype"/>
                <a:sym typeface="Palatino Linotype"/>
              </a:rPr>
              <a:t>4,200 </a:t>
            </a:r>
            <a:r>
              <a:rPr lang="en-US" sz="2400" dirty="0">
                <a:solidFill>
                  <a:schemeClr val="dk1"/>
                </a:solidFill>
                <a:latin typeface="Palatino Linotype"/>
                <a:ea typeface="Palatino Linotype"/>
                <a:cs typeface="Palatino Linotype"/>
                <a:sym typeface="Palatino Linotype"/>
              </a:rPr>
              <a:t>for 10 months. Out of a profit of Rs.5000, </a:t>
            </a:r>
            <a:r>
              <a:rPr lang="en-US" sz="2400" dirty="0" err="1">
                <a:solidFill>
                  <a:schemeClr val="dk1"/>
                </a:solidFill>
                <a:latin typeface="Palatino Linotype"/>
                <a:ea typeface="Palatino Linotype"/>
                <a:cs typeface="Palatino Linotype"/>
                <a:sym typeface="Palatino Linotype"/>
              </a:rPr>
              <a:t>Reena’s</a:t>
            </a:r>
            <a:r>
              <a:rPr lang="en-US" sz="2400" dirty="0">
                <a:solidFill>
                  <a:schemeClr val="dk1"/>
                </a:solidFill>
                <a:latin typeface="Palatino Linotype"/>
                <a:ea typeface="Palatino Linotype"/>
                <a:cs typeface="Palatino Linotype"/>
                <a:sym typeface="Palatino Linotype"/>
              </a:rPr>
              <a:t> share is:</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Rs. 2000   B) Rs. 3000  (C) Rs. 1804  (D) Rs. 1942</a:t>
            </a:r>
            <a:endParaRPr sz="2400">
              <a:solidFill>
                <a:schemeClr val="dk1"/>
              </a:solidFill>
              <a:latin typeface="Palatino Linotype"/>
              <a:ea typeface="Palatino Linotype"/>
              <a:cs typeface="Palatino Linotype"/>
              <a:sym typeface="Palatino Linotype"/>
            </a:endParaRPr>
          </a:p>
        </p:txBody>
      </p:sp>
      <p:sp>
        <p:nvSpPr>
          <p:cNvPr id="206" name="Google Shape;206;p17"/>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1359694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bade216e48_0_6"/>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err="1">
                <a:solidFill>
                  <a:schemeClr val="dk1"/>
                </a:solidFill>
                <a:latin typeface="Palatino Linotype"/>
                <a:ea typeface="Palatino Linotype"/>
                <a:cs typeface="Palatino Linotype"/>
                <a:sym typeface="Palatino Linotype"/>
              </a:rPr>
              <a:t>Arun</a:t>
            </a:r>
            <a:r>
              <a:rPr lang="en-US" sz="2400" dirty="0">
                <a:solidFill>
                  <a:schemeClr val="dk1"/>
                </a:solidFill>
                <a:latin typeface="Palatino Linotype"/>
                <a:ea typeface="Palatino Linotype"/>
                <a:cs typeface="Palatino Linotype"/>
                <a:sym typeface="Palatino Linotype"/>
              </a:rPr>
              <a:t>, </a:t>
            </a:r>
            <a:r>
              <a:rPr lang="en-US" sz="2400" dirty="0" err="1">
                <a:solidFill>
                  <a:schemeClr val="dk1"/>
                </a:solidFill>
                <a:latin typeface="Palatino Linotype"/>
                <a:ea typeface="Palatino Linotype"/>
                <a:cs typeface="Palatino Linotype"/>
                <a:sym typeface="Palatino Linotype"/>
              </a:rPr>
              <a:t>Kamal</a:t>
            </a:r>
            <a:r>
              <a:rPr lang="en-US" sz="2400" dirty="0">
                <a:solidFill>
                  <a:schemeClr val="dk1"/>
                </a:solidFill>
                <a:latin typeface="Palatino Linotype"/>
                <a:ea typeface="Palatino Linotype"/>
                <a:cs typeface="Palatino Linotype"/>
                <a:sym typeface="Palatino Linotype"/>
              </a:rPr>
              <a:t> and </a:t>
            </a:r>
            <a:r>
              <a:rPr lang="en-US" sz="2400" dirty="0" err="1">
                <a:solidFill>
                  <a:schemeClr val="dk1"/>
                </a:solidFill>
                <a:latin typeface="Palatino Linotype"/>
                <a:ea typeface="Palatino Linotype"/>
                <a:cs typeface="Palatino Linotype"/>
                <a:sym typeface="Palatino Linotype"/>
              </a:rPr>
              <a:t>Vinay</a:t>
            </a:r>
            <a:r>
              <a:rPr lang="en-US" sz="2400" dirty="0">
                <a:solidFill>
                  <a:schemeClr val="dk1"/>
                </a:solidFill>
                <a:latin typeface="Palatino Linotype"/>
                <a:ea typeface="Palatino Linotype"/>
                <a:cs typeface="Palatino Linotype"/>
                <a:sym typeface="Palatino Linotype"/>
              </a:rPr>
              <a:t> invested Rs. 8000, Rs. 4000 and Rs. 8000 respectively in a business. </a:t>
            </a:r>
            <a:r>
              <a:rPr lang="en-US" sz="2400" dirty="0" err="1">
                <a:solidFill>
                  <a:schemeClr val="dk1"/>
                </a:solidFill>
                <a:latin typeface="Palatino Linotype"/>
                <a:ea typeface="Palatino Linotype"/>
                <a:cs typeface="Palatino Linotype"/>
                <a:sym typeface="Palatino Linotype"/>
              </a:rPr>
              <a:t>Arun</a:t>
            </a:r>
            <a:r>
              <a:rPr lang="en-US" sz="2400" dirty="0">
                <a:solidFill>
                  <a:schemeClr val="dk1"/>
                </a:solidFill>
                <a:latin typeface="Palatino Linotype"/>
                <a:ea typeface="Palatino Linotype"/>
                <a:cs typeface="Palatino Linotype"/>
                <a:sym typeface="Palatino Linotype"/>
              </a:rPr>
              <a:t> left after six months. If after eight months, there was a gain of Rs. 8100, then what will be the share of </a:t>
            </a:r>
            <a:r>
              <a:rPr lang="en-US" sz="2400" dirty="0" err="1">
                <a:solidFill>
                  <a:schemeClr val="dk1"/>
                </a:solidFill>
                <a:latin typeface="Palatino Linotype"/>
                <a:ea typeface="Palatino Linotype"/>
                <a:cs typeface="Palatino Linotype"/>
                <a:sym typeface="Palatino Linotype"/>
              </a:rPr>
              <a:t>Kamal</a:t>
            </a:r>
            <a:r>
              <a:rPr lang="en-US" sz="2400" dirty="0">
                <a:solidFill>
                  <a:schemeClr val="dk1"/>
                </a:solidFill>
                <a:latin typeface="Palatino Linotype"/>
                <a:ea typeface="Palatino Linotype"/>
                <a:cs typeface="Palatino Linotype"/>
                <a:sym typeface="Palatino Linotype"/>
              </a:rPr>
              <a:t>?</a:t>
            </a:r>
            <a:endParaRPr sz="2400">
              <a:solidFill>
                <a:schemeClr val="dk1"/>
              </a:solidFill>
              <a:latin typeface="Palatino Linotype"/>
              <a:ea typeface="Palatino Linotype"/>
              <a:cs typeface="Palatino Linotype"/>
              <a:sym typeface="Palatino Linotype"/>
            </a:endParaRPr>
          </a:p>
          <a:p>
            <a:pPr marL="0" lvl="0" indent="0" algn="l" rtl="0">
              <a:lnSpc>
                <a:spcPct val="115000"/>
              </a:lnSpc>
              <a:spcBef>
                <a:spcPts val="1200"/>
              </a:spcBef>
              <a:spcAft>
                <a:spcPts val="0"/>
              </a:spcAft>
              <a:buClr>
                <a:schemeClr val="dk1"/>
              </a:buClr>
              <a:buSzPts val="1100"/>
              <a:buFont typeface="Arial"/>
              <a:buNone/>
            </a:pPr>
            <a:r>
              <a:rPr lang="en-US" sz="2400" dirty="0">
                <a:solidFill>
                  <a:srgbClr val="FF0000"/>
                </a:solidFill>
                <a:latin typeface="Palatino Linotype"/>
                <a:ea typeface="Palatino Linotype"/>
                <a:cs typeface="Palatino Linotype"/>
                <a:sym typeface="Palatino Linotype"/>
              </a:rPr>
              <a:t> </a:t>
            </a:r>
            <a:endParaRPr sz="2400">
              <a:solidFill>
                <a:srgbClr val="FF0000"/>
              </a:solidFill>
              <a:latin typeface="Palatino Linotype"/>
              <a:ea typeface="Palatino Linotype"/>
              <a:cs typeface="Palatino Linotype"/>
              <a:sym typeface="Palatino Linotype"/>
            </a:endParaRPr>
          </a:p>
          <a:p>
            <a:pPr marL="63500" lvl="0" indent="0" algn="l" rtl="0">
              <a:lnSpc>
                <a:spcPct val="115000"/>
              </a:lnSpc>
              <a:spcBef>
                <a:spcPts val="1200"/>
              </a:spcBef>
              <a:spcAft>
                <a:spcPts val="1200"/>
              </a:spcAft>
              <a:buSzPts val="1100"/>
              <a:buNone/>
            </a:pPr>
            <a:r>
              <a:rPr lang="en-US" sz="2400" dirty="0">
                <a:solidFill>
                  <a:schemeClr val="tx1"/>
                </a:solidFill>
                <a:latin typeface="Palatino Linotype"/>
                <a:ea typeface="Palatino Linotype"/>
                <a:cs typeface="Palatino Linotype"/>
                <a:sym typeface="Palatino Linotype"/>
              </a:rPr>
              <a:t>(A) Rs. 1800   </a:t>
            </a:r>
            <a:r>
              <a:rPr lang="en-US" sz="2400" dirty="0">
                <a:solidFill>
                  <a:schemeClr val="dk1"/>
                </a:solidFill>
                <a:latin typeface="Palatino Linotype"/>
                <a:ea typeface="Palatino Linotype"/>
                <a:cs typeface="Palatino Linotype"/>
                <a:sym typeface="Palatino Linotype"/>
              </a:rPr>
              <a:t>(B) Rs. 1900   (C) Rs. 1602   (D) Rs. 1780</a:t>
            </a:r>
            <a:endParaRPr sz="3000">
              <a:solidFill>
                <a:schemeClr val="dk1"/>
              </a:solidFill>
              <a:latin typeface="Palatino Linotype"/>
              <a:ea typeface="Palatino Linotype"/>
              <a:cs typeface="Palatino Linotype"/>
              <a:sym typeface="Palatino Linotype"/>
            </a:endParaRPr>
          </a:p>
        </p:txBody>
      </p:sp>
      <p:sp>
        <p:nvSpPr>
          <p:cNvPr id="227" name="Google Shape;227;gbade216e48_0_6"/>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3155182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bade216e48_0_38"/>
          <p:cNvSpPr/>
          <p:nvPr/>
        </p:nvSpPr>
        <p:spPr>
          <a:xfrm>
            <a:off x="545425" y="994145"/>
            <a:ext cx="11085000" cy="300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Palatino Linotype"/>
                <a:ea typeface="Palatino Linotype"/>
                <a:cs typeface="Palatino Linotype"/>
                <a:sym typeface="Palatino Linotype"/>
              </a:rPr>
              <a:t>A and B starts a business with investment of  Rs 28000 and Rs. 42000 respectively. A invests for 8 months and B invests for one year</a:t>
            </a:r>
            <a:r>
              <a:rPr lang="en-US" sz="2400" dirty="0" smtClean="0">
                <a:solidFill>
                  <a:schemeClr val="dk1"/>
                </a:solidFill>
                <a:latin typeface="Palatino Linotype"/>
                <a:ea typeface="Palatino Linotype"/>
                <a:cs typeface="Palatino Linotype"/>
                <a:sym typeface="Palatino Linotype"/>
              </a:rPr>
              <a:t>. If </a:t>
            </a:r>
            <a:r>
              <a:rPr lang="en-US" sz="2400" dirty="0">
                <a:solidFill>
                  <a:schemeClr val="dk1"/>
                </a:solidFill>
                <a:latin typeface="Palatino Linotype"/>
                <a:ea typeface="Palatino Linotype"/>
                <a:cs typeface="Palatino Linotype"/>
                <a:sym typeface="Palatino Linotype"/>
              </a:rPr>
              <a:t>the total profit at the end of year is Rs. 26000. Then profit of B is?</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10000        b)12000       c) 14000        d) 18000</a:t>
            </a:r>
            <a:endParaRPr sz="2400">
              <a:solidFill>
                <a:schemeClr val="dk1"/>
              </a:solidFill>
              <a:latin typeface="Palatino Linotype"/>
              <a:ea typeface="Palatino Linotype"/>
              <a:cs typeface="Palatino Linotype"/>
              <a:sym typeface="Palatino Linotype"/>
            </a:endParaRPr>
          </a:p>
        </p:txBody>
      </p:sp>
      <p:sp>
        <p:nvSpPr>
          <p:cNvPr id="241" name="Google Shape;241;gbade216e48_0_38"/>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3207212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bade216e48_0_64"/>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Palatino Linotype"/>
                <a:ea typeface="Palatino Linotype"/>
                <a:cs typeface="Palatino Linotype"/>
                <a:sym typeface="Palatino Linotype"/>
              </a:rPr>
              <a:t>A, B and C start a partnership. A invests certain sum, B invests the double amount after 6 months and C invests three times the amount after 8 months. What will be C’s share if the profit is Rs. 48,000 at the end of the year?</a:t>
            </a:r>
            <a:endParaRPr sz="2400" dirty="0">
              <a:solidFill>
                <a:schemeClr val="dk1"/>
              </a:solidFill>
              <a:latin typeface="Palatino Linotype"/>
              <a:ea typeface="Palatino Linotype"/>
              <a:cs typeface="Palatino Linotype"/>
              <a:sym typeface="Palatino Linotype"/>
            </a:endParaRPr>
          </a:p>
          <a:p>
            <a:pPr marL="457200" marR="0" lvl="0" indent="-457200" algn="l" rtl="0">
              <a:spcBef>
                <a:spcPts val="0"/>
              </a:spcBef>
              <a:spcAft>
                <a:spcPts val="0"/>
              </a:spcAft>
              <a:buAutoNum type="alphaLcParenBoth"/>
            </a:pPr>
            <a:r>
              <a:rPr lang="en-US" sz="2400" dirty="0" err="1" smtClean="0">
                <a:solidFill>
                  <a:schemeClr val="dk1"/>
                </a:solidFill>
                <a:latin typeface="Palatino Linotype"/>
                <a:ea typeface="Palatino Linotype"/>
                <a:cs typeface="Palatino Linotype"/>
                <a:sym typeface="Palatino Linotype"/>
              </a:rPr>
              <a:t>Rs</a:t>
            </a:r>
            <a:r>
              <a:rPr lang="en-US" sz="2400" dirty="0">
                <a:solidFill>
                  <a:schemeClr val="dk1"/>
                </a:solidFill>
                <a:latin typeface="Palatino Linotype"/>
                <a:ea typeface="Palatino Linotype"/>
                <a:cs typeface="Palatino Linotype"/>
                <a:sym typeface="Palatino Linotype"/>
              </a:rPr>
              <a:t>. 36,500  </a:t>
            </a:r>
            <a:r>
              <a:rPr lang="en-US" sz="2400" dirty="0" smtClean="0">
                <a:solidFill>
                  <a:schemeClr val="dk1"/>
                </a:solidFill>
                <a:latin typeface="Palatino Linotype"/>
                <a:ea typeface="Palatino Linotype"/>
                <a:cs typeface="Palatino Linotype"/>
                <a:sym typeface="Palatino Linotype"/>
              </a:rPr>
              <a:t>     (</a:t>
            </a:r>
            <a:r>
              <a:rPr lang="en-US" sz="2400" dirty="0">
                <a:solidFill>
                  <a:schemeClr val="dk1"/>
                </a:solidFill>
                <a:latin typeface="Palatino Linotype"/>
                <a:ea typeface="Palatino Linotype"/>
                <a:cs typeface="Palatino Linotype"/>
                <a:sym typeface="Palatino Linotype"/>
              </a:rPr>
              <a:t>b) Rs. </a:t>
            </a:r>
            <a:r>
              <a:rPr lang="en-US" sz="2400" dirty="0" smtClean="0">
                <a:solidFill>
                  <a:schemeClr val="dk1"/>
                </a:solidFill>
                <a:latin typeface="Palatino Linotype"/>
                <a:ea typeface="Palatino Linotype"/>
                <a:cs typeface="Palatino Linotype"/>
                <a:sym typeface="Palatino Linotype"/>
              </a:rPr>
              <a:t>22,500  </a:t>
            </a:r>
          </a:p>
          <a:p>
            <a:pPr marR="0" lvl="0" algn="l" rtl="0">
              <a:spcBef>
                <a:spcPts val="0"/>
              </a:spcBef>
              <a:spcAft>
                <a:spcPts val="0"/>
              </a:spcAft>
            </a:pPr>
            <a:r>
              <a:rPr lang="en-US" sz="2400" dirty="0" smtClean="0">
                <a:solidFill>
                  <a:schemeClr val="dk1"/>
                </a:solidFill>
                <a:latin typeface="Palatino Linotype"/>
                <a:ea typeface="Palatino Linotype"/>
                <a:cs typeface="Palatino Linotype"/>
                <a:sym typeface="Palatino Linotype"/>
              </a:rPr>
              <a:t>(c) </a:t>
            </a:r>
            <a:r>
              <a:rPr lang="en-US" sz="2400" dirty="0" err="1" smtClean="0">
                <a:solidFill>
                  <a:schemeClr val="dk1"/>
                </a:solidFill>
                <a:latin typeface="Palatino Linotype"/>
                <a:ea typeface="Palatino Linotype"/>
                <a:cs typeface="Palatino Linotype"/>
                <a:sym typeface="Palatino Linotype"/>
              </a:rPr>
              <a:t>Rs</a:t>
            </a:r>
            <a:r>
              <a:rPr lang="en-US" sz="2400" dirty="0" smtClean="0">
                <a:solidFill>
                  <a:schemeClr val="dk1"/>
                </a:solidFill>
                <a:latin typeface="Palatino Linotype"/>
                <a:ea typeface="Palatino Linotype"/>
                <a:cs typeface="Palatino Linotype"/>
                <a:sym typeface="Palatino Linotype"/>
              </a:rPr>
              <a:t>. 16000	      (</a:t>
            </a:r>
            <a:r>
              <a:rPr lang="en-US" sz="2400" dirty="0">
                <a:solidFill>
                  <a:schemeClr val="dk1"/>
                </a:solidFill>
                <a:latin typeface="Palatino Linotype"/>
                <a:ea typeface="Palatino Linotype"/>
                <a:cs typeface="Palatino Linotype"/>
                <a:sym typeface="Palatino Linotype"/>
              </a:rPr>
              <a:t>d) Rs. </a:t>
            </a:r>
            <a:r>
              <a:rPr lang="en-US" sz="2400" dirty="0" smtClean="0">
                <a:solidFill>
                  <a:schemeClr val="dk1"/>
                </a:solidFill>
                <a:latin typeface="Palatino Linotype"/>
                <a:ea typeface="Palatino Linotype"/>
                <a:cs typeface="Palatino Linotype"/>
                <a:sym typeface="Palatino Linotype"/>
              </a:rPr>
              <a:t>36,000</a:t>
            </a: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dirty="0">
              <a:solidFill>
                <a:schemeClr val="dk1"/>
              </a:solidFill>
              <a:latin typeface="Palatino Linotype"/>
              <a:ea typeface="Palatino Linotype"/>
              <a:cs typeface="Palatino Linotype"/>
              <a:sym typeface="Palatino Linotype"/>
            </a:endParaRPr>
          </a:p>
        </p:txBody>
      </p:sp>
      <p:sp>
        <p:nvSpPr>
          <p:cNvPr id="290" name="Google Shape;290;gbade216e48_0_64"/>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823247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bade216e48_0_58"/>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err="1">
                <a:solidFill>
                  <a:schemeClr val="dk1"/>
                </a:solidFill>
                <a:latin typeface="Palatino Linotype"/>
                <a:ea typeface="Palatino Linotype"/>
                <a:cs typeface="Palatino Linotype"/>
                <a:sym typeface="Palatino Linotype"/>
              </a:rPr>
              <a:t>Avinash</a:t>
            </a:r>
            <a:r>
              <a:rPr lang="en-US" sz="2400" dirty="0">
                <a:solidFill>
                  <a:schemeClr val="dk1"/>
                </a:solidFill>
                <a:latin typeface="Palatino Linotype"/>
                <a:ea typeface="Palatino Linotype"/>
                <a:cs typeface="Palatino Linotype"/>
                <a:sym typeface="Palatino Linotype"/>
              </a:rPr>
              <a:t> invested an amount of Rs. 25,000 and started a business. </a:t>
            </a:r>
            <a:r>
              <a:rPr lang="en-US" sz="2400" dirty="0" err="1">
                <a:solidFill>
                  <a:schemeClr val="dk1"/>
                </a:solidFill>
                <a:latin typeface="Palatino Linotype"/>
                <a:ea typeface="Palatino Linotype"/>
                <a:cs typeface="Palatino Linotype"/>
                <a:sym typeface="Palatino Linotype"/>
              </a:rPr>
              <a:t>Jitendra</a:t>
            </a:r>
            <a:r>
              <a:rPr lang="en-US" sz="2400" dirty="0">
                <a:solidFill>
                  <a:schemeClr val="dk1"/>
                </a:solidFill>
                <a:latin typeface="Palatino Linotype"/>
                <a:ea typeface="Palatino Linotype"/>
                <a:cs typeface="Palatino Linotype"/>
                <a:sym typeface="Palatino Linotype"/>
              </a:rPr>
              <a:t> joined him after one year with an amount of Rs. 30,000. After two year from starting the business, they earned the profit of Rs. 24,000. What will be </a:t>
            </a:r>
            <a:r>
              <a:rPr lang="en-US" sz="2400" dirty="0" err="1">
                <a:solidFill>
                  <a:schemeClr val="dk1"/>
                </a:solidFill>
                <a:latin typeface="Palatino Linotype"/>
                <a:ea typeface="Palatino Linotype"/>
                <a:cs typeface="Palatino Linotype"/>
                <a:sym typeface="Palatino Linotype"/>
              </a:rPr>
              <a:t>Avinash</a:t>
            </a:r>
            <a:r>
              <a:rPr lang="en-US" sz="2400" dirty="0">
                <a:solidFill>
                  <a:schemeClr val="dk1"/>
                </a:solidFill>
                <a:latin typeface="Palatino Linotype"/>
                <a:ea typeface="Palatino Linotype"/>
                <a:cs typeface="Palatino Linotype"/>
                <a:sym typeface="Palatino Linotype"/>
              </a:rPr>
              <a:t> share in the profit?</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15000    B) 24000   C) 30000   D) 20000</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p:txBody>
      </p:sp>
      <p:sp>
        <p:nvSpPr>
          <p:cNvPr id="283" name="Google Shape;283;gbade216e48_0_58"/>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2036586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p:nvPr/>
        </p:nvSpPr>
        <p:spPr>
          <a:xfrm>
            <a:off x="545432" y="994156"/>
            <a:ext cx="1108509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and B invest in a business in the ratio 3 : 2. If 5% of the total profit goes to charity and A's share is Rs.1710, the total profit is :</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a)Rs.2000   		  b) Rs.3000   		 c)Rs.1900  		d) Rs.2100</a:t>
            </a:r>
            <a:endParaRPr sz="2400">
              <a:solidFill>
                <a:schemeClr val="dk1"/>
              </a:solidFill>
              <a:latin typeface="Palatino Linotype"/>
              <a:ea typeface="Palatino Linotype"/>
              <a:cs typeface="Palatino Linotype"/>
              <a:sym typeface="Palatino Linotype"/>
            </a:endParaRPr>
          </a:p>
        </p:txBody>
      </p:sp>
      <p:sp>
        <p:nvSpPr>
          <p:cNvPr id="108" name="Google Shape;108;p3"/>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386474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545432" y="994156"/>
            <a:ext cx="1108509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Two partners A and B start a business by investing Rs. 5000 and Rs 4000 respectively. What will the ratio of their profits at the end of the year?</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 a)4:3     b)4:9   c) 3:7       d)5:4</a:t>
            </a:r>
            <a:endParaRPr sz="2400">
              <a:solidFill>
                <a:schemeClr val="dk1"/>
              </a:solidFill>
              <a:latin typeface="Palatino Linotype"/>
              <a:ea typeface="Palatino Linotype"/>
              <a:cs typeface="Palatino Linotype"/>
              <a:sym typeface="Palatino Linotype"/>
            </a:endParaRPr>
          </a:p>
        </p:txBody>
      </p:sp>
      <p:sp>
        <p:nvSpPr>
          <p:cNvPr id="150" name="Google Shape;150;p9"/>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942573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bade216e48_0_20"/>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lvl="0"/>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smtClean="0">
                <a:solidFill>
                  <a:schemeClr val="dk1"/>
                </a:solidFill>
                <a:latin typeface="Palatino Linotype"/>
                <a:ea typeface="Palatino Linotype"/>
                <a:cs typeface="Palatino Linotype"/>
                <a:sym typeface="Palatino Linotype"/>
              </a:rPr>
              <a:t>Ajay and Vijay are partners in a business firm. Ajay puts in Rs. 5000 and Vijay put in Rs. 6000. Ajay receives 12.5 % of the profit for managing the business and the balance is divided in the ratio of their capitals. If the total profit is Rs. 880, find Vijay’s total share.</a:t>
            </a:r>
          </a:p>
          <a:p>
            <a:pPr lvl="0"/>
            <a:r>
              <a:rPr lang="en-US" sz="2400" dirty="0" smtClean="0">
                <a:solidFill>
                  <a:schemeClr val="dk1"/>
                </a:solidFill>
                <a:latin typeface="Palatino Linotype"/>
                <a:ea typeface="Palatino Linotype"/>
                <a:cs typeface="Palatino Linotype"/>
                <a:sym typeface="Palatino Linotype"/>
              </a:rPr>
              <a:t>A. Rs. 470           B. Rs. 465                    C. Rs. 460                   D. Rs. 455</a:t>
            </a: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p:txBody>
      </p:sp>
      <p:sp>
        <p:nvSpPr>
          <p:cNvPr id="269" name="Google Shape;269;gbade216e48_0_20"/>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675986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bade216e48_0_51"/>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lvl="0"/>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smtClean="0">
                <a:solidFill>
                  <a:schemeClr val="dk1"/>
                </a:solidFill>
                <a:latin typeface="Palatino Linotype"/>
                <a:ea typeface="Palatino Linotype"/>
                <a:cs typeface="Palatino Linotype"/>
                <a:sym typeface="Palatino Linotype"/>
              </a:rPr>
              <a:t>The three partners A, B, and C decided to run a business together. All of them invested Rs. 1000, Rs. 1500 and Rs. 3000 respectively. B is the CEO and he manages all the work. The other two are sleeping partner. If B receives 12000 per month as a fixed salary and the total profit made by all of them was Rs. 5,40,000 in one year, then what was B’s total share of the profit?</a:t>
            </a:r>
          </a:p>
          <a:p>
            <a:pPr lvl="0"/>
            <a:r>
              <a:rPr lang="en-US" sz="2400" dirty="0" smtClean="0">
                <a:solidFill>
                  <a:schemeClr val="dk1"/>
                </a:solidFill>
                <a:latin typeface="Palatino Linotype"/>
                <a:ea typeface="Palatino Linotype"/>
                <a:cs typeface="Palatino Linotype"/>
                <a:sym typeface="Palatino Linotype"/>
              </a:rPr>
              <a:t>A. Rs. 2,52,000                     B. Rs. 2,36,000</a:t>
            </a:r>
            <a:br>
              <a:rPr lang="en-US" sz="2400" dirty="0" smtClean="0">
                <a:solidFill>
                  <a:schemeClr val="dk1"/>
                </a:solidFill>
                <a:latin typeface="Palatino Linotype"/>
                <a:ea typeface="Palatino Linotype"/>
                <a:cs typeface="Palatino Linotype"/>
                <a:sym typeface="Palatino Linotype"/>
              </a:rPr>
            </a:br>
            <a:r>
              <a:rPr lang="en-US" sz="2400" dirty="0" smtClean="0">
                <a:solidFill>
                  <a:schemeClr val="dk1"/>
                </a:solidFill>
                <a:latin typeface="Palatino Linotype"/>
                <a:ea typeface="Palatino Linotype"/>
                <a:cs typeface="Palatino Linotype"/>
                <a:sym typeface="Palatino Linotype"/>
              </a:rPr>
              <a:t>C. Rs. 2,64,000                      D. Rs. 2,72,000</a:t>
            </a: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p:txBody>
      </p:sp>
      <p:sp>
        <p:nvSpPr>
          <p:cNvPr id="276" name="Google Shape;276;gbade216e48_0_51"/>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18352767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9"/>
          <p:cNvSpPr/>
          <p:nvPr/>
        </p:nvSpPr>
        <p:spPr>
          <a:xfrm>
            <a:off x="545432" y="994156"/>
            <a:ext cx="11085094"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Study the following table carefully and answer the questions that follow:</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Three persons A, B, C invested different amounts in different years for different time period and shared profit from total profit given as per table. Some values are missing. Answer the questions on the basis of given table and information in question.</a:t>
            </a:r>
            <a:endParaRPr dirty="0"/>
          </a:p>
          <a:p>
            <a:pPr marL="0" marR="0" lvl="0" indent="0" algn="l" rtl="0">
              <a:spcBef>
                <a:spcPts val="0"/>
              </a:spcBef>
              <a:spcAft>
                <a:spcPts val="0"/>
              </a:spcAft>
              <a:buNone/>
            </a:pPr>
            <a:r>
              <a:rPr lang="en-US" sz="2400" b="1" dirty="0" smtClean="0">
                <a:solidFill>
                  <a:schemeClr val="dk1"/>
                </a:solidFill>
                <a:latin typeface="Palatino Linotype"/>
                <a:ea typeface="Palatino Linotype"/>
                <a:cs typeface="Palatino Linotype"/>
                <a:sym typeface="Palatino Linotype"/>
              </a:rPr>
              <a:t>Q. </a:t>
            </a:r>
            <a:r>
              <a:rPr lang="en-US" sz="2400" b="1" dirty="0">
                <a:solidFill>
                  <a:schemeClr val="dk1"/>
                </a:solidFill>
                <a:latin typeface="Palatino Linotype"/>
                <a:ea typeface="Palatino Linotype"/>
                <a:cs typeface="Palatino Linotype"/>
                <a:sym typeface="Palatino Linotype"/>
              </a:rPr>
              <a:t>B’s investment in 2015 is 6000 less than that of A in same year. C’s profit in 2015 is Rs.17,500. Find for how many months did C invest his money in 2015?      </a:t>
            </a:r>
            <a:endParaRPr sz="2400" b="1"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9         b. 7       c. 5        d. 6</a:t>
            </a: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b="1" dirty="0">
                <a:solidFill>
                  <a:schemeClr val="dk1"/>
                </a:solidFill>
                <a:latin typeface="Palatino Linotype"/>
                <a:ea typeface="Palatino Linotype"/>
                <a:cs typeface="Palatino Linotype"/>
                <a:sym typeface="Palatino Linotype"/>
              </a:rPr>
              <a:t> </a:t>
            </a:r>
            <a:endParaRPr sz="24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p:txBody>
      </p:sp>
      <p:sp>
        <p:nvSpPr>
          <p:cNvPr id="297" name="Google Shape;297;p19"/>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p:txBody>
      </p:sp>
      <p:pic>
        <p:nvPicPr>
          <p:cNvPr id="298" name="Google Shape;298;p19"/>
          <p:cNvPicPr preferRelativeResize="0"/>
          <p:nvPr/>
        </p:nvPicPr>
        <p:blipFill rotWithShape="1">
          <a:blip r:embed="rId3">
            <a:alphaModFix/>
          </a:blip>
          <a:srcRect/>
          <a:stretch/>
        </p:blipFill>
        <p:spPr>
          <a:xfrm>
            <a:off x="6786813" y="3629526"/>
            <a:ext cx="5260807" cy="3076074"/>
          </a:xfrm>
          <a:prstGeom prst="rect">
            <a:avLst/>
          </a:prstGeom>
          <a:noFill/>
          <a:ln>
            <a:noFill/>
          </a:ln>
        </p:spPr>
      </p:pic>
    </p:spTree>
    <p:extLst>
      <p:ext uri="{BB962C8B-B14F-4D97-AF65-F5344CB8AC3E}">
        <p14:creationId xmlns:p14="http://schemas.microsoft.com/office/powerpoint/2010/main" val="2817198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0"/>
          <p:cNvSpPr/>
          <p:nvPr/>
        </p:nvSpPr>
        <p:spPr>
          <a:xfrm>
            <a:off x="545432" y="994156"/>
            <a:ext cx="11085094"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Study the following table carefully and answer the questions that follow:</a:t>
            </a:r>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Three persons A, B, C invested different amounts in different years for different time period and shared profit from total profit given as per table. Some values are missing. Answer the questions on the basis of given table and information in question.</a:t>
            </a:r>
            <a:endParaRPr/>
          </a:p>
          <a:p>
            <a:pPr marL="0" marR="0" lvl="0" indent="0" algn="l" rtl="0">
              <a:spcBef>
                <a:spcPts val="0"/>
              </a:spcBef>
              <a:spcAft>
                <a:spcPts val="0"/>
              </a:spcAft>
              <a:buNone/>
            </a:pPr>
            <a:r>
              <a:rPr lang="en-US" sz="2400" b="1" dirty="0" smtClean="0">
                <a:solidFill>
                  <a:schemeClr val="dk1"/>
                </a:solidFill>
                <a:latin typeface="Palatino Linotype"/>
                <a:ea typeface="Palatino Linotype"/>
                <a:cs typeface="Palatino Linotype"/>
                <a:sym typeface="Palatino Linotype"/>
              </a:rPr>
              <a:t>Q. </a:t>
            </a:r>
            <a:r>
              <a:rPr lang="en-US" sz="2400" b="1" dirty="0">
                <a:solidFill>
                  <a:schemeClr val="dk1"/>
                </a:solidFill>
                <a:latin typeface="Palatino Linotype"/>
                <a:ea typeface="Palatino Linotype"/>
                <a:cs typeface="Palatino Linotype"/>
                <a:sym typeface="Palatino Linotype"/>
              </a:rPr>
              <a:t>Find the profit of C in 2014, if the profits of A and B in the same year is Rs.10,500 and Rs.13,500.</a:t>
            </a:r>
            <a:endParaRPr sz="2400" b="1">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12000     b. 15000     c. 13890    d. 12345</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b="1" dirty="0">
                <a:solidFill>
                  <a:schemeClr val="dk1"/>
                </a:solidFill>
                <a:latin typeface="Palatino Linotype"/>
                <a:ea typeface="Palatino Linotype"/>
                <a:cs typeface="Palatino Linotype"/>
                <a:sym typeface="Palatino Linotype"/>
              </a:rPr>
              <a:t> </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
        <p:nvSpPr>
          <p:cNvPr id="305" name="Google Shape;305;p20"/>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p:txBody>
      </p:sp>
      <p:pic>
        <p:nvPicPr>
          <p:cNvPr id="306" name="Google Shape;306;p20"/>
          <p:cNvPicPr preferRelativeResize="0"/>
          <p:nvPr/>
        </p:nvPicPr>
        <p:blipFill rotWithShape="1">
          <a:blip r:embed="rId3">
            <a:alphaModFix/>
          </a:blip>
          <a:srcRect/>
          <a:stretch/>
        </p:blipFill>
        <p:spPr>
          <a:xfrm>
            <a:off x="6786813" y="3629526"/>
            <a:ext cx="5260807" cy="3076074"/>
          </a:xfrm>
          <a:prstGeom prst="rect">
            <a:avLst/>
          </a:prstGeom>
          <a:noFill/>
          <a:ln>
            <a:noFill/>
          </a:ln>
        </p:spPr>
      </p:pic>
    </p:spTree>
    <p:extLst>
      <p:ext uri="{BB962C8B-B14F-4D97-AF65-F5344CB8AC3E}">
        <p14:creationId xmlns:p14="http://schemas.microsoft.com/office/powerpoint/2010/main" val="724118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1"/>
          <p:cNvSpPr/>
          <p:nvPr/>
        </p:nvSpPr>
        <p:spPr>
          <a:xfrm>
            <a:off x="545432" y="994156"/>
            <a:ext cx="11085094"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Study the following table carefully and answer the questions that follow:</a:t>
            </a:r>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Three persons A, B, C invested different amounts in different years for different time period and shared profit from total profit given as per table. Some values are missing. Answer the questions on the basis of given table and information in question.</a:t>
            </a:r>
            <a:endParaRPr/>
          </a:p>
          <a:p>
            <a:pPr marL="0" marR="0" lvl="0" indent="0" algn="l" rtl="0">
              <a:spcBef>
                <a:spcPts val="0"/>
              </a:spcBef>
              <a:spcAft>
                <a:spcPts val="0"/>
              </a:spcAft>
              <a:buNone/>
            </a:pPr>
            <a:r>
              <a:rPr lang="en-US" sz="2400" b="1" dirty="0" smtClean="0">
                <a:solidFill>
                  <a:schemeClr val="dk1"/>
                </a:solidFill>
                <a:latin typeface="Palatino Linotype"/>
                <a:ea typeface="Palatino Linotype"/>
                <a:cs typeface="Palatino Linotype"/>
                <a:sym typeface="Palatino Linotype"/>
              </a:rPr>
              <a:t>Q. </a:t>
            </a:r>
            <a:r>
              <a:rPr lang="en-US" sz="2400" b="1" dirty="0">
                <a:solidFill>
                  <a:schemeClr val="dk1"/>
                </a:solidFill>
                <a:latin typeface="Palatino Linotype"/>
                <a:ea typeface="Palatino Linotype"/>
                <a:cs typeface="Palatino Linotype"/>
                <a:sym typeface="Palatino Linotype"/>
              </a:rPr>
              <a:t>In 2013, profit of A and C together is Rs 13,750 and also difference in their profit shares is Rs 1250. Find the total profit in that year.</a:t>
            </a:r>
            <a:endParaRPr sz="2400" b="1">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12900      b. 13456       c. CND</a:t>
            </a:r>
            <a:r>
              <a:rPr lang="en-US" sz="2400" b="1" dirty="0">
                <a:solidFill>
                  <a:schemeClr val="dk1"/>
                </a:solidFill>
                <a:latin typeface="Palatino Linotype"/>
                <a:ea typeface="Palatino Linotype"/>
                <a:cs typeface="Palatino Linotype"/>
                <a:sym typeface="Palatino Linotype"/>
              </a:rPr>
              <a:t>        </a:t>
            </a:r>
            <a:r>
              <a:rPr lang="en-US" sz="2400" dirty="0">
                <a:solidFill>
                  <a:schemeClr val="dk1"/>
                </a:solidFill>
                <a:latin typeface="Palatino Linotype"/>
                <a:ea typeface="Palatino Linotype"/>
                <a:cs typeface="Palatino Linotype"/>
                <a:sym typeface="Palatino Linotype"/>
              </a:rPr>
              <a:t>d. 12345</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
        <p:nvSpPr>
          <p:cNvPr id="313" name="Google Shape;313;p21"/>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p:txBody>
      </p:sp>
      <p:pic>
        <p:nvPicPr>
          <p:cNvPr id="314" name="Google Shape;314;p21"/>
          <p:cNvPicPr preferRelativeResize="0"/>
          <p:nvPr/>
        </p:nvPicPr>
        <p:blipFill rotWithShape="1">
          <a:blip r:embed="rId3">
            <a:alphaModFix/>
          </a:blip>
          <a:srcRect/>
          <a:stretch/>
        </p:blipFill>
        <p:spPr>
          <a:xfrm>
            <a:off x="6786813" y="3629526"/>
            <a:ext cx="5260807" cy="3076074"/>
          </a:xfrm>
          <a:prstGeom prst="rect">
            <a:avLst/>
          </a:prstGeom>
          <a:noFill/>
          <a:ln>
            <a:noFill/>
          </a:ln>
        </p:spPr>
      </p:pic>
    </p:spTree>
    <p:extLst>
      <p:ext uri="{BB962C8B-B14F-4D97-AF65-F5344CB8AC3E}">
        <p14:creationId xmlns:p14="http://schemas.microsoft.com/office/powerpoint/2010/main" val="558054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35</a:t>
            </a:fld>
            <a:endParaRPr/>
          </a:p>
        </p:txBody>
      </p:sp>
      <p:sp>
        <p:nvSpPr>
          <p:cNvPr id="320" name="Google Shape;320;p30"/>
          <p:cNvSpPr/>
          <p:nvPr/>
        </p:nvSpPr>
        <p:spPr>
          <a:xfrm>
            <a:off x="3724201" y="2967335"/>
            <a:ext cx="4743606"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rgbClr val="C2CCF3"/>
                </a:solidFill>
                <a:latin typeface="Palatino Linotype"/>
                <a:ea typeface="Palatino Linotype"/>
                <a:cs typeface="Palatino Linotype"/>
                <a:sym typeface="Palatino Linotype"/>
              </a:rPr>
              <a:t>Any </a:t>
            </a:r>
            <a:r>
              <a:rPr lang="en-US" sz="5400" b="1" cap="none">
                <a:solidFill>
                  <a:srgbClr val="C2CCF3"/>
                </a:solidFill>
                <a:latin typeface="Times New Roman"/>
                <a:ea typeface="Times New Roman"/>
                <a:cs typeface="Times New Roman"/>
                <a:sym typeface="Times New Roman"/>
              </a:rPr>
              <a:t>Doubts</a:t>
            </a:r>
            <a:r>
              <a:rPr lang="en-US" sz="5400" b="1" cap="none">
                <a:solidFill>
                  <a:srgbClr val="C2CCF3"/>
                </a:solidFill>
                <a:latin typeface="Palatino Linotype"/>
                <a:ea typeface="Palatino Linotype"/>
                <a:cs typeface="Palatino Linotype"/>
                <a:sym typeface="Palatino Linotype"/>
              </a:rPr>
              <a:t>???</a:t>
            </a:r>
            <a:endParaRPr/>
          </a:p>
        </p:txBody>
      </p:sp>
    </p:spTree>
    <p:extLst>
      <p:ext uri="{BB962C8B-B14F-4D97-AF65-F5344CB8AC3E}">
        <p14:creationId xmlns:p14="http://schemas.microsoft.com/office/powerpoint/2010/main" val="37077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B and C enter into a partnership with a capital in which A's contribution is Rs.20,000. If out of a total profit of Rs.1000, A gets Rs.500 and B gets Rs.300, then C's capital is :</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Rs.6000   		b) Rs.4000  		c) Rs.5000   		d)Rs.8000</a:t>
            </a:r>
            <a:endParaRPr sz="2400">
              <a:solidFill>
                <a:schemeClr val="dk1"/>
              </a:solidFill>
              <a:latin typeface="Palatino Linotype"/>
              <a:ea typeface="Palatino Linotype"/>
              <a:cs typeface="Palatino Linotype"/>
              <a:sym typeface="Palatino Linotype"/>
            </a:endParaRPr>
          </a:p>
        </p:txBody>
      </p:sp>
      <p:sp>
        <p:nvSpPr>
          <p:cNvPr id="136" name="Google Shape;136;p7"/>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603809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p:nvPr/>
        </p:nvSpPr>
        <p:spPr>
          <a:xfrm>
            <a:off x="545432" y="994156"/>
            <a:ext cx="11085094"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Palatino Linotype"/>
                <a:ea typeface="Palatino Linotype"/>
                <a:cs typeface="Palatino Linotype"/>
                <a:sym typeface="Palatino Linotype"/>
              </a:rPr>
              <a:t>P and Q started a business investing Rs. 8500 and Rs. 1500 respectively. In what ratio the profit earned after 2 years be divided between P and Q respectively?</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3 : 4    		(B) 3 : 5   		 (C) 15 : 23 		 (D) None of these</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		</a:t>
            </a:r>
            <a:endParaRPr sz="2400">
              <a:solidFill>
                <a:schemeClr val="dk1"/>
              </a:solidFill>
              <a:latin typeface="Times New Roman"/>
              <a:ea typeface="Times New Roman"/>
              <a:cs typeface="Times New Roman"/>
              <a:sym typeface="Times New Roman"/>
            </a:endParaRPr>
          </a:p>
        </p:txBody>
      </p:sp>
      <p:sp>
        <p:nvSpPr>
          <p:cNvPr id="199" name="Google Shape;199;p16"/>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41673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p:nvPr/>
        </p:nvSpPr>
        <p:spPr>
          <a:xfrm>
            <a:off x="545432" y="994156"/>
            <a:ext cx="1108509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err="1">
                <a:solidFill>
                  <a:schemeClr val="dk1"/>
                </a:solidFill>
                <a:latin typeface="Palatino Linotype"/>
                <a:ea typeface="Palatino Linotype"/>
                <a:cs typeface="Palatino Linotype"/>
                <a:sym typeface="Palatino Linotype"/>
              </a:rPr>
              <a:t>Rekha</a:t>
            </a:r>
            <a:r>
              <a:rPr lang="en-US" sz="2400" dirty="0">
                <a:solidFill>
                  <a:schemeClr val="dk1"/>
                </a:solidFill>
                <a:latin typeface="Palatino Linotype"/>
                <a:ea typeface="Palatino Linotype"/>
                <a:cs typeface="Palatino Linotype"/>
                <a:sym typeface="Palatino Linotype"/>
              </a:rPr>
              <a:t>  and </a:t>
            </a:r>
            <a:r>
              <a:rPr lang="en-US" sz="2400" dirty="0" err="1">
                <a:solidFill>
                  <a:schemeClr val="dk1"/>
                </a:solidFill>
                <a:latin typeface="Palatino Linotype"/>
                <a:ea typeface="Palatino Linotype"/>
                <a:cs typeface="Palatino Linotype"/>
                <a:sym typeface="Palatino Linotype"/>
              </a:rPr>
              <a:t>Meena</a:t>
            </a:r>
            <a:r>
              <a:rPr lang="en-US" sz="2400" dirty="0">
                <a:solidFill>
                  <a:schemeClr val="dk1"/>
                </a:solidFill>
                <a:latin typeface="Palatino Linotype"/>
                <a:ea typeface="Palatino Linotype"/>
                <a:cs typeface="Palatino Linotype"/>
                <a:sym typeface="Palatino Linotype"/>
              </a:rPr>
              <a:t> started a boutique investing amounts of Rs. </a:t>
            </a:r>
            <a:r>
              <a:rPr lang="en-US" sz="2400" dirty="0" smtClean="0">
                <a:solidFill>
                  <a:schemeClr val="dk1"/>
                </a:solidFill>
                <a:latin typeface="Palatino Linotype"/>
                <a:ea typeface="Palatino Linotype"/>
                <a:cs typeface="Palatino Linotype"/>
                <a:sym typeface="Palatino Linotype"/>
              </a:rPr>
              <a:t>3,500 </a:t>
            </a:r>
            <a:r>
              <a:rPr lang="en-US" sz="2400" dirty="0">
                <a:solidFill>
                  <a:schemeClr val="dk1"/>
                </a:solidFill>
                <a:latin typeface="Palatino Linotype"/>
                <a:ea typeface="Palatino Linotype"/>
                <a:cs typeface="Palatino Linotype"/>
                <a:sym typeface="Palatino Linotype"/>
              </a:rPr>
              <a:t>and Rs. </a:t>
            </a:r>
            <a:r>
              <a:rPr lang="en-US" sz="2400" dirty="0" smtClean="0">
                <a:solidFill>
                  <a:schemeClr val="dk1"/>
                </a:solidFill>
                <a:latin typeface="Palatino Linotype"/>
                <a:ea typeface="Palatino Linotype"/>
                <a:cs typeface="Palatino Linotype"/>
                <a:sym typeface="Palatino Linotype"/>
              </a:rPr>
              <a:t>5,600 </a:t>
            </a:r>
            <a:r>
              <a:rPr lang="en-US" sz="2400" dirty="0">
                <a:solidFill>
                  <a:schemeClr val="dk1"/>
                </a:solidFill>
                <a:latin typeface="Palatino Linotype"/>
                <a:ea typeface="Palatino Linotype"/>
                <a:cs typeface="Palatino Linotype"/>
                <a:sym typeface="Palatino Linotype"/>
              </a:rPr>
              <a:t>respectively. In </a:t>
            </a:r>
            <a:r>
              <a:rPr lang="en-US" sz="2400" dirty="0" err="1">
                <a:solidFill>
                  <a:schemeClr val="dk1"/>
                </a:solidFill>
                <a:latin typeface="Palatino Linotype"/>
                <a:ea typeface="Palatino Linotype"/>
                <a:cs typeface="Palatino Linotype"/>
                <a:sym typeface="Palatino Linotype"/>
              </a:rPr>
              <a:t>Rekha’s</a:t>
            </a:r>
            <a:r>
              <a:rPr lang="en-US" sz="2400" dirty="0">
                <a:solidFill>
                  <a:schemeClr val="dk1"/>
                </a:solidFill>
                <a:latin typeface="Palatino Linotype"/>
                <a:ea typeface="Palatino Linotype"/>
                <a:cs typeface="Palatino Linotype"/>
                <a:sym typeface="Palatino Linotype"/>
              </a:rPr>
              <a:t> share in the profit earned by them is Rs. 4500 then what is the total profit earned?</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Rs. 8100    (b) Rs. 12700   (c) Rs. 7200   (d) Rs. 11700</a:t>
            </a:r>
            <a:endParaRPr sz="2400" dirty="0">
              <a:solidFill>
                <a:schemeClr val="dk1"/>
              </a:solidFill>
              <a:latin typeface="Palatino Linotype"/>
              <a:ea typeface="Palatino Linotype"/>
              <a:cs typeface="Palatino Linotype"/>
              <a:sym typeface="Palatino Linotype"/>
            </a:endParaRPr>
          </a:p>
        </p:txBody>
      </p:sp>
      <p:sp>
        <p:nvSpPr>
          <p:cNvPr id="171" name="Google Shape;171;p12"/>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651253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bade216e48_0_12"/>
          <p:cNvSpPr/>
          <p:nvPr/>
        </p:nvSpPr>
        <p:spPr>
          <a:xfrm>
            <a:off x="545432" y="994156"/>
            <a:ext cx="110850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a:t>
            </a:r>
            <a:r>
              <a:rPr lang="en-US" sz="2400" dirty="0" smtClean="0">
                <a:solidFill>
                  <a:schemeClr val="dk1"/>
                </a:solidFill>
                <a:latin typeface="Times New Roman"/>
                <a:ea typeface="Times New Roman"/>
                <a:cs typeface="Times New Roman"/>
                <a:sym typeface="Times New Roman"/>
              </a:rPr>
              <a:t>. </a:t>
            </a:r>
            <a:r>
              <a:rPr lang="en-US" sz="2400" dirty="0">
                <a:solidFill>
                  <a:schemeClr val="dk1"/>
                </a:solidFill>
                <a:latin typeface="Palatino Linotype"/>
                <a:ea typeface="Palatino Linotype"/>
                <a:cs typeface="Palatino Linotype"/>
                <a:sym typeface="Palatino Linotype"/>
              </a:rPr>
              <a:t>K, L and M invest sum in the ratio of 15 : 20 : 27 respectively. If they earned total  profit of Rs 20460.what is the difference between the profit of k and L ? </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Rs.800            (B) Rs. 900        (C) Rs. 1650        (D) Rs. 1500</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endParaRPr sz="2400">
              <a:solidFill>
                <a:schemeClr val="dk1"/>
              </a:solidFill>
              <a:latin typeface="Palatino Linotype"/>
              <a:ea typeface="Palatino Linotype"/>
              <a:cs typeface="Palatino Linotype"/>
              <a:sym typeface="Palatino Linotype"/>
            </a:endParaRPr>
          </a:p>
        </p:txBody>
      </p:sp>
      <p:sp>
        <p:nvSpPr>
          <p:cNvPr id="234" name="Google Shape;234;gbade216e48_0_12"/>
          <p:cNvSpPr/>
          <p:nvPr/>
        </p:nvSpPr>
        <p:spPr>
          <a:xfrm>
            <a:off x="2317531" y="331076"/>
            <a:ext cx="8434500" cy="39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a:p>
        </p:txBody>
      </p:sp>
    </p:spTree>
    <p:extLst>
      <p:ext uri="{BB962C8B-B14F-4D97-AF65-F5344CB8AC3E}">
        <p14:creationId xmlns:p14="http://schemas.microsoft.com/office/powerpoint/2010/main" val="3823071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p:nvPr/>
        </p:nvSpPr>
        <p:spPr>
          <a:xfrm>
            <a:off x="545432" y="994156"/>
            <a:ext cx="1108509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If 4 (A's capital) = 6 (B's capital) = 10 (C's capital), then out of a profit of Rs. 3100, C will receive ____</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a)Rs.600   		 b) Rs.400		   c) Rs.500 		  d) Rs.900 </a:t>
            </a:r>
            <a:endParaRPr sz="2400">
              <a:solidFill>
                <a:schemeClr val="dk1"/>
              </a:solidFill>
              <a:latin typeface="Palatino Linotype"/>
              <a:ea typeface="Palatino Linotype"/>
              <a:cs typeface="Palatino Linotype"/>
              <a:sym typeface="Palatino Linotype"/>
            </a:endParaRPr>
          </a:p>
        </p:txBody>
      </p:sp>
      <p:sp>
        <p:nvSpPr>
          <p:cNvPr id="122" name="Google Shape;122;p5"/>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4493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p:nvPr/>
        </p:nvSpPr>
        <p:spPr>
          <a:xfrm>
            <a:off x="545432" y="994156"/>
            <a:ext cx="1108509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Q. </a:t>
            </a:r>
            <a:r>
              <a:rPr lang="en-US" sz="2400" dirty="0">
                <a:solidFill>
                  <a:schemeClr val="dk1"/>
                </a:solidFill>
                <a:latin typeface="Palatino Linotype"/>
                <a:ea typeface="Palatino Linotype"/>
                <a:cs typeface="Palatino Linotype"/>
                <a:sym typeface="Palatino Linotype"/>
              </a:rPr>
              <a:t>A, B and C get a video cassette for Rs. 4200. If they use it for 6 hours, 10 hours and 12 hours respectively then how much rent did C pay?</a:t>
            </a:r>
            <a:endParaRPr sz="2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2400" dirty="0">
                <a:solidFill>
                  <a:schemeClr val="dk1"/>
                </a:solidFill>
                <a:latin typeface="Palatino Linotype"/>
                <a:ea typeface="Palatino Linotype"/>
                <a:cs typeface="Palatino Linotype"/>
                <a:sym typeface="Palatino Linotype"/>
              </a:rPr>
              <a:t>(a) Rs. 1800   (b) Rs. 3500  (c) Rs. 2500  (d) Rs. 2480</a:t>
            </a:r>
            <a:endParaRPr sz="2400">
              <a:solidFill>
                <a:schemeClr val="dk1"/>
              </a:solidFill>
              <a:latin typeface="Palatino Linotype"/>
              <a:ea typeface="Palatino Linotype"/>
              <a:cs typeface="Palatino Linotype"/>
              <a:sym typeface="Palatino Linotype"/>
            </a:endParaRPr>
          </a:p>
        </p:txBody>
      </p:sp>
      <p:sp>
        <p:nvSpPr>
          <p:cNvPr id="178" name="Google Shape;178;p13"/>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800" b="1">
                <a:solidFill>
                  <a:schemeClr val="lt1"/>
                </a:solidFill>
                <a:latin typeface="Palatino Linotype"/>
                <a:ea typeface="Palatino Linotype"/>
                <a:cs typeface="Palatino Linotype"/>
                <a:sym typeface="Palatino Linotype"/>
              </a:rPr>
              <a:t>PARTNERSHIP</a:t>
            </a:r>
            <a:endParaRPr sz="2800" b="1">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2800" b="1">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024515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2054</TotalTime>
  <Words>2293</Words>
  <Application>Microsoft Office PowerPoint</Application>
  <PresentationFormat>Custom</PresentationFormat>
  <Paragraphs>220</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Executive</vt:lpstr>
      <vt:lpstr>PARTNERSHIP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Dell</cp:lastModifiedBy>
  <cp:revision>512</cp:revision>
  <dcterms:created xsi:type="dcterms:W3CDTF">2017-07-13T07:57:18Z</dcterms:created>
  <dcterms:modified xsi:type="dcterms:W3CDTF">2022-10-03T10:27:43Z</dcterms:modified>
</cp:coreProperties>
</file>