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380" r:id="rId2"/>
    <p:sldId id="463" r:id="rId3"/>
    <p:sldId id="455" r:id="rId4"/>
    <p:sldId id="427" r:id="rId5"/>
    <p:sldId id="462" r:id="rId6"/>
    <p:sldId id="464" r:id="rId7"/>
    <p:sldId id="431" r:id="rId8"/>
    <p:sldId id="475" r:id="rId9"/>
    <p:sldId id="467" r:id="rId10"/>
    <p:sldId id="473" r:id="rId11"/>
    <p:sldId id="474" r:id="rId12"/>
    <p:sldId id="454" r:id="rId13"/>
    <p:sldId id="457" r:id="rId14"/>
    <p:sldId id="458" r:id="rId15"/>
    <p:sldId id="456" r:id="rId16"/>
    <p:sldId id="439" r:id="rId17"/>
    <p:sldId id="460" r:id="rId18"/>
    <p:sldId id="445" r:id="rId19"/>
    <p:sldId id="448" r:id="rId20"/>
    <p:sldId id="459" r:id="rId21"/>
    <p:sldId id="461" r:id="rId22"/>
    <p:sldId id="472" r:id="rId23"/>
    <p:sldId id="465" r:id="rId24"/>
    <p:sldId id="466" r:id="rId25"/>
    <p:sldId id="468" r:id="rId26"/>
    <p:sldId id="471" r:id="rId27"/>
    <p:sldId id="470" r:id="rId28"/>
    <p:sldId id="469" r:id="rId29"/>
    <p:sldId id="33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210" autoAdjust="0"/>
  </p:normalViewPr>
  <p:slideViewPr>
    <p:cSldViewPr snapToGrid="0">
      <p:cViewPr varScale="1">
        <p:scale>
          <a:sx n="57" d="100"/>
          <a:sy n="57" d="100"/>
        </p:scale>
        <p:origin x="-121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Singh" userId="35d9a5dbf6c34f1b" providerId="LiveId" clId="{C0FD6AEB-32BE-4C27-BFD6-369BF653814B}"/>
    <pc:docChg chg="modSld sldOrd">
      <pc:chgData name="Vikas Singh" userId="35d9a5dbf6c34f1b" providerId="LiveId" clId="{C0FD6AEB-32BE-4C27-BFD6-369BF653814B}" dt="2022-01-27T14:40:58.515" v="50" actId="20577"/>
      <pc:docMkLst>
        <pc:docMk/>
      </pc:docMkLst>
      <pc:sldChg chg="modSp mod ord">
        <pc:chgData name="Vikas Singh" userId="35d9a5dbf6c34f1b" providerId="LiveId" clId="{C0FD6AEB-32BE-4C27-BFD6-369BF653814B}" dt="2022-01-27T14:39:54.592" v="23" actId="20577"/>
        <pc:sldMkLst>
          <pc:docMk/>
          <pc:sldMk cId="3819975560" sldId="431"/>
        </pc:sldMkLst>
        <pc:spChg chg="mod">
          <ac:chgData name="Vikas Singh" userId="35d9a5dbf6c34f1b" providerId="LiveId" clId="{C0FD6AEB-32BE-4C27-BFD6-369BF653814B}" dt="2022-01-27T14:39:54.592" v="23" actId="20577"/>
          <ac:spMkLst>
            <pc:docMk/>
            <pc:sldMk cId="3819975560" sldId="431"/>
            <ac:spMk id="3" creationId="{00000000-0000-0000-0000-000000000000}"/>
          </ac:spMkLst>
        </pc:spChg>
      </pc:sldChg>
      <pc:sldChg chg="modSp mod">
        <pc:chgData name="Vikas Singh" userId="35d9a5dbf6c34f1b" providerId="LiveId" clId="{C0FD6AEB-32BE-4C27-BFD6-369BF653814B}" dt="2022-01-27T14:40:25.838" v="36" actId="20577"/>
        <pc:sldMkLst>
          <pc:docMk/>
          <pc:sldMk cId="1780952083" sldId="439"/>
        </pc:sldMkLst>
        <pc:spChg chg="mod">
          <ac:chgData name="Vikas Singh" userId="35d9a5dbf6c34f1b" providerId="LiveId" clId="{C0FD6AEB-32BE-4C27-BFD6-369BF653814B}" dt="2022-01-27T14:40:25.838" v="36" actId="20577"/>
          <ac:spMkLst>
            <pc:docMk/>
            <pc:sldMk cId="1780952083" sldId="439"/>
            <ac:spMk id="3" creationId="{00000000-0000-0000-0000-000000000000}"/>
          </ac:spMkLst>
        </pc:spChg>
      </pc:sldChg>
      <pc:sldChg chg="modSp mod">
        <pc:chgData name="Vikas Singh" userId="35d9a5dbf6c34f1b" providerId="LiveId" clId="{C0FD6AEB-32BE-4C27-BFD6-369BF653814B}" dt="2022-01-27T14:40:32.114" v="38" actId="20577"/>
        <pc:sldMkLst>
          <pc:docMk/>
          <pc:sldMk cId="3762782932" sldId="445"/>
        </pc:sldMkLst>
        <pc:spChg chg="mod">
          <ac:chgData name="Vikas Singh" userId="35d9a5dbf6c34f1b" providerId="LiveId" clId="{C0FD6AEB-32BE-4C27-BFD6-369BF653814B}" dt="2022-01-27T14:40:32.114" v="38" actId="20577"/>
          <ac:spMkLst>
            <pc:docMk/>
            <pc:sldMk cId="3762782932" sldId="445"/>
            <ac:spMk id="3" creationId="{00000000-0000-0000-0000-000000000000}"/>
          </ac:spMkLst>
        </pc:spChg>
      </pc:sldChg>
      <pc:sldChg chg="modSp mod">
        <pc:chgData name="Vikas Singh" userId="35d9a5dbf6c34f1b" providerId="LiveId" clId="{C0FD6AEB-32BE-4C27-BFD6-369BF653814B}" dt="2022-01-27T14:40:35.489" v="39" actId="20577"/>
        <pc:sldMkLst>
          <pc:docMk/>
          <pc:sldMk cId="2621905890" sldId="448"/>
        </pc:sldMkLst>
        <pc:spChg chg="mod">
          <ac:chgData name="Vikas Singh" userId="35d9a5dbf6c34f1b" providerId="LiveId" clId="{C0FD6AEB-32BE-4C27-BFD6-369BF653814B}" dt="2022-01-27T14:40:35.489" v="39" actId="20577"/>
          <ac:spMkLst>
            <pc:docMk/>
            <pc:sldMk cId="2621905890" sldId="448"/>
            <ac:spMk id="3" creationId="{00000000-0000-0000-0000-000000000000}"/>
          </ac:spMkLst>
        </pc:spChg>
      </pc:sldChg>
      <pc:sldChg chg="modSp mod">
        <pc:chgData name="Vikas Singh" userId="35d9a5dbf6c34f1b" providerId="LiveId" clId="{C0FD6AEB-32BE-4C27-BFD6-369BF653814B}" dt="2022-01-27T14:40:11.493" v="28" actId="20577"/>
        <pc:sldMkLst>
          <pc:docMk/>
          <pc:sldMk cId="123360766" sldId="454"/>
        </pc:sldMkLst>
        <pc:spChg chg="mod">
          <ac:chgData name="Vikas Singh" userId="35d9a5dbf6c34f1b" providerId="LiveId" clId="{C0FD6AEB-32BE-4C27-BFD6-369BF653814B}" dt="2022-01-27T14:40:11.493" v="28" actId="20577"/>
          <ac:spMkLst>
            <pc:docMk/>
            <pc:sldMk cId="123360766" sldId="454"/>
            <ac:spMk id="3" creationId="{00000000-0000-0000-0000-000000000000}"/>
          </ac:spMkLst>
        </pc:spChg>
      </pc:sldChg>
      <pc:sldChg chg="modSp mod">
        <pc:chgData name="Vikas Singh" userId="35d9a5dbf6c34f1b" providerId="LiveId" clId="{C0FD6AEB-32BE-4C27-BFD6-369BF653814B}" dt="2022-01-27T14:40:23.043" v="34" actId="20577"/>
        <pc:sldMkLst>
          <pc:docMk/>
          <pc:sldMk cId="3963384338" sldId="456"/>
        </pc:sldMkLst>
        <pc:spChg chg="mod">
          <ac:chgData name="Vikas Singh" userId="35d9a5dbf6c34f1b" providerId="LiveId" clId="{C0FD6AEB-32BE-4C27-BFD6-369BF653814B}" dt="2022-01-27T14:40:23.043" v="34" actId="20577"/>
          <ac:spMkLst>
            <pc:docMk/>
            <pc:sldMk cId="3963384338" sldId="456"/>
            <ac:spMk id="3" creationId="{00000000-0000-0000-0000-000000000000}"/>
          </ac:spMkLst>
        </pc:spChg>
      </pc:sldChg>
      <pc:sldChg chg="modSp mod">
        <pc:chgData name="Vikas Singh" userId="35d9a5dbf6c34f1b" providerId="LiveId" clId="{C0FD6AEB-32BE-4C27-BFD6-369BF653814B}" dt="2022-01-27T14:40:15.643" v="30" actId="20577"/>
        <pc:sldMkLst>
          <pc:docMk/>
          <pc:sldMk cId="734666899" sldId="457"/>
        </pc:sldMkLst>
        <pc:spChg chg="mod">
          <ac:chgData name="Vikas Singh" userId="35d9a5dbf6c34f1b" providerId="LiveId" clId="{C0FD6AEB-32BE-4C27-BFD6-369BF653814B}" dt="2022-01-27T14:40:15.643" v="30" actId="20577"/>
          <ac:spMkLst>
            <pc:docMk/>
            <pc:sldMk cId="734666899" sldId="457"/>
            <ac:spMk id="3" creationId="{00000000-0000-0000-0000-000000000000}"/>
          </ac:spMkLst>
        </pc:spChg>
      </pc:sldChg>
      <pc:sldChg chg="modSp mod">
        <pc:chgData name="Vikas Singh" userId="35d9a5dbf6c34f1b" providerId="LiveId" clId="{C0FD6AEB-32BE-4C27-BFD6-369BF653814B}" dt="2022-01-27T14:40:19.691" v="32" actId="20577"/>
        <pc:sldMkLst>
          <pc:docMk/>
          <pc:sldMk cId="1918088944" sldId="458"/>
        </pc:sldMkLst>
        <pc:spChg chg="mod">
          <ac:chgData name="Vikas Singh" userId="35d9a5dbf6c34f1b" providerId="LiveId" clId="{C0FD6AEB-32BE-4C27-BFD6-369BF653814B}" dt="2022-01-27T14:40:19.691" v="32" actId="20577"/>
          <ac:spMkLst>
            <pc:docMk/>
            <pc:sldMk cId="1918088944" sldId="458"/>
            <ac:spMk id="3" creationId="{00000000-0000-0000-0000-000000000000}"/>
          </ac:spMkLst>
        </pc:spChg>
      </pc:sldChg>
      <pc:sldChg chg="modSp mod">
        <pc:chgData name="Vikas Singh" userId="35d9a5dbf6c34f1b" providerId="LiveId" clId="{C0FD6AEB-32BE-4C27-BFD6-369BF653814B}" dt="2022-01-27T14:40:38.636" v="40" actId="20577"/>
        <pc:sldMkLst>
          <pc:docMk/>
          <pc:sldMk cId="3220520013" sldId="459"/>
        </pc:sldMkLst>
        <pc:spChg chg="mod">
          <ac:chgData name="Vikas Singh" userId="35d9a5dbf6c34f1b" providerId="LiveId" clId="{C0FD6AEB-32BE-4C27-BFD6-369BF653814B}" dt="2022-01-27T14:40:38.636" v="40" actId="20577"/>
          <ac:spMkLst>
            <pc:docMk/>
            <pc:sldMk cId="3220520013" sldId="459"/>
            <ac:spMk id="3" creationId="{00000000-0000-0000-0000-000000000000}"/>
          </ac:spMkLst>
        </pc:spChg>
      </pc:sldChg>
      <pc:sldChg chg="modSp mod">
        <pc:chgData name="Vikas Singh" userId="35d9a5dbf6c34f1b" providerId="LiveId" clId="{C0FD6AEB-32BE-4C27-BFD6-369BF653814B}" dt="2022-01-27T14:40:28.947" v="37" actId="20577"/>
        <pc:sldMkLst>
          <pc:docMk/>
          <pc:sldMk cId="1744760488" sldId="460"/>
        </pc:sldMkLst>
        <pc:spChg chg="mod">
          <ac:chgData name="Vikas Singh" userId="35d9a5dbf6c34f1b" providerId="LiveId" clId="{C0FD6AEB-32BE-4C27-BFD6-369BF653814B}" dt="2022-01-27T14:40:28.947" v="37" actId="20577"/>
          <ac:spMkLst>
            <pc:docMk/>
            <pc:sldMk cId="1744760488" sldId="460"/>
            <ac:spMk id="3" creationId="{00000000-0000-0000-0000-000000000000}"/>
          </ac:spMkLst>
        </pc:spChg>
      </pc:sldChg>
      <pc:sldChg chg="modSp mod">
        <pc:chgData name="Vikas Singh" userId="35d9a5dbf6c34f1b" providerId="LiveId" clId="{C0FD6AEB-32BE-4C27-BFD6-369BF653814B}" dt="2022-01-27T14:40:43.279" v="43" actId="20577"/>
        <pc:sldMkLst>
          <pc:docMk/>
          <pc:sldMk cId="3539553595" sldId="461"/>
        </pc:sldMkLst>
        <pc:spChg chg="mod">
          <ac:chgData name="Vikas Singh" userId="35d9a5dbf6c34f1b" providerId="LiveId" clId="{C0FD6AEB-32BE-4C27-BFD6-369BF653814B}" dt="2022-01-27T14:40:43.279" v="43" actId="20577"/>
          <ac:spMkLst>
            <pc:docMk/>
            <pc:sldMk cId="3539553595" sldId="461"/>
            <ac:spMk id="3" creationId="{00000000-0000-0000-0000-000000000000}"/>
          </ac:spMkLst>
        </pc:spChg>
      </pc:sldChg>
      <pc:sldChg chg="modSp mod">
        <pc:chgData name="Vikas Singh" userId="35d9a5dbf6c34f1b" providerId="LiveId" clId="{C0FD6AEB-32BE-4C27-BFD6-369BF653814B}" dt="2022-01-27T14:40:50.221" v="46" actId="20577"/>
        <pc:sldMkLst>
          <pc:docMk/>
          <pc:sldMk cId="1440313674" sldId="465"/>
        </pc:sldMkLst>
        <pc:spChg chg="mod">
          <ac:chgData name="Vikas Singh" userId="35d9a5dbf6c34f1b" providerId="LiveId" clId="{C0FD6AEB-32BE-4C27-BFD6-369BF653814B}" dt="2022-01-27T14:40:50.221" v="46" actId="20577"/>
          <ac:spMkLst>
            <pc:docMk/>
            <pc:sldMk cId="1440313674" sldId="465"/>
            <ac:spMk id="3" creationId="{00000000-0000-0000-0000-000000000000}"/>
          </ac:spMkLst>
        </pc:spChg>
      </pc:sldChg>
      <pc:sldChg chg="modSp mod">
        <pc:chgData name="Vikas Singh" userId="35d9a5dbf6c34f1b" providerId="LiveId" clId="{C0FD6AEB-32BE-4C27-BFD6-369BF653814B}" dt="2022-01-27T14:40:55.771" v="48" actId="20577"/>
        <pc:sldMkLst>
          <pc:docMk/>
          <pc:sldMk cId="857756795" sldId="466"/>
        </pc:sldMkLst>
        <pc:spChg chg="mod">
          <ac:chgData name="Vikas Singh" userId="35d9a5dbf6c34f1b" providerId="LiveId" clId="{C0FD6AEB-32BE-4C27-BFD6-369BF653814B}" dt="2022-01-27T14:40:55.771" v="48" actId="20577"/>
          <ac:spMkLst>
            <pc:docMk/>
            <pc:sldMk cId="857756795" sldId="466"/>
            <ac:spMk id="3" creationId="{00000000-0000-0000-0000-000000000000}"/>
          </ac:spMkLst>
        </pc:spChg>
      </pc:sldChg>
      <pc:sldChg chg="modSp mod ord">
        <pc:chgData name="Vikas Singh" userId="35d9a5dbf6c34f1b" providerId="LiveId" clId="{C0FD6AEB-32BE-4C27-BFD6-369BF653814B}" dt="2022-01-27T14:40:01.457" v="25" actId="20577"/>
        <pc:sldMkLst>
          <pc:docMk/>
          <pc:sldMk cId="1505934205" sldId="467"/>
        </pc:sldMkLst>
        <pc:spChg chg="mod">
          <ac:chgData name="Vikas Singh" userId="35d9a5dbf6c34f1b" providerId="LiveId" clId="{C0FD6AEB-32BE-4C27-BFD6-369BF653814B}" dt="2022-01-27T14:40:01.457" v="25" actId="20577"/>
          <ac:spMkLst>
            <pc:docMk/>
            <pc:sldMk cId="1505934205" sldId="467"/>
            <ac:spMk id="3" creationId="{00000000-0000-0000-0000-000000000000}"/>
          </ac:spMkLst>
        </pc:spChg>
      </pc:sldChg>
      <pc:sldChg chg="modSp mod">
        <pc:chgData name="Vikas Singh" userId="35d9a5dbf6c34f1b" providerId="LiveId" clId="{C0FD6AEB-32BE-4C27-BFD6-369BF653814B}" dt="2022-01-27T14:40:58.515" v="50" actId="20577"/>
        <pc:sldMkLst>
          <pc:docMk/>
          <pc:sldMk cId="3282979008" sldId="468"/>
        </pc:sldMkLst>
        <pc:spChg chg="mod">
          <ac:chgData name="Vikas Singh" userId="35d9a5dbf6c34f1b" providerId="LiveId" clId="{C0FD6AEB-32BE-4C27-BFD6-369BF653814B}" dt="2022-01-27T14:40:58.515" v="50" actId="20577"/>
          <ac:spMkLst>
            <pc:docMk/>
            <pc:sldMk cId="3282979008" sldId="468"/>
            <ac:spMk id="3" creationId="{00000000-0000-0000-0000-000000000000}"/>
          </ac:spMkLst>
        </pc:spChg>
      </pc:sldChg>
      <pc:sldChg chg="ord">
        <pc:chgData name="Vikas Singh" userId="35d9a5dbf6c34f1b" providerId="LiveId" clId="{C0FD6AEB-32BE-4C27-BFD6-369BF653814B}" dt="2022-01-27T14:39:12.363" v="11"/>
        <pc:sldMkLst>
          <pc:docMk/>
          <pc:sldMk cId="279279668" sldId="471"/>
        </pc:sldMkLst>
      </pc:sldChg>
      <pc:sldChg chg="modSp mod">
        <pc:chgData name="Vikas Singh" userId="35d9a5dbf6c34f1b" providerId="LiveId" clId="{C0FD6AEB-32BE-4C27-BFD6-369BF653814B}" dt="2022-01-27T14:40:46.279" v="44" actId="20577"/>
        <pc:sldMkLst>
          <pc:docMk/>
          <pc:sldMk cId="1649645152" sldId="472"/>
        </pc:sldMkLst>
        <pc:spChg chg="mod">
          <ac:chgData name="Vikas Singh" userId="35d9a5dbf6c34f1b" providerId="LiveId" clId="{C0FD6AEB-32BE-4C27-BFD6-369BF653814B}" dt="2022-01-27T14:40:46.279" v="44" actId="20577"/>
          <ac:spMkLst>
            <pc:docMk/>
            <pc:sldMk cId="1649645152" sldId="472"/>
            <ac:spMk id="3" creationId="{00000000-0000-0000-0000-000000000000}"/>
          </ac:spMkLst>
        </pc:spChg>
      </pc:sldChg>
      <pc:sldChg chg="modSp mod ord">
        <pc:chgData name="Vikas Singh" userId="35d9a5dbf6c34f1b" providerId="LiveId" clId="{C0FD6AEB-32BE-4C27-BFD6-369BF653814B}" dt="2022-01-27T14:40:04.783" v="26" actId="20577"/>
        <pc:sldMkLst>
          <pc:docMk/>
          <pc:sldMk cId="619766050" sldId="473"/>
        </pc:sldMkLst>
        <pc:spChg chg="mod">
          <ac:chgData name="Vikas Singh" userId="35d9a5dbf6c34f1b" providerId="LiveId" clId="{C0FD6AEB-32BE-4C27-BFD6-369BF653814B}" dt="2022-01-27T14:40:04.783" v="26" actId="20577"/>
          <ac:spMkLst>
            <pc:docMk/>
            <pc:sldMk cId="619766050" sldId="473"/>
            <ac:spMk id="3" creationId="{00000000-0000-0000-0000-000000000000}"/>
          </ac:spMkLst>
        </pc:spChg>
      </pc:sldChg>
      <pc:sldChg chg="modSp mod ord">
        <pc:chgData name="Vikas Singh" userId="35d9a5dbf6c34f1b" providerId="LiveId" clId="{C0FD6AEB-32BE-4C27-BFD6-369BF653814B}" dt="2022-01-27T14:40:08.124" v="27" actId="20577"/>
        <pc:sldMkLst>
          <pc:docMk/>
          <pc:sldMk cId="1047102662" sldId="474"/>
        </pc:sldMkLst>
        <pc:spChg chg="mod">
          <ac:chgData name="Vikas Singh" userId="35d9a5dbf6c34f1b" providerId="LiveId" clId="{C0FD6AEB-32BE-4C27-BFD6-369BF653814B}" dt="2022-01-27T14:40:08.124" v="27" actId="20577"/>
          <ac:spMkLst>
            <pc:docMk/>
            <pc:sldMk cId="1047102662" sldId="474"/>
            <ac:spMk id="3" creationId="{00000000-0000-0000-0000-000000000000}"/>
          </ac:spMkLst>
        </pc:spChg>
      </pc:sldChg>
      <pc:sldChg chg="modSp mod ord">
        <pc:chgData name="Vikas Singh" userId="35d9a5dbf6c34f1b" providerId="LiveId" clId="{C0FD6AEB-32BE-4C27-BFD6-369BF653814B}" dt="2022-01-27T14:39:58.532" v="24" actId="20577"/>
        <pc:sldMkLst>
          <pc:docMk/>
          <pc:sldMk cId="3690099330" sldId="475"/>
        </pc:sldMkLst>
        <pc:spChg chg="mod">
          <ac:chgData name="Vikas Singh" userId="35d9a5dbf6c34f1b" providerId="LiveId" clId="{C0FD6AEB-32BE-4C27-BFD6-369BF653814B}" dt="2022-01-27T14:39:58.532" v="24" actId="20577"/>
          <ac:spMkLst>
            <pc:docMk/>
            <pc:sldMk cId="3690099330" sldId="47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extLst>
      <p:ext uri="{BB962C8B-B14F-4D97-AF65-F5344CB8AC3E}">
        <p14:creationId xmlns="" xmlns:p14="http://schemas.microsoft.com/office/powerpoint/2010/main" val="126157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 xmlns:p14="http://schemas.microsoft.com/office/powerpoint/2010/main" val="306361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 xmlns:p14="http://schemas.microsoft.com/office/powerpoint/2010/main" val="374132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 option B</a:t>
            </a:r>
          </a:p>
          <a:p>
            <a:pPr lvl="0"/>
            <a:r>
              <a:rPr lang="en-US" sz="1200" b="1" kern="1200" dirty="0">
                <a:solidFill>
                  <a:schemeClr val="tx1"/>
                </a:solidFill>
                <a:latin typeface="+mn-lt"/>
                <a:ea typeface="+mn-ea"/>
                <a:cs typeface="+mn-cs"/>
              </a:rPr>
              <a:t>Difficulty level: Moderate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 xmlns:p14="http://schemas.microsoft.com/office/powerpoint/2010/main" val="271567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a:t>
            </a:r>
            <a:r>
              <a:rPr lang="en-US" sz="1200" b="1" kern="1200" dirty="0">
                <a:solidFill>
                  <a:schemeClr val="tx1"/>
                </a:solidFill>
                <a:latin typeface="+mn-lt"/>
                <a:ea typeface="+mn-ea"/>
                <a:cs typeface="+mn-cs"/>
              </a:rPr>
              <a:t>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 xmlns:p14="http://schemas.microsoft.com/office/powerpoint/2010/main" val="2177134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t>
            </a:r>
            <a:r>
              <a:rPr lang="en-US" sz="1200" b="1" kern="1200" dirty="0" smtClean="0">
                <a:solidFill>
                  <a:schemeClr val="tx1"/>
                </a:solidFill>
                <a:latin typeface="+mn-lt"/>
                <a:ea typeface="+mn-ea"/>
                <a:cs typeface="+mn-cs"/>
              </a:rPr>
              <a:t>D</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 level:</a:t>
            </a:r>
            <a:r>
              <a:rPr lang="en-US" sz="1200" b="1" kern="1200" baseline="0" dirty="0">
                <a:solidFill>
                  <a:schemeClr val="tx1"/>
                </a:solidFill>
                <a:latin typeface="+mn-lt"/>
                <a:ea typeface="+mn-ea"/>
                <a:cs typeface="+mn-cs"/>
              </a:rPr>
              <a:t> Moderate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 xmlns:p14="http://schemas.microsoft.com/office/powerpoint/2010/main" val="239202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Difficulty level:</a:t>
            </a:r>
            <a:r>
              <a:rPr lang="en-US" sz="1200" b="1" kern="1200" baseline="0" dirty="0">
                <a:solidFill>
                  <a:schemeClr val="tx1"/>
                </a:solidFill>
                <a:latin typeface="+mn-lt"/>
                <a:ea typeface="+mn-ea"/>
                <a:cs typeface="+mn-cs"/>
              </a:rPr>
              <a:t> Moderate </a:t>
            </a:r>
            <a:endParaRPr lang="en-US" dirty="0"/>
          </a:p>
          <a:p>
            <a:pPr lvl="0"/>
            <a:endParaRPr lang="en-US" sz="12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 xmlns:p14="http://schemas.microsoft.com/office/powerpoint/2010/main" val="97603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a:t>
            </a:r>
            <a:r>
              <a:rPr lang="en-US" sz="1200" b="1" kern="1200" dirty="0">
                <a:solidFill>
                  <a:schemeClr val="tx1"/>
                </a:solidFill>
                <a:latin typeface="+mn-lt"/>
                <a:ea typeface="+mn-ea"/>
                <a:cs typeface="+mn-cs"/>
              </a:rPr>
              <a:t>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 xmlns:p14="http://schemas.microsoft.com/office/powerpoint/2010/main" val="73613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 level: 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 xmlns:p14="http://schemas.microsoft.com/office/powerpoint/2010/main" val="1071571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 xmlns:p14="http://schemas.microsoft.com/office/powerpoint/2010/main" val="1984839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 xmlns:p14="http://schemas.microsoft.com/office/powerpoint/2010/main" val="288742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t>
            </a:r>
            <a:r>
              <a:rPr lang="en-US" sz="1200" b="1" kern="1200" dirty="0" smtClean="0">
                <a:solidFill>
                  <a:schemeClr val="tx1"/>
                </a:solidFill>
                <a:latin typeface="+mn-lt"/>
                <a:ea typeface="+mn-ea"/>
                <a:cs typeface="+mn-cs"/>
              </a:rPr>
              <a:t>B</a:t>
            </a:r>
            <a:endParaRPr lang="en-US" sz="1200" b="1"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extLst>
      <p:ext uri="{BB962C8B-B14F-4D97-AF65-F5344CB8AC3E}">
        <p14:creationId xmlns="" xmlns:p14="http://schemas.microsoft.com/office/powerpoint/2010/main" val="391089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 xmlns:p14="http://schemas.microsoft.com/office/powerpoint/2010/main" val="116107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 xmlns:p14="http://schemas.microsoft.com/office/powerpoint/2010/main" val="2097763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 xmlns:p14="http://schemas.microsoft.com/office/powerpoint/2010/main" val="2992428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 xmlns:p14="http://schemas.microsoft.com/office/powerpoint/2010/main" val="551106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a:t>
            </a:r>
            <a:endParaRPr lang="en-US" dirty="0"/>
          </a:p>
          <a:p>
            <a:pPr lvl="0"/>
            <a:endParaRPr lang="en-US" sz="1200" b="1" kern="1200" dirty="0">
              <a:solidFill>
                <a:schemeClr val="tx1"/>
              </a:solidFill>
              <a:latin typeface="+mn-lt"/>
              <a:ea typeface="+mn-ea"/>
              <a:cs typeface="+mn-cs"/>
            </a:endParaRPr>
          </a:p>
          <a:p>
            <a:pPr lvl="0"/>
            <a:r>
              <a:rPr lang="en-US" sz="1200" b="1"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 xmlns:p14="http://schemas.microsoft.com/office/powerpoint/2010/main" val="961846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a:t>
            </a:r>
            <a:endParaRPr lang="en-US" dirty="0"/>
          </a:p>
          <a:p>
            <a:pPr lvl="0"/>
            <a:endParaRPr lang="en-US" sz="1200" b="1" kern="1200" dirty="0">
              <a:solidFill>
                <a:schemeClr val="tx1"/>
              </a:solidFill>
              <a:latin typeface="+mn-lt"/>
              <a:ea typeface="+mn-ea"/>
              <a:cs typeface="+mn-cs"/>
            </a:endParaRPr>
          </a:p>
          <a:p>
            <a:pPr lvl="0"/>
            <a:r>
              <a:rPr lang="en-US" sz="1200" b="1"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 xmlns:p14="http://schemas.microsoft.com/office/powerpoint/2010/main" val="1689467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endParaRPr lang="en-US" sz="12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 xmlns:p14="http://schemas.microsoft.com/office/powerpoint/2010/main" val="380148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 xmlns:p14="http://schemas.microsoft.com/office/powerpoint/2010/main" val="410680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Easy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 xmlns:p14="http://schemas.microsoft.com/office/powerpoint/2010/main" val="365838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 xmlns:p14="http://schemas.microsoft.com/office/powerpoint/2010/main" val="244333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 xmlns:p14="http://schemas.microsoft.com/office/powerpoint/2010/main" val="3580854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 xmlns:p14="http://schemas.microsoft.com/office/powerpoint/2010/main" val="338321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Moderate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lvl="0"/>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 xmlns:p14="http://schemas.microsoft.com/office/powerpoint/2010/main" val="388159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p>
          <a:p>
            <a:pPr lvl="0"/>
            <a:r>
              <a:rPr lang="en-US" sz="1200" b="1" kern="1200" dirty="0">
                <a:solidFill>
                  <a:schemeClr val="tx1"/>
                </a:solidFill>
                <a:latin typeface="+mn-lt"/>
                <a:ea typeface="+mn-ea"/>
                <a:cs typeface="+mn-cs"/>
              </a:rPr>
              <a:t>Difficulty</a:t>
            </a:r>
            <a:r>
              <a:rPr lang="en-US" sz="1200" b="1" kern="1200" baseline="0" dirty="0">
                <a:solidFill>
                  <a:schemeClr val="tx1"/>
                </a:solidFill>
                <a:latin typeface="+mn-lt"/>
                <a:ea typeface="+mn-ea"/>
                <a:cs typeface="+mn-cs"/>
              </a:rPr>
              <a:t> level: Difficult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 xmlns:p14="http://schemas.microsoft.com/office/powerpoint/2010/main" val="238249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Rounded Rectangle 6"/>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Rounded Rectangle 6"/>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ounded Rectangle 7"/>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ounded Rectangle 9"/>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
        <p:nvSpPr>
          <p:cNvPr id="5" name="Rounded Rectangle 4"/>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8" name="Rounded Rectangle 7"/>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8" name="Rounded Rectangle 7"/>
          <p:cNvSpPr/>
          <p:nvPr userDrawn="1"/>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10/13/2022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5132" y="2544680"/>
            <a:ext cx="11229474" cy="1082842"/>
          </a:xfrm>
        </p:spPr>
        <p:txBody>
          <a:bodyPr>
            <a:normAutofit/>
          </a:bodyPr>
          <a:lstStyle/>
          <a:p>
            <a:r>
              <a:rPr lang="en-US" sz="6600" b="1" dirty="0">
                <a:solidFill>
                  <a:srgbClr val="C00000"/>
                </a:solidFill>
                <a:effectLst/>
              </a:rPr>
              <a:t>PROBLEM ON AGES</a:t>
            </a:r>
            <a:endParaRPr lang="en-US" sz="6600" dirty="0">
              <a:solidFill>
                <a:srgbClr val="C00000"/>
              </a:solidFill>
              <a:effectLst/>
            </a:endParaRPr>
          </a:p>
        </p:txBody>
      </p:sp>
    </p:spTree>
    <p:extLst>
      <p:ext uri="{BB962C8B-B14F-4D97-AF65-F5344CB8AC3E}">
        <p14:creationId xmlns=""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579" y="1084959"/>
            <a:ext cx="11391326" cy="1569660"/>
          </a:xfrm>
          <a:prstGeom prst="rect">
            <a:avLst/>
          </a:prstGeom>
        </p:spPr>
        <p:txBody>
          <a:bodyPr wrap="square">
            <a:spAutoFit/>
          </a:bodyPr>
          <a:lstStyle/>
          <a:p>
            <a:pPr lvl="0" algn="just"/>
            <a:r>
              <a:rPr lang="en-US" sz="2400" dirty="0">
                <a:cs typeface="Times New Roman" pitchFamily="18" charset="0"/>
              </a:rPr>
              <a:t>7.</a:t>
            </a:r>
            <a:r>
              <a:rPr lang="en-US" sz="2400" dirty="0"/>
              <a:t> </a:t>
            </a:r>
            <a:r>
              <a:rPr lang="en-IN" sz="2400" b="0" i="0" dirty="0">
                <a:solidFill>
                  <a:srgbClr val="2A2A2A"/>
                </a:solidFill>
                <a:effectLst/>
              </a:rPr>
              <a:t>The sum of the ages of 5 children born at the intervals of 4 years each is 60 years. what is the age of the youngest child ?</a:t>
            </a:r>
          </a:p>
          <a:p>
            <a:pPr lvl="0" algn="just"/>
            <a:r>
              <a:rPr lang="en-US" sz="2400" dirty="0"/>
              <a:t>A]</a:t>
            </a:r>
            <a:r>
              <a:rPr lang="en-IN" sz="2400" b="0" i="0" dirty="0">
                <a:solidFill>
                  <a:srgbClr val="2A2A2A"/>
                </a:solidFill>
                <a:effectLst/>
              </a:rPr>
              <a:t> </a:t>
            </a:r>
            <a:r>
              <a:rPr lang="en-IN" sz="2400" dirty="0">
                <a:solidFill>
                  <a:srgbClr val="2A2A2A"/>
                </a:solidFill>
              </a:rPr>
              <a:t>2 years</a:t>
            </a:r>
            <a:r>
              <a:rPr lang="en-US" sz="2400" dirty="0"/>
              <a:t>					</a:t>
            </a:r>
            <a:r>
              <a:rPr lang="it-IT" sz="2400" dirty="0"/>
              <a:t>B] </a:t>
            </a:r>
            <a:r>
              <a:rPr lang="en-IN" sz="2400" dirty="0">
                <a:solidFill>
                  <a:srgbClr val="2A2A2A"/>
                </a:solidFill>
              </a:rPr>
              <a:t>4years</a:t>
            </a:r>
            <a:r>
              <a:rPr lang="it-IT" sz="2400" dirty="0"/>
              <a:t> 		</a:t>
            </a:r>
          </a:p>
          <a:p>
            <a:pPr lvl="0" algn="just"/>
            <a:r>
              <a:rPr lang="it-IT" sz="2400" dirty="0"/>
              <a:t>C] </a:t>
            </a:r>
            <a:r>
              <a:rPr lang="en-IN" sz="2400" dirty="0">
                <a:solidFill>
                  <a:srgbClr val="2A2A2A"/>
                </a:solidFill>
              </a:rPr>
              <a:t>8 years</a:t>
            </a:r>
            <a:r>
              <a:rPr lang="it-IT" sz="2400" dirty="0"/>
              <a:t>					D] </a:t>
            </a:r>
            <a:r>
              <a:rPr lang="en-IN" sz="2400" dirty="0">
                <a:solidFill>
                  <a:srgbClr val="2A2A2A"/>
                </a:solidFill>
              </a:rPr>
              <a:t>10</a:t>
            </a:r>
            <a:r>
              <a:rPr lang="en-IN" sz="2400" b="0" i="0" dirty="0">
                <a:solidFill>
                  <a:srgbClr val="2A2A2A"/>
                </a:solidFill>
                <a:effectLst/>
              </a:rPr>
              <a:t>years</a:t>
            </a:r>
            <a:r>
              <a:rPr lang="it-IT" sz="2400" dirty="0"/>
              <a:t> 		</a:t>
            </a:r>
            <a:endParaRPr lang="en-US" sz="2400" dirty="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1976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3790" y="1062452"/>
            <a:ext cx="11359242" cy="1569660"/>
          </a:xfrm>
          <a:prstGeom prst="rect">
            <a:avLst/>
          </a:prstGeom>
        </p:spPr>
        <p:txBody>
          <a:bodyPr wrap="square">
            <a:spAutoFit/>
          </a:bodyPr>
          <a:lstStyle/>
          <a:p>
            <a:pPr lvl="0" algn="just"/>
            <a:r>
              <a:rPr lang="en-US" sz="2400" dirty="0">
                <a:cs typeface="Times New Roman" pitchFamily="18" charset="0"/>
              </a:rPr>
              <a:t>8.</a:t>
            </a:r>
            <a:r>
              <a:rPr lang="en-US" sz="2400" dirty="0"/>
              <a:t> </a:t>
            </a:r>
            <a:r>
              <a:rPr lang="en-IN" sz="2400" b="0" i="0" dirty="0">
                <a:solidFill>
                  <a:srgbClr val="2A2A2A"/>
                </a:solidFill>
                <a:effectLst/>
              </a:rPr>
              <a:t>A man says, "If you reverse my own age, the figures represent my </a:t>
            </a:r>
            <a:r>
              <a:rPr lang="en-IN" sz="2400" dirty="0">
                <a:solidFill>
                  <a:srgbClr val="2A2A2A"/>
                </a:solidFill>
              </a:rPr>
              <a:t>dad</a:t>
            </a:r>
            <a:r>
              <a:rPr lang="en-IN" sz="2400" b="0" i="0" dirty="0">
                <a:solidFill>
                  <a:srgbClr val="2A2A2A"/>
                </a:solidFill>
                <a:effectLst/>
              </a:rPr>
              <a:t>'s age. </a:t>
            </a:r>
            <a:r>
              <a:rPr lang="en-IN" sz="2400" dirty="0">
                <a:solidFill>
                  <a:srgbClr val="2A2A2A"/>
                </a:solidFill>
              </a:rPr>
              <a:t>T</a:t>
            </a:r>
            <a:r>
              <a:rPr lang="en-IN" sz="2400" b="0" i="0" dirty="0">
                <a:solidFill>
                  <a:srgbClr val="2A2A2A"/>
                </a:solidFill>
                <a:effectLst/>
              </a:rPr>
              <a:t>he difference between our ages is </a:t>
            </a:r>
            <a:r>
              <a:rPr lang="en-IN" sz="2400" dirty="0">
                <a:solidFill>
                  <a:srgbClr val="2A2A2A"/>
                </a:solidFill>
              </a:rPr>
              <a:t>three</a:t>
            </a:r>
            <a:r>
              <a:rPr lang="en-IN" sz="2400" b="0" i="0" dirty="0">
                <a:solidFill>
                  <a:srgbClr val="2A2A2A"/>
                </a:solidFill>
                <a:effectLst/>
              </a:rPr>
              <a:t>-eleventh of their sum." The </a:t>
            </a:r>
            <a:r>
              <a:rPr lang="en-IN" sz="2400" dirty="0">
                <a:solidFill>
                  <a:srgbClr val="2A2A2A"/>
                </a:solidFill>
              </a:rPr>
              <a:t>man</a:t>
            </a:r>
            <a:r>
              <a:rPr lang="en-IN" sz="2400" b="0" i="0" dirty="0">
                <a:solidFill>
                  <a:srgbClr val="2A2A2A"/>
                </a:solidFill>
                <a:effectLst/>
              </a:rPr>
              <a:t>'s dad age is ?</a:t>
            </a:r>
          </a:p>
          <a:p>
            <a:pPr lvl="0" algn="just"/>
            <a:r>
              <a:rPr lang="en-US" sz="2400" dirty="0"/>
              <a:t>A]</a:t>
            </a:r>
            <a:r>
              <a:rPr lang="en-IN" sz="2400" b="0" i="0" dirty="0">
                <a:solidFill>
                  <a:srgbClr val="2A2A2A"/>
                </a:solidFill>
                <a:effectLst/>
              </a:rPr>
              <a:t> </a:t>
            </a:r>
            <a:r>
              <a:rPr lang="en-IN" sz="2400" dirty="0">
                <a:solidFill>
                  <a:srgbClr val="2A2A2A"/>
                </a:solidFill>
              </a:rPr>
              <a:t>24 years</a:t>
            </a:r>
            <a:r>
              <a:rPr lang="en-US" sz="2400" dirty="0"/>
              <a:t>					</a:t>
            </a:r>
            <a:r>
              <a:rPr lang="it-IT" sz="2400" dirty="0"/>
              <a:t>B] </a:t>
            </a:r>
            <a:r>
              <a:rPr lang="en-IN" sz="2400" dirty="0">
                <a:solidFill>
                  <a:srgbClr val="2A2A2A"/>
                </a:solidFill>
              </a:rPr>
              <a:t>42 years</a:t>
            </a:r>
            <a:r>
              <a:rPr lang="it-IT" sz="2400" dirty="0"/>
              <a:t> 		</a:t>
            </a:r>
          </a:p>
          <a:p>
            <a:pPr lvl="0" algn="just"/>
            <a:r>
              <a:rPr lang="it-IT" sz="2400" dirty="0"/>
              <a:t>C] </a:t>
            </a:r>
            <a:r>
              <a:rPr lang="en-IN" sz="2400" dirty="0">
                <a:solidFill>
                  <a:srgbClr val="2A2A2A"/>
                </a:solidFill>
              </a:rPr>
              <a:t>45years</a:t>
            </a:r>
            <a:r>
              <a:rPr lang="it-IT" sz="2400" dirty="0"/>
              <a:t>					D] </a:t>
            </a:r>
            <a:r>
              <a:rPr lang="en-IN" sz="2400" dirty="0">
                <a:solidFill>
                  <a:srgbClr val="2A2A2A"/>
                </a:solidFill>
              </a:rPr>
              <a:t>63</a:t>
            </a:r>
            <a:r>
              <a:rPr lang="en-IN" sz="2400" b="0" i="0" dirty="0">
                <a:solidFill>
                  <a:srgbClr val="2A2A2A"/>
                </a:solidFill>
                <a:effectLst/>
              </a:rPr>
              <a:t>years</a:t>
            </a:r>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4710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726" y="1012828"/>
            <a:ext cx="11085094" cy="1569660"/>
          </a:xfrm>
          <a:prstGeom prst="rect">
            <a:avLst/>
          </a:prstGeom>
        </p:spPr>
        <p:txBody>
          <a:bodyPr wrap="square">
            <a:spAutoFit/>
          </a:bodyPr>
          <a:lstStyle/>
          <a:p>
            <a:pPr algn="just"/>
            <a:r>
              <a:rPr lang="en-US" sz="2400" dirty="0"/>
              <a:t>9 . </a:t>
            </a:r>
            <a:r>
              <a:rPr lang="en-IN" sz="2400" i="0" dirty="0">
                <a:solidFill>
                  <a:srgbClr val="2A2A2A"/>
                </a:solidFill>
                <a:effectLst/>
              </a:rPr>
              <a:t>In 10 years, A will be twice as old as B was 10 years ago. If A is now 9 years older than B, the present age of B is :</a:t>
            </a:r>
            <a:endParaRPr lang="en-US" sz="2400" dirty="0"/>
          </a:p>
          <a:p>
            <a:pPr algn="just"/>
            <a:r>
              <a:rPr lang="en-US" sz="2400" dirty="0"/>
              <a:t>A] 25 years					B] 28 years		</a:t>
            </a:r>
          </a:p>
          <a:p>
            <a:pPr algn="just"/>
            <a:r>
              <a:rPr lang="en-US" sz="2400" dirty="0"/>
              <a:t>C] 32 years					D] 39 years</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336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043235"/>
            <a:ext cx="11439453" cy="2308324"/>
          </a:xfrm>
          <a:prstGeom prst="rect">
            <a:avLst/>
          </a:prstGeom>
        </p:spPr>
        <p:txBody>
          <a:bodyPr wrap="square">
            <a:spAutoFit/>
          </a:bodyPr>
          <a:lstStyle/>
          <a:p>
            <a:pPr lvl="0" algn="just"/>
            <a:r>
              <a:rPr lang="en-US" sz="2400" dirty="0">
                <a:cs typeface="Times New Roman" pitchFamily="18" charset="0"/>
              </a:rPr>
              <a:t>10.</a:t>
            </a:r>
            <a:r>
              <a:rPr lang="en-US" sz="2400" dirty="0"/>
              <a:t> The ratio of ages of a father and son is 15 : 8 respectively. 6 years ago the ratio of their ages was 13 : 6 respectively. What is the father’s present age( in years)?</a:t>
            </a:r>
          </a:p>
          <a:p>
            <a:pPr lvl="0" algn="just"/>
            <a:endParaRPr lang="en-US" sz="2400" dirty="0"/>
          </a:p>
          <a:p>
            <a:pPr algn="just"/>
            <a:r>
              <a:rPr lang="en-US" sz="2400" dirty="0"/>
              <a:t>A] 64						B] 45			</a:t>
            </a:r>
          </a:p>
          <a:p>
            <a:pPr algn="just"/>
            <a:r>
              <a:rPr lang="en-US" sz="2400" dirty="0"/>
              <a:t>C] 48						D] 54</a:t>
            </a:r>
          </a:p>
          <a:p>
            <a:pPr lvl="0" algn="just"/>
            <a:r>
              <a:rPr lang="en-US" sz="2400" dirty="0">
                <a:cs typeface="Times New Roman" pitchFamily="18" charset="0"/>
              </a:rPr>
              <a:t> </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3466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9495" y="1120676"/>
            <a:ext cx="11085094" cy="2308324"/>
          </a:xfrm>
          <a:prstGeom prst="rect">
            <a:avLst/>
          </a:prstGeom>
        </p:spPr>
        <p:txBody>
          <a:bodyPr wrap="square">
            <a:spAutoFit/>
          </a:bodyPr>
          <a:lstStyle/>
          <a:p>
            <a:pPr lvl="0" algn="just"/>
            <a:r>
              <a:rPr lang="en-US" sz="2400" dirty="0">
                <a:cs typeface="Times New Roman" pitchFamily="18" charset="0"/>
              </a:rPr>
              <a:t>11.</a:t>
            </a:r>
            <a:r>
              <a:rPr lang="en-US" sz="2400" dirty="0"/>
              <a:t> The age of father 10 years ago was thrice the age of his son. Ten years hence, father’s age will be twice that of his son. The ratio of present ages of son and father: </a:t>
            </a:r>
          </a:p>
          <a:p>
            <a:pPr algn="just"/>
            <a:r>
              <a:rPr lang="en-US" sz="2400" dirty="0"/>
              <a:t>A] 2 : 5					B] 3 : 7			</a:t>
            </a:r>
          </a:p>
          <a:p>
            <a:pPr algn="just"/>
            <a:r>
              <a:rPr lang="en-US" sz="2400" dirty="0"/>
              <a:t>C] 2 : 9					D] 3 : 4</a:t>
            </a:r>
          </a:p>
          <a:p>
            <a:pPr lvl="0" algn="just"/>
            <a:r>
              <a:rPr lang="en-US" sz="2400" dirty="0">
                <a:latin typeface="Times New Roman" pitchFamily="18" charset="0"/>
                <a:cs typeface="Times New Roman" pitchFamily="18" charset="0"/>
              </a:rPr>
              <a:t> </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1808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955" y="1125121"/>
            <a:ext cx="11469865" cy="1569660"/>
          </a:xfrm>
          <a:prstGeom prst="rect">
            <a:avLst/>
          </a:prstGeom>
        </p:spPr>
        <p:txBody>
          <a:bodyPr wrap="square">
            <a:spAutoFit/>
          </a:bodyPr>
          <a:lstStyle/>
          <a:p>
            <a:pPr lvl="0" algn="just"/>
            <a:r>
              <a:rPr lang="en-US" sz="2400" dirty="0">
                <a:cs typeface="Times New Roman" pitchFamily="18" charset="0"/>
              </a:rPr>
              <a:t>12.</a:t>
            </a:r>
            <a:r>
              <a:rPr lang="en-US" sz="2400" dirty="0"/>
              <a:t> </a:t>
            </a:r>
            <a:r>
              <a:rPr lang="en-IN" sz="2400" b="0" i="0" dirty="0">
                <a:solidFill>
                  <a:srgbClr val="2A2A2A"/>
                </a:solidFill>
                <a:effectLst/>
              </a:rPr>
              <a:t>The ratio of the son's age to the father's age is 1 : 3. The product of their ages is 192. The ratio of their ages after 4 years will be?</a:t>
            </a:r>
            <a:endParaRPr lang="en-US" sz="2400" dirty="0"/>
          </a:p>
          <a:p>
            <a:pPr lvl="0" algn="just"/>
            <a:r>
              <a:rPr lang="en-US" sz="2400" dirty="0"/>
              <a:t>A] 6:17 					B] 3:7		</a:t>
            </a:r>
          </a:p>
          <a:p>
            <a:pPr lvl="0" algn="just"/>
            <a:r>
              <a:rPr lang="en-US" sz="2400" dirty="0"/>
              <a:t>C] 25:17					D] 5:2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6338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088592"/>
            <a:ext cx="11503621" cy="2308324"/>
          </a:xfrm>
          <a:prstGeom prst="rect">
            <a:avLst/>
          </a:prstGeom>
        </p:spPr>
        <p:txBody>
          <a:bodyPr wrap="square">
            <a:spAutoFit/>
          </a:bodyPr>
          <a:lstStyle/>
          <a:p>
            <a:pPr lvl="0" algn="just"/>
            <a:r>
              <a:rPr lang="en-US" sz="2400" dirty="0">
                <a:cs typeface="Times New Roman" pitchFamily="18" charset="0"/>
              </a:rPr>
              <a:t>13.</a:t>
            </a:r>
            <a:r>
              <a:rPr lang="en-US" sz="2400" dirty="0"/>
              <a:t> The ratio of the present ages of Ram and Mohan is 15 : 19. Four years ago, the ratio of their ages was 13 : 17. What will be the ratio of their ages 5 years hence?</a:t>
            </a:r>
          </a:p>
          <a:p>
            <a:pPr algn="just"/>
            <a:r>
              <a:rPr lang="en-US" sz="2400" dirty="0"/>
              <a:t>A] 3 : 4					B] 7 : 8			</a:t>
            </a:r>
          </a:p>
          <a:p>
            <a:pPr algn="just"/>
            <a:r>
              <a:rPr lang="en-US" sz="2400" dirty="0"/>
              <a:t>C] 5 : 6					D] None of these</a:t>
            </a:r>
          </a:p>
          <a:p>
            <a:pPr lvl="0" algn="just"/>
            <a:r>
              <a:rPr lang="en-US" sz="2400" dirty="0"/>
              <a:t/>
            </a:r>
            <a:br>
              <a:rPr lang="en-US" sz="2400" dirty="0"/>
            </a:br>
            <a:r>
              <a:rPr lang="en-US" sz="2400" dirty="0"/>
              <a:t> </a:t>
            </a:r>
            <a:endParaRPr lang="en-US" sz="2400" dirty="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8095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152417"/>
            <a:ext cx="11311116" cy="1569660"/>
          </a:xfrm>
          <a:prstGeom prst="rect">
            <a:avLst/>
          </a:prstGeom>
        </p:spPr>
        <p:txBody>
          <a:bodyPr wrap="square">
            <a:spAutoFit/>
          </a:bodyPr>
          <a:lstStyle/>
          <a:p>
            <a:pPr lvl="0" algn="just"/>
            <a:r>
              <a:rPr lang="en-US" sz="2400" dirty="0">
                <a:cs typeface="Times New Roman" pitchFamily="18" charset="0"/>
              </a:rPr>
              <a:t>14.</a:t>
            </a:r>
            <a:r>
              <a:rPr lang="en-US" sz="2400" dirty="0"/>
              <a:t> </a:t>
            </a:r>
            <a:r>
              <a:rPr lang="en-IN" sz="2400" b="0" i="0" dirty="0">
                <a:solidFill>
                  <a:srgbClr val="2A2A2A"/>
                </a:solidFill>
                <a:effectLst/>
              </a:rPr>
              <a:t>The ages of X and Y are in the proportion of 6:5 and total of their ages is </a:t>
            </a:r>
            <a:r>
              <a:rPr lang="en-IN" sz="2400" dirty="0">
                <a:solidFill>
                  <a:srgbClr val="2A2A2A"/>
                </a:solidFill>
              </a:rPr>
              <a:t>55</a:t>
            </a:r>
            <a:r>
              <a:rPr lang="en-IN" sz="2400" b="0" i="0" dirty="0">
                <a:solidFill>
                  <a:srgbClr val="2A2A2A"/>
                </a:solidFill>
                <a:effectLst/>
              </a:rPr>
              <a:t> years. The proportion of their ages after 5 years will be</a:t>
            </a:r>
            <a:endParaRPr lang="en-US" sz="2400" dirty="0"/>
          </a:p>
          <a:p>
            <a:pPr lvl="0" algn="just"/>
            <a:r>
              <a:rPr lang="en-US" sz="2400" dirty="0"/>
              <a:t>A] 7:6 						B] 13:10		</a:t>
            </a:r>
          </a:p>
          <a:p>
            <a:pPr lvl="0" algn="just"/>
            <a:r>
              <a:rPr lang="en-US" sz="2400" dirty="0"/>
              <a:t>C] 11:8				 	D] 9:5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4476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111473"/>
            <a:ext cx="11407369" cy="1938992"/>
          </a:xfrm>
          <a:prstGeom prst="rect">
            <a:avLst/>
          </a:prstGeom>
        </p:spPr>
        <p:txBody>
          <a:bodyPr wrap="square">
            <a:spAutoFit/>
          </a:bodyPr>
          <a:lstStyle/>
          <a:p>
            <a:pPr lvl="0" algn="just"/>
            <a:r>
              <a:rPr lang="en-US" sz="2400" dirty="0">
                <a:cs typeface="Times New Roman" pitchFamily="18" charset="0"/>
              </a:rPr>
              <a:t>15.</a:t>
            </a:r>
            <a:r>
              <a:rPr lang="en-US" sz="2400" dirty="0"/>
              <a:t> </a:t>
            </a:r>
            <a:r>
              <a:rPr lang="en-IN" sz="2400" b="0" i="0" dirty="0">
                <a:solidFill>
                  <a:srgbClr val="2A2A2A"/>
                </a:solidFill>
                <a:effectLst/>
              </a:rPr>
              <a:t>The age of a person is </a:t>
            </a:r>
            <a:r>
              <a:rPr lang="en-IN" sz="2400" dirty="0">
                <a:solidFill>
                  <a:srgbClr val="2A2A2A"/>
                </a:solidFill>
              </a:rPr>
              <a:t>four times as</a:t>
            </a:r>
            <a:r>
              <a:rPr lang="en-IN" sz="2400" b="0" i="0" dirty="0">
                <a:solidFill>
                  <a:srgbClr val="2A2A2A"/>
                </a:solidFill>
                <a:effectLst/>
              </a:rPr>
              <a:t> the total ages of his 2 daughters. 0.5 decades hence, his age will be twice of the total ages of his daughters. Then what is the father’s current age?</a:t>
            </a:r>
            <a:endParaRPr lang="en-US" sz="2400" dirty="0"/>
          </a:p>
          <a:p>
            <a:pPr lvl="0"/>
            <a:r>
              <a:rPr lang="en-US" sz="2400" dirty="0"/>
              <a:t>A] </a:t>
            </a:r>
            <a:r>
              <a:rPr lang="en-US" sz="2400" dirty="0" smtClean="0"/>
              <a:t>30 </a:t>
            </a:r>
            <a:r>
              <a:rPr lang="en-US" sz="2400" dirty="0"/>
              <a:t>Years					B] 55 Years			</a:t>
            </a:r>
          </a:p>
          <a:p>
            <a:pPr lvl="0"/>
            <a:r>
              <a:rPr lang="en-US" sz="2400" dirty="0"/>
              <a:t>C] 50 Years 					D] 40 Years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2782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620" y="1119375"/>
            <a:ext cx="11359242" cy="2677656"/>
          </a:xfrm>
          <a:prstGeom prst="rect">
            <a:avLst/>
          </a:prstGeom>
        </p:spPr>
        <p:txBody>
          <a:bodyPr wrap="square">
            <a:spAutoFit/>
          </a:bodyPr>
          <a:lstStyle/>
          <a:p>
            <a:pPr lvl="0" algn="just"/>
            <a:r>
              <a:rPr lang="en-US" sz="2400" dirty="0">
                <a:cs typeface="Times New Roman" pitchFamily="18" charset="0"/>
              </a:rPr>
              <a:t>16.</a:t>
            </a:r>
            <a:r>
              <a:rPr lang="en-US" sz="2400" dirty="0"/>
              <a:t> Sudha‘s present age is 3/10 of her father‘s present age. Sudha‘s brother is 5 years older than her. The ratio between the present age of Sudha‘s father and Sudha‘s brother is 5:2. What is Sudha‘s present age? </a:t>
            </a:r>
          </a:p>
          <a:p>
            <a:pPr lvl="0" algn="just"/>
            <a:r>
              <a:rPr lang="en-US" sz="2400" dirty="0"/>
              <a:t>A] 6 years 					B] 12 years 		</a:t>
            </a:r>
          </a:p>
          <a:p>
            <a:pPr lvl="0" algn="just"/>
            <a:r>
              <a:rPr lang="en-US" sz="2400" dirty="0"/>
              <a:t>C] 15 years 					D] 16 years </a:t>
            </a:r>
          </a:p>
          <a:p>
            <a:pPr lvl="0"/>
            <a:r>
              <a:rPr lang="en-US" sz="2400" dirty="0"/>
              <a:t>		</a:t>
            </a:r>
            <a:br>
              <a:rPr lang="en-US" sz="2400" dirty="0"/>
            </a:br>
            <a:r>
              <a:rPr lang="en-US" sz="2400" dirty="0"/>
              <a:t> </a:t>
            </a:r>
            <a:endParaRPr lang="en-US" sz="2400" dirty="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2190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192A5C0D-079C-464C-80B8-2D5EC837CE55}"/>
              </a:ext>
            </a:extLst>
          </p:cNvPr>
          <p:cNvGrpSpPr/>
          <p:nvPr/>
        </p:nvGrpSpPr>
        <p:grpSpPr>
          <a:xfrm>
            <a:off x="469391" y="2005367"/>
            <a:ext cx="10972801" cy="1592551"/>
            <a:chOff x="-1" y="771609"/>
            <a:chExt cx="10972801" cy="1018440"/>
          </a:xfrm>
        </p:grpSpPr>
        <p:sp>
          <p:nvSpPr>
            <p:cNvPr id="5" name="Rectangle 4">
              <a:extLst>
                <a:ext uri="{FF2B5EF4-FFF2-40B4-BE49-F238E27FC236}">
                  <a16:creationId xmlns="" xmlns:a16="http://schemas.microsoft.com/office/drawing/2014/main" id="{62D9A4E2-6428-41FF-9EE0-162709F2EE7B}"/>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a:extLst>
                <a:ext uri="{FF2B5EF4-FFF2-40B4-BE49-F238E27FC236}">
                  <a16:creationId xmlns="" xmlns:a16="http://schemas.microsoft.com/office/drawing/2014/main" id="{D40F6B73-954F-4EAE-9517-402436374485}"/>
                </a:ext>
              </a:extLst>
            </p:cNvPr>
            <p:cNvSpPr txBox="1"/>
            <p:nvPr/>
          </p:nvSpPr>
          <p:spPr>
            <a:xfrm>
              <a:off x="-1" y="771609"/>
              <a:ext cx="10972801"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Different types of problems on Ages using concept of linear </a:t>
              </a:r>
              <a:endParaRPr lang="en-US" sz="2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Different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types of problems on Ages using concept of </a:t>
              </a:r>
              <a:r>
                <a:rPr lang="en-US" sz="2400" b="0" i="0" u="none" strike="noStrike" dirty="0" smtClean="0">
                  <a:solidFill>
                    <a:srgbClr val="000000"/>
                  </a:solidFill>
                  <a:effectLst/>
                  <a:latin typeface="Times New Roman" panose="02020603050405020304" pitchFamily="18" charset="0"/>
                  <a:cs typeface="Times New Roman" panose="02020603050405020304" pitchFamily="18" charset="0"/>
                </a:rPr>
                <a:t>ratio</a:t>
              </a:r>
              <a:endParaRPr lang="en-US" sz="2400"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sz="2400" dirty="0">
                  <a:latin typeface="Times New Roman" panose="02020603050405020304" pitchFamily="18" charset="0"/>
                  <a:cs typeface="Times New Roman" panose="02020603050405020304" pitchFamily="18" charset="0"/>
                </a:rPr>
                <a:t> </a:t>
              </a:r>
              <a:endParaRPr lang="en-US" sz="2400" kern="1200" dirty="0">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 xmlns:a16="http://schemas.microsoft.com/office/drawing/2014/main" id="{6E4C0416-B31A-43DB-9230-F738F44564DF}"/>
              </a:ext>
            </a:extLst>
          </p:cNvPr>
          <p:cNvGrpSpPr/>
          <p:nvPr/>
        </p:nvGrpSpPr>
        <p:grpSpPr>
          <a:xfrm>
            <a:off x="469391" y="1153608"/>
            <a:ext cx="10972800" cy="767520"/>
            <a:chOff x="0" y="4089"/>
            <a:chExt cx="10972800" cy="767520"/>
          </a:xfrm>
        </p:grpSpPr>
        <p:sp>
          <p:nvSpPr>
            <p:cNvPr id="8" name="Rectangle: Rounded Corners 6">
              <a:extLst>
                <a:ext uri="{FF2B5EF4-FFF2-40B4-BE49-F238E27FC236}">
                  <a16:creationId xmlns="" xmlns:a16="http://schemas.microsoft.com/office/drawing/2014/main" id="{B57D59EA-7389-4FFE-ADC3-7C5ED5F0D0BA}"/>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 xmlns:a16="http://schemas.microsoft.com/office/drawing/2014/main" id="{026812C6-2172-4898-A521-A2B0F3CB7866}"/>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Problem on Ages</a:t>
              </a:r>
              <a:r>
                <a:rPr lang="en-US" sz="2400" b="1" kern="1200" dirty="0"/>
                <a:t> </a:t>
              </a:r>
            </a:p>
          </p:txBody>
        </p:sp>
      </p:grpSp>
    </p:spTree>
    <p:extLst>
      <p:ext uri="{BB962C8B-B14F-4D97-AF65-F5344CB8AC3E}">
        <p14:creationId xmlns="" xmlns:p14="http://schemas.microsoft.com/office/powerpoint/2010/main" val="93857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590" y="1083939"/>
            <a:ext cx="11417273" cy="1569660"/>
          </a:xfrm>
          <a:prstGeom prst="rect">
            <a:avLst/>
          </a:prstGeom>
        </p:spPr>
        <p:txBody>
          <a:bodyPr wrap="square">
            <a:spAutoFit/>
          </a:bodyPr>
          <a:lstStyle/>
          <a:p>
            <a:pPr lvl="0" algn="just"/>
            <a:r>
              <a:rPr lang="en-US" sz="2400" dirty="0">
                <a:cs typeface="Times New Roman" pitchFamily="18" charset="0"/>
              </a:rPr>
              <a:t>17.</a:t>
            </a:r>
            <a:r>
              <a:rPr lang="en-US" sz="2400" dirty="0"/>
              <a:t> </a:t>
            </a:r>
            <a:r>
              <a:rPr lang="en-US" sz="2400" b="0" i="0" dirty="0">
                <a:solidFill>
                  <a:srgbClr val="222222"/>
                </a:solidFill>
                <a:effectLst/>
                <a:latin typeface="Georgia" panose="02040502050405020303" pitchFamily="18" charset="0"/>
              </a:rPr>
              <a:t>After six years, Sandeep's age will be three-eighth of his father's age. </a:t>
            </a:r>
            <a:r>
              <a:rPr lang="en-US" sz="2400" dirty="0">
                <a:solidFill>
                  <a:srgbClr val="222222"/>
                </a:solidFill>
                <a:latin typeface="Georgia" panose="02040502050405020303" pitchFamily="18" charset="0"/>
              </a:rPr>
              <a:t>Five</a:t>
            </a:r>
            <a:r>
              <a:rPr lang="en-US" sz="2400" b="0" i="0" dirty="0">
                <a:solidFill>
                  <a:srgbClr val="222222"/>
                </a:solidFill>
                <a:effectLst/>
                <a:latin typeface="Georgia" panose="02040502050405020303" pitchFamily="18" charset="0"/>
              </a:rPr>
              <a:t> years ago the ratio of their ages was </a:t>
            </a:r>
            <a:r>
              <a:rPr lang="en-US" sz="2400" dirty="0">
                <a:solidFill>
                  <a:srgbClr val="222222"/>
                </a:solidFill>
                <a:latin typeface="MJXc-TeX-main-R"/>
              </a:rPr>
              <a:t>2</a:t>
            </a:r>
            <a:r>
              <a:rPr lang="en-US" sz="2400" b="0" i="0" dirty="0">
                <a:solidFill>
                  <a:srgbClr val="222222"/>
                </a:solidFill>
                <a:effectLst/>
                <a:latin typeface="MJXc-TeX-main-R"/>
              </a:rPr>
              <a:t>:9</a:t>
            </a:r>
            <a:r>
              <a:rPr lang="en-US" sz="2400" b="0" i="0" dirty="0">
                <a:solidFill>
                  <a:srgbClr val="222222"/>
                </a:solidFill>
                <a:effectLst/>
                <a:latin typeface="Georgia" panose="02040502050405020303" pitchFamily="18" charset="0"/>
              </a:rPr>
              <a:t>. What is Sandeep's father's age at present?</a:t>
            </a:r>
          </a:p>
          <a:p>
            <a:pPr lvl="0" algn="just"/>
            <a:r>
              <a:rPr lang="en-US" sz="2400" dirty="0"/>
              <a:t>A.  54 years		B. 70 years		C. 50 years		D. None of these</a:t>
            </a:r>
          </a:p>
          <a:p>
            <a:pPr lvl="0" algn="just"/>
            <a:r>
              <a:rPr lang="en-US" sz="2400" dirty="0">
                <a:latin typeface="Times New Roman" pitchFamily="18" charset="0"/>
                <a:cs typeface="Times New Roman" pitchFamily="18" charset="0"/>
              </a:rPr>
              <a:t> </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20520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696" y="1083939"/>
            <a:ext cx="11510210" cy="1569660"/>
          </a:xfrm>
          <a:prstGeom prst="rect">
            <a:avLst/>
          </a:prstGeom>
        </p:spPr>
        <p:txBody>
          <a:bodyPr wrap="square">
            <a:spAutoFit/>
          </a:bodyPr>
          <a:lstStyle/>
          <a:p>
            <a:pPr lvl="0" algn="just"/>
            <a:r>
              <a:rPr lang="en-US" sz="2400" dirty="0">
                <a:cs typeface="Times New Roman" pitchFamily="18" charset="0"/>
              </a:rPr>
              <a:t>18.</a:t>
            </a:r>
            <a:r>
              <a:rPr lang="en-US" sz="2400" dirty="0"/>
              <a:t> </a:t>
            </a:r>
            <a:r>
              <a:rPr lang="en-IN" sz="2400" b="0" i="0" dirty="0">
                <a:solidFill>
                  <a:srgbClr val="2A2A2A"/>
                </a:solidFill>
                <a:effectLst/>
              </a:rPr>
              <a:t>Six years ago Anita was P times as old as Ben was. If Anita is now 17 years old, how old is Ben now in terms of P ?</a:t>
            </a:r>
            <a:endParaRPr lang="en-US" sz="2400" dirty="0"/>
          </a:p>
          <a:p>
            <a:pPr lvl="0" algn="just"/>
            <a:r>
              <a:rPr lang="en-US" sz="2400" dirty="0"/>
              <a:t>A] </a:t>
            </a:r>
            <a:r>
              <a:rPr lang="en-IN" sz="2400" b="0" i="0" dirty="0">
                <a:solidFill>
                  <a:srgbClr val="2A2A2A"/>
                </a:solidFill>
                <a:effectLst/>
              </a:rPr>
              <a:t>(11/P) + 6</a:t>
            </a:r>
            <a:r>
              <a:rPr lang="en-US" sz="2400" dirty="0"/>
              <a:t>					</a:t>
            </a:r>
            <a:r>
              <a:rPr lang="it-IT" sz="2400" dirty="0"/>
              <a:t>B] </a:t>
            </a:r>
            <a:r>
              <a:rPr lang="en-IN" sz="2400" b="0" i="0" dirty="0">
                <a:solidFill>
                  <a:srgbClr val="2A2A2A"/>
                </a:solidFill>
                <a:effectLst/>
              </a:rPr>
              <a:t>(17/P) + 6</a:t>
            </a:r>
            <a:r>
              <a:rPr lang="it-IT" sz="2400" dirty="0"/>
              <a:t> 		</a:t>
            </a:r>
          </a:p>
          <a:p>
            <a:pPr lvl="0" algn="just"/>
            <a:r>
              <a:rPr lang="it-IT" sz="2400" dirty="0"/>
              <a:t>C] </a:t>
            </a:r>
            <a:r>
              <a:rPr lang="en-IN" sz="2400" b="0" i="0" dirty="0">
                <a:solidFill>
                  <a:srgbClr val="2A2A2A"/>
                </a:solidFill>
                <a:effectLst/>
              </a:rPr>
              <a:t>(P*</a:t>
            </a:r>
            <a:r>
              <a:rPr lang="en-IN" sz="2400" dirty="0">
                <a:solidFill>
                  <a:srgbClr val="2A2A2A"/>
                </a:solidFill>
              </a:rPr>
              <a:t>10</a:t>
            </a:r>
            <a:r>
              <a:rPr lang="en-IN" sz="2400" b="0" i="0" dirty="0">
                <a:solidFill>
                  <a:srgbClr val="2A2A2A"/>
                </a:solidFill>
                <a:effectLst/>
              </a:rPr>
              <a:t>) + 6</a:t>
            </a:r>
            <a:r>
              <a:rPr lang="it-IT" sz="2400" dirty="0"/>
              <a:t>					D] </a:t>
            </a:r>
            <a:r>
              <a:rPr lang="en-IN" sz="2400" b="0" i="0" dirty="0">
                <a:solidFill>
                  <a:srgbClr val="2A2A2A"/>
                </a:solidFill>
                <a:effectLst/>
              </a:rPr>
              <a:t>(P/13) + 6</a:t>
            </a:r>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39553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137" y="1108185"/>
            <a:ext cx="11221452" cy="1569660"/>
          </a:xfrm>
          <a:prstGeom prst="rect">
            <a:avLst/>
          </a:prstGeom>
        </p:spPr>
        <p:txBody>
          <a:bodyPr wrap="square">
            <a:spAutoFit/>
          </a:bodyPr>
          <a:lstStyle/>
          <a:p>
            <a:pPr lvl="0" algn="just"/>
            <a:r>
              <a:rPr lang="en-US" sz="2400" dirty="0">
                <a:cs typeface="Times New Roman" pitchFamily="18" charset="0"/>
              </a:rPr>
              <a:t>19. </a:t>
            </a:r>
            <a:r>
              <a:rPr lang="en-IN" sz="2400" b="0" i="0" dirty="0">
                <a:solidFill>
                  <a:srgbClr val="2A2A2A"/>
                </a:solidFill>
                <a:effectLst/>
              </a:rPr>
              <a:t>Today is Varun's birthday. Five year, from today he will be </a:t>
            </a:r>
            <a:r>
              <a:rPr lang="en-IN" sz="2400" dirty="0">
                <a:solidFill>
                  <a:srgbClr val="2A2A2A"/>
                </a:solidFill>
              </a:rPr>
              <a:t>thrice</a:t>
            </a:r>
            <a:r>
              <a:rPr lang="en-IN" sz="2400" b="0" i="0" dirty="0">
                <a:solidFill>
                  <a:srgbClr val="2A2A2A"/>
                </a:solidFill>
                <a:effectLst/>
              </a:rPr>
              <a:t> as old as he was </a:t>
            </a:r>
            <a:r>
              <a:rPr lang="en-IN" sz="2400" dirty="0">
                <a:solidFill>
                  <a:srgbClr val="2A2A2A"/>
                </a:solidFill>
              </a:rPr>
              <a:t>15</a:t>
            </a:r>
            <a:r>
              <a:rPr lang="en-IN" sz="2400" b="0" i="0" dirty="0">
                <a:solidFill>
                  <a:srgbClr val="2A2A2A"/>
                </a:solidFill>
                <a:effectLst/>
              </a:rPr>
              <a:t> years ago. How old is Varun today ?</a:t>
            </a:r>
          </a:p>
          <a:p>
            <a:pPr lvl="0" algn="just"/>
            <a:r>
              <a:rPr lang="en-US" sz="2400" dirty="0"/>
              <a:t>A]</a:t>
            </a:r>
            <a:r>
              <a:rPr lang="en-IN" sz="2400" b="0" i="0" dirty="0">
                <a:solidFill>
                  <a:srgbClr val="2A2A2A"/>
                </a:solidFill>
                <a:effectLst/>
              </a:rPr>
              <a:t> 2</a:t>
            </a:r>
            <a:r>
              <a:rPr lang="en-IN" sz="2400" dirty="0">
                <a:solidFill>
                  <a:srgbClr val="2A2A2A"/>
                </a:solidFill>
              </a:rPr>
              <a:t>2 years</a:t>
            </a:r>
            <a:r>
              <a:rPr lang="en-US" sz="2400" dirty="0"/>
              <a:t>					</a:t>
            </a:r>
            <a:r>
              <a:rPr lang="it-IT" sz="2400" dirty="0"/>
              <a:t>B] </a:t>
            </a:r>
            <a:r>
              <a:rPr lang="en-IN" sz="2400" dirty="0">
                <a:solidFill>
                  <a:srgbClr val="2A2A2A"/>
                </a:solidFill>
              </a:rPr>
              <a:t>23 years</a:t>
            </a:r>
            <a:r>
              <a:rPr lang="it-IT" sz="2400" dirty="0"/>
              <a:t> 		</a:t>
            </a:r>
          </a:p>
          <a:p>
            <a:pPr lvl="0" algn="just"/>
            <a:r>
              <a:rPr lang="it-IT" sz="2400" dirty="0"/>
              <a:t>C] </a:t>
            </a:r>
            <a:r>
              <a:rPr lang="en-IN" sz="2400" dirty="0">
                <a:solidFill>
                  <a:srgbClr val="2A2A2A"/>
                </a:solidFill>
              </a:rPr>
              <a:t>25 years</a:t>
            </a:r>
            <a:r>
              <a:rPr lang="it-IT" sz="2400" dirty="0"/>
              <a:t>					D] </a:t>
            </a:r>
            <a:r>
              <a:rPr lang="en-IN" sz="2400" dirty="0">
                <a:solidFill>
                  <a:srgbClr val="2A2A2A"/>
                </a:solidFill>
              </a:rPr>
              <a:t>27 </a:t>
            </a:r>
            <a:r>
              <a:rPr lang="en-IN" sz="2400" b="0" i="0" dirty="0">
                <a:solidFill>
                  <a:srgbClr val="2A2A2A"/>
                </a:solidFill>
                <a:effectLst/>
              </a:rPr>
              <a:t>years</a:t>
            </a:r>
            <a:r>
              <a:rPr lang="it-IT" sz="2400" dirty="0"/>
              <a:t> 		</a:t>
            </a:r>
            <a:endParaRPr lang="en-US" sz="2400" dirty="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4964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091424"/>
            <a:ext cx="11403298" cy="1938992"/>
          </a:xfrm>
          <a:prstGeom prst="rect">
            <a:avLst/>
          </a:prstGeom>
        </p:spPr>
        <p:txBody>
          <a:bodyPr wrap="square">
            <a:spAutoFit/>
          </a:bodyPr>
          <a:lstStyle/>
          <a:p>
            <a:pPr lvl="0"/>
            <a:r>
              <a:rPr lang="en-US" sz="2400" dirty="0">
                <a:cs typeface="Times New Roman" pitchFamily="18" charset="0"/>
              </a:rPr>
              <a:t>20.</a:t>
            </a:r>
            <a:r>
              <a:rPr lang="en-US" sz="2400" dirty="0"/>
              <a:t> </a:t>
            </a:r>
            <a:r>
              <a:rPr lang="en-IN" sz="2400" b="0" i="0" dirty="0">
                <a:solidFill>
                  <a:srgbClr val="2A2A2A"/>
                </a:solidFill>
                <a:effectLst/>
              </a:rPr>
              <a:t>Ratio of the ages of Mahesh and Nilesh is 10 : x. Mahesh is 18 years younger to Ramesh. After nine years Ramesh will be 47 years old. If the difference between the ages of Mahesh and Nilesh is same as the age of Ramesh, what is the value of x ?</a:t>
            </a:r>
            <a:endParaRPr lang="en-US" sz="2400" dirty="0"/>
          </a:p>
          <a:p>
            <a:pPr lvl="0"/>
            <a:r>
              <a:rPr lang="en-US" sz="2400" dirty="0"/>
              <a:t>A] </a:t>
            </a:r>
            <a:r>
              <a:rPr lang="en-IN" sz="2400" dirty="0">
                <a:solidFill>
                  <a:srgbClr val="2A2A2A"/>
                </a:solidFill>
              </a:rPr>
              <a:t>27</a:t>
            </a:r>
            <a:r>
              <a:rPr lang="en-US" sz="2400" dirty="0"/>
              <a:t>						</a:t>
            </a:r>
            <a:r>
              <a:rPr lang="it-IT" sz="2400" dirty="0"/>
              <a:t>B] 25		</a:t>
            </a:r>
          </a:p>
          <a:p>
            <a:pPr lvl="0"/>
            <a:r>
              <a:rPr lang="it-IT" sz="2400" dirty="0"/>
              <a:t>C] 29						D] 32 		</a:t>
            </a:r>
            <a:endParaRPr lang="en-US" sz="2400" dirty="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40313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052" y="1082566"/>
            <a:ext cx="11534274" cy="1569660"/>
          </a:xfrm>
          <a:prstGeom prst="rect">
            <a:avLst/>
          </a:prstGeom>
        </p:spPr>
        <p:txBody>
          <a:bodyPr wrap="square">
            <a:spAutoFit/>
          </a:bodyPr>
          <a:lstStyle/>
          <a:p>
            <a:pPr lvl="0" algn="just"/>
            <a:r>
              <a:rPr lang="en-US" sz="2400" dirty="0">
                <a:cs typeface="Times New Roman" pitchFamily="18" charset="0"/>
              </a:rPr>
              <a:t>21.</a:t>
            </a:r>
            <a:r>
              <a:rPr lang="en-US" sz="2400" dirty="0"/>
              <a:t> </a:t>
            </a:r>
            <a:r>
              <a:rPr lang="en-IN" sz="2400" b="0" i="0" dirty="0">
                <a:solidFill>
                  <a:srgbClr val="2A2A2A"/>
                </a:solidFill>
                <a:effectLst/>
              </a:rPr>
              <a:t>Sum of the ages of Rajesh, Suresh, Mahesh and Dinesh is 64 years. 6 years hence, their age ratio is 7:6:5:4. Find Mahesh’s present age ?</a:t>
            </a:r>
            <a:endParaRPr lang="en-US" sz="2400" dirty="0"/>
          </a:p>
          <a:p>
            <a:pPr lvl="0" algn="just"/>
            <a:r>
              <a:rPr lang="en-US" sz="2400" dirty="0"/>
              <a:t>A]</a:t>
            </a:r>
            <a:r>
              <a:rPr lang="en-IN" sz="2400" dirty="0">
                <a:solidFill>
                  <a:srgbClr val="2A2A2A"/>
                </a:solidFill>
              </a:rPr>
              <a:t> 12 years</a:t>
            </a:r>
            <a:r>
              <a:rPr lang="en-US" sz="2400" dirty="0"/>
              <a:t>					</a:t>
            </a:r>
            <a:r>
              <a:rPr lang="it-IT" sz="2400" dirty="0"/>
              <a:t>B] </a:t>
            </a:r>
            <a:r>
              <a:rPr lang="en-IN" sz="2400" dirty="0">
                <a:solidFill>
                  <a:srgbClr val="2A2A2A"/>
                </a:solidFill>
              </a:rPr>
              <a:t>14 years</a:t>
            </a:r>
            <a:r>
              <a:rPr lang="it-IT" sz="2400" dirty="0"/>
              <a:t> 		</a:t>
            </a:r>
          </a:p>
          <a:p>
            <a:pPr lvl="0" algn="just"/>
            <a:r>
              <a:rPr lang="it-IT" sz="2400" dirty="0"/>
              <a:t>C] </a:t>
            </a:r>
            <a:r>
              <a:rPr lang="en-IN" sz="2400" dirty="0">
                <a:solidFill>
                  <a:srgbClr val="2A2A2A"/>
                </a:solidFill>
              </a:rPr>
              <a:t>15years</a:t>
            </a:r>
            <a:r>
              <a:rPr lang="it-IT" sz="2400" dirty="0"/>
              <a:t>					D] </a:t>
            </a:r>
            <a:r>
              <a:rPr lang="en-IN" sz="2400" dirty="0">
                <a:solidFill>
                  <a:srgbClr val="2A2A2A"/>
                </a:solidFill>
              </a:rPr>
              <a:t>1</a:t>
            </a:r>
            <a:r>
              <a:rPr lang="en-IN" sz="2400" b="0" i="0" dirty="0">
                <a:solidFill>
                  <a:srgbClr val="2A2A2A"/>
                </a:solidFill>
                <a:effectLst/>
              </a:rPr>
              <a:t>6years</a:t>
            </a:r>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57756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2" y="1036833"/>
            <a:ext cx="11423411" cy="1569660"/>
          </a:xfrm>
          <a:prstGeom prst="rect">
            <a:avLst/>
          </a:prstGeom>
        </p:spPr>
        <p:txBody>
          <a:bodyPr wrap="square">
            <a:spAutoFit/>
          </a:bodyPr>
          <a:lstStyle/>
          <a:p>
            <a:pPr lvl="0" algn="just"/>
            <a:r>
              <a:rPr lang="en-US" sz="2400" dirty="0">
                <a:cs typeface="Times New Roman" pitchFamily="18" charset="0"/>
              </a:rPr>
              <a:t>22.</a:t>
            </a:r>
            <a:r>
              <a:rPr lang="en-US" sz="2400" dirty="0"/>
              <a:t> </a:t>
            </a:r>
            <a:r>
              <a:rPr lang="en-IN" sz="2400" b="0" i="0" dirty="0">
                <a:solidFill>
                  <a:srgbClr val="2A2A2A"/>
                </a:solidFill>
                <a:effectLst/>
              </a:rPr>
              <a:t>A is three times as old as B. C was twice-as old as A four years ago. In four years' time, A will be 31. What is the ratio of present ages of B and C ?</a:t>
            </a:r>
          </a:p>
          <a:p>
            <a:pPr lvl="0" algn="just"/>
            <a:r>
              <a:rPr lang="en-US" sz="2400" dirty="0"/>
              <a:t>A] </a:t>
            </a:r>
            <a:r>
              <a:rPr lang="en-IN" sz="2400" dirty="0">
                <a:solidFill>
                  <a:srgbClr val="2A2A2A"/>
                </a:solidFill>
              </a:rPr>
              <a:t>12:17</a:t>
            </a:r>
            <a:r>
              <a:rPr lang="en-US" sz="2400" dirty="0"/>
              <a:t>					</a:t>
            </a:r>
            <a:r>
              <a:rPr lang="it-IT" sz="2400" dirty="0"/>
              <a:t>B] </a:t>
            </a:r>
            <a:r>
              <a:rPr lang="en-IN" sz="2400" dirty="0">
                <a:solidFill>
                  <a:srgbClr val="2A2A2A"/>
                </a:solidFill>
              </a:rPr>
              <a:t>3 : 40</a:t>
            </a:r>
            <a:r>
              <a:rPr lang="it-IT" sz="2400" dirty="0"/>
              <a:t> 		</a:t>
            </a:r>
          </a:p>
          <a:p>
            <a:pPr lvl="0" algn="just"/>
            <a:r>
              <a:rPr lang="it-IT" sz="2400" dirty="0"/>
              <a:t>C] 9 : </a:t>
            </a:r>
            <a:r>
              <a:rPr lang="en-IN" sz="2400" dirty="0">
                <a:solidFill>
                  <a:srgbClr val="2A2A2A"/>
                </a:solidFill>
              </a:rPr>
              <a:t>50</a:t>
            </a:r>
            <a:r>
              <a:rPr lang="it-IT" sz="2400" dirty="0"/>
              <a:t>					D] </a:t>
            </a:r>
            <a:r>
              <a:rPr lang="en-IN" sz="2400" b="0" i="0" dirty="0">
                <a:solidFill>
                  <a:srgbClr val="2A2A2A"/>
                </a:solidFill>
                <a:effectLst/>
              </a:rPr>
              <a:t>6 : 55</a:t>
            </a:r>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82979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326" y="1114648"/>
            <a:ext cx="11085094" cy="4893647"/>
          </a:xfrm>
          <a:prstGeom prst="rect">
            <a:avLst/>
          </a:prstGeom>
        </p:spPr>
        <p:txBody>
          <a:bodyPr wrap="square">
            <a:spAutoFit/>
          </a:bodyPr>
          <a:lstStyle/>
          <a:p>
            <a:r>
              <a:rPr lang="en-US" sz="2400" dirty="0">
                <a:cs typeface="Times New Roman" pitchFamily="18" charset="0"/>
              </a:rPr>
              <a:t>23.</a:t>
            </a:r>
            <a:r>
              <a:rPr lang="en-US" sz="2400" dirty="0"/>
              <a:t> </a:t>
            </a:r>
            <a:r>
              <a:rPr lang="en-IN" sz="2400" dirty="0"/>
              <a:t>What is Sonia's present age?</a:t>
            </a:r>
          </a:p>
          <a:p>
            <a:r>
              <a:rPr lang="en-IN" sz="2400" dirty="0"/>
              <a:t>I. Sonia's present age is five times Deepak's present age.</a:t>
            </a:r>
          </a:p>
          <a:p>
            <a:r>
              <a:rPr lang="en-IN" sz="2400" dirty="0"/>
              <a:t>II. Five years ago her age was twenty-five times Deepak's age at that time.</a:t>
            </a:r>
          </a:p>
          <a:p>
            <a:endParaRPr lang="en-IN" sz="2400" dirty="0"/>
          </a:p>
          <a:p>
            <a:r>
              <a:rPr lang="en-US" sz="2400" dirty="0"/>
              <a:t>(A)If the data in statement I alone is sufficient to answer the question. </a:t>
            </a:r>
          </a:p>
          <a:p>
            <a:pPr marL="457200" indent="-457200"/>
            <a:r>
              <a:rPr lang="en-US" sz="2400" dirty="0"/>
              <a:t>(B) If the data in statement II alone is sufficient to answer the question. </a:t>
            </a:r>
          </a:p>
          <a:p>
            <a:pPr marL="457200" indent="-457200"/>
            <a:r>
              <a:rPr lang="en-US" sz="2400" dirty="0"/>
              <a:t>(C) If the data either in statement I alone or statement II alone are sufficient to answer the question. </a:t>
            </a:r>
          </a:p>
          <a:p>
            <a:pPr marL="457200" indent="-457200"/>
            <a:r>
              <a:rPr lang="en-US" sz="2400" dirty="0"/>
              <a:t>(D) If the data given in both I and II together are not sufficient to answer the question. </a:t>
            </a:r>
          </a:p>
          <a:p>
            <a:pPr marL="457200" indent="-457200"/>
            <a:r>
              <a:rPr lang="en-US" sz="2400" dirty="0"/>
              <a:t>(E) If the data in both the statements I and II together are necessary to answer the question.</a:t>
            </a:r>
          </a:p>
          <a:p>
            <a:pPr lvl="0"/>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9279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167564"/>
            <a:ext cx="11085094" cy="4524315"/>
          </a:xfrm>
          <a:prstGeom prst="rect">
            <a:avLst/>
          </a:prstGeom>
        </p:spPr>
        <p:txBody>
          <a:bodyPr wrap="square">
            <a:spAutoFit/>
          </a:bodyPr>
          <a:lstStyle/>
          <a:p>
            <a:r>
              <a:rPr lang="en-US" sz="2400" dirty="0">
                <a:cs typeface="Times New Roman" pitchFamily="18" charset="0"/>
              </a:rPr>
              <a:t>24.</a:t>
            </a:r>
            <a:r>
              <a:rPr lang="en-US" sz="2400" dirty="0"/>
              <a:t> </a:t>
            </a:r>
            <a:r>
              <a:rPr lang="en-IN" sz="2400" dirty="0"/>
              <a:t>Disha is twice as old as Shruti. What is the difference in their ages?</a:t>
            </a:r>
          </a:p>
          <a:p>
            <a:r>
              <a:rPr lang="en-IN" sz="2400" dirty="0"/>
              <a:t>I. Five years hence, the ratio of their ages would be 9 : 5.</a:t>
            </a:r>
          </a:p>
          <a:p>
            <a:r>
              <a:rPr lang="en-IN" sz="2400" dirty="0"/>
              <a:t>II. Ten years back, the ratio of their ages was 3 : 1.</a:t>
            </a:r>
          </a:p>
          <a:p>
            <a:r>
              <a:rPr lang="en-US" sz="2400" dirty="0"/>
              <a:t>(A)If the data in statement I alone is sufficient to answer the question. </a:t>
            </a:r>
          </a:p>
          <a:p>
            <a:pPr marL="457200" indent="-457200"/>
            <a:r>
              <a:rPr lang="en-US" sz="2400" dirty="0"/>
              <a:t>(B) If the data in statement II alone is sufficient to answer the question. </a:t>
            </a:r>
          </a:p>
          <a:p>
            <a:pPr marL="457200" indent="-457200"/>
            <a:r>
              <a:rPr lang="en-US" sz="2400" dirty="0"/>
              <a:t>(C) If the data either in statement I alone or statement II alone are sufficient to answer the question. </a:t>
            </a:r>
          </a:p>
          <a:p>
            <a:pPr marL="457200" indent="-457200"/>
            <a:r>
              <a:rPr lang="en-US" sz="2400" dirty="0"/>
              <a:t>(D) If the data given in both I and II together are not sufficient to answer the question. </a:t>
            </a:r>
          </a:p>
          <a:p>
            <a:pPr marL="457200" indent="-457200"/>
            <a:r>
              <a:rPr lang="en-US" sz="2400" dirty="0"/>
              <a:t>(E) If the data in both the statements I and II together are necessary to answer the question.</a:t>
            </a:r>
          </a:p>
          <a:p>
            <a:endParaRPr lang="en-IN" sz="2400" dirty="0"/>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68264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150800"/>
            <a:ext cx="11085094" cy="3785652"/>
          </a:xfrm>
          <a:prstGeom prst="rect">
            <a:avLst/>
          </a:prstGeom>
        </p:spPr>
        <p:txBody>
          <a:bodyPr wrap="square">
            <a:spAutoFit/>
          </a:bodyPr>
          <a:lstStyle/>
          <a:p>
            <a:r>
              <a:rPr lang="en-US" sz="2400" dirty="0">
                <a:cs typeface="Times New Roman" pitchFamily="18" charset="0"/>
              </a:rPr>
              <a:t>25.</a:t>
            </a:r>
            <a:r>
              <a:rPr lang="en-US" sz="2400" dirty="0"/>
              <a:t> </a:t>
            </a:r>
            <a:r>
              <a:rPr lang="en-IN" sz="2400" dirty="0"/>
              <a:t>What will be the ratio between ages of Sam and Albert after 5 years?</a:t>
            </a:r>
          </a:p>
          <a:p>
            <a:r>
              <a:rPr lang="en-IN" sz="2400" dirty="0"/>
              <a:t>I. Sam's present age is more than Albert's present age by 4 years.</a:t>
            </a:r>
          </a:p>
          <a:p>
            <a:r>
              <a:rPr lang="en-IN" sz="2400" dirty="0"/>
              <a:t>II. Albert's present age is 20 years.</a:t>
            </a:r>
          </a:p>
          <a:p>
            <a:r>
              <a:rPr lang="en-IN" sz="2400" dirty="0"/>
              <a:t>III. The ratio of Albert's present age to Sam's present age is 5 : 6.</a:t>
            </a:r>
          </a:p>
          <a:p>
            <a:endParaRPr lang="en-IN" sz="2400" dirty="0"/>
          </a:p>
          <a:p>
            <a:r>
              <a:rPr lang="en-IN" sz="2400" dirty="0"/>
              <a:t>(A) Any two of I, II and III</a:t>
            </a:r>
          </a:p>
          <a:p>
            <a:r>
              <a:rPr lang="en-IN" sz="2400" dirty="0"/>
              <a:t>(B) II only</a:t>
            </a:r>
          </a:p>
          <a:p>
            <a:r>
              <a:rPr lang="en-IN" sz="2400" dirty="0"/>
              <a:t>(C) III only</a:t>
            </a:r>
          </a:p>
          <a:p>
            <a:r>
              <a:rPr lang="en-IN" sz="2400" dirty="0"/>
              <a:t>(D) I or III only</a:t>
            </a:r>
          </a:p>
          <a:p>
            <a:r>
              <a:rPr lang="en-IN" sz="2400" dirty="0"/>
              <a:t>(E) II or III only</a:t>
            </a:r>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0150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29</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 xmlns:p14="http://schemas.microsoft.com/office/powerpoint/2010/main" val="276186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
        <p:nvSpPr>
          <p:cNvPr id="5" name="Rectangle 4"/>
          <p:cNvSpPr/>
          <p:nvPr/>
        </p:nvSpPr>
        <p:spPr>
          <a:xfrm>
            <a:off x="590200" y="1317244"/>
            <a:ext cx="10219314" cy="3046988"/>
          </a:xfrm>
          <a:prstGeom prst="rect">
            <a:avLst/>
          </a:prstGeom>
        </p:spPr>
        <p:txBody>
          <a:bodyPr wrap="square">
            <a:spAutoFit/>
          </a:bodyPr>
          <a:lstStyle/>
          <a:p>
            <a:r>
              <a:rPr lang="en-US" sz="2400" b="1" dirty="0">
                <a:cs typeface="Arial" panose="020B0604020202020204" pitchFamily="34" charset="0"/>
              </a:rPr>
              <a:t>Important Statements and Equations for "Problems based on Ages":</a:t>
            </a:r>
            <a:endParaRPr lang="en-US" sz="2400" dirty="0">
              <a:cs typeface="Arial" panose="020B0604020202020204" pitchFamily="34" charset="0"/>
            </a:endParaRPr>
          </a:p>
          <a:p>
            <a:endParaRPr lang="en-US" sz="2400" dirty="0">
              <a:cs typeface="Arial" panose="020B0604020202020204" pitchFamily="34" charset="0"/>
            </a:endParaRPr>
          </a:p>
          <a:p>
            <a:r>
              <a:rPr lang="en-US" sz="2400" dirty="0">
                <a:cs typeface="Arial" panose="020B0604020202020204" pitchFamily="34" charset="0"/>
              </a:rPr>
              <a:t>1. If the present age is y, then n times the present age = </a:t>
            </a:r>
            <a:r>
              <a:rPr lang="en-US" sz="2400" dirty="0" err="1">
                <a:cs typeface="Arial" panose="020B0604020202020204" pitchFamily="34" charset="0"/>
              </a:rPr>
              <a:t>ny</a:t>
            </a:r>
            <a:endParaRPr lang="en-US" sz="2400" dirty="0">
              <a:cs typeface="Arial" panose="020B0604020202020204" pitchFamily="34" charset="0"/>
            </a:endParaRPr>
          </a:p>
          <a:p>
            <a:r>
              <a:rPr lang="en-US" sz="2400" dirty="0">
                <a:cs typeface="Arial" panose="020B0604020202020204" pitchFamily="34" charset="0"/>
              </a:rPr>
              <a:t>2. If the present age is x, then age n years later/hence = x + n</a:t>
            </a:r>
          </a:p>
          <a:p>
            <a:r>
              <a:rPr lang="en-US" sz="2400" dirty="0">
                <a:cs typeface="Arial" panose="020B0604020202020204" pitchFamily="34" charset="0"/>
              </a:rPr>
              <a:t>3. If the present age is x, then age n years ago = x – n</a:t>
            </a:r>
          </a:p>
          <a:p>
            <a:r>
              <a:rPr lang="en-US" sz="2400" dirty="0">
                <a:cs typeface="Arial" panose="020B0604020202020204" pitchFamily="34" charset="0"/>
              </a:rPr>
              <a:t>4. The ages in a ratio a: b will be ax and </a:t>
            </a:r>
            <a:r>
              <a:rPr lang="en-US" sz="2400" dirty="0" err="1">
                <a:cs typeface="Arial" panose="020B0604020202020204" pitchFamily="34" charset="0"/>
              </a:rPr>
              <a:t>bx</a:t>
            </a:r>
            <a:endParaRPr lang="en-US" sz="2400" dirty="0">
              <a:cs typeface="Arial" panose="020B0604020202020204" pitchFamily="34" charset="0"/>
            </a:endParaRPr>
          </a:p>
          <a:p>
            <a:r>
              <a:rPr lang="en-US" sz="2400" dirty="0">
                <a:cs typeface="Arial" panose="020B0604020202020204" pitchFamily="34" charset="0"/>
              </a:rPr>
              <a:t>5. If the current age is y, then 1/n of the age is y/n</a:t>
            </a:r>
          </a:p>
          <a:p>
            <a:pPr>
              <a:buFont typeface="Arial" panose="020B0604020202020204" pitchFamily="34" charset="0"/>
              <a:buChar char="•"/>
            </a:pPr>
            <a:endParaRPr lang="en-US" sz="2400" b="0" i="0" dirty="0">
              <a:effectLst/>
              <a:cs typeface="Arial" panose="020B0604020202020204" pitchFamily="34" charset="0"/>
            </a:endParaRPr>
          </a:p>
        </p:txBody>
      </p:sp>
    </p:spTree>
    <p:extLst>
      <p:ext uri="{BB962C8B-B14F-4D97-AF65-F5344CB8AC3E}">
        <p14:creationId xmlns="" xmlns:p14="http://schemas.microsoft.com/office/powerpoint/2010/main" val="1041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8443" y="1111474"/>
            <a:ext cx="11542294" cy="1569660"/>
          </a:xfrm>
          <a:prstGeom prst="rect">
            <a:avLst/>
          </a:prstGeom>
        </p:spPr>
        <p:txBody>
          <a:bodyPr wrap="square">
            <a:spAutoFit/>
          </a:bodyPr>
          <a:lstStyle/>
          <a:p>
            <a:pPr lvl="0" algn="just"/>
            <a:r>
              <a:rPr lang="en-US" sz="2400" dirty="0">
                <a:cs typeface="Times New Roman" pitchFamily="18" charset="0"/>
              </a:rPr>
              <a:t>1.</a:t>
            </a:r>
            <a:r>
              <a:rPr lang="en-US" sz="2400" dirty="0"/>
              <a:t> </a:t>
            </a:r>
            <a:r>
              <a:rPr lang="en-IN" sz="2400" b="0" i="0" dirty="0">
                <a:effectLst/>
              </a:rPr>
              <a:t>The total age of A and B is 10 years more than the total age of B and C. C is how many years younger than A ?</a:t>
            </a:r>
            <a:endParaRPr lang="en-US" sz="2400" dirty="0"/>
          </a:p>
          <a:p>
            <a:r>
              <a:rPr lang="en-US" sz="2400" dirty="0"/>
              <a:t>A] 9 years					B] 10 years		</a:t>
            </a:r>
          </a:p>
          <a:p>
            <a:r>
              <a:rPr lang="en-US" sz="2400" dirty="0"/>
              <a:t>C] 11 years					D] 12 years</a:t>
            </a:r>
            <a:r>
              <a:rPr lang="en-US" sz="2400" dirty="0">
                <a:cs typeface="Times New Roman" pitchFamily="18" charset="0"/>
              </a:rPr>
              <a:t> </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1997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990" y="1074601"/>
            <a:ext cx="11574379" cy="1569660"/>
          </a:xfrm>
          <a:prstGeom prst="rect">
            <a:avLst/>
          </a:prstGeom>
        </p:spPr>
        <p:txBody>
          <a:bodyPr wrap="square">
            <a:spAutoFit/>
          </a:bodyPr>
          <a:lstStyle/>
          <a:p>
            <a:pPr algn="just"/>
            <a:r>
              <a:rPr lang="en-US" sz="2400" dirty="0"/>
              <a:t>2.</a:t>
            </a:r>
            <a:r>
              <a:rPr lang="en-US" sz="2400" b="1" dirty="0"/>
              <a:t> </a:t>
            </a:r>
            <a:r>
              <a:rPr lang="en-IN" sz="2400" b="0" i="0" dirty="0">
                <a:solidFill>
                  <a:srgbClr val="2A2A2A"/>
                </a:solidFill>
                <a:effectLst/>
              </a:rPr>
              <a:t>A father said his son , " I was as old as you are at present at the time of your birth. " If the father age is 30 now, the son age 5 years back was :</a:t>
            </a:r>
            <a:endParaRPr lang="en-US" sz="2400" dirty="0"/>
          </a:p>
          <a:p>
            <a:pPr algn="just"/>
            <a:r>
              <a:rPr lang="en-US" sz="2400" dirty="0"/>
              <a:t>A] 10years					B] 12 years		</a:t>
            </a:r>
          </a:p>
          <a:p>
            <a:pPr algn="just"/>
            <a:r>
              <a:rPr lang="en-US" sz="2400" dirty="0"/>
              <a:t>C] 14 years					D] 16 years</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2574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822" y="1056165"/>
            <a:ext cx="11590420" cy="1938992"/>
          </a:xfrm>
          <a:prstGeom prst="rect">
            <a:avLst/>
          </a:prstGeom>
        </p:spPr>
        <p:txBody>
          <a:bodyPr wrap="square">
            <a:spAutoFit/>
          </a:bodyPr>
          <a:lstStyle/>
          <a:p>
            <a:pPr lvl="0" algn="just"/>
            <a:r>
              <a:rPr lang="en-US" sz="2400" dirty="0">
                <a:cs typeface="Times New Roman" pitchFamily="18" charset="0"/>
              </a:rPr>
              <a:t>3.</a:t>
            </a:r>
            <a:r>
              <a:rPr lang="en-US" sz="2400" dirty="0"/>
              <a:t> </a:t>
            </a:r>
            <a:r>
              <a:rPr lang="en-IN" sz="2400" b="0" i="0" dirty="0">
                <a:solidFill>
                  <a:srgbClr val="2A2A2A"/>
                </a:solidFill>
                <a:effectLst/>
              </a:rPr>
              <a:t>Rishi's age after 15 years will be 3 times his age 5 years back. What is the present age of </a:t>
            </a:r>
            <a:r>
              <a:rPr lang="en-IN" sz="2400" dirty="0">
                <a:solidFill>
                  <a:srgbClr val="2A2A2A"/>
                </a:solidFill>
              </a:rPr>
              <a:t>R</a:t>
            </a:r>
            <a:r>
              <a:rPr lang="en-IN" sz="2400" b="0" i="0" dirty="0">
                <a:solidFill>
                  <a:srgbClr val="2A2A2A"/>
                </a:solidFill>
                <a:effectLst/>
              </a:rPr>
              <a:t>ajeev?</a:t>
            </a:r>
            <a:endParaRPr lang="en-US" sz="2400" dirty="0"/>
          </a:p>
          <a:p>
            <a:r>
              <a:rPr lang="en-US" sz="2400" dirty="0"/>
              <a:t>A] 8 Years					B] 10 Years 			</a:t>
            </a:r>
          </a:p>
          <a:p>
            <a:r>
              <a:rPr lang="en-US" sz="2400" dirty="0"/>
              <a:t>C] 14 Years 					D] 15 Years</a:t>
            </a:r>
          </a:p>
          <a:p>
            <a:pPr lvl="0"/>
            <a:r>
              <a:rPr lang="en-US" sz="2400" dirty="0">
                <a:latin typeface="Times New Roman" pitchFamily="18" charset="0"/>
                <a:cs typeface="Times New Roman" pitchFamily="18" charset="0"/>
              </a:rPr>
              <a:t> </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9926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5663" y="1059276"/>
            <a:ext cx="11343200" cy="1938992"/>
          </a:xfrm>
          <a:prstGeom prst="rect">
            <a:avLst/>
          </a:prstGeom>
        </p:spPr>
        <p:txBody>
          <a:bodyPr wrap="square">
            <a:spAutoFit/>
          </a:bodyPr>
          <a:lstStyle/>
          <a:p>
            <a:pPr lvl="0" algn="just"/>
            <a:r>
              <a:rPr lang="en-US" sz="2400" dirty="0">
                <a:latin typeface="Times New Roman" panose="02020603050405020304" pitchFamily="18" charset="0"/>
                <a:cs typeface="Times New Roman" panose="02020603050405020304" pitchFamily="18" charset="0"/>
              </a:rPr>
              <a:t>4. </a:t>
            </a:r>
            <a:r>
              <a:rPr lang="en-IN" sz="2400" b="0" i="0" dirty="0">
                <a:solidFill>
                  <a:srgbClr val="2A2A2A"/>
                </a:solidFill>
                <a:effectLst/>
                <a:latin typeface="Times New Roman" panose="02020603050405020304" pitchFamily="18" charset="0"/>
                <a:cs typeface="Times New Roman" panose="02020603050405020304" pitchFamily="18" charset="0"/>
              </a:rPr>
              <a:t>The sum of the present ages of a father and his son is 50 years. five years ago, father's age was </a:t>
            </a:r>
            <a:r>
              <a:rPr lang="en-IN" sz="2400" dirty="0">
                <a:solidFill>
                  <a:srgbClr val="2A2A2A"/>
                </a:solidFill>
                <a:latin typeface="Times New Roman" panose="02020603050405020304" pitchFamily="18" charset="0"/>
                <a:cs typeface="Times New Roman" panose="02020603050405020304" pitchFamily="18" charset="0"/>
              </a:rPr>
              <a:t>three</a:t>
            </a:r>
            <a:r>
              <a:rPr lang="en-IN" sz="2400" b="0" i="0" dirty="0">
                <a:solidFill>
                  <a:srgbClr val="2A2A2A"/>
                </a:solidFill>
                <a:effectLst/>
                <a:latin typeface="Times New Roman" panose="02020603050405020304" pitchFamily="18" charset="0"/>
                <a:cs typeface="Times New Roman" panose="02020603050405020304" pitchFamily="18" charset="0"/>
              </a:rPr>
              <a:t> times the age of the son. so now the son's age will be: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15 </a:t>
            </a:r>
            <a:r>
              <a:rPr lang="en-US" sz="2400" dirty="0">
                <a:latin typeface="Times New Roman" pitchFamily="18" charset="0"/>
                <a:cs typeface="Times New Roman" pitchFamily="18" charset="0"/>
              </a:rPr>
              <a:t>years					B] 12 years	</a:t>
            </a:r>
          </a:p>
          <a:p>
            <a:pPr algn="just"/>
            <a:r>
              <a:rPr lang="en-US" sz="2400" dirty="0">
                <a:latin typeface="Times New Roman" pitchFamily="18" charset="0"/>
                <a:cs typeface="Times New Roman" pitchFamily="18" charset="0"/>
              </a:rPr>
              <a:t>C] 16 years					D]18 years</a:t>
            </a:r>
          </a:p>
          <a:p>
            <a:pPr lvl="0" algn="just"/>
            <a:r>
              <a:rPr lang="en-US" sz="2400" dirty="0">
                <a:latin typeface="Times New Roman" pitchFamily="18" charset="0"/>
                <a:cs typeface="Times New Roman" pitchFamily="18" charset="0"/>
              </a:rPr>
              <a:t> </a:t>
            </a: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1997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011" y="1032763"/>
            <a:ext cx="11261556" cy="1938992"/>
          </a:xfrm>
          <a:prstGeom prst="rect">
            <a:avLst/>
          </a:prstGeom>
        </p:spPr>
        <p:txBody>
          <a:bodyPr wrap="square">
            <a:spAutoFit/>
          </a:bodyPr>
          <a:lstStyle/>
          <a:p>
            <a:pPr lvl="0" algn="just"/>
            <a:r>
              <a:rPr lang="en-US" sz="2400" dirty="0">
                <a:cs typeface="Times New Roman" pitchFamily="18" charset="0"/>
              </a:rPr>
              <a:t>5.</a:t>
            </a:r>
            <a:r>
              <a:rPr lang="en-US" sz="2400" dirty="0"/>
              <a:t> </a:t>
            </a:r>
            <a:r>
              <a:rPr lang="en-IN" sz="2400" b="0" i="0" dirty="0">
                <a:solidFill>
                  <a:srgbClr val="2A2A2A"/>
                </a:solidFill>
                <a:effectLst/>
              </a:rPr>
              <a:t>If two times of the daughter’s age in years is included to the mother’s age, the total is </a:t>
            </a:r>
            <a:r>
              <a:rPr lang="en-IN" sz="2400" dirty="0">
                <a:solidFill>
                  <a:srgbClr val="2A2A2A"/>
                </a:solidFill>
              </a:rPr>
              <a:t>62</a:t>
            </a:r>
            <a:r>
              <a:rPr lang="en-IN" sz="2400" b="0" i="0" dirty="0">
                <a:solidFill>
                  <a:srgbClr val="2A2A2A"/>
                </a:solidFill>
                <a:effectLst/>
              </a:rPr>
              <a:t> and if two times of the mother’s age is included to the daughter’s age, the total is </a:t>
            </a:r>
            <a:r>
              <a:rPr lang="en-IN" sz="2400" dirty="0">
                <a:solidFill>
                  <a:srgbClr val="2A2A2A"/>
                </a:solidFill>
              </a:rPr>
              <a:t>88</a:t>
            </a:r>
            <a:r>
              <a:rPr lang="en-IN" sz="2400" b="0" i="0" dirty="0">
                <a:solidFill>
                  <a:srgbClr val="2A2A2A"/>
                </a:solidFill>
                <a:effectLst/>
              </a:rPr>
              <a:t>. So the Mother’s age is,</a:t>
            </a:r>
            <a:endParaRPr lang="en-US" sz="2400" dirty="0"/>
          </a:p>
          <a:p>
            <a:pPr lvl="0" algn="just"/>
            <a:r>
              <a:rPr lang="en-US" sz="2400" dirty="0"/>
              <a:t>A] </a:t>
            </a:r>
            <a:r>
              <a:rPr lang="en-IN" sz="2400" b="0" i="0" dirty="0">
                <a:solidFill>
                  <a:srgbClr val="2A2A2A"/>
                </a:solidFill>
                <a:effectLst/>
              </a:rPr>
              <a:t>3</a:t>
            </a:r>
            <a:r>
              <a:rPr lang="en-IN" sz="2400" dirty="0">
                <a:solidFill>
                  <a:srgbClr val="2A2A2A"/>
                </a:solidFill>
              </a:rPr>
              <a:t>2 years</a:t>
            </a:r>
            <a:r>
              <a:rPr lang="en-US" sz="2400" dirty="0"/>
              <a:t>					</a:t>
            </a:r>
            <a:r>
              <a:rPr lang="it-IT" sz="2400" dirty="0"/>
              <a:t>B] </a:t>
            </a:r>
            <a:r>
              <a:rPr lang="en-IN" sz="2400" dirty="0">
                <a:solidFill>
                  <a:srgbClr val="2A2A2A"/>
                </a:solidFill>
              </a:rPr>
              <a:t>36 years</a:t>
            </a:r>
            <a:r>
              <a:rPr lang="it-IT" sz="2400" dirty="0"/>
              <a:t> 		</a:t>
            </a:r>
          </a:p>
          <a:p>
            <a:pPr lvl="0" algn="just"/>
            <a:r>
              <a:rPr lang="it-IT" sz="2400" dirty="0"/>
              <a:t>C] </a:t>
            </a:r>
            <a:r>
              <a:rPr lang="en-IN" sz="2400" dirty="0">
                <a:solidFill>
                  <a:srgbClr val="2A2A2A"/>
                </a:solidFill>
              </a:rPr>
              <a:t>38 years</a:t>
            </a:r>
            <a:r>
              <a:rPr lang="it-IT" sz="2400" dirty="0"/>
              <a:t>					D </a:t>
            </a:r>
            <a:r>
              <a:rPr lang="en-IN" sz="2400" dirty="0">
                <a:solidFill>
                  <a:srgbClr val="2A2A2A"/>
                </a:solidFill>
              </a:rPr>
              <a:t>4</a:t>
            </a:r>
            <a:r>
              <a:rPr lang="en-IN" sz="2400" b="0" i="0" dirty="0">
                <a:solidFill>
                  <a:srgbClr val="2A2A2A"/>
                </a:solidFill>
                <a:effectLst/>
              </a:rPr>
              <a:t>6 years</a:t>
            </a:r>
            <a:r>
              <a:rPr lang="it-IT" sz="2400" dirty="0"/>
              <a:t> 		</a:t>
            </a:r>
            <a:endParaRPr lang="en-US" sz="2400" dirty="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9009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051" y="1048805"/>
            <a:ext cx="11464119" cy="2308324"/>
          </a:xfrm>
          <a:prstGeom prst="rect">
            <a:avLst/>
          </a:prstGeom>
        </p:spPr>
        <p:txBody>
          <a:bodyPr wrap="square">
            <a:spAutoFit/>
          </a:bodyPr>
          <a:lstStyle/>
          <a:p>
            <a:pPr lvl="0" algn="just"/>
            <a:r>
              <a:rPr lang="en-US" sz="2400" dirty="0">
                <a:cs typeface="Times New Roman" pitchFamily="18" charset="0"/>
              </a:rPr>
              <a:t>6.</a:t>
            </a:r>
            <a:r>
              <a:rPr lang="en-US" sz="2400" dirty="0"/>
              <a:t> </a:t>
            </a:r>
            <a:r>
              <a:rPr lang="en-IN" sz="2400" b="0" i="0" dirty="0">
                <a:solidFill>
                  <a:srgbClr val="2A2A2A"/>
                </a:solidFill>
                <a:effectLst/>
              </a:rPr>
              <a:t>When Ram was born, his father was 32 years older than his brother and his mother was 25 years older than his sister. If Ram's brother is 6 years older than Ram and his mother is 3 years younger than his father, how old was Ram's sister when Ram was born ?</a:t>
            </a:r>
          </a:p>
          <a:p>
            <a:pPr lvl="0" algn="just"/>
            <a:r>
              <a:rPr lang="en-US" sz="2400" dirty="0"/>
              <a:t>A]</a:t>
            </a:r>
            <a:r>
              <a:rPr lang="en-IN" sz="2400" b="0" i="0" dirty="0">
                <a:solidFill>
                  <a:srgbClr val="2A2A2A"/>
                </a:solidFill>
                <a:effectLst/>
              </a:rPr>
              <a:t> </a:t>
            </a:r>
            <a:r>
              <a:rPr lang="en-IN" sz="2400" dirty="0">
                <a:solidFill>
                  <a:srgbClr val="2A2A2A"/>
                </a:solidFill>
              </a:rPr>
              <a:t>10years</a:t>
            </a:r>
            <a:r>
              <a:rPr lang="en-US" sz="2400" dirty="0"/>
              <a:t>					</a:t>
            </a:r>
            <a:r>
              <a:rPr lang="it-IT" sz="2400" dirty="0"/>
              <a:t>B] </a:t>
            </a:r>
            <a:r>
              <a:rPr lang="en-IN" sz="2400" dirty="0">
                <a:solidFill>
                  <a:srgbClr val="2A2A2A"/>
                </a:solidFill>
              </a:rPr>
              <a:t>11years</a:t>
            </a:r>
            <a:r>
              <a:rPr lang="it-IT" sz="2400" dirty="0"/>
              <a:t> 		</a:t>
            </a:r>
          </a:p>
          <a:p>
            <a:pPr lvl="0" algn="just"/>
            <a:r>
              <a:rPr lang="it-IT" sz="2400" dirty="0"/>
              <a:t>C] </a:t>
            </a:r>
            <a:r>
              <a:rPr lang="en-IN" sz="2400" dirty="0">
                <a:solidFill>
                  <a:srgbClr val="2A2A2A"/>
                </a:solidFill>
              </a:rPr>
              <a:t>14years</a:t>
            </a:r>
            <a:r>
              <a:rPr lang="it-IT" sz="2400" dirty="0"/>
              <a:t>					D] </a:t>
            </a:r>
            <a:r>
              <a:rPr lang="en-IN" sz="2400" dirty="0">
                <a:solidFill>
                  <a:srgbClr val="2A2A2A"/>
                </a:solidFill>
              </a:rPr>
              <a:t>1</a:t>
            </a:r>
            <a:r>
              <a:rPr lang="en-IN" sz="2400" b="0" i="0" dirty="0">
                <a:solidFill>
                  <a:srgbClr val="2A2A2A"/>
                </a:solidFill>
                <a:effectLst/>
              </a:rPr>
              <a:t>6years</a:t>
            </a:r>
            <a:r>
              <a:rPr lang="it-IT" sz="2400" dirty="0"/>
              <a:t> 		</a:t>
            </a:r>
            <a:endParaRPr lang="en-US" sz="2400" dirty="0">
              <a:latin typeface="Times New Roman" pitchFamily="18" charset="0"/>
              <a:cs typeface="Times New Roman" pitchFamily="18" charset="0"/>
            </a:endParaRPr>
          </a:p>
        </p:txBody>
      </p:sp>
      <p:sp>
        <p:nvSpPr>
          <p:cNvPr id="4" name="Rounded Rectangle 3"/>
          <p:cNvSpPr/>
          <p:nvPr/>
        </p:nvSpPr>
        <p:spPr>
          <a:xfrm>
            <a:off x="2243889" y="430223"/>
            <a:ext cx="8279731" cy="564388"/>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3200" b="1" dirty="0">
                <a:latin typeface="Times New Roman" panose="02020603050405020304" pitchFamily="18" charset="0"/>
                <a:cs typeface="Times New Roman" panose="02020603050405020304" pitchFamily="18" charset="0"/>
              </a:rPr>
              <a:t>Problem on Ages</a:t>
            </a:r>
            <a:endParaRPr kumimoji="0" lang="en-US" sz="3200" b="1"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05934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3460</TotalTime>
  <Words>1760</Words>
  <Application>Microsoft Office PowerPoint</Application>
  <PresentationFormat>Custom</PresentationFormat>
  <Paragraphs>239</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Executive</vt:lpstr>
      <vt:lpstr>PROBLEM ON AGES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user</cp:lastModifiedBy>
  <cp:revision>475</cp:revision>
  <dcterms:created xsi:type="dcterms:W3CDTF">2017-07-13T07:57:18Z</dcterms:created>
  <dcterms:modified xsi:type="dcterms:W3CDTF">2022-10-13T03:52:51Z</dcterms:modified>
</cp:coreProperties>
</file>