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1083-D481-423D-954F-1BC2A0DA03EC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5B31E-1906-4B6C-BDCB-3008B5490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895601"/>
          </a:xfrm>
        </p:spPr>
        <p:txBody>
          <a:bodyPr>
            <a:noAutofit/>
          </a:bodyPr>
          <a:lstStyle/>
          <a:p>
            <a:r>
              <a:rPr lang="en-US" sz="6600" dirty="0" smtClean="0"/>
              <a:t>Permutation </a:t>
            </a:r>
            <a:br>
              <a:rPr lang="en-US" sz="6600" dirty="0" smtClean="0"/>
            </a:br>
            <a:r>
              <a:rPr lang="en-US" sz="6600" dirty="0" smtClean="0"/>
              <a:t>&amp; </a:t>
            </a:r>
            <a:br>
              <a:rPr lang="en-US" sz="6600" dirty="0" smtClean="0"/>
            </a:br>
            <a:r>
              <a:rPr lang="en-US" sz="6600" dirty="0" smtClean="0"/>
              <a:t>Combination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Book Antiqua" pitchFamily="18" charset="0"/>
              </a:rPr>
              <a:t>Question:</a:t>
            </a:r>
            <a:r>
              <a:rPr lang="en-US" sz="2800" dirty="0" smtClean="0">
                <a:latin typeface="Book Antiqua" pitchFamily="18" charset="0"/>
              </a:rPr>
              <a:t> If suppose we have 3 objects A, B, C then find no. of ways in which any 2 items can be selected.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Answer:</a:t>
            </a:r>
            <a:r>
              <a:rPr lang="en-US" sz="2800" dirty="0" smtClean="0">
                <a:latin typeface="Book Antiqua" pitchFamily="18" charset="0"/>
              </a:rPr>
              <a:t>  </a:t>
            </a: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1.</a:t>
            </a:r>
            <a:r>
              <a:rPr lang="en-US" sz="2800" dirty="0" smtClean="0">
                <a:latin typeface="Book Antiqua" pitchFamily="18" charset="0"/>
              </a:rPr>
              <a:t> AB  (BA)</a:t>
            </a: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2.</a:t>
            </a:r>
            <a:r>
              <a:rPr lang="en-US" sz="2800" dirty="0" smtClean="0">
                <a:latin typeface="Book Antiqua" pitchFamily="18" charset="0"/>
              </a:rPr>
              <a:t> BC  (CB)</a:t>
            </a: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3.</a:t>
            </a:r>
            <a:r>
              <a:rPr lang="en-US" sz="2800" dirty="0" smtClean="0">
                <a:latin typeface="Book Antiqua" pitchFamily="18" charset="0"/>
              </a:rPr>
              <a:t> CA  (AC)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Book Antiqua" pitchFamily="18" charset="0"/>
              </a:rPr>
              <a:t>Question:</a:t>
            </a:r>
            <a:r>
              <a:rPr lang="en-US" sz="2800" dirty="0" smtClean="0">
                <a:latin typeface="Book Antiqua" pitchFamily="18" charset="0"/>
              </a:rPr>
              <a:t> If suppose we have 3 objects A, B, C then find no. of ways to arrange any 2 items.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b="1" dirty="0" smtClean="0">
                <a:latin typeface="Book Antiqua" pitchFamily="18" charset="0"/>
              </a:rPr>
              <a:t>Answer:</a:t>
            </a:r>
            <a:r>
              <a:rPr lang="en-US" sz="2800" dirty="0" smtClean="0">
                <a:latin typeface="Book Antiqua" pitchFamily="18" charset="0"/>
              </a:rPr>
              <a:t> 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AB 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BA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BC 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CB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CA 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AC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1. In how many ways can we select a team of 4 players out of 15 eligible players.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1365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1455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1295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1525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2</a:t>
            </a:r>
            <a:r>
              <a:rPr lang="en-US" sz="2800" dirty="0" smtClean="0">
                <a:latin typeface="Book Antiqua" pitchFamily="18" charset="0"/>
              </a:rPr>
              <a:t>. In a class there are 6 boys and 5 girls. In how many ways can a group of 5 members to be formed by selecting 3 boys and 2 girls.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350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300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250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200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3. In how many ways 3 VIPs can be seated in 3 seats of first row of a function.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4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6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Note : </a:t>
            </a:r>
            <a:r>
              <a:rPr lang="en-US" sz="3200" dirty="0" smtClean="0">
                <a:latin typeface="Book Antiqua" pitchFamily="18" charset="0"/>
              </a:rPr>
              <a:t>Number of ways of arranging ‘n’ different items in a row = n ! </a:t>
            </a:r>
          </a:p>
          <a:p>
            <a:endParaRPr lang="en-US" sz="3200" b="1" dirty="0">
              <a:latin typeface="Book Antiqua" pitchFamily="18" charset="0"/>
            </a:endParaRPr>
          </a:p>
          <a:p>
            <a:r>
              <a:rPr lang="en-US" sz="3200" b="1" dirty="0" smtClean="0">
                <a:latin typeface="Book Antiqua" pitchFamily="18" charset="0"/>
              </a:rPr>
              <a:t>In previous question,</a:t>
            </a:r>
          </a:p>
          <a:p>
            <a:endParaRPr lang="en-US" sz="3200" b="1" dirty="0">
              <a:latin typeface="Book Antiqua" pitchFamily="18" charset="0"/>
            </a:endParaRPr>
          </a:p>
          <a:p>
            <a:r>
              <a:rPr lang="en-US" sz="3200" b="1" dirty="0" smtClean="0">
                <a:latin typeface="Book Antiqua" pitchFamily="18" charset="0"/>
              </a:rPr>
              <a:t>  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200400"/>
            <a:ext cx="990600" cy="762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ook Antiqua" pitchFamily="18" charset="0"/>
              </a:rPr>
              <a:t>  3        x      2       x       1  =  3! = 6 ways</a:t>
            </a:r>
            <a:endParaRPr lang="en-US" sz="2800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4</a:t>
            </a:r>
            <a:r>
              <a:rPr lang="en-US" sz="2800" dirty="0" smtClean="0">
                <a:latin typeface="Book Antiqua" pitchFamily="18" charset="0"/>
              </a:rPr>
              <a:t>. In how many ways 5 medals of different games can be arranged in a shelf. 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110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150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5. Suppose you have to choose a 3 letter password. First letter is an alphabet, followed by a number and last one is an special character. There are 5 special character available. Find no. of ways to choose password.  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1050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1200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1300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1560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C(26*10*5)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6</a:t>
            </a:r>
            <a:r>
              <a:rPr lang="en-US" sz="2800" dirty="0" smtClean="0">
                <a:latin typeface="Book Antiqua" pitchFamily="18" charset="0"/>
              </a:rPr>
              <a:t>. How many 2 digit numbers can be made from the digits 1, 2, 3 and 4 without repetition?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18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6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Problems on Numbers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7. How many 4 digit numbers are possible with the digits 1, 2, 3, 6, 7, 8 and 9 without repetition?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480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840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320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en-US" dirty="0" smtClean="0"/>
              <a:t>Principle </a:t>
            </a:r>
            <a:r>
              <a:rPr lang="en-US" dirty="0" smtClean="0"/>
              <a:t>of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Book Antiqua" pitchFamily="18" charset="0"/>
              </a:rPr>
              <a:t>Rule of product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:</a:t>
            </a:r>
            <a:r>
              <a:rPr lang="en-US" dirty="0" smtClean="0">
                <a:latin typeface="Book Antiqua" pitchFamily="18" charset="0"/>
              </a:rPr>
              <a:t> If there are </a:t>
            </a:r>
            <a:r>
              <a:rPr lang="en-US" b="1" dirty="0" smtClean="0">
                <a:latin typeface="Book Antiqua" pitchFamily="18" charset="0"/>
              </a:rPr>
              <a:t>‘m’</a:t>
            </a:r>
            <a:r>
              <a:rPr lang="en-US" dirty="0" smtClean="0">
                <a:latin typeface="Book Antiqua" pitchFamily="18" charset="0"/>
              </a:rPr>
              <a:t> ways to do a process and there are </a:t>
            </a:r>
            <a:r>
              <a:rPr lang="en-US" b="1" dirty="0" smtClean="0">
                <a:latin typeface="Book Antiqua" pitchFamily="18" charset="0"/>
              </a:rPr>
              <a:t>‘n’ </a:t>
            </a:r>
            <a:r>
              <a:rPr lang="en-US" dirty="0" smtClean="0">
                <a:latin typeface="Book Antiqua" pitchFamily="18" charset="0"/>
              </a:rPr>
              <a:t>ways to do another, then total number of ways of doing both process is given by </a:t>
            </a:r>
            <a:r>
              <a:rPr lang="en-US" b="1" dirty="0" smtClean="0">
                <a:latin typeface="Book Antiqua" pitchFamily="18" charset="0"/>
              </a:rPr>
              <a:t>‘m x n’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8</a:t>
            </a:r>
            <a:r>
              <a:rPr lang="en-US" sz="2800" dirty="0" smtClean="0">
                <a:latin typeface="Book Antiqua" pitchFamily="18" charset="0"/>
              </a:rPr>
              <a:t>. How many 4 digit numbers are possible with the digits 1, 2, 3, 6, 7, 8 and 9 if repetition is allowed?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2401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820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343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729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9. How many 4 digit numbers can be made from the digits 7, 8, 5, 0, and 4 without repetition?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96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84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48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B  (4*3*2*4)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10. How many 3 digit numbers greater than 400 can be made with the digits 2, 3, 4, 0, 5, 6 (digits cannot be repeated)?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119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59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D(3*5*4)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11. How many 3 digit numbers between 200 and 700 can be made with the digits 1, 3, 4, 0, 5, 6 (digits cannot be repeated) 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80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None of these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A(4*5*4)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12. How many 3 digit number can be formed with the digits 5, 6, 2, 3, 7 and 9 which are divisible by 5 and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12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16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24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C (5*4*1)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13. How many 4 digit number can be formed with the digits 0, 1, 2, 3, 4, 5, 6 which are divisible by 5 and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320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C(6*5*4 *1   +   5*5*4*1)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14. How many 4 digit odd number can be formed with the digits 0, 1, 2, 3, 4, 5, 6 if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300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D(5*5*4*3)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15. How many 4 digit even number can be formed with the digits 0, 1, 2, 3, 4, 5, 6 if none of its digit is repeated?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420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200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B(6*5*4*1   +  5*5*4*3)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16. Find the no of 3 digit numbers such that at least one of the digit is 6 (with repetitions)?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252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345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648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</a:t>
            </a:r>
            <a:r>
              <a:rPr lang="en-US" sz="2800" smtClean="0">
                <a:latin typeface="Book Antiqua" pitchFamily="18" charset="0"/>
              </a:rPr>
              <a:t>]  560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522078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A(8*9*1 +  8*1*9   +1*9*9  + 8*1*1+1*9*1 +1*1*9 +1   =252 )</a:t>
            </a:r>
          </a:p>
          <a:p>
            <a:endParaRPr lang="en-US" sz="2800" dirty="0">
              <a:latin typeface="Book Antiqua" pitchFamily="18" charset="0"/>
            </a:endParaRPr>
          </a:p>
          <a:p>
            <a:endParaRPr lang="en-US" sz="2800" dirty="0" smtClean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17. In How many different ways the letters of the word EQUATION can be arranged 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8!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9!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6!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Problems on Words: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B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 If there are 3 shirts and 2 pants then in how many ways  a person can dress up for a seminar?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243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              P1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S1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             P2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133600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              P1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S2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             P2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2209800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              P1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 smtClean="0">
                <a:latin typeface="Book Antiqua" pitchFamily="18" charset="0"/>
              </a:rPr>
              <a:t>S3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             P2</a:t>
            </a:r>
            <a:endParaRPr lang="en-US" sz="2800" dirty="0">
              <a:latin typeface="Book Antiqua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90600" y="25146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91000" y="25908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10400" y="26670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90600" y="32766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14800" y="34290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3505200"/>
            <a:ext cx="838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51054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Directly,  Total ways = 3 * 2 = 6 ways 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18. In How many different ways the letters of the word EQUATION can be arranged, if it starts with letter Q 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8!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9!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6!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19. In How many different ways the letters of the word EQUATION can be arranged, if it starts with consonants?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8!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2*7!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3*7!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20. In How many ways the word OPTICAL be arranged such that all vowels are together?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820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1000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A(5!*3!)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21. In How many ways the word OPTICAL be arranged such that all vowels are  never together?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1000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4320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D(7!-720)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22. In How many ways the word </a:t>
            </a:r>
            <a:r>
              <a:rPr lang="en-US" sz="2800" dirty="0" smtClean="0">
                <a:latin typeface="Book Antiqua" pitchFamily="18" charset="0"/>
              </a:rPr>
              <a:t>POWER </a:t>
            </a:r>
            <a:r>
              <a:rPr lang="en-US" sz="2800" dirty="0" smtClean="0">
                <a:latin typeface="Book Antiqua" pitchFamily="18" charset="0"/>
              </a:rPr>
              <a:t>be arranged such that all vowels are together?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3!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2! 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3!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4! </a:t>
            </a:r>
            <a:r>
              <a:rPr lang="en-US" sz="2800" dirty="0" smtClean="0">
                <a:latin typeface="Book Antiqua" pitchFamily="18" charset="0"/>
              </a:rPr>
              <a:t>*2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23. In How many ways letters of word PRAISE be arranged such that all consonants are together?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3!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4! 4!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3!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4! 5!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24. In How many ways letters of word PREVIOUS be arranged such that all vowels always come together?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1440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2880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4320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840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B(5!*4!)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25. In how many ways can the letters of word FLEECED be arranged?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410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880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840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1260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</a:t>
            </a:r>
            <a:r>
              <a:rPr lang="en-US" sz="2800" smtClean="0">
                <a:latin typeface="Book Antiqua" pitchFamily="18" charset="0"/>
              </a:rPr>
              <a:t>: </a:t>
            </a:r>
            <a:r>
              <a:rPr lang="en-US" sz="2800" smtClean="0">
                <a:latin typeface="Book Antiqua" pitchFamily="18" charset="0"/>
              </a:rPr>
              <a:t>C 7!/3!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26. Find the total arrangement of the letters of the word “MISSISSIPPI?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34650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32540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28450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24560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27. In how many different ways can the letter of the word “ELEPHANT” be arranged so that  E’s are never together?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5040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15120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20160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35280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B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 algn="just"/>
            <a:r>
              <a:rPr lang="en-US" b="1" dirty="0" smtClean="0">
                <a:latin typeface="Book Antiqua" pitchFamily="18" charset="0"/>
              </a:rPr>
              <a:t>Rule of addition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:</a:t>
            </a:r>
            <a:r>
              <a:rPr lang="en-US" dirty="0" smtClean="0">
                <a:latin typeface="Book Antiqua" pitchFamily="18" charset="0"/>
              </a:rPr>
              <a:t> If there are </a:t>
            </a:r>
            <a:r>
              <a:rPr lang="en-US" b="1" dirty="0" smtClean="0">
                <a:latin typeface="Book Antiqua" pitchFamily="18" charset="0"/>
              </a:rPr>
              <a:t>‘m’</a:t>
            </a:r>
            <a:r>
              <a:rPr lang="en-US" dirty="0" smtClean="0">
                <a:latin typeface="Book Antiqua" pitchFamily="18" charset="0"/>
              </a:rPr>
              <a:t> ways to do a process and there are </a:t>
            </a:r>
            <a:r>
              <a:rPr lang="en-US" b="1" dirty="0" smtClean="0">
                <a:latin typeface="Book Antiqua" pitchFamily="18" charset="0"/>
              </a:rPr>
              <a:t>‘n’</a:t>
            </a:r>
            <a:r>
              <a:rPr lang="en-US" dirty="0" smtClean="0">
                <a:latin typeface="Book Antiqua" pitchFamily="18" charset="0"/>
              </a:rPr>
              <a:t> ways to do another and we can not do both at the same time, then there are ‘</a:t>
            </a:r>
            <a:r>
              <a:rPr lang="en-US" b="1" dirty="0" smtClean="0">
                <a:latin typeface="Book Antiqua" pitchFamily="18" charset="0"/>
              </a:rPr>
              <a:t>m + n</a:t>
            </a:r>
            <a:r>
              <a:rPr lang="en-US" dirty="0" smtClean="0">
                <a:latin typeface="Book Antiqua" pitchFamily="18" charset="0"/>
              </a:rPr>
              <a:t>’ ways to choose one of the actions.</a:t>
            </a: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28.  Find the total arrangement of the letters of the word “INVISIBILITY” such that all ‘I’ always come together.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8!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8!*5!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8!*5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7!*5!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29.  In how many ways can the letters of the word “MACHINE” be arranged so that the vowels may occupy only odd positions?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4*7!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576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288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4 * 4!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B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30. Find the rank of the word “CHASM”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31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32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30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31. Find the rank of the word “JAIPUR”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241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122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123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242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31. Find the rank of the word “INDIA”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41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42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45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46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32. Find the rank of the word “GOOGLE” if all the words can be formed by permuting the letters of this word without repetition are arranged in dictionary order.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78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84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85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88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D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764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33. In how many ways a group of 4 men and 3 women be made out of a total of 8 men and 5 women?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720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700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360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Problems on Combination (Group Formation)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943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B(8C4*5C3=70*10)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34. There are 8 men and 7 women. In how many ways a group of 5 people can be made such that the particular woman is always to be included?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860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1262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1001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1768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983145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C (4M+3M1W+2M2W+1M3W+4W)=70+56*6+28*15+8*20+15=1001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35. There are 4 men and 3 women. In how many ways a group of three people can be formed such that there is at least 1 women in the group.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40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20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34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31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169446"/>
            <a:ext cx="7239000" cy="204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D(1W2M+2W1M+3W)=3*6+3*4+1=18+12+1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36. In a group of 6 boys and 5 girls, 5 students have to be selected. In how many ways it can be done so that at least 2 boys are included.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526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154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431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058014"/>
            <a:ext cx="7239000" cy="269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D(2B3G+3B2G+4B1G+5B)=15*10+20*10+15*5+6=150+200+75+6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Book Antiqua" pitchFamily="18" charset="0"/>
              </a:rPr>
              <a:t> If there are 3 formal shoes and 2 casual shoes  then in how many ways we can choose a footwear for a party. </a:t>
            </a:r>
          </a:p>
          <a:p>
            <a:pPr algn="just">
              <a:buFont typeface="Arial" pitchFamily="34" charset="0"/>
              <a:buChar char="•"/>
            </a:pPr>
            <a:endParaRPr lang="en-US" sz="3200" dirty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3200" dirty="0" smtClean="0">
              <a:latin typeface="Book Antiqua" pitchFamily="18" charset="0"/>
            </a:endParaRPr>
          </a:p>
          <a:p>
            <a:pPr algn="just"/>
            <a:r>
              <a:rPr lang="en-US" sz="3200" dirty="0" smtClean="0">
                <a:latin typeface="Book Antiqua" pitchFamily="18" charset="0"/>
              </a:rPr>
              <a:t>F1, F2, F3,  C1, C2</a:t>
            </a:r>
          </a:p>
          <a:p>
            <a:pPr algn="just"/>
            <a:endParaRPr lang="en-US" sz="3200" dirty="0">
              <a:latin typeface="Book Antiqua" pitchFamily="18" charset="0"/>
            </a:endParaRPr>
          </a:p>
          <a:p>
            <a:pPr algn="just"/>
            <a:r>
              <a:rPr lang="en-US" sz="3200" dirty="0" smtClean="0">
                <a:latin typeface="Book Antiqua" pitchFamily="18" charset="0"/>
              </a:rPr>
              <a:t>F1 or F2 or F3 or C1 or C2</a:t>
            </a:r>
          </a:p>
          <a:p>
            <a:pPr algn="just"/>
            <a:endParaRPr lang="en-US" sz="3200" dirty="0">
              <a:latin typeface="Book Antiqua" pitchFamily="18" charset="0"/>
            </a:endParaRPr>
          </a:p>
          <a:p>
            <a:pPr algn="just"/>
            <a:r>
              <a:rPr lang="en-US" sz="3200" dirty="0" smtClean="0">
                <a:latin typeface="Book Antiqua" pitchFamily="18" charset="0"/>
              </a:rPr>
              <a:t>Total ways = 3 + 2 = 5 ways</a:t>
            </a:r>
            <a:endParaRPr lang="en-US" sz="32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37. A box contains ten </a:t>
            </a:r>
            <a:r>
              <a:rPr lang="en-US" sz="2800" dirty="0" smtClean="0">
                <a:latin typeface="Book Antiqua" pitchFamily="18" charset="0"/>
              </a:rPr>
              <a:t>different balls </a:t>
            </a:r>
            <a:r>
              <a:rPr lang="en-US" sz="2800" dirty="0" smtClean="0">
                <a:latin typeface="Book Antiqua" pitchFamily="18" charset="0"/>
              </a:rPr>
              <a:t>out of which 3 are red and rest blue. In how many ways can a random sample of six balls be drawn so that at most 2 red balls are included.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105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189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168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175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D(0R6B+1R5B+2R4B)=7+3*21+3*35)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38. In a party there are 12 persons. How many handshakes are possible if every person handshake with every other person?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66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24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72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68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A(nC2=n*(n-1)  / 2)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Book Antiqua" pitchFamily="18" charset="0"/>
              </a:rPr>
              <a:t>Circular arrangements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itchFamily="18" charset="0"/>
              </a:rPr>
              <a:t>n distinct objects --------- Linear---------n!</a:t>
            </a:r>
          </a:p>
          <a:p>
            <a:r>
              <a:rPr lang="en-US" sz="3200" b="1" dirty="0" smtClean="0">
                <a:latin typeface="Book Antiqua" pitchFamily="18" charset="0"/>
              </a:rPr>
              <a:t>n distinct objects-</a:t>
            </a:r>
            <a:r>
              <a:rPr lang="en-US" sz="3200" dirty="0" smtClean="0">
                <a:latin typeface="Book Antiqua" pitchFamily="18" charset="0"/>
              </a:rPr>
              <a:t>--------- </a:t>
            </a:r>
            <a:r>
              <a:rPr lang="en-US" sz="3200" b="1" dirty="0" smtClean="0">
                <a:latin typeface="Book Antiqua" pitchFamily="18" charset="0"/>
              </a:rPr>
              <a:t>Circular</a:t>
            </a:r>
            <a:r>
              <a:rPr lang="en-US" sz="3200" dirty="0" smtClean="0">
                <a:latin typeface="Book Antiqua" pitchFamily="18" charset="0"/>
              </a:rPr>
              <a:t>----- </a:t>
            </a:r>
            <a:r>
              <a:rPr lang="en-US" sz="3200" b="1" dirty="0" smtClean="0">
                <a:latin typeface="Book Antiqua" pitchFamily="18" charset="0"/>
              </a:rPr>
              <a:t>(n-1)!</a:t>
            </a:r>
          </a:p>
          <a:p>
            <a:endParaRPr lang="en-US" sz="3200" dirty="0" smtClean="0">
              <a:latin typeface="Book Antiqua" pitchFamily="18" charset="0"/>
            </a:endParaRPr>
          </a:p>
          <a:p>
            <a:pPr algn="just"/>
            <a:r>
              <a:rPr lang="en-US" sz="3200" b="1" dirty="0" smtClean="0">
                <a:latin typeface="Book Antiqua" pitchFamily="18" charset="0"/>
              </a:rPr>
              <a:t>Note:</a:t>
            </a:r>
            <a:r>
              <a:rPr lang="en-US" sz="3200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In circle there is symmetry and hence there is no starting and end point, so when we need to arrange n distinct objects around a circle 1st object will break the symmetry ( specify the position) and it can be done in 1 way and rest (n-1) objects can be arranged in (n-1)! Ways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sz="2800" dirty="0" smtClean="0">
                <a:latin typeface="Book Antiqua" pitchFamily="18" charset="0"/>
              </a:rPr>
              <a:t>Circular arrangement of n objects= 1 x (n-1)!= (n-1)!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If there is a difference between Clockwise and anti-Clockwise arrangement , and if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We need to arrange r objects out of n objects then </a:t>
            </a:r>
            <a:r>
              <a:rPr lang="en-US" sz="2800" b="1" dirty="0" smtClean="0">
                <a:latin typeface="Book Antiqua" pitchFamily="18" charset="0"/>
              </a:rPr>
              <a:t>=</a:t>
            </a:r>
            <a:r>
              <a:rPr lang="en-US" sz="2800" dirty="0" smtClean="0">
                <a:latin typeface="Book Antiqua" pitchFamily="18" charset="0"/>
              </a:rPr>
              <a:t>  </a:t>
            </a:r>
            <a:r>
              <a:rPr lang="en-US" sz="2800" b="1" dirty="0" err="1" smtClean="0">
                <a:latin typeface="Book Antiqua" pitchFamily="18" charset="0"/>
              </a:rPr>
              <a:t>nPr</a:t>
            </a:r>
            <a:r>
              <a:rPr lang="en-US" sz="2800" b="1" dirty="0" smtClean="0">
                <a:latin typeface="Book Antiqua" pitchFamily="18" charset="0"/>
              </a:rPr>
              <a:t>/r</a:t>
            </a:r>
          </a:p>
          <a:p>
            <a:pPr marL="514350" indent="-514350" algn="just">
              <a:buAutoNum type="arabicPeriod"/>
            </a:pPr>
            <a:endParaRPr lang="en-US" sz="2800" dirty="0" smtClean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We need to arrange all n distinct objects =</a:t>
            </a:r>
            <a:r>
              <a:rPr lang="en-US" sz="2800" b="1" dirty="0" err="1" smtClean="0">
                <a:latin typeface="Book Antiqua" pitchFamily="18" charset="0"/>
              </a:rPr>
              <a:t>nPn</a:t>
            </a:r>
            <a:r>
              <a:rPr lang="en-US" sz="2800" b="1" dirty="0" smtClean="0">
                <a:latin typeface="Book Antiqua" pitchFamily="18" charset="0"/>
              </a:rPr>
              <a:t>/n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b="1" dirty="0" smtClean="0">
                <a:latin typeface="Book Antiqua" pitchFamily="18" charset="0"/>
              </a:rPr>
              <a:t>= n!/n = (n-1)!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8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If there is no difference between Clockwise and anti-Clockwise arrangement ( like in case of Garlands, Bead and Necklace etc.) , and if</a:t>
            </a:r>
          </a:p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We need to arrange r objects out of n objects then =  </a:t>
            </a:r>
            <a:r>
              <a:rPr lang="en-US" sz="2800" b="1" dirty="0" err="1" smtClean="0">
                <a:latin typeface="Book Antiqua" pitchFamily="18" charset="0"/>
              </a:rPr>
              <a:t>nPr</a:t>
            </a:r>
            <a:r>
              <a:rPr lang="en-US" sz="2800" b="1" dirty="0" smtClean="0">
                <a:latin typeface="Book Antiqua" pitchFamily="18" charset="0"/>
              </a:rPr>
              <a:t>/2r</a:t>
            </a:r>
          </a:p>
          <a:p>
            <a:pPr marL="514350" indent="-514350" algn="just">
              <a:buAutoNum type="arabicPeriod"/>
            </a:pPr>
            <a:endParaRPr lang="en-US" sz="2800" dirty="0" smtClean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We need to arrange all n distinct objects = </a:t>
            </a:r>
            <a:r>
              <a:rPr lang="en-US" sz="2800" b="1" dirty="0" err="1" smtClean="0">
                <a:latin typeface="Book Antiqua" pitchFamily="18" charset="0"/>
              </a:rPr>
              <a:t>nPn</a:t>
            </a:r>
            <a:r>
              <a:rPr lang="en-US" sz="2800" b="1" dirty="0" smtClean="0">
                <a:latin typeface="Book Antiqua" pitchFamily="18" charset="0"/>
              </a:rPr>
              <a:t>/2n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b="1" dirty="0" smtClean="0">
                <a:latin typeface="Book Antiqua" pitchFamily="18" charset="0"/>
              </a:rPr>
              <a:t>= n!/2n  = (n-1)!/2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39. In how many ways 5 Americans and 5 Indians be seated along a circular table, so that they occupy alternative positions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5!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6! 4!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4! 5!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4! 4!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C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40. A meeting of 20 delegates is to be held in a hotel. In how many ways these delegates can be seated around a circular table if 3 particular delegates always seat together.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17! 3!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18! 3!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17! 4!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None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A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41. How many triangles can be formed by joining the vertices of hexagon?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20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12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24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10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A  (6 C 3)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42. How many diagonals can be formed by joining the vertices of hexagon?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[A] 10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[B]  12</a:t>
            </a:r>
            <a:endParaRPr lang="en-US" sz="2800" dirty="0">
              <a:latin typeface="Book Antiqua" pitchFamily="18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[C]  9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smtClean="0">
                <a:latin typeface="Book Antiqua" pitchFamily="18" charset="0"/>
              </a:rPr>
              <a:t>[D]  8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Answer : </a:t>
            </a:r>
            <a:r>
              <a:rPr lang="en-US" sz="2800" dirty="0" smtClean="0">
                <a:latin typeface="Book Antiqua" pitchFamily="18" charset="0"/>
              </a:rPr>
              <a:t>C    ( 6C2   -  6)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Book Antiqua" pitchFamily="18" charset="0"/>
              </a:rPr>
              <a:t>Question: Let us assume you have 3 shirts, 4 pants, 3 shoes and 2 sandals to wear. Find in how many ways you can decide an outfit.</a:t>
            </a:r>
          </a:p>
          <a:p>
            <a:pPr algn="just"/>
            <a:endParaRPr lang="en-US" sz="3200" b="1" dirty="0">
              <a:latin typeface="Book Antiqua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3200" b="1" dirty="0" smtClean="0">
                <a:latin typeface="Book Antiqua" pitchFamily="18" charset="0"/>
              </a:rPr>
              <a:t>Shirt – Pants – Shoes</a:t>
            </a:r>
          </a:p>
          <a:p>
            <a:pPr marL="514350" indent="-514350" algn="just">
              <a:buAutoNum type="arabicPeriod"/>
            </a:pPr>
            <a:r>
              <a:rPr lang="en-US" sz="3200" b="1" dirty="0" smtClean="0">
                <a:latin typeface="Book Antiqua" pitchFamily="18" charset="0"/>
              </a:rPr>
              <a:t>Shirt – Pants – Sandal</a:t>
            </a:r>
          </a:p>
          <a:p>
            <a:pPr marL="514350" indent="-514350" algn="just">
              <a:buAutoNum type="arabicPeriod"/>
            </a:pPr>
            <a:endParaRPr lang="en-US" sz="3200" b="1" dirty="0">
              <a:latin typeface="Book Antiqua" pitchFamily="18" charset="0"/>
            </a:endParaRPr>
          </a:p>
          <a:p>
            <a:pPr marL="514350" indent="-514350" algn="just"/>
            <a:r>
              <a:rPr lang="en-US" sz="3200" b="1" dirty="0" smtClean="0">
                <a:latin typeface="Book Antiqua" pitchFamily="18" charset="0"/>
              </a:rPr>
              <a:t>(3x4x3) + (3x4x2) = 60</a:t>
            </a:r>
            <a:endParaRPr lang="en-US" sz="3200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Note :</a:t>
            </a:r>
            <a:r>
              <a:rPr lang="en-US" sz="3200" dirty="0" smtClean="0">
                <a:latin typeface="Book Antiqua" pitchFamily="18" charset="0"/>
              </a:rPr>
              <a:t>  Multiplication ------- </a:t>
            </a:r>
            <a:r>
              <a:rPr lang="en-US" sz="3200" b="1" dirty="0" smtClean="0">
                <a:latin typeface="Book Antiqua" pitchFamily="18" charset="0"/>
              </a:rPr>
              <a:t>“ AND” </a:t>
            </a:r>
            <a:r>
              <a:rPr lang="en-US" sz="3200" dirty="0" smtClean="0">
                <a:latin typeface="Book Antiqua" pitchFamily="18" charset="0"/>
              </a:rPr>
              <a:t>(Stages)</a:t>
            </a:r>
          </a:p>
          <a:p>
            <a:endParaRPr lang="en-US" sz="3200" dirty="0">
              <a:latin typeface="Book Antiqua" pitchFamily="18" charset="0"/>
            </a:endParaRPr>
          </a:p>
          <a:p>
            <a:endParaRPr lang="en-US" sz="3200" dirty="0" smtClean="0">
              <a:latin typeface="Book Antiqua" pitchFamily="18" charset="0"/>
            </a:endParaRPr>
          </a:p>
          <a:p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smtClean="0">
                <a:latin typeface="Book Antiqua" pitchFamily="18" charset="0"/>
              </a:rPr>
              <a:t>             Addition-------------  </a:t>
            </a:r>
            <a:r>
              <a:rPr lang="en-US" sz="3200" b="1" dirty="0" smtClean="0">
                <a:latin typeface="Book Antiqua" pitchFamily="18" charset="0"/>
              </a:rPr>
              <a:t>“ OR” </a:t>
            </a:r>
            <a:r>
              <a:rPr lang="en-US" sz="3200" dirty="0" smtClean="0">
                <a:latin typeface="Book Antiqua" pitchFamily="18" charset="0"/>
              </a:rPr>
              <a:t>(Choice)</a:t>
            </a:r>
            <a:endParaRPr lang="en-US" sz="32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 Antiqua" pitchFamily="18" charset="0"/>
              </a:rPr>
              <a:t>Difference between Permutation and Combination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Permutation :</a:t>
            </a:r>
            <a:r>
              <a:rPr lang="en-US" sz="3200" dirty="0" smtClean="0">
                <a:latin typeface="Book Antiqua" pitchFamily="18" charset="0"/>
              </a:rPr>
              <a:t>  Arrangement </a:t>
            </a:r>
          </a:p>
          <a:p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dirty="0" smtClean="0">
                <a:latin typeface="Book Antiqua" pitchFamily="18" charset="0"/>
              </a:rPr>
              <a:t>                       :  Order matters</a:t>
            </a:r>
          </a:p>
          <a:p>
            <a:endParaRPr lang="en-US" sz="3200" dirty="0">
              <a:latin typeface="Book Antiqua" pitchFamily="18" charset="0"/>
            </a:endParaRPr>
          </a:p>
          <a:p>
            <a:r>
              <a:rPr lang="en-US" sz="3200" b="1" dirty="0" smtClean="0">
                <a:latin typeface="Book Antiqua" pitchFamily="18" charset="0"/>
              </a:rPr>
              <a:t>Combination :</a:t>
            </a:r>
            <a:r>
              <a:rPr lang="en-US" sz="3200" dirty="0" smtClean="0">
                <a:latin typeface="Book Antiqua" pitchFamily="18" charset="0"/>
              </a:rPr>
              <a:t>  Selection </a:t>
            </a:r>
          </a:p>
          <a:p>
            <a:r>
              <a:rPr lang="en-US" sz="3200" dirty="0" smtClean="0">
                <a:latin typeface="Book Antiqua" pitchFamily="18" charset="0"/>
              </a:rPr>
              <a:t>                          : Order doesn’t matters</a:t>
            </a:r>
          </a:p>
          <a:p>
            <a:endParaRPr lang="en-US" sz="32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mutations-combin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471188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2739</Words>
  <Application>Microsoft Office PowerPoint</Application>
  <PresentationFormat>On-screen Show (4:3)</PresentationFormat>
  <Paragraphs>385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Permutation  &amp;  Combination</vt:lpstr>
      <vt:lpstr>Fundamental Principle of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Permutation and Combination</vt:lpstr>
      <vt:lpstr>PowerPoint Presentation</vt:lpstr>
      <vt:lpstr>PowerPoint Presentation</vt:lpstr>
      <vt:lpstr>PowerPoint Presentation</vt:lpstr>
      <vt:lpstr>Practice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arrangements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 &amp;  Combination</dc:title>
  <dc:creator>pacific</dc:creator>
  <cp:lastModifiedBy>DELL</cp:lastModifiedBy>
  <cp:revision>139</cp:revision>
  <dcterms:created xsi:type="dcterms:W3CDTF">2020-10-11T12:40:49Z</dcterms:created>
  <dcterms:modified xsi:type="dcterms:W3CDTF">2022-10-11T08:02:08Z</dcterms:modified>
</cp:coreProperties>
</file>