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380" r:id="rId2"/>
    <p:sldId id="522" r:id="rId3"/>
    <p:sldId id="451" r:id="rId4"/>
    <p:sldId id="483" r:id="rId5"/>
    <p:sldId id="505" r:id="rId6"/>
    <p:sldId id="511" r:id="rId7"/>
    <p:sldId id="490" r:id="rId8"/>
    <p:sldId id="491" r:id="rId9"/>
    <p:sldId id="492" r:id="rId10"/>
    <p:sldId id="493" r:id="rId11"/>
    <p:sldId id="495" r:id="rId12"/>
    <p:sldId id="497" r:id="rId13"/>
    <p:sldId id="499" r:id="rId14"/>
    <p:sldId id="501" r:id="rId15"/>
    <p:sldId id="502" r:id="rId16"/>
    <p:sldId id="516" r:id="rId17"/>
    <p:sldId id="503" r:id="rId18"/>
    <p:sldId id="504" r:id="rId19"/>
    <p:sldId id="507" r:id="rId20"/>
    <p:sldId id="508" r:id="rId21"/>
    <p:sldId id="484" r:id="rId22"/>
    <p:sldId id="509" r:id="rId23"/>
    <p:sldId id="518" r:id="rId24"/>
    <p:sldId id="519" r:id="rId25"/>
    <p:sldId id="496" r:id="rId26"/>
    <p:sldId id="521" r:id="rId27"/>
    <p:sldId id="482" r:id="rId28"/>
    <p:sldId id="3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82299" autoAdjust="0"/>
  </p:normalViewPr>
  <p:slideViewPr>
    <p:cSldViewPr snapToGrid="0">
      <p:cViewPr>
        <p:scale>
          <a:sx n="70" d="100"/>
          <a:sy n="70" d="100"/>
        </p:scale>
        <p:origin x="-1056" y="-180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0" d="100"/>
        <a:sy n="120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000" b="1" dirty="0" smtClean="0"/>
            <a:t>       </a:t>
          </a:r>
          <a:r>
            <a:rPr lang="en-IN" sz="2400" b="1" dirty="0" smtClean="0">
              <a:latin typeface="Calibri" pitchFamily="34" charset="0"/>
              <a:cs typeface="Calibri" pitchFamily="34" charset="0"/>
            </a:rPr>
            <a:t>Permutation &amp; Combination</a:t>
          </a:r>
          <a:endParaRPr lang="en-US" sz="2400" b="1" dirty="0" smtClean="0">
            <a:latin typeface="Calibri" pitchFamily="34" charset="0"/>
            <a:cs typeface="Calibri" pitchFamily="34" charset="0"/>
          </a:endParaRP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>
              <a:latin typeface="Calibri" pitchFamily="34" charset="0"/>
              <a:cs typeface="Calibri" pitchFamily="34" charset="0"/>
            </a:rPr>
            <a:t>Fundamental concept of counting </a:t>
          </a:r>
          <a:endParaRPr lang="en-US" sz="20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CD3E1262-FCD8-4EF5-91A6-9CEB28DAF3FA}">
      <dgm:prSet custT="1"/>
      <dgm:spPr/>
      <dgm:t>
        <a:bodyPr/>
        <a:lstStyle/>
        <a:p>
          <a:r>
            <a:rPr lang="en-US" sz="2000" b="0" i="0" u="none" dirty="0" smtClean="0">
              <a:latin typeface="Calibri" pitchFamily="34" charset="0"/>
              <a:cs typeface="Calibri" pitchFamily="34" charset="0"/>
            </a:rPr>
            <a:t>Special cases of arrangement (cases with 0, multiple of a given number)</a:t>
          </a:r>
          <a:endParaRPr lang="en-US" sz="2000" dirty="0">
            <a:latin typeface="Calibri" pitchFamily="34" charset="0"/>
            <a:cs typeface="Calibri" pitchFamily="34" charset="0"/>
          </a:endParaRPr>
        </a:p>
      </dgm:t>
    </dgm:pt>
    <dgm:pt modelId="{38A37D3E-39F8-445B-B87E-02A051EC7BB1}" type="parTrans" cxnId="{8C5F6C55-7008-44C6-8AE0-F6688CD4E90A}">
      <dgm:prSet/>
      <dgm:spPr/>
      <dgm:t>
        <a:bodyPr/>
        <a:lstStyle/>
        <a:p>
          <a:endParaRPr lang="en-IN"/>
        </a:p>
      </dgm:t>
    </dgm:pt>
    <dgm:pt modelId="{63B990F6-1FB4-4D78-920A-F94F70F6FBA1}" type="sibTrans" cxnId="{8C5F6C55-7008-44C6-8AE0-F6688CD4E90A}">
      <dgm:prSet/>
      <dgm:spPr/>
      <dgm:t>
        <a:bodyPr/>
        <a:lstStyle/>
        <a:p>
          <a:endParaRPr lang="en-IN"/>
        </a:p>
      </dgm:t>
    </dgm:pt>
    <dgm:pt modelId="{82560F79-7A63-4979-B5C9-056A1C036076}">
      <dgm:prSet custT="1"/>
      <dgm:spPr/>
      <dgm:t>
        <a:bodyPr/>
        <a:lstStyle/>
        <a:p>
          <a:r>
            <a:rPr lang="en-US" sz="2000" b="0" i="0" u="none" dirty="0" smtClean="0">
              <a:latin typeface="Calibri" pitchFamily="34" charset="0"/>
              <a:cs typeface="Calibri" pitchFamily="34" charset="0"/>
            </a:rPr>
            <a:t>Combination based Problems </a:t>
          </a:r>
          <a:endParaRPr lang="en-US" sz="2000" dirty="0">
            <a:latin typeface="Calibri" pitchFamily="34" charset="0"/>
            <a:cs typeface="Calibri" pitchFamily="34" charset="0"/>
          </a:endParaRPr>
        </a:p>
      </dgm:t>
    </dgm:pt>
    <dgm:pt modelId="{1609A9A3-ACFB-4616-830C-AC5CF279FD72}" type="parTrans" cxnId="{4A5A7B0B-8339-42B9-BBC1-436EACADEE61}">
      <dgm:prSet/>
      <dgm:spPr/>
      <dgm:t>
        <a:bodyPr/>
        <a:lstStyle/>
        <a:p>
          <a:endParaRPr lang="en-IN"/>
        </a:p>
      </dgm:t>
    </dgm:pt>
    <dgm:pt modelId="{AC7D282F-551E-46FE-962C-64E89C93F630}" type="sibTrans" cxnId="{4A5A7B0B-8339-42B9-BBC1-436EACADEE61}">
      <dgm:prSet/>
      <dgm:spPr/>
      <dgm:t>
        <a:bodyPr/>
        <a:lstStyle/>
        <a:p>
          <a:endParaRPr lang="en-IN"/>
        </a:p>
      </dgm:t>
    </dgm:pt>
    <dgm:pt modelId="{1500D416-2608-4822-B670-5259661E59DF}">
      <dgm:prSet custT="1"/>
      <dgm:spPr/>
      <dgm:t>
        <a:bodyPr/>
        <a:lstStyle/>
        <a:p>
          <a:r>
            <a:rPr lang="en-US" sz="2000" b="0" i="0" u="none" dirty="0" smtClean="0">
              <a:latin typeface="Calibri" pitchFamily="34" charset="0"/>
              <a:cs typeface="Calibri" pitchFamily="34" charset="0"/>
            </a:rPr>
            <a:t>Relationship and difference between permutation and combination </a:t>
          </a:r>
          <a:endParaRPr lang="en-US" sz="2000" dirty="0">
            <a:latin typeface="Calibri" pitchFamily="34" charset="0"/>
            <a:cs typeface="Calibri" pitchFamily="34" charset="0"/>
          </a:endParaRPr>
        </a:p>
      </dgm:t>
    </dgm:pt>
    <dgm:pt modelId="{776385DC-6135-4C15-8279-A94F56F90AA4}" type="parTrans" cxnId="{2090DCB5-C4BF-47A2-BF7A-BEA1169810B6}">
      <dgm:prSet/>
      <dgm:spPr/>
      <dgm:t>
        <a:bodyPr/>
        <a:lstStyle/>
        <a:p>
          <a:endParaRPr lang="en-IN"/>
        </a:p>
      </dgm:t>
    </dgm:pt>
    <dgm:pt modelId="{24EA363E-513D-4CB3-AA0C-784331C3C8F0}" type="sibTrans" cxnId="{2090DCB5-C4BF-47A2-BF7A-BEA1169810B6}">
      <dgm:prSet/>
      <dgm:spPr/>
      <dgm:t>
        <a:bodyPr/>
        <a:lstStyle/>
        <a:p>
          <a:endParaRPr lang="en-IN"/>
        </a:p>
      </dgm:t>
    </dgm:pt>
    <dgm:pt modelId="{F278F052-A141-4DFA-9474-E46EE608483E}">
      <dgm:prSet custT="1"/>
      <dgm:spPr/>
      <dgm:t>
        <a:bodyPr/>
        <a:lstStyle/>
        <a:p>
          <a:r>
            <a:rPr lang="en-US" sz="2000" b="0" i="0" u="none" dirty="0" smtClean="0">
              <a:latin typeface="Calibri" pitchFamily="34" charset="0"/>
              <a:cs typeface="Calibri" pitchFamily="34" charset="0"/>
            </a:rPr>
            <a:t>Arrangement of letters and numbers </a:t>
          </a:r>
          <a:endParaRPr lang="en-US" sz="2000" dirty="0">
            <a:latin typeface="Calibri" pitchFamily="34" charset="0"/>
            <a:cs typeface="Calibri" pitchFamily="34" charset="0"/>
          </a:endParaRPr>
        </a:p>
      </dgm:t>
    </dgm:pt>
    <dgm:pt modelId="{C7640796-5FFA-4A6F-9EBE-C760A328C9E0}" type="sibTrans" cxnId="{FC364DA8-1576-4E82-B047-09061BBE0697}">
      <dgm:prSet/>
      <dgm:spPr/>
      <dgm:t>
        <a:bodyPr/>
        <a:lstStyle/>
        <a:p>
          <a:endParaRPr lang="en-IN"/>
        </a:p>
      </dgm:t>
    </dgm:pt>
    <dgm:pt modelId="{77B40B14-5B32-4DE6-8687-1F52BD126711}" type="parTrans" cxnId="{FC364DA8-1576-4E82-B047-09061BBE0697}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2162E2-F605-4392-95A6-28E093478E07}" type="pres">
      <dgm:prSet presAssocID="{60B09164-3635-4F57-BDFF-F431FDAAB3E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B03-0334-457A-8587-2A4C6D020BB0}" type="pres">
      <dgm:prSet presAssocID="{60B09164-3635-4F57-BDFF-F431FDAAB3E9}" presName="childText" presStyleLbl="revTx" presStyleIdx="0" presStyleCnt="1" custScaleY="165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66EF4B30-E262-41F8-AF9E-3B2715CF05CC}" type="presOf" srcId="{57E4DC8A-0269-4B0F-8D7C-B3EBE05B75BF}" destId="{9003AC3B-56CD-448D-A2D6-CA9F9F7F936C}" srcOrd="0" destOrd="0" presId="urn:microsoft.com/office/officeart/2005/8/layout/vList2"/>
    <dgm:cxn modelId="{8388E5AE-3828-49C2-84C8-C5153C0CBD86}" type="presOf" srcId="{F278F052-A141-4DFA-9474-E46EE608483E}" destId="{38C68B03-0334-457A-8587-2A4C6D020BB0}" srcOrd="0" destOrd="1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2090DCB5-C4BF-47A2-BF7A-BEA1169810B6}" srcId="{60B09164-3635-4F57-BDFF-F431FDAAB3E9}" destId="{1500D416-2608-4822-B670-5259661E59DF}" srcOrd="4" destOrd="0" parTransId="{776385DC-6135-4C15-8279-A94F56F90AA4}" sibTransId="{24EA363E-513D-4CB3-AA0C-784331C3C8F0}"/>
    <dgm:cxn modelId="{37A30DF7-CE17-4F59-B8DA-A1AB549917A1}" type="presOf" srcId="{CD3E1262-FCD8-4EF5-91A6-9CEB28DAF3FA}" destId="{38C68B03-0334-457A-8587-2A4C6D020BB0}" srcOrd="0" destOrd="2" presId="urn:microsoft.com/office/officeart/2005/8/layout/vList2"/>
    <dgm:cxn modelId="{8C5F6C55-7008-44C6-8AE0-F6688CD4E90A}" srcId="{60B09164-3635-4F57-BDFF-F431FDAAB3E9}" destId="{CD3E1262-FCD8-4EF5-91A6-9CEB28DAF3FA}" srcOrd="2" destOrd="0" parTransId="{38A37D3E-39F8-445B-B87E-02A051EC7BB1}" sibTransId="{63B990F6-1FB4-4D78-920A-F94F70F6FBA1}"/>
    <dgm:cxn modelId="{4A5A7B0B-8339-42B9-BBC1-436EACADEE61}" srcId="{60B09164-3635-4F57-BDFF-F431FDAAB3E9}" destId="{82560F79-7A63-4979-B5C9-056A1C036076}" srcOrd="3" destOrd="0" parTransId="{1609A9A3-ACFB-4616-830C-AC5CF279FD72}" sibTransId="{AC7D282F-551E-46FE-962C-64E89C93F630}"/>
    <dgm:cxn modelId="{FC364DA8-1576-4E82-B047-09061BBE0697}" srcId="{60B09164-3635-4F57-BDFF-F431FDAAB3E9}" destId="{F278F052-A141-4DFA-9474-E46EE608483E}" srcOrd="1" destOrd="0" parTransId="{77B40B14-5B32-4DE6-8687-1F52BD126711}" sibTransId="{C7640796-5FFA-4A6F-9EBE-C760A328C9E0}"/>
    <dgm:cxn modelId="{D0F42547-4DA2-4043-AEDF-77D74386BD35}" type="presOf" srcId="{60B09164-3635-4F57-BDFF-F431FDAAB3E9}" destId="{CF2162E2-F605-4392-95A6-28E093478E07}" srcOrd="0" destOrd="0" presId="urn:microsoft.com/office/officeart/2005/8/layout/vList2"/>
    <dgm:cxn modelId="{24953A4B-0081-435C-A17B-A42A1D3AACB2}" type="presOf" srcId="{82560F79-7A63-4979-B5C9-056A1C036076}" destId="{38C68B03-0334-457A-8587-2A4C6D020BB0}" srcOrd="0" destOrd="3" presId="urn:microsoft.com/office/officeart/2005/8/layout/vList2"/>
    <dgm:cxn modelId="{986D25D9-3C93-4B1C-80E8-2DC6E52E2B38}" type="presOf" srcId="{FAF7CFB3-57C5-4795-B005-90CD8A960588}" destId="{38C68B03-0334-457A-8587-2A4C6D020BB0}" srcOrd="0" destOrd="0" presId="urn:microsoft.com/office/officeart/2005/8/layout/vList2"/>
    <dgm:cxn modelId="{694D43FB-3A84-40C2-B7FC-E56758D8431E}" type="presOf" srcId="{1500D416-2608-4822-B670-5259661E59DF}" destId="{38C68B03-0334-457A-8587-2A4C6D020BB0}" srcOrd="0" destOrd="4" presId="urn:microsoft.com/office/officeart/2005/8/layout/vList2"/>
    <dgm:cxn modelId="{841C9F25-8BD1-4625-9CDE-FE297EAB7730}" type="presParOf" srcId="{9003AC3B-56CD-448D-A2D6-CA9F9F7F936C}" destId="{CF2162E2-F605-4392-95A6-28E093478E07}" srcOrd="0" destOrd="0" presId="urn:microsoft.com/office/officeart/2005/8/layout/vList2"/>
    <dgm:cxn modelId="{A5CF9830-19D2-4C6D-B332-0662F5FF4905}" type="presParOf" srcId="{9003AC3B-56CD-448D-A2D6-CA9F9F7F936C}" destId="{38C68B03-0334-457A-8587-2A4C6D020BB0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699647"/>
          <a:ext cx="10972800" cy="121680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       </a:t>
          </a:r>
          <a:r>
            <a:rPr lang="en-IN" sz="2400" b="1" kern="1200" dirty="0" smtClean="0">
              <a:latin typeface="Calibri" pitchFamily="34" charset="0"/>
              <a:cs typeface="Calibri" pitchFamily="34" charset="0"/>
            </a:rPr>
            <a:t>Permutation &amp; Combination</a:t>
          </a:r>
          <a:endParaRPr lang="en-US" sz="2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59399" y="759046"/>
        <a:ext cx="10854002" cy="1098002"/>
      </dsp:txXfrm>
    </dsp:sp>
    <dsp:sp modelId="{38C68B03-0334-457A-8587-2A4C6D020BB0}">
      <dsp:nvSpPr>
        <dsp:cNvPr id="0" name=""/>
        <dsp:cNvSpPr/>
      </dsp:nvSpPr>
      <dsp:spPr>
        <a:xfrm>
          <a:off x="0" y="1916447"/>
          <a:ext cx="10972800" cy="2834832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838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Calibri" pitchFamily="34" charset="0"/>
              <a:cs typeface="Calibri" pitchFamily="34" charset="0"/>
            </a:rPr>
            <a:t>Fundamental concept of counting </a:t>
          </a:r>
          <a:endParaRPr lang="en-US" sz="20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Calibri" pitchFamily="34" charset="0"/>
              <a:cs typeface="Calibri" pitchFamily="34" charset="0"/>
            </a:rPr>
            <a:t>Arrangement of letters and numbers </a:t>
          </a:r>
          <a:endParaRPr lang="en-US" sz="20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Calibri" pitchFamily="34" charset="0"/>
              <a:cs typeface="Calibri" pitchFamily="34" charset="0"/>
            </a:rPr>
            <a:t>Special cases of arrangement (cases with 0, multiple of a given number)</a:t>
          </a:r>
          <a:endParaRPr lang="en-US" sz="20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Calibri" pitchFamily="34" charset="0"/>
              <a:cs typeface="Calibri" pitchFamily="34" charset="0"/>
            </a:rPr>
            <a:t>Combination based Problems </a:t>
          </a:r>
          <a:endParaRPr lang="en-US" sz="20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Calibri" pitchFamily="34" charset="0"/>
              <a:cs typeface="Calibri" pitchFamily="34" charset="0"/>
            </a:rPr>
            <a:t>Relationship and difference between permutation and combination </a:t>
          </a:r>
          <a:endParaRPr lang="en-US" sz="2000" kern="1200" dirty="0">
            <a:latin typeface="Calibri" pitchFamily="34" charset="0"/>
            <a:cs typeface="Calibri" pitchFamily="34" charset="0"/>
          </a:endParaRPr>
        </a:p>
      </dsp:txBody>
      <dsp:txXfrm>
        <a:off x="0" y="1916447"/>
        <a:ext cx="10972800" cy="2834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A(Compulsory)</a:t>
            </a:r>
          </a:p>
          <a:p>
            <a:r>
              <a:rPr lang="en-US" baseline="0" dirty="0" smtClean="0"/>
              <a:t>Difficulty Level: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2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B(Compulsory)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B(Optional)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A(Optional)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8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C(Optional)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A(Optional)</a:t>
            </a:r>
          </a:p>
          <a:p>
            <a:r>
              <a:rPr lang="en-US" baseline="0" dirty="0" smtClean="0"/>
              <a:t>Difficulty Level:  Moderate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total of 10 books.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a particular pair of books should always be together. Hence, just tie these two books together and consider as a single book.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we can take total number of books as 9. These 9 books can be arranged in 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=9!=9! 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tied two books together. These books can be arranged among themselves in 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=2!=2! 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required number of ways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=9!×2!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C(Compulsory)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5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C(Compulsory)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C(Optional)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7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A(Compulsory)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7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B(Compulsory)</a:t>
            </a:r>
          </a:p>
          <a:p>
            <a:r>
              <a:rPr lang="en-US" baseline="0" dirty="0" smtClean="0"/>
              <a:t>Difficulty Level:  Moderate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ways of choosing 2 black pens from 5 black pens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5C25C2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ways of choosing 2 white pens from 3 white pens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3C23C2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ways of choosing 2 red pens from 4 red pens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4C24C2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Counting Principle, 2 black pens, 2 white pens, and 2 red pens can be chosen in 10 x 3 x 6 =180 ways.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C(Optional)</a:t>
            </a:r>
          </a:p>
          <a:p>
            <a:r>
              <a:rPr lang="en-US" baseline="0" dirty="0" smtClean="0"/>
              <a:t>Difficulty Level: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7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D(Optional)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 B(Optional)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5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D(Compulsory)</a:t>
            </a:r>
          </a:p>
          <a:p>
            <a:r>
              <a:rPr lang="en-US" baseline="0" dirty="0" smtClean="0"/>
              <a:t>Difficulty Level: 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5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C(Optional)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7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D(Compulsory)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5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C(Compulsory)</a:t>
            </a:r>
          </a:p>
          <a:p>
            <a:r>
              <a:rPr lang="en-US" baseline="0" dirty="0" smtClean="0"/>
              <a:t>Difficulty Level: 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A(Compulsory)</a:t>
            </a:r>
          </a:p>
          <a:p>
            <a:r>
              <a:rPr lang="en-US" baseline="0" dirty="0" smtClean="0"/>
              <a:t>Difficulty Level: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2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B(Optional)</a:t>
            </a:r>
          </a:p>
          <a:p>
            <a:r>
              <a:rPr lang="en-US" baseline="0" dirty="0" smtClean="0"/>
              <a:t>Difficulty Level: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A(Compulsory)</a:t>
            </a:r>
          </a:p>
          <a:p>
            <a:r>
              <a:rPr lang="en-US" baseline="0" dirty="0" smtClean="0"/>
              <a:t>Difficulty Level: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2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B(Optional)</a:t>
            </a:r>
          </a:p>
          <a:p>
            <a:r>
              <a:rPr lang="en-US" baseline="0" dirty="0" smtClean="0"/>
              <a:t>Difficulty Level: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D(Compulsory)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8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option: D(Optional)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3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</a:t>
            </a:r>
            <a:r>
              <a:rPr lang="en-US" baseline="0" dirty="0" smtClean="0"/>
              <a:t>: A(Optional)</a:t>
            </a:r>
          </a:p>
          <a:p>
            <a:r>
              <a:rPr lang="en-US" baseline="0" dirty="0" smtClean="0"/>
              <a:t>Difficulty Level:  Moderate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5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2060" y="2359749"/>
            <a:ext cx="8434552" cy="18140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PERMUTATION &amp; COMBINATION-I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In </a:t>
            </a:r>
            <a:r>
              <a:rPr lang="en-IN" sz="2400" dirty="0">
                <a:solidFill>
                  <a:prstClr val="black"/>
                </a:solidFill>
              </a:rPr>
              <a:t>how many different ways can the letters of the </a:t>
            </a:r>
            <a:r>
              <a:rPr lang="en-IN" sz="2400" dirty="0" smtClean="0">
                <a:solidFill>
                  <a:prstClr val="black"/>
                </a:solidFill>
              </a:rPr>
              <a:t>word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‘BANKING’ be arranged so that the vowels always come together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A) </a:t>
            </a:r>
            <a:r>
              <a:rPr lang="en-IN" sz="2400" dirty="0">
                <a:solidFill>
                  <a:prstClr val="black"/>
                </a:solidFill>
              </a:rPr>
              <a:t>220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B) </a:t>
            </a:r>
            <a:r>
              <a:rPr lang="en-IN" sz="2400" dirty="0">
                <a:solidFill>
                  <a:prstClr val="black"/>
                </a:solidFill>
              </a:rPr>
              <a:t>260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C) </a:t>
            </a:r>
            <a:r>
              <a:rPr lang="en-IN" sz="2400" dirty="0">
                <a:solidFill>
                  <a:prstClr val="black"/>
                </a:solidFill>
              </a:rPr>
              <a:t>450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D) </a:t>
            </a:r>
            <a:r>
              <a:rPr lang="en-IN" sz="2400" dirty="0">
                <a:solidFill>
                  <a:prstClr val="black"/>
                </a:solidFill>
              </a:rPr>
              <a:t> </a:t>
            </a:r>
            <a:r>
              <a:rPr lang="en-IN" sz="2400" dirty="0" smtClean="0">
                <a:solidFill>
                  <a:prstClr val="black"/>
                </a:solidFill>
              </a:rPr>
              <a:t>720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In </a:t>
            </a:r>
            <a:r>
              <a:rPr lang="en-IN" sz="2400" dirty="0">
                <a:solidFill>
                  <a:prstClr val="black"/>
                </a:solidFill>
              </a:rPr>
              <a:t>how many different ways can the letters of the word ‘AUCTION’ be arranged in such a way that the vowels </a:t>
            </a:r>
            <a:r>
              <a:rPr lang="en-IN" sz="2400" dirty="0" smtClean="0">
                <a:solidFill>
                  <a:prstClr val="black"/>
                </a:solidFill>
              </a:rPr>
              <a:t>do not come </a:t>
            </a:r>
            <a:r>
              <a:rPr lang="en-IN" sz="2400" dirty="0">
                <a:solidFill>
                  <a:prstClr val="black"/>
                </a:solidFill>
              </a:rPr>
              <a:t>together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A) 4464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B) 5547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C) 1650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D) 5765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280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 How </a:t>
            </a:r>
            <a:r>
              <a:rPr lang="en-US" sz="2400" dirty="0">
                <a:solidFill>
                  <a:prstClr val="black"/>
                </a:solidFill>
              </a:rPr>
              <a:t>many two digit numbers can be generated using the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digits </a:t>
            </a:r>
            <a:r>
              <a:rPr lang="en-US" sz="2400" dirty="0">
                <a:solidFill>
                  <a:prstClr val="black"/>
                </a:solidFill>
              </a:rPr>
              <a:t>1,2,3,4 without repeating any digit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fontAlgn="ctr"/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A) </a:t>
            </a:r>
            <a:r>
              <a:rPr lang="en-US" sz="2400" dirty="0">
                <a:solidFill>
                  <a:prstClr val="black"/>
                </a:solidFill>
              </a:rPr>
              <a:t>10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B) </a:t>
            </a:r>
            <a:r>
              <a:rPr lang="en-US" sz="2400" dirty="0">
                <a:solidFill>
                  <a:prstClr val="black"/>
                </a:solidFill>
              </a:rPr>
              <a:t>12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C) </a:t>
            </a:r>
            <a:r>
              <a:rPr lang="en-US" sz="2400" dirty="0">
                <a:solidFill>
                  <a:prstClr val="black"/>
                </a:solidFill>
              </a:rPr>
              <a:t>4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D) </a:t>
            </a:r>
            <a:r>
              <a:rPr lang="en-US" sz="24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280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 How </a:t>
            </a:r>
            <a:r>
              <a:rPr lang="en-US" sz="2400" dirty="0">
                <a:solidFill>
                  <a:prstClr val="black"/>
                </a:solidFill>
              </a:rPr>
              <a:t>many </a:t>
            </a:r>
            <a:r>
              <a:rPr lang="en-US" sz="2400" dirty="0" smtClean="0">
                <a:solidFill>
                  <a:prstClr val="black"/>
                </a:solidFill>
              </a:rPr>
              <a:t>three </a:t>
            </a:r>
            <a:r>
              <a:rPr lang="en-US" sz="2400" dirty="0">
                <a:solidFill>
                  <a:prstClr val="black"/>
                </a:solidFill>
              </a:rPr>
              <a:t>digit numbers can be generated using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digits </a:t>
            </a:r>
            <a:r>
              <a:rPr lang="en-US" sz="2400" dirty="0" smtClean="0">
                <a:solidFill>
                  <a:prstClr val="black"/>
                </a:solidFill>
              </a:rPr>
              <a:t>1,2,3,4 and 5 divisible by 4 </a:t>
            </a:r>
            <a:r>
              <a:rPr lang="en-US" sz="2400" dirty="0">
                <a:solidFill>
                  <a:prstClr val="black"/>
                </a:solidFill>
              </a:rPr>
              <a:t>without </a:t>
            </a:r>
            <a:r>
              <a:rPr lang="en-US" sz="2400" dirty="0" smtClean="0">
                <a:solidFill>
                  <a:prstClr val="black"/>
                </a:solidFill>
              </a:rPr>
              <a:t>repeating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any digit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fontAlgn="ctr"/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A) </a:t>
            </a:r>
            <a:r>
              <a:rPr lang="en-US" sz="2400" dirty="0">
                <a:solidFill>
                  <a:prstClr val="black"/>
                </a:solidFill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0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B) 12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C) 20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D) 24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Find </a:t>
            </a:r>
            <a:r>
              <a:rPr lang="en-IN" sz="2400" dirty="0">
                <a:solidFill>
                  <a:prstClr val="black"/>
                </a:solidFill>
              </a:rPr>
              <a:t>the sum of all the 4 digit numbers that can </a:t>
            </a:r>
            <a:r>
              <a:rPr lang="en-IN" sz="2400" dirty="0" smtClean="0">
                <a:solidFill>
                  <a:prstClr val="black"/>
                </a:solidFill>
              </a:rPr>
              <a:t>be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formed with the digits 3, 4, 5 and </a:t>
            </a:r>
            <a:r>
              <a:rPr lang="en-IN" sz="2400" dirty="0" smtClean="0">
                <a:solidFill>
                  <a:prstClr val="black"/>
                </a:solidFill>
              </a:rPr>
              <a:t>6?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119988</a:t>
            </a: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11988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191988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None of </a:t>
            </a:r>
            <a:r>
              <a:rPr lang="en-IN" sz="2400" dirty="0" smtClean="0">
                <a:solidFill>
                  <a:prstClr val="black"/>
                </a:solidFill>
              </a:rPr>
              <a:t>these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Find </a:t>
            </a:r>
            <a:r>
              <a:rPr lang="en-IN" sz="2400" dirty="0">
                <a:solidFill>
                  <a:prstClr val="black"/>
                </a:solidFill>
              </a:rPr>
              <a:t>the sum of all the 4 digit numbers that can be formed with the digits 3, 4, 4 and </a:t>
            </a:r>
            <a:r>
              <a:rPr lang="en-IN" sz="2400" dirty="0" smtClean="0">
                <a:solidFill>
                  <a:prstClr val="black"/>
                </a:solidFill>
              </a:rPr>
              <a:t>2?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43339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43999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43329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None </a:t>
            </a:r>
            <a:r>
              <a:rPr lang="en-IN" sz="2400" dirty="0">
                <a:solidFill>
                  <a:prstClr val="black"/>
                </a:solidFill>
              </a:rPr>
              <a:t>of </a:t>
            </a:r>
            <a:r>
              <a:rPr lang="en-IN" sz="2400" dirty="0" smtClean="0">
                <a:solidFill>
                  <a:prstClr val="black"/>
                </a:solidFill>
              </a:rPr>
              <a:t>these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/>
              <a:t> In </a:t>
            </a:r>
            <a:r>
              <a:rPr lang="en-US" sz="2400" dirty="0"/>
              <a:t>how many ways can 10 books be arranged on a </a:t>
            </a:r>
            <a:endParaRPr lang="en-US" sz="2400" dirty="0" smtClean="0"/>
          </a:p>
          <a:p>
            <a:pPr fontAlgn="ctr"/>
            <a:r>
              <a:rPr lang="en-US" sz="2400" dirty="0" smtClean="0"/>
              <a:t>shelf </a:t>
            </a:r>
            <a:r>
              <a:rPr lang="en-US" sz="2400" dirty="0"/>
              <a:t>such that a particular pair of books should </a:t>
            </a:r>
            <a:endParaRPr lang="en-US" sz="2400" dirty="0" smtClean="0"/>
          </a:p>
          <a:p>
            <a:pPr fontAlgn="ctr"/>
            <a:r>
              <a:rPr lang="en-US" sz="2400" dirty="0" smtClean="0"/>
              <a:t>always </a:t>
            </a:r>
            <a:r>
              <a:rPr lang="en-US" sz="2400" dirty="0"/>
              <a:t>be together</a:t>
            </a:r>
            <a:r>
              <a:rPr lang="en-US" sz="2400" dirty="0" smtClean="0"/>
              <a:t>?</a:t>
            </a:r>
          </a:p>
          <a:p>
            <a:pPr fontAlgn="ctr"/>
            <a:endParaRPr lang="en-US" sz="2400" dirty="0"/>
          </a:p>
          <a:p>
            <a:pPr fontAlgn="ctr"/>
            <a:r>
              <a:rPr lang="en-US" sz="2400" dirty="0" smtClean="0"/>
              <a:t>A) </a:t>
            </a:r>
            <a:r>
              <a:rPr lang="en-US" sz="2400" dirty="0"/>
              <a:t>9! × 2!</a:t>
            </a:r>
          </a:p>
          <a:p>
            <a:pPr fontAlgn="ctr"/>
            <a:r>
              <a:rPr lang="en-US" sz="2400" dirty="0" smtClean="0"/>
              <a:t>B) </a:t>
            </a:r>
            <a:r>
              <a:rPr lang="en-US" sz="2400" dirty="0"/>
              <a:t>9!</a:t>
            </a:r>
          </a:p>
          <a:p>
            <a:pPr fontAlgn="ctr"/>
            <a:r>
              <a:rPr lang="en-US" sz="2400" dirty="0" smtClean="0"/>
              <a:t>C) </a:t>
            </a:r>
            <a:r>
              <a:rPr lang="en-US" sz="2400" dirty="0"/>
              <a:t>10!</a:t>
            </a:r>
          </a:p>
          <a:p>
            <a:pPr fontAlgn="ctr"/>
            <a:r>
              <a:rPr lang="en-US" sz="2400" dirty="0" smtClean="0"/>
              <a:t>D) </a:t>
            </a:r>
            <a:r>
              <a:rPr lang="en-US" sz="2400" dirty="0"/>
              <a:t>10! × 2!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119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 How </a:t>
            </a:r>
            <a:r>
              <a:rPr lang="en-IN" sz="2400" dirty="0">
                <a:solidFill>
                  <a:prstClr val="black"/>
                </a:solidFill>
              </a:rPr>
              <a:t>many 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four </a:t>
            </a:r>
            <a:r>
              <a:rPr lang="en-IN" sz="2400" dirty="0" smtClean="0">
                <a:solidFill>
                  <a:prstClr val="black"/>
                </a:solidFill>
              </a:rPr>
              <a:t>digits numbers </a:t>
            </a:r>
            <a:r>
              <a:rPr lang="en-IN" sz="2400" dirty="0">
                <a:solidFill>
                  <a:prstClr val="black"/>
                </a:solidFill>
              </a:rPr>
              <a:t>can be formed with the digits 0, 1, 2, 3, 4, 5, 6 and 7; </a:t>
            </a:r>
            <a:r>
              <a:rPr lang="en-IN" sz="2400" dirty="0" smtClean="0">
                <a:solidFill>
                  <a:prstClr val="black"/>
                </a:solidFill>
              </a:rPr>
              <a:t>digits </a:t>
            </a:r>
            <a:r>
              <a:rPr lang="en-IN" sz="2400" dirty="0">
                <a:solidFill>
                  <a:prstClr val="black"/>
                </a:solidFill>
              </a:rPr>
              <a:t>being used more than once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>
                <a:solidFill>
                  <a:prstClr val="black"/>
                </a:solidFill>
              </a:rPr>
              <a:t>A</a:t>
            </a:r>
            <a:r>
              <a:rPr lang="en-IN" sz="2400" dirty="0" smtClean="0">
                <a:solidFill>
                  <a:prstClr val="black"/>
                </a:solidFill>
              </a:rPr>
              <a:t>) 4000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B) 4220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>
                <a:solidFill>
                  <a:prstClr val="black"/>
                </a:solidFill>
              </a:rPr>
              <a:t>C</a:t>
            </a:r>
            <a:r>
              <a:rPr lang="en-IN" sz="2400" dirty="0" smtClean="0">
                <a:solidFill>
                  <a:prstClr val="black"/>
                </a:solidFill>
              </a:rPr>
              <a:t>) 3584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D) 2100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280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How many numbers of four digits greater than 2,400 can be formed with digits 0, 1, 2, 3, 4, 5 &amp; 6; no digit being repeated in any number?</a:t>
            </a:r>
          </a:p>
          <a:p>
            <a:endParaRPr lang="en-I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140</a:t>
            </a: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480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540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1120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 In </a:t>
            </a:r>
            <a:r>
              <a:rPr lang="en-US" sz="2400" dirty="0">
                <a:solidFill>
                  <a:prstClr val="black"/>
                </a:solidFill>
              </a:rPr>
              <a:t>how many ways can a team of 5 persons be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formed </a:t>
            </a:r>
            <a:r>
              <a:rPr lang="en-US" sz="2400" dirty="0">
                <a:solidFill>
                  <a:prstClr val="black"/>
                </a:solidFill>
              </a:rPr>
              <a:t>out of a total of 10 persons such that two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particular </a:t>
            </a:r>
            <a:r>
              <a:rPr lang="en-US" sz="2400" dirty="0">
                <a:solidFill>
                  <a:prstClr val="black"/>
                </a:solidFill>
              </a:rPr>
              <a:t>persons should not be included in any team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fontAlgn="ctr"/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A) </a:t>
            </a:r>
            <a:r>
              <a:rPr lang="en-US" sz="2400" dirty="0">
                <a:solidFill>
                  <a:prstClr val="black"/>
                </a:solidFill>
              </a:rPr>
              <a:t>112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B) </a:t>
            </a:r>
            <a:r>
              <a:rPr lang="en-US" sz="2400" dirty="0">
                <a:solidFill>
                  <a:prstClr val="black"/>
                </a:solidFill>
              </a:rPr>
              <a:t>128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C) </a:t>
            </a:r>
            <a:r>
              <a:rPr lang="en-US" sz="2400" dirty="0">
                <a:solidFill>
                  <a:prstClr val="black"/>
                </a:solidFill>
              </a:rPr>
              <a:t>56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D) </a:t>
            </a:r>
            <a:r>
              <a:rPr lang="en-US" sz="2400" dirty="0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5692951"/>
              </p:ext>
            </p:extLst>
          </p:nvPr>
        </p:nvGraphicFramePr>
        <p:xfrm>
          <a:off x="609600" y="914400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</a:rPr>
              <a:t>a group of 6 boys and 4 </a:t>
            </a:r>
            <a:r>
              <a:rPr lang="en-US" sz="2400" dirty="0" smtClean="0">
                <a:solidFill>
                  <a:prstClr val="black"/>
                </a:solidFill>
              </a:rPr>
              <a:t>girls, 4 </a:t>
            </a:r>
            <a:r>
              <a:rPr lang="en-US" sz="2400" dirty="0">
                <a:solidFill>
                  <a:prstClr val="black"/>
                </a:solidFill>
              </a:rPr>
              <a:t>children are to be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selected</a:t>
            </a:r>
            <a:r>
              <a:rPr lang="en-US" sz="2400" dirty="0">
                <a:solidFill>
                  <a:prstClr val="black"/>
                </a:solidFill>
              </a:rPr>
              <a:t>. In how many different ways can they be selected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such </a:t>
            </a:r>
            <a:r>
              <a:rPr lang="en-US" sz="2400" dirty="0">
                <a:solidFill>
                  <a:prstClr val="black"/>
                </a:solidFill>
              </a:rPr>
              <a:t>that at least one boy should be there?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A) 209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B) </a:t>
            </a:r>
            <a:r>
              <a:rPr lang="en-US" sz="2400" dirty="0">
                <a:solidFill>
                  <a:prstClr val="black"/>
                </a:solidFill>
              </a:rPr>
              <a:t>150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C) 501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D) 250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 In </a:t>
            </a:r>
            <a:r>
              <a:rPr lang="en-US" sz="2400" dirty="0"/>
              <a:t>a box, there are 5 black pens, 3 white pens and 4 red </a:t>
            </a:r>
            <a:endParaRPr lang="en-US" sz="2400" dirty="0" smtClean="0"/>
          </a:p>
          <a:p>
            <a:r>
              <a:rPr lang="en-US" sz="2400" dirty="0" smtClean="0"/>
              <a:t>pens</a:t>
            </a:r>
            <a:r>
              <a:rPr lang="en-US" sz="2400" dirty="0"/>
              <a:t>. In how many ways can 2 black pens, 2 white pens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2 red pens can be chosen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A) 220</a:t>
            </a:r>
          </a:p>
          <a:p>
            <a:r>
              <a:rPr lang="en-US" sz="2400" dirty="0" smtClean="0"/>
              <a:t>B) 180</a:t>
            </a:r>
            <a:endParaRPr lang="en-US" sz="2400" dirty="0"/>
          </a:p>
          <a:p>
            <a:r>
              <a:rPr lang="en-US" sz="2400" dirty="0" smtClean="0"/>
              <a:t>C) 420</a:t>
            </a:r>
          </a:p>
          <a:p>
            <a:r>
              <a:rPr lang="en-US" sz="2400" dirty="0" smtClean="0"/>
              <a:t>D) 500 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In </a:t>
            </a:r>
            <a:r>
              <a:rPr lang="en-US" sz="2400" dirty="0">
                <a:solidFill>
                  <a:prstClr val="black"/>
                </a:solidFill>
              </a:rPr>
              <a:t>how many ways a committee, consisting of 5 men and 6 women can be formed from 8 men and 10 women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A) 61300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B) 9810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C) 23500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D) 11760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In </a:t>
            </a:r>
            <a:r>
              <a:rPr lang="en-US" sz="2400" dirty="0"/>
              <a:t>how many ways can a team of 3 members be formed from 3 teachers, 2 doctors and 3 accountants if at least 1 teacher must be included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457200" indent="-457200">
              <a:buAutoNum type="alphaUcParenR"/>
            </a:pPr>
            <a:r>
              <a:rPr lang="en-US" sz="2400" dirty="0" smtClean="0"/>
              <a:t>39</a:t>
            </a:r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B</a:t>
            </a:r>
            <a:r>
              <a:rPr lang="en-US" sz="2400" dirty="0"/>
              <a:t>) 46 			</a:t>
            </a:r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en-US" sz="2400" dirty="0"/>
              <a:t>) 52                          </a:t>
            </a:r>
            <a:endParaRPr lang="en-US" sz="2400" dirty="0" smtClean="0"/>
          </a:p>
          <a:p>
            <a:r>
              <a:rPr lang="en-US" sz="2400" dirty="0" smtClean="0"/>
              <a:t>D</a:t>
            </a:r>
            <a:r>
              <a:rPr lang="en-US" sz="2400" dirty="0"/>
              <a:t>) None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Jalandhar </a:t>
            </a:r>
            <a:r>
              <a:rPr lang="en-US" sz="2400" dirty="0"/>
              <a:t>locality, there are ten houses in a row. On a particular night a thief planned to steal from three houses of the locality. In how many ways can he plan such that no two of them are next to each other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457200" indent="-457200">
              <a:buAutoNum type="alphaUcParenR"/>
            </a:pPr>
            <a:r>
              <a:rPr lang="en-US" sz="2400" dirty="0" smtClean="0"/>
              <a:t>64</a:t>
            </a:r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B</a:t>
            </a:r>
            <a:r>
              <a:rPr lang="en-US" sz="2400" dirty="0"/>
              <a:t>) 24			</a:t>
            </a:r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en-US" sz="2400" dirty="0"/>
              <a:t>) 23			</a:t>
            </a:r>
            <a:endParaRPr lang="en-US" sz="2400" dirty="0" smtClean="0"/>
          </a:p>
          <a:p>
            <a:r>
              <a:rPr lang="en-US" sz="2400" dirty="0" smtClean="0"/>
              <a:t>D</a:t>
            </a:r>
            <a:r>
              <a:rPr lang="en-US" sz="2400" dirty="0"/>
              <a:t>) 56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Out </a:t>
            </a:r>
            <a:r>
              <a:rPr lang="en-IN" sz="2400" dirty="0">
                <a:solidFill>
                  <a:prstClr val="black"/>
                </a:solidFill>
              </a:rPr>
              <a:t>of 7 consonants and 4 vowels, how many words of 3 </a:t>
            </a:r>
            <a:endParaRPr lang="en-IN" sz="2400" dirty="0" smtClean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consonants </a:t>
            </a:r>
            <a:r>
              <a:rPr lang="en-IN" sz="2400" dirty="0">
                <a:solidFill>
                  <a:prstClr val="black"/>
                </a:solidFill>
              </a:rPr>
              <a:t>and 2 vowels can be formed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A) </a:t>
            </a:r>
            <a:r>
              <a:rPr lang="en-IN" sz="2400" dirty="0">
                <a:solidFill>
                  <a:prstClr val="black"/>
                </a:solidFill>
              </a:rPr>
              <a:t>320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B) 450</a:t>
            </a:r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C) </a:t>
            </a:r>
            <a:r>
              <a:rPr lang="en-IN" sz="2400" dirty="0">
                <a:solidFill>
                  <a:prstClr val="black"/>
                </a:solidFill>
              </a:rPr>
              <a:t>25200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D) 15920</a:t>
            </a:r>
            <a:endParaRPr lang="en-US" sz="2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4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team of 9 students goes on an excursion, in two cars, of which </a:t>
            </a:r>
            <a:endParaRPr lang="en-US" sz="2400" dirty="0" smtClean="0"/>
          </a:p>
          <a:p>
            <a:r>
              <a:rPr lang="en-US" sz="2400" dirty="0" smtClean="0"/>
              <a:t>there are 5 and 4 seats respectively in cars. </a:t>
            </a:r>
            <a:r>
              <a:rPr lang="en-US" sz="2400" dirty="0"/>
              <a:t>In how many ways </a:t>
            </a:r>
            <a:endParaRPr lang="en-US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they </a:t>
            </a:r>
            <a:r>
              <a:rPr lang="en-US" sz="2400" dirty="0" smtClean="0"/>
              <a:t>sit in these 2 cars?</a:t>
            </a:r>
          </a:p>
          <a:p>
            <a:endParaRPr lang="en-US" sz="2400" dirty="0"/>
          </a:p>
          <a:p>
            <a:pPr marL="457200" indent="-457200">
              <a:buAutoNum type="alphaUcParenR"/>
            </a:pPr>
            <a:r>
              <a:rPr lang="en-US" sz="2400" dirty="0" smtClean="0"/>
              <a:t>9!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B</a:t>
            </a:r>
            <a:r>
              <a:rPr lang="en-US" sz="2400" dirty="0"/>
              <a:t>) </a:t>
            </a:r>
            <a:r>
              <a:rPr lang="en-US" sz="2400" dirty="0" smtClean="0"/>
              <a:t>5!*4!</a:t>
            </a:r>
            <a:r>
              <a:rPr lang="en-US" sz="2400" dirty="0"/>
              <a:t>		</a:t>
            </a:r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en-US" sz="2400" dirty="0"/>
              <a:t>) </a:t>
            </a:r>
            <a:r>
              <a:rPr lang="en-US" sz="2400" dirty="0" smtClean="0"/>
              <a:t>126*9!</a:t>
            </a:r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D</a:t>
            </a:r>
            <a:r>
              <a:rPr lang="en-US" sz="2400" dirty="0"/>
              <a:t>) </a:t>
            </a:r>
            <a:r>
              <a:rPr lang="en-US" sz="2400" dirty="0" smtClean="0"/>
              <a:t>126*5!*4!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1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Nine </a:t>
            </a:r>
            <a:r>
              <a:rPr lang="en-IN" sz="2400" dirty="0"/>
              <a:t>chairs are numbered 1 to 9. Three women </a:t>
            </a:r>
            <a:r>
              <a:rPr lang="en-IN" sz="2400" dirty="0" smtClean="0"/>
              <a:t>and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four men wish to occupy one chair each. First the </a:t>
            </a:r>
            <a:r>
              <a:rPr lang="en-IN" sz="2400" dirty="0" smtClean="0"/>
              <a:t>women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chose the chairs from amongst the chair marked 1 to 5; and </a:t>
            </a:r>
            <a:endParaRPr lang="en-IN" sz="2400" dirty="0" smtClean="0"/>
          </a:p>
          <a:p>
            <a:r>
              <a:rPr lang="en-IN" sz="2400" dirty="0" smtClean="0"/>
              <a:t>then </a:t>
            </a:r>
            <a:r>
              <a:rPr lang="en-IN" sz="2400" dirty="0"/>
              <a:t>the men select the chairs from amongst the remaining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number of possible arrangements </a:t>
            </a:r>
            <a:r>
              <a:rPr lang="en-IN" sz="2400" dirty="0" smtClean="0"/>
              <a:t>is</a:t>
            </a:r>
          </a:p>
          <a:p>
            <a:endParaRPr lang="en-IN" sz="2400" dirty="0"/>
          </a:p>
          <a:p>
            <a:r>
              <a:rPr lang="en-IN" sz="2400" dirty="0" smtClean="0"/>
              <a:t>A)</a:t>
            </a:r>
            <a:r>
              <a:rPr lang="en-IN" sz="2400" dirty="0"/>
              <a:t> </a:t>
            </a:r>
            <a:r>
              <a:rPr lang="en-IN" sz="2400" baseline="30000" dirty="0"/>
              <a:t>5</a:t>
            </a:r>
            <a:r>
              <a:rPr lang="en-IN" sz="2400" dirty="0"/>
              <a:t>C</a:t>
            </a:r>
            <a:r>
              <a:rPr lang="en-IN" sz="2400" baseline="-25000" dirty="0"/>
              <a:t>3</a:t>
            </a:r>
            <a:r>
              <a:rPr lang="en-IN" sz="2400" dirty="0"/>
              <a:t> × </a:t>
            </a:r>
            <a:r>
              <a:rPr lang="en-IN" sz="2400" baseline="30000" dirty="0"/>
              <a:t>4</a:t>
            </a:r>
            <a:r>
              <a:rPr lang="en-IN" sz="2400" dirty="0"/>
              <a:t>C</a:t>
            </a:r>
            <a:r>
              <a:rPr lang="en-IN" sz="2400" baseline="-25000" dirty="0"/>
              <a:t>2</a:t>
            </a:r>
            <a:endParaRPr lang="en-IN" sz="2400" dirty="0"/>
          </a:p>
          <a:p>
            <a:r>
              <a:rPr lang="en-IN" sz="2400" dirty="0" smtClean="0"/>
              <a:t>B)</a:t>
            </a:r>
            <a:r>
              <a:rPr lang="en-IN" sz="2400" dirty="0"/>
              <a:t> </a:t>
            </a:r>
            <a:r>
              <a:rPr lang="en-IN" sz="2400" baseline="30000" dirty="0"/>
              <a:t>5</a:t>
            </a:r>
            <a:r>
              <a:rPr lang="en-IN" sz="2400" dirty="0"/>
              <a:t>C</a:t>
            </a:r>
            <a:r>
              <a:rPr lang="en-IN" sz="2400" baseline="-25000" dirty="0"/>
              <a:t>2</a:t>
            </a:r>
            <a:r>
              <a:rPr lang="en-IN" sz="2400" dirty="0"/>
              <a:t> × </a:t>
            </a:r>
            <a:r>
              <a:rPr lang="en-IN" sz="2400" baseline="30000" dirty="0"/>
              <a:t>4</a:t>
            </a:r>
            <a:r>
              <a:rPr lang="en-IN" sz="2400" dirty="0"/>
              <a:t>P</a:t>
            </a:r>
            <a:r>
              <a:rPr lang="en-IN" sz="2400" baseline="-25000" dirty="0"/>
              <a:t>3</a:t>
            </a:r>
            <a:endParaRPr lang="en-IN" sz="2400" dirty="0"/>
          </a:p>
          <a:p>
            <a:r>
              <a:rPr lang="en-IN" sz="2400" dirty="0" smtClean="0"/>
              <a:t>C)</a:t>
            </a:r>
            <a:r>
              <a:rPr lang="en-IN" sz="2400" dirty="0"/>
              <a:t> </a:t>
            </a:r>
            <a:r>
              <a:rPr lang="en-IN" sz="2400" baseline="30000" dirty="0"/>
              <a:t>5</a:t>
            </a:r>
            <a:r>
              <a:rPr lang="en-IN" sz="2400" dirty="0"/>
              <a:t>C</a:t>
            </a:r>
            <a:r>
              <a:rPr lang="en-IN" sz="2400" baseline="-25000" dirty="0"/>
              <a:t>3</a:t>
            </a:r>
            <a:r>
              <a:rPr lang="en-IN" sz="2400" dirty="0"/>
              <a:t> × </a:t>
            </a:r>
            <a:r>
              <a:rPr lang="en-IN" sz="2400" baseline="30000" dirty="0"/>
              <a:t>6</a:t>
            </a:r>
            <a:r>
              <a:rPr lang="en-IN" sz="2400" dirty="0"/>
              <a:t>C</a:t>
            </a:r>
            <a:r>
              <a:rPr lang="en-IN" sz="2400" baseline="-25000" dirty="0"/>
              <a:t>4</a:t>
            </a:r>
            <a:endParaRPr lang="en-IN" sz="2400" dirty="0"/>
          </a:p>
          <a:p>
            <a:r>
              <a:rPr lang="en-IN" sz="2400" dirty="0" smtClean="0"/>
              <a:t>D) </a:t>
            </a:r>
            <a:r>
              <a:rPr lang="en-IN" sz="2400" dirty="0"/>
              <a:t>None of </a:t>
            </a:r>
            <a:r>
              <a:rPr lang="en-IN" sz="2400" dirty="0" smtClean="0"/>
              <a:t>these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3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6186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6160" y="725214"/>
            <a:ext cx="102389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/>
              <a:t>25 </a:t>
            </a:r>
            <a:r>
              <a:rPr lang="en-US" sz="2400" dirty="0"/>
              <a:t>buses are running between two places </a:t>
            </a:r>
            <a:r>
              <a:rPr lang="en-US" sz="2400" dirty="0" smtClean="0"/>
              <a:t>Punjab </a:t>
            </a:r>
            <a:r>
              <a:rPr lang="en-US" sz="2400" dirty="0"/>
              <a:t>and </a:t>
            </a:r>
            <a:r>
              <a:rPr lang="en-US" sz="2400" dirty="0" smtClean="0"/>
              <a:t>Haryana. </a:t>
            </a:r>
          </a:p>
          <a:p>
            <a:pPr fontAlgn="ctr"/>
            <a:r>
              <a:rPr lang="en-US" sz="2400" dirty="0" smtClean="0"/>
              <a:t>In </a:t>
            </a:r>
            <a:r>
              <a:rPr lang="en-US" sz="2400" dirty="0"/>
              <a:t>how many ways can </a:t>
            </a:r>
            <a:r>
              <a:rPr lang="en-US" sz="2400" dirty="0" smtClean="0"/>
              <a:t>Sunil go </a:t>
            </a:r>
            <a:r>
              <a:rPr lang="en-US" sz="2400" dirty="0"/>
              <a:t>from </a:t>
            </a:r>
            <a:r>
              <a:rPr lang="en-US" sz="2400" dirty="0" smtClean="0"/>
              <a:t>Punjab </a:t>
            </a:r>
            <a:r>
              <a:rPr lang="en-US" sz="2400" dirty="0"/>
              <a:t>to Haryana </a:t>
            </a:r>
            <a:r>
              <a:rPr lang="en-US" sz="2400" dirty="0" smtClean="0"/>
              <a:t>and</a:t>
            </a:r>
          </a:p>
          <a:p>
            <a:pPr fontAlgn="ctr"/>
            <a:r>
              <a:rPr lang="en-US" sz="2400" dirty="0" smtClean="0"/>
              <a:t> </a:t>
            </a:r>
            <a:r>
              <a:rPr lang="en-US" sz="2400" dirty="0"/>
              <a:t>return by a different bus</a:t>
            </a:r>
            <a:r>
              <a:rPr lang="en-US" sz="2400" dirty="0" smtClean="0"/>
              <a:t>?</a:t>
            </a:r>
          </a:p>
          <a:p>
            <a:pPr fontAlgn="ctr"/>
            <a:endParaRPr lang="en-US" sz="2400" dirty="0"/>
          </a:p>
          <a:p>
            <a:pPr fontAlgn="ctr"/>
            <a:r>
              <a:rPr lang="en-US" sz="2400" dirty="0" smtClean="0"/>
              <a:t>A) </a:t>
            </a:r>
            <a:r>
              <a:rPr lang="en-US" sz="2400" dirty="0"/>
              <a:t>600</a:t>
            </a:r>
          </a:p>
          <a:p>
            <a:pPr fontAlgn="ctr"/>
            <a:r>
              <a:rPr lang="en-US" sz="2400" dirty="0" smtClean="0"/>
              <a:t>B) </a:t>
            </a:r>
            <a:r>
              <a:rPr lang="en-US" sz="2400" dirty="0"/>
              <a:t>625</a:t>
            </a:r>
          </a:p>
          <a:p>
            <a:pPr fontAlgn="ctr"/>
            <a:r>
              <a:rPr lang="en-US" sz="2400" dirty="0" smtClean="0"/>
              <a:t>C) </a:t>
            </a:r>
            <a:r>
              <a:rPr lang="en-US" sz="2400" dirty="0"/>
              <a:t>576</a:t>
            </a:r>
          </a:p>
          <a:p>
            <a:pPr fontAlgn="ctr"/>
            <a:r>
              <a:rPr lang="en-US" sz="2400" dirty="0" smtClean="0"/>
              <a:t>D) </a:t>
            </a:r>
            <a:r>
              <a:rPr lang="en-US" sz="2400" dirty="0"/>
              <a:t>None of these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8802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/>
              <a:t> There </a:t>
            </a:r>
            <a:r>
              <a:rPr lang="en-US" sz="2400" dirty="0"/>
              <a:t>are three places P, Q and R such that 3 roads connects P and Q and 4 roads connects Q and R. In how many ways can one travel from P to R</a:t>
            </a:r>
            <a:r>
              <a:rPr lang="en-US" sz="2400" dirty="0" smtClean="0"/>
              <a:t>?</a:t>
            </a:r>
          </a:p>
          <a:p>
            <a:pPr fontAlgn="ctr"/>
            <a:endParaRPr lang="en-US" sz="2400" dirty="0"/>
          </a:p>
          <a:p>
            <a:pPr fontAlgn="ctr"/>
            <a:r>
              <a:rPr lang="en-US" sz="2400" dirty="0" smtClean="0"/>
              <a:t>A) </a:t>
            </a:r>
            <a:r>
              <a:rPr lang="en-US" sz="2400" dirty="0"/>
              <a:t>8</a:t>
            </a:r>
          </a:p>
          <a:p>
            <a:pPr fontAlgn="ctr"/>
            <a:r>
              <a:rPr lang="en-US" sz="2400" dirty="0" smtClean="0"/>
              <a:t>B) </a:t>
            </a:r>
            <a:r>
              <a:rPr lang="en-US" sz="2400" dirty="0"/>
              <a:t>10</a:t>
            </a:r>
          </a:p>
          <a:p>
            <a:pPr fontAlgn="ctr"/>
            <a:r>
              <a:rPr lang="en-US" sz="2400" dirty="0" smtClean="0"/>
              <a:t>C) </a:t>
            </a:r>
            <a:r>
              <a:rPr lang="en-US" sz="2400" dirty="0"/>
              <a:t>12</a:t>
            </a:r>
          </a:p>
          <a:p>
            <a:pPr fontAlgn="ctr"/>
            <a:r>
              <a:rPr lang="en-US" sz="2400" dirty="0" smtClean="0"/>
              <a:t>D) </a:t>
            </a:r>
            <a:r>
              <a:rPr lang="en-US" sz="2400" dirty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 There </a:t>
            </a:r>
            <a:r>
              <a:rPr lang="en-US" sz="2400" dirty="0">
                <a:solidFill>
                  <a:prstClr val="black"/>
                </a:solidFill>
              </a:rPr>
              <a:t>are 10 women and 15 men </a:t>
            </a:r>
            <a:r>
              <a:rPr lang="en-US" sz="2400" dirty="0" smtClean="0">
                <a:solidFill>
                  <a:prstClr val="black"/>
                </a:solidFill>
              </a:rPr>
              <a:t> in  coffee shop. </a:t>
            </a:r>
            <a:r>
              <a:rPr lang="en-US" sz="2400" dirty="0">
                <a:solidFill>
                  <a:prstClr val="black"/>
                </a:solidFill>
              </a:rPr>
              <a:t>In how </a:t>
            </a:r>
            <a:endParaRPr lang="en-US" sz="2400" dirty="0" smtClean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many </a:t>
            </a:r>
            <a:r>
              <a:rPr lang="en-US" sz="2400" dirty="0">
                <a:solidFill>
                  <a:prstClr val="black"/>
                </a:solidFill>
              </a:rPr>
              <a:t>ways can a person can be selected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fontAlgn="ctr"/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A) </a:t>
            </a:r>
            <a:r>
              <a:rPr lang="en-US" sz="2400" dirty="0">
                <a:solidFill>
                  <a:prstClr val="black"/>
                </a:solidFill>
              </a:rPr>
              <a:t>25</a:t>
            </a: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B) 30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C) 15</a:t>
            </a:r>
            <a:endParaRPr lang="en-US" sz="2400" dirty="0">
              <a:solidFill>
                <a:prstClr val="black"/>
              </a:solidFill>
            </a:endParaRPr>
          </a:p>
          <a:p>
            <a:pPr fontAlgn="ctr"/>
            <a:r>
              <a:rPr lang="en-US" sz="2400" dirty="0" smtClean="0">
                <a:solidFill>
                  <a:prstClr val="black"/>
                </a:solidFill>
              </a:rPr>
              <a:t>D) </a:t>
            </a:r>
            <a:r>
              <a:rPr lang="en-US" sz="2400" dirty="0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0" y="725214"/>
            <a:ext cx="8767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the number of ways a batsman can score a double </a:t>
            </a:r>
            <a:endParaRPr lang="en-US" sz="2400" dirty="0" smtClean="0"/>
          </a:p>
          <a:p>
            <a:r>
              <a:rPr lang="en-US" sz="2400" dirty="0" smtClean="0"/>
              <a:t>century </a:t>
            </a:r>
            <a:r>
              <a:rPr lang="en-US" sz="2400" dirty="0"/>
              <a:t>only in terms of 4's &amp; </a:t>
            </a:r>
            <a:r>
              <a:rPr lang="en-US" sz="2400" dirty="0" smtClean="0"/>
              <a:t>6's both?</a:t>
            </a:r>
          </a:p>
          <a:p>
            <a:endParaRPr lang="en-US" sz="2400" dirty="0"/>
          </a:p>
          <a:p>
            <a:pPr marL="457200" indent="-457200">
              <a:buAutoNum type="alphaUcParenR"/>
            </a:pPr>
            <a:r>
              <a:rPr lang="en-US" sz="2400" dirty="0" smtClean="0"/>
              <a:t>34</a:t>
            </a:r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B</a:t>
            </a:r>
            <a:r>
              <a:rPr lang="en-US" sz="2400" dirty="0"/>
              <a:t>) 16			</a:t>
            </a:r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en-US" sz="2400" dirty="0"/>
              <a:t>) </a:t>
            </a:r>
            <a:r>
              <a:rPr lang="en-US" sz="2400" dirty="0" smtClean="0"/>
              <a:t>14</a:t>
            </a:r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D</a:t>
            </a:r>
            <a:r>
              <a:rPr lang="en-US" sz="2400" dirty="0"/>
              <a:t>) </a:t>
            </a:r>
            <a:r>
              <a:rPr lang="en-US" sz="2400" dirty="0" smtClean="0"/>
              <a:t>17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PERMUTATION AND COMBINATION-I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In </a:t>
            </a:r>
            <a:r>
              <a:rPr lang="en-IN" sz="2400" dirty="0">
                <a:solidFill>
                  <a:prstClr val="black"/>
                </a:solidFill>
              </a:rPr>
              <a:t>how many different ways can the letters of the word </a:t>
            </a:r>
            <a:endParaRPr lang="en-IN" sz="2400" dirty="0" smtClean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‘</a:t>
            </a:r>
            <a:r>
              <a:rPr lang="en-IN" sz="2400" dirty="0">
                <a:solidFill>
                  <a:prstClr val="black"/>
                </a:solidFill>
              </a:rPr>
              <a:t>RUMOUR’ be arranged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A) </a:t>
            </a:r>
            <a:r>
              <a:rPr lang="en-IN" sz="2400" dirty="0">
                <a:solidFill>
                  <a:prstClr val="black"/>
                </a:solidFill>
              </a:rPr>
              <a:t>180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B) </a:t>
            </a:r>
            <a:r>
              <a:rPr lang="en-IN" sz="2400" dirty="0">
                <a:solidFill>
                  <a:prstClr val="black"/>
                </a:solidFill>
              </a:rPr>
              <a:t>360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C) </a:t>
            </a:r>
            <a:r>
              <a:rPr lang="en-IN" sz="2400" dirty="0">
                <a:solidFill>
                  <a:prstClr val="black"/>
                </a:solidFill>
              </a:rPr>
              <a:t>540</a:t>
            </a:r>
          </a:p>
          <a:p>
            <a:r>
              <a:rPr lang="en-IN" sz="2400" dirty="0" smtClean="0">
                <a:solidFill>
                  <a:prstClr val="black"/>
                </a:solidFill>
              </a:rPr>
              <a:t>D) 620</a:t>
            </a:r>
            <a:endParaRPr lang="en-US" sz="24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16480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In </a:t>
            </a:r>
            <a:r>
              <a:rPr lang="en-IN" sz="2400" dirty="0">
                <a:solidFill>
                  <a:prstClr val="black"/>
                </a:solidFill>
              </a:rPr>
              <a:t>how many ways can you rearrange the word </a:t>
            </a:r>
            <a:r>
              <a:rPr lang="en-IN" sz="2400" dirty="0" smtClean="0">
                <a:solidFill>
                  <a:prstClr val="black"/>
                </a:solidFill>
              </a:rPr>
              <a:t>‘JUMBLE’ </a:t>
            </a:r>
            <a:r>
              <a:rPr lang="en-IN" sz="2400" dirty="0">
                <a:solidFill>
                  <a:prstClr val="black"/>
                </a:solidFill>
              </a:rPr>
              <a:t>such that the rearranged word starts with a vowel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120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240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360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60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How </a:t>
            </a:r>
            <a:r>
              <a:rPr lang="en-IN" sz="2400" dirty="0">
                <a:solidFill>
                  <a:prstClr val="black"/>
                </a:solidFill>
              </a:rPr>
              <a:t>many different words can be formed with the letters </a:t>
            </a:r>
            <a:endParaRPr lang="en-IN" sz="2400" dirty="0" smtClean="0">
              <a:solidFill>
                <a:prstClr val="black"/>
              </a:solidFill>
            </a:endParaRPr>
          </a:p>
          <a:p>
            <a:r>
              <a:rPr lang="en-IN" sz="2400" dirty="0" smtClean="0">
                <a:solidFill>
                  <a:prstClr val="black"/>
                </a:solidFill>
              </a:rPr>
              <a:t>of </a:t>
            </a:r>
            <a:r>
              <a:rPr lang="en-IN" sz="2400" dirty="0">
                <a:solidFill>
                  <a:prstClr val="black"/>
                </a:solidFill>
              </a:rPr>
              <a:t>the word ‘FAMILY’ when vowels occupy even places</a:t>
            </a:r>
            <a:r>
              <a:rPr lang="en-IN" sz="2400" dirty="0" smtClean="0">
                <a:solidFill>
                  <a:prstClr val="black"/>
                </a:solidFill>
              </a:rPr>
              <a:t>?</a:t>
            </a:r>
          </a:p>
          <a:p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18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 36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72</a:t>
            </a:r>
            <a:endParaRPr lang="en-I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UcParenR"/>
            </a:pPr>
            <a:r>
              <a:rPr lang="en-IN" sz="2400" dirty="0" smtClean="0">
                <a:solidFill>
                  <a:prstClr val="black"/>
                </a:solidFill>
              </a:rPr>
              <a:t>144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PERMUTATION AND COMBINATION-I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13872</TotalTime>
  <Words>1266</Words>
  <Application>Microsoft Office PowerPoint</Application>
  <PresentationFormat>Custom</PresentationFormat>
  <Paragraphs>293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Dell</cp:lastModifiedBy>
  <cp:revision>573</cp:revision>
  <dcterms:created xsi:type="dcterms:W3CDTF">2017-07-13T07:57:18Z</dcterms:created>
  <dcterms:modified xsi:type="dcterms:W3CDTF">2022-11-09T05:55:28Z</dcterms:modified>
</cp:coreProperties>
</file>