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317" r:id="rId3"/>
    <p:sldId id="321" r:id="rId4"/>
    <p:sldId id="322" r:id="rId5"/>
    <p:sldId id="323" r:id="rId6"/>
    <p:sldId id="324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67" r:id="rId17"/>
    <p:sldId id="341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slide" Target="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Recurrence equations </a:t>
            </a:r>
            <a:endParaRPr lang="en-IN" sz="48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19530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#12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E0BFCA-C7FB-4DD7-B0A9-B24184BC8C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2895600"/>
            <a:ext cx="4419600" cy="595313"/>
            <a:chOff x="1488" y="1968"/>
            <a:chExt cx="2784" cy="375"/>
          </a:xfrm>
        </p:grpSpPr>
        <p:sp>
          <p:nvSpPr>
            <p:cNvPr id="46090" name="Rectangle 8"/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3200" i="1">
                  <a:solidFill>
                    <a:srgbClr val="009999"/>
                  </a:solidFill>
                </a:rPr>
                <a:t>T</a:t>
              </a:r>
              <a:r>
                <a:rPr lang="en-US" sz="3200">
                  <a:solidFill>
                    <a:srgbClr val="009999"/>
                  </a:solidFill>
                </a:rPr>
                <a:t>(</a:t>
              </a:r>
              <a:r>
                <a:rPr lang="en-US" sz="3200" i="1">
                  <a:solidFill>
                    <a:srgbClr val="009999"/>
                  </a:solidFill>
                </a:rPr>
                <a:t>n</a:t>
              </a:r>
              <a:r>
                <a:rPr lang="en-US" sz="3200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46091" name="Rectangle 9"/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3200" i="1">
                  <a:solidFill>
                    <a:srgbClr val="009999"/>
                  </a:solidFill>
                </a:rPr>
                <a:t>T</a:t>
              </a:r>
              <a:r>
                <a:rPr lang="en-US" sz="3200">
                  <a:solidFill>
                    <a:srgbClr val="009999"/>
                  </a:solidFill>
                </a:rPr>
                <a:t>(</a:t>
              </a:r>
              <a:r>
                <a:rPr lang="en-US" sz="3200" i="1">
                  <a:solidFill>
                    <a:srgbClr val="009999"/>
                  </a:solidFill>
                </a:rPr>
                <a:t>n</a:t>
              </a:r>
              <a:r>
                <a:rPr lang="en-US" sz="3200">
                  <a:solidFill>
                    <a:srgbClr val="009999"/>
                  </a:solidFill>
                </a:rPr>
                <a:t>/2)</a:t>
              </a:r>
            </a:p>
          </p:txBody>
        </p:sp>
      </p:grp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 of 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7E6488-CB5C-4D74-820D-5B96C9818E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108" name="Line 19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Line 20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Text Box 18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47112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7113" name="Line 22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4" name="Line 23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5" name="Line 24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6" name="Line 25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Rectangle 2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7118" name="Rectangle 2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7119" name="Rectangle 12"/>
          <p:cNvSpPr>
            <a:spLocks noChangeArrowheads="1"/>
          </p:cNvSpPr>
          <p:nvPr/>
        </p:nvSpPr>
        <p:spPr bwMode="auto">
          <a:xfrm>
            <a:off x="685800" y="3733800"/>
            <a:ext cx="14017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</a:p>
        </p:txBody>
      </p:sp>
      <p:sp>
        <p:nvSpPr>
          <p:cNvPr id="47120" name="Rectangle 13"/>
          <p:cNvSpPr>
            <a:spLocks noChangeArrowheads="1"/>
          </p:cNvSpPr>
          <p:nvPr/>
        </p:nvSpPr>
        <p:spPr bwMode="auto">
          <a:xfrm>
            <a:off x="2438400" y="3733800"/>
            <a:ext cx="11985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47121" name="Rectangle 14"/>
          <p:cNvSpPr>
            <a:spLocks noChangeArrowheads="1"/>
          </p:cNvSpPr>
          <p:nvPr/>
        </p:nvSpPr>
        <p:spPr bwMode="auto">
          <a:xfrm>
            <a:off x="3987800" y="3732213"/>
            <a:ext cx="1198563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47122" name="Rectangle 15"/>
          <p:cNvSpPr>
            <a:spLocks noChangeArrowheads="1"/>
          </p:cNvSpPr>
          <p:nvPr/>
        </p:nvSpPr>
        <p:spPr bwMode="auto">
          <a:xfrm>
            <a:off x="5638800" y="3732213"/>
            <a:ext cx="1198563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 of 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A2F41A-B264-4FEE-B999-79A3395009D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8132" name="Line 21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3" name="Line 22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5" name="Line 4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…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48149" name="Rectangle 23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 of 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9B84E-492C-4E46-80A0-6C40271C3C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197" name="Line 44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Line 45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Line 41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Text Box 24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8202" name="Line 25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2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3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3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3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Rectangle 3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08" name="Rectangle 3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09" name="Rectangle 3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10" name="Rectangle 3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11" name="Rectangle 3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12" name="Rectangle 3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13" name="Rectangle 3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8214" name="Text Box 40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…</a:t>
            </a:r>
          </a:p>
        </p:txBody>
      </p:sp>
      <p:graphicFrame>
        <p:nvGraphicFramePr>
          <p:cNvPr id="8194" name="Object 1030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p:oleObj spid="_x0000_s46082" name="Equation" r:id="rId3" imgW="406080" imgH="406080" progId="Equation.3">
              <p:embed/>
            </p:oleObj>
          </a:graphicData>
        </a:graphic>
      </p:graphicFrame>
      <p:sp>
        <p:nvSpPr>
          <p:cNvPr id="8215" name="Rectangle 46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 of 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ADCE27-A746-4F54-9A5A-8470C2841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48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Line 4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Line 4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Text Box 26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9228" name="Line 27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31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32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Line 33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34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Rectangle 35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9234" name="Rectangle 36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9235" name="Rectangle 37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9236" name="Rectangle 38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9237" name="Rectangle 39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9238" name="Rectangle 40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9239" name="Rectangle 41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240" name="Text Box 42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…</a:t>
            </a:r>
          </a:p>
        </p:txBody>
      </p:sp>
      <p:graphicFrame>
        <p:nvGraphicFramePr>
          <p:cNvPr id="9218" name="Object 1034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p:oleObj spid="_x0000_s47106" name="Equation" r:id="rId3" imgW="838080" imgH="799920" progId="Equation.3">
              <p:embed/>
            </p:oleObj>
          </a:graphicData>
        </a:graphic>
      </p:graphicFrame>
      <p:graphicFrame>
        <p:nvGraphicFramePr>
          <p:cNvPr id="9219" name="Object 1035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p:oleObj spid="_x0000_s47107" name="Equation" r:id="rId4" imgW="406080" imgH="406080" progId="Equation.3">
              <p:embed/>
            </p:oleObj>
          </a:graphicData>
        </a:graphic>
      </p:graphicFrame>
      <p:sp>
        <p:nvSpPr>
          <p:cNvPr id="9241" name="Rectangle 47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 of 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02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970BC4-0AA0-4094-A2BD-C7894EBA09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247" name="Line 50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Line 51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Text Box 29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10253" name="Line 30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34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35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Line 36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Line 37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0259" name="Rectangle 39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0260" name="Rectangle 40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0261" name="Rectangle 41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0262" name="Rectangle 42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0263" name="Rectangle 44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0264" name="Text Box 45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…</a:t>
            </a:r>
          </a:p>
        </p:txBody>
      </p:sp>
      <p:sp>
        <p:nvSpPr>
          <p:cNvPr id="10265" name="Line 54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2" name="Object 50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p:oleObj spid="_x0000_s48130" name="Equation" r:id="rId3" imgW="838080" imgH="799920" progId="Equation.3">
              <p:embed/>
            </p:oleObj>
          </a:graphicData>
        </a:graphic>
      </p:graphicFrame>
      <p:graphicFrame>
        <p:nvGraphicFramePr>
          <p:cNvPr id="10243" name="Object 51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p:oleObj spid="_x0000_s48131" name="Equation" r:id="rId4" imgW="406080" imgH="406080" progId="Equation.3">
              <p:embed/>
            </p:oleObj>
          </a:graphicData>
        </a:graphic>
      </p:graphicFrame>
      <p:graphicFrame>
        <p:nvGraphicFramePr>
          <p:cNvPr id="10244" name="Object 52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p:oleObj spid="_x0000_s48132" name="Equation" r:id="rId5" imgW="1091880" imgH="799920" progId="Equation.3">
              <p:embed/>
            </p:oleObj>
          </a:graphicData>
        </a:graphic>
      </p:graphicFrame>
      <p:sp>
        <p:nvSpPr>
          <p:cNvPr id="10266" name="Rectangle 52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0267" name="Line 63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Rectangle 43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0269" name="Text Box 64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 of 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Example of recursion tree</a:t>
            </a:r>
          </a:p>
        </p:txBody>
      </p:sp>
      <p:sp>
        <p:nvSpPr>
          <p:cNvPr id="112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12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FE66B4-2B41-4778-B755-80CD9640E08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272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6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11278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/16)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1284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1285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/8)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1286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1287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1288" name="Rectangle 1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11289" name="Text Box 20"/>
          <p:cNvSpPr txBox="1">
            <a:spLocks noChangeArrowheads="1"/>
          </p:cNvSpPr>
          <p:nvPr/>
        </p:nvSpPr>
        <p:spPr bwMode="auto">
          <a:xfrm rot="-4233201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…</a:t>
            </a:r>
          </a:p>
        </p:txBody>
      </p:sp>
      <p:sp>
        <p:nvSpPr>
          <p:cNvPr id="11290" name="Line 22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Line 23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p:oleObj spid="_x0000_s122882" name="Equation" r:id="rId3" imgW="838080" imgH="799920" progId="Equation.3">
              <p:embed/>
            </p:oleObj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p:oleObj spid="_x0000_s122883" name="Equation" r:id="rId4" imgW="406080" imgH="406080" progId="Equation.3">
              <p:embed/>
            </p:oleObj>
          </a:graphicData>
        </a:graphic>
      </p:graphicFrame>
      <p:graphicFrame>
        <p:nvGraphicFramePr>
          <p:cNvPr id="11268" name="Object 8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p:oleObj spid="_x0000_s122884" name="Equation" r:id="rId5" imgW="1091880" imgH="799920" progId="Equation.3">
              <p:embed/>
            </p:oleObj>
          </a:graphicData>
        </a:graphic>
      </p:graphicFrame>
      <p:sp>
        <p:nvSpPr>
          <p:cNvPr id="11292" name="Line 27"/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69" name="Object 9"/>
          <p:cNvGraphicFramePr>
            <a:graphicFrameLocks noChangeAspect="1"/>
          </p:cNvGraphicFramePr>
          <p:nvPr/>
        </p:nvGraphicFramePr>
        <p:xfrm>
          <a:off x="4502150" y="5270500"/>
          <a:ext cx="4432300" cy="723900"/>
        </p:xfrm>
        <a:graphic>
          <a:graphicData uri="http://schemas.openxmlformats.org/presentationml/2006/ole">
            <p:oleObj spid="_x0000_s122885" name="Equation" r:id="rId6" imgW="4431960" imgH="723600" progId="Equation.3">
              <p:embed/>
            </p:oleObj>
          </a:graphicData>
        </a:graphic>
      </p:graphicFrame>
      <p:sp>
        <p:nvSpPr>
          <p:cNvPr id="11293" name="Text Box 29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3048000" y="5364163"/>
            <a:ext cx="147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Total  </a:t>
            </a:r>
            <a:r>
              <a:rPr lang="en-US" sz="3200">
                <a:solidFill>
                  <a:srgbClr val="009999"/>
                </a:solidFill>
              </a:rPr>
              <a:t>=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4098925" y="5897563"/>
            <a:ext cx="142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1296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1297" name="Rectangle 1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1298" name="Text Box 32"/>
          <p:cNvSpPr txBox="1">
            <a:spLocks noChangeArrowheads="1"/>
          </p:cNvSpPr>
          <p:nvPr/>
        </p:nvSpPr>
        <p:spPr bwMode="auto">
          <a:xfrm>
            <a:off x="5851525" y="5897563"/>
            <a:ext cx="2863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chemeClr val="accent2"/>
                </a:solidFill>
              </a:rPr>
              <a:t>geometric series</a:t>
            </a:r>
          </a:p>
        </p:txBody>
      </p:sp>
      <p:sp>
        <p:nvSpPr>
          <p:cNvPr id="11299" name="AutoShape 33" descr="Appendix: geometric series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09600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491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3890963"/>
            <a:ext cx="3962400" cy="681037"/>
          </a:xfrm>
          <a:noFill/>
        </p:spPr>
      </p:pic>
      <p:sp>
        <p:nvSpPr>
          <p:cNvPr id="491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C9DB0B-DA33-4481-9646-F3193DCC64D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5018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2438400"/>
            <a:ext cx="4876800" cy="2628900"/>
          </a:xfrm>
          <a:noFill/>
        </p:spPr>
      </p:pic>
      <p:sp>
        <p:nvSpPr>
          <p:cNvPr id="501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81190B-AE2D-4229-A4F2-E4ADBB3BF51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0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5950" y="2639219"/>
            <a:ext cx="5372100" cy="2447925"/>
          </a:xfrm>
          <a:noFill/>
        </p:spPr>
      </p:pic>
      <p:sp>
        <p:nvSpPr>
          <p:cNvPr id="512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682C3E-FEDF-4F91-AE12-C025766E4D8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Substitution method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881063" y="2057400"/>
            <a:ext cx="5791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2438" indent="-452438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sz="3200" b="1" i="1" dirty="0"/>
              <a:t>Guess</a:t>
            </a:r>
            <a:r>
              <a:rPr lang="en-US" sz="3200" dirty="0"/>
              <a:t> the form of the solution.</a:t>
            </a:r>
          </a:p>
          <a:p>
            <a:pPr marL="452438" indent="-452438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sz="3200" b="1" i="1" dirty="0"/>
              <a:t>Verify</a:t>
            </a:r>
            <a:r>
              <a:rPr lang="en-US" sz="3200" dirty="0"/>
              <a:t> by induction.</a:t>
            </a:r>
          </a:p>
          <a:p>
            <a:pPr marL="452438" indent="-452438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sz="3200" b="1" i="1" dirty="0"/>
              <a:t>Solve</a:t>
            </a:r>
            <a:r>
              <a:rPr lang="en-US" sz="3200" dirty="0"/>
              <a:t> for constants.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881063" y="1524000"/>
            <a:ext cx="4441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i="1"/>
              <a:t>The most general method: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222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70201"/>
            <a:ext cx="8229600" cy="4185961"/>
          </a:xfrm>
          <a:noFill/>
        </p:spPr>
      </p:pic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D16175-A1C7-4EFE-89C0-168A4BFB75B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0150" y="2971800"/>
            <a:ext cx="6743700" cy="2057400"/>
          </a:xfrm>
          <a:noFill/>
        </p:spPr>
      </p:pic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344C3-839F-43E0-9687-551F6BA5DDD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427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6325" y="3610769"/>
            <a:ext cx="6991350" cy="504825"/>
          </a:xfrm>
          <a:noFill/>
        </p:spPr>
      </p:pic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ADEE21-3EE7-461F-86CA-0EE1309E428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530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38250" y="2895600"/>
            <a:ext cx="7067550" cy="2209800"/>
          </a:xfrm>
          <a:noFill/>
        </p:spPr>
      </p:pic>
      <p:sp>
        <p:nvSpPr>
          <p:cNvPr id="552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8F5004-9EED-4A87-B757-E6EBB68AD5F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632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2050" y="2882106"/>
            <a:ext cx="6819900" cy="1962150"/>
          </a:xfrm>
          <a:noFill/>
        </p:spPr>
      </p:pic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95550-D0EC-4AD3-9B03-7252516E94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734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0137" y="2472531"/>
            <a:ext cx="6943725" cy="2781300"/>
          </a:xfrm>
          <a:noFill/>
        </p:spPr>
      </p:pic>
      <p:sp>
        <p:nvSpPr>
          <p:cNvPr id="573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587A09-0200-4783-94E8-C6B2DCDF322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B0CEB5-57F1-4E88-AD42-ED1009F081C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762000" y="2119313"/>
            <a:ext cx="7559675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3200"/>
              <a:t>The master method applies to recurrences of the form</a:t>
            </a:r>
          </a:p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a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</a:t>
            </a:r>
            <a:r>
              <a:rPr lang="en-US" sz="3200" i="1">
                <a:solidFill>
                  <a:srgbClr val="009999"/>
                </a:solidFill>
              </a:rPr>
              <a:t>b</a:t>
            </a:r>
            <a:r>
              <a:rPr lang="en-US" sz="3200">
                <a:solidFill>
                  <a:srgbClr val="009999"/>
                </a:solidFill>
              </a:rPr>
              <a:t>) +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/>
              <a:t>, 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3200"/>
              <a:t>where </a:t>
            </a:r>
            <a:r>
              <a:rPr lang="en-US" sz="3200" i="1">
                <a:solidFill>
                  <a:srgbClr val="009999"/>
                </a:solidFill>
              </a:rPr>
              <a:t>a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³</a:t>
            </a:r>
            <a:r>
              <a:rPr lang="en-US" sz="3200">
                <a:solidFill>
                  <a:srgbClr val="009999"/>
                </a:solidFill>
              </a:rPr>
              <a:t> 1</a:t>
            </a:r>
            <a:r>
              <a:rPr lang="en-US" sz="3200"/>
              <a:t>, </a:t>
            </a:r>
            <a:r>
              <a:rPr lang="en-US" sz="3200" i="1">
                <a:solidFill>
                  <a:srgbClr val="009999"/>
                </a:solidFill>
              </a:rPr>
              <a:t>b</a:t>
            </a:r>
            <a:r>
              <a:rPr lang="en-US" sz="3200">
                <a:solidFill>
                  <a:srgbClr val="009999"/>
                </a:solidFill>
              </a:rPr>
              <a:t> &gt; 1</a:t>
            </a:r>
            <a:r>
              <a:rPr lang="en-US" sz="3200"/>
              <a:t>, and </a:t>
            </a:r>
            <a:r>
              <a:rPr lang="en-US" sz="1800"/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/>
              <a:t> </a:t>
            </a:r>
            <a:r>
              <a:rPr lang="en-US" sz="3200"/>
              <a:t> is asymptotically positive.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The master method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Three common cases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C23BED-860F-4BE8-9EDA-DD64F212CA5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441325" y="1543050"/>
            <a:ext cx="4268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Compare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with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/>
              <a:t>: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457200" y="2144713"/>
            <a:ext cx="80168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/>
            </a:pP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6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O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 baseline="30000">
                <a:solidFill>
                  <a:srgbClr val="009999"/>
                </a:solidFill>
              </a:rPr>
              <a:t>– 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some constant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&gt; 0</a:t>
            </a:r>
            <a:r>
              <a:rPr lang="en-US" sz="3200"/>
              <a:t>.</a:t>
            </a:r>
          </a:p>
          <a:p>
            <a:pPr marL="688975" lvl="1" indent="-231775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/>
              <a:t>grows polynomially slower than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/>
              <a:t> (by an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/>
              <a:t> factor).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 b="1" i="1">
                <a:solidFill>
                  <a:schemeClr val="accent2"/>
                </a:solidFill>
              </a:rPr>
              <a:t>Solution: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3CC6DE-FE69-45FD-8EA9-A5CA511A8BD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441325" y="1543050"/>
            <a:ext cx="4268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Compare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with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/>
              <a:t>:</a:t>
            </a: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457200" y="2144713"/>
            <a:ext cx="80168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/>
            </a:pP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6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O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 baseline="30000">
                <a:solidFill>
                  <a:srgbClr val="009999"/>
                </a:solidFill>
              </a:rPr>
              <a:t>– 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some constant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&gt; 0</a:t>
            </a:r>
            <a:r>
              <a:rPr lang="en-US" sz="3200"/>
              <a:t>.</a:t>
            </a:r>
          </a:p>
          <a:p>
            <a:pPr marL="688975" lvl="1" indent="-231775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/>
              <a:t>grows polynomially slower than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/>
              <a:t> (by an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/>
              <a:t> factor).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 b="1" i="1">
                <a:solidFill>
                  <a:schemeClr val="accent2"/>
                </a:solidFill>
              </a:rPr>
              <a:t>Solution: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.</a:t>
            </a:r>
          </a:p>
        </p:txBody>
      </p:sp>
      <p:sp>
        <p:nvSpPr>
          <p:cNvPr id="60423" name="Rectangle 5"/>
          <p:cNvSpPr>
            <a:spLocks noChangeArrowheads="1"/>
          </p:cNvSpPr>
          <p:nvPr/>
        </p:nvSpPr>
        <p:spPr bwMode="auto">
          <a:xfrm>
            <a:off x="457200" y="4473575"/>
            <a:ext cx="80772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 startAt="2"/>
            </a:pP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>
                <a:solidFill>
                  <a:srgbClr val="009999"/>
                </a:solidFill>
              </a:rPr>
              <a:t>lg</a:t>
            </a:r>
            <a:r>
              <a:rPr lang="en-US" sz="3200" i="1" baseline="30000">
                <a:solidFill>
                  <a:srgbClr val="009999"/>
                </a:solidFill>
              </a:rPr>
              <a:t>k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some constant </a:t>
            </a:r>
            <a:r>
              <a:rPr lang="en-US" sz="3200" i="1">
                <a:solidFill>
                  <a:srgbClr val="009999"/>
                </a:solidFill>
              </a:rPr>
              <a:t>k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³</a:t>
            </a:r>
            <a:r>
              <a:rPr lang="en-US" sz="3200">
                <a:solidFill>
                  <a:srgbClr val="009999"/>
                </a:solidFill>
              </a:rPr>
              <a:t> 0</a:t>
            </a:r>
            <a:r>
              <a:rPr lang="en-US" sz="3200"/>
              <a:t>.</a:t>
            </a:r>
          </a:p>
          <a:p>
            <a:pPr marL="688975" lvl="1" indent="-231775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/>
              <a:t>and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/>
              <a:t> grow at similar rates.</a:t>
            </a:r>
          </a:p>
          <a:p>
            <a:pPr marL="688975" lvl="1" indent="-231775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3200" b="1" i="1">
                <a:solidFill>
                  <a:schemeClr val="accent2"/>
                </a:solidFill>
              </a:rPr>
              <a:t>Solution: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>
                <a:solidFill>
                  <a:srgbClr val="009999"/>
                </a:solidFill>
              </a:rPr>
              <a:t> lg</a:t>
            </a:r>
            <a:r>
              <a:rPr lang="en-US" sz="3200" i="1" baseline="30000">
                <a:solidFill>
                  <a:srgbClr val="009999"/>
                </a:solidFill>
              </a:rPr>
              <a:t>k</a:t>
            </a:r>
            <a:r>
              <a:rPr lang="en-US" sz="3200" baseline="30000">
                <a:solidFill>
                  <a:srgbClr val="009999"/>
                </a:solidFill>
              </a:rPr>
              <a:t>+1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Three common cases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B8F8A-E0F5-48A4-A52E-B50BBF90D58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441325" y="1543050"/>
            <a:ext cx="4268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Compare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with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/>
              <a:t>:</a:t>
            </a: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563563" y="2251075"/>
            <a:ext cx="8275637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 startAt="3"/>
            </a:pP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W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 baseline="30000">
                <a:solidFill>
                  <a:srgbClr val="009999"/>
                </a:solidFill>
              </a:rPr>
              <a:t>+ 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some constant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&gt; 0</a:t>
            </a:r>
            <a:r>
              <a:rPr lang="en-US" sz="3200"/>
              <a:t>.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/>
              <a:t>grows polynomially faster than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/>
              <a:t> (by an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/>
              <a:t> factor),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3200" b="1" i="1"/>
              <a:t>	and</a:t>
            </a:r>
            <a:r>
              <a:rPr lang="en-US" sz="2400" i="1"/>
              <a:t> </a:t>
            </a:r>
            <a:r>
              <a:rPr lang="en-US" sz="1800" i="1"/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/>
              <a:t>satisfies the </a:t>
            </a:r>
            <a:r>
              <a:rPr lang="en-US" sz="3200" b="1" i="1">
                <a:solidFill>
                  <a:schemeClr val="accent2"/>
                </a:solidFill>
              </a:rPr>
              <a:t>regularity condition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/>
              <a:t>that </a:t>
            </a:r>
            <a:r>
              <a:rPr lang="en-US" sz="3200" i="1">
                <a:solidFill>
                  <a:srgbClr val="009999"/>
                </a:solidFill>
              </a:rPr>
              <a:t>a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n/b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c</a:t>
            </a:r>
            <a:r>
              <a:rPr lang="en-US" sz="20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/>
              <a:t>for some constant </a:t>
            </a:r>
            <a:r>
              <a:rPr lang="en-US" sz="3200" i="1">
                <a:solidFill>
                  <a:srgbClr val="009999"/>
                </a:solidFill>
              </a:rPr>
              <a:t>c</a:t>
            </a:r>
            <a:r>
              <a:rPr lang="en-US" sz="3200"/>
              <a:t> </a:t>
            </a:r>
            <a:r>
              <a:rPr lang="en-US" sz="3200">
                <a:solidFill>
                  <a:srgbClr val="009999"/>
                </a:solidFill>
              </a:rPr>
              <a:t>&lt; 1</a:t>
            </a:r>
            <a:r>
              <a:rPr lang="en-US" sz="3200"/>
              <a:t>.</a:t>
            </a:r>
            <a:endParaRPr lang="en-US" sz="3200" b="1" i="1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 b="1" i="1">
                <a:solidFill>
                  <a:schemeClr val="accent2"/>
                </a:solidFill>
              </a:rPr>
              <a:t>Solution: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24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12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Three common cases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915738-8C9F-4C56-B3FC-F1197741084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881063" y="2057400"/>
            <a:ext cx="5791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2438" indent="-452438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sz="3200" b="1" i="1" dirty="0"/>
              <a:t>Guess</a:t>
            </a:r>
            <a:r>
              <a:rPr lang="en-US" sz="3200" dirty="0"/>
              <a:t> the form of the solution.</a:t>
            </a:r>
          </a:p>
          <a:p>
            <a:pPr marL="452438" indent="-452438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sz="3200" b="1" i="1" dirty="0"/>
              <a:t>Verify</a:t>
            </a:r>
            <a:r>
              <a:rPr lang="en-US" sz="3200" dirty="0"/>
              <a:t> by induction.</a:t>
            </a:r>
          </a:p>
          <a:p>
            <a:pPr marL="452438" indent="-452438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sz="3200" b="1" i="1" dirty="0"/>
              <a:t>Solve</a:t>
            </a:r>
            <a:r>
              <a:rPr lang="en-US" sz="3200" dirty="0"/>
              <a:t> for constants.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881063" y="1524000"/>
            <a:ext cx="4441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i="1"/>
              <a:t>The most general method: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81063" y="3657601"/>
            <a:ext cx="7345362" cy="2633663"/>
            <a:chOff x="555" y="2304"/>
            <a:chExt cx="4627" cy="1659"/>
          </a:xfrm>
        </p:grpSpPr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555" y="2304"/>
              <a:ext cx="292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3200" b="1" dirty="0"/>
                <a:t>E</a:t>
              </a:r>
              <a:r>
                <a:rPr lang="en-US" sz="2400" b="1" dirty="0"/>
                <a:t>XAMPLE</a:t>
              </a:r>
              <a:r>
                <a:rPr lang="en-US" sz="3200" b="1" dirty="0"/>
                <a:t>:</a:t>
              </a:r>
              <a:r>
                <a:rPr lang="en-US" sz="3200" dirty="0"/>
                <a:t>  </a:t>
              </a:r>
              <a:r>
                <a:rPr lang="en-US" sz="3200" i="1" dirty="0"/>
                <a:t>T</a:t>
              </a:r>
              <a:r>
                <a:rPr lang="en-US" sz="3200" dirty="0"/>
                <a:t>(</a:t>
              </a:r>
              <a:r>
                <a:rPr lang="en-US" sz="3200" i="1" dirty="0"/>
                <a:t>n</a:t>
              </a:r>
              <a:r>
                <a:rPr lang="en-US" sz="3200" dirty="0"/>
                <a:t>) = 4</a:t>
              </a:r>
              <a:r>
                <a:rPr lang="en-US" sz="3200" i="1" dirty="0"/>
                <a:t>T</a:t>
              </a:r>
              <a:r>
                <a:rPr lang="en-US" sz="3200" dirty="0"/>
                <a:t>(</a:t>
              </a:r>
              <a:r>
                <a:rPr lang="en-US" sz="3200" i="1" dirty="0"/>
                <a:t>n</a:t>
              </a:r>
              <a:r>
                <a:rPr lang="en-US" sz="3200" dirty="0"/>
                <a:t>/2) + </a:t>
              </a:r>
              <a:r>
                <a:rPr lang="en-US" sz="3200" i="1" dirty="0"/>
                <a:t>n</a:t>
              </a:r>
              <a:endParaRPr lang="en-US" sz="3200" dirty="0"/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555" y="2664"/>
              <a:ext cx="4627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27013" indent="-227013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•"/>
              </a:pPr>
              <a:r>
                <a:rPr lang="en-US" sz="3200" dirty="0"/>
                <a:t>[Assume that </a:t>
              </a:r>
              <a:r>
                <a:rPr lang="en-US" sz="3200" i="1" dirty="0">
                  <a:solidFill>
                    <a:srgbClr val="009999"/>
                  </a:solidFill>
                </a:rPr>
                <a:t>T</a:t>
              </a:r>
              <a:r>
                <a:rPr lang="en-US" sz="3200" dirty="0">
                  <a:solidFill>
                    <a:srgbClr val="009999"/>
                  </a:solidFill>
                </a:rPr>
                <a:t>(1) = </a:t>
              </a:r>
              <a:r>
                <a:rPr lang="en-US" sz="3200" dirty="0">
                  <a:solidFill>
                    <a:srgbClr val="009999"/>
                  </a:solidFill>
                  <a:latin typeface="Symbol" pitchFamily="18" charset="2"/>
                </a:rPr>
                <a:t>Q</a:t>
              </a:r>
              <a:r>
                <a:rPr lang="en-US" sz="3200" dirty="0">
                  <a:solidFill>
                    <a:srgbClr val="009999"/>
                  </a:solidFill>
                </a:rPr>
                <a:t>(1)</a:t>
              </a:r>
              <a:r>
                <a:rPr lang="en-US" sz="3200" dirty="0"/>
                <a:t>.]</a:t>
              </a:r>
            </a:p>
            <a:p>
              <a:pPr marL="227013" indent="-227013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•"/>
              </a:pPr>
              <a:r>
                <a:rPr lang="en-US" sz="3200" dirty="0"/>
                <a:t>Guess </a:t>
              </a:r>
              <a:r>
                <a:rPr lang="en-US" sz="3200" i="1" dirty="0">
                  <a:solidFill>
                    <a:srgbClr val="009999"/>
                  </a:solidFill>
                </a:rPr>
                <a:t>O</a:t>
              </a:r>
              <a:r>
                <a:rPr lang="en-US" sz="3200" dirty="0">
                  <a:solidFill>
                    <a:srgbClr val="009999"/>
                  </a:solidFill>
                </a:rPr>
                <a:t>(</a:t>
              </a:r>
              <a:r>
                <a:rPr lang="en-US" sz="3200" i="1" dirty="0">
                  <a:solidFill>
                    <a:srgbClr val="009999"/>
                  </a:solidFill>
                </a:rPr>
                <a:t>n</a:t>
              </a:r>
              <a:r>
                <a:rPr lang="en-US" sz="3200" baseline="30000" dirty="0">
                  <a:solidFill>
                    <a:srgbClr val="009999"/>
                  </a:solidFill>
                </a:rPr>
                <a:t>3</a:t>
              </a:r>
              <a:r>
                <a:rPr lang="en-US" sz="3200" dirty="0">
                  <a:solidFill>
                    <a:srgbClr val="009999"/>
                  </a:solidFill>
                </a:rPr>
                <a:t>)</a:t>
              </a:r>
              <a:r>
                <a:rPr lang="en-US" sz="3200" dirty="0"/>
                <a:t> .  (Prove </a:t>
              </a:r>
              <a:r>
                <a:rPr lang="en-US" sz="3200" i="1" dirty="0">
                  <a:solidFill>
                    <a:srgbClr val="009999"/>
                  </a:solidFill>
                </a:rPr>
                <a:t>O</a:t>
              </a:r>
              <a:r>
                <a:rPr lang="en-US" sz="3200" dirty="0"/>
                <a:t> and </a:t>
              </a:r>
              <a:r>
                <a:rPr lang="en-US" sz="3200" dirty="0">
                  <a:solidFill>
                    <a:srgbClr val="009999"/>
                  </a:solidFill>
                  <a:latin typeface="Symbol" pitchFamily="18" charset="2"/>
                </a:rPr>
                <a:t>W</a:t>
              </a:r>
              <a:r>
                <a:rPr lang="en-US" sz="3200" dirty="0"/>
                <a:t> separately.)</a:t>
              </a:r>
            </a:p>
            <a:p>
              <a:pPr marL="227013" indent="-227013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•"/>
              </a:pPr>
              <a:r>
                <a:rPr lang="en-US" sz="3200" dirty="0"/>
                <a:t>Assume that </a:t>
              </a:r>
              <a:r>
                <a:rPr lang="en-US" sz="3200" i="1" dirty="0">
                  <a:solidFill>
                    <a:srgbClr val="009999"/>
                  </a:solidFill>
                </a:rPr>
                <a:t>T</a:t>
              </a:r>
              <a:r>
                <a:rPr lang="en-US" sz="3200" dirty="0">
                  <a:solidFill>
                    <a:srgbClr val="009999"/>
                  </a:solidFill>
                </a:rPr>
                <a:t>(</a:t>
              </a:r>
              <a:r>
                <a:rPr lang="en-US" sz="3200" i="1" dirty="0">
                  <a:solidFill>
                    <a:srgbClr val="009999"/>
                  </a:solidFill>
                </a:rPr>
                <a:t>k</a:t>
              </a:r>
              <a:r>
                <a:rPr lang="en-US" sz="3200" dirty="0">
                  <a:solidFill>
                    <a:srgbClr val="009999"/>
                  </a:solidFill>
                </a:rPr>
                <a:t>) </a:t>
              </a:r>
              <a:r>
                <a:rPr lang="en-US" sz="3200" dirty="0">
                  <a:solidFill>
                    <a:srgbClr val="009999"/>
                  </a:solidFill>
                  <a:latin typeface="Symbol" pitchFamily="18" charset="2"/>
                </a:rPr>
                <a:t>£</a:t>
              </a:r>
              <a:r>
                <a:rPr lang="en-US" sz="3200" dirty="0">
                  <a:solidFill>
                    <a:srgbClr val="009999"/>
                  </a:solidFill>
                </a:rPr>
                <a:t> </a:t>
              </a:r>
              <a:r>
                <a:rPr lang="en-US" sz="3200" i="1" dirty="0">
                  <a:solidFill>
                    <a:srgbClr val="009999"/>
                  </a:solidFill>
                </a:rPr>
                <a:t>ck</a:t>
              </a:r>
              <a:r>
                <a:rPr lang="en-US" sz="3200" baseline="30000" dirty="0">
                  <a:solidFill>
                    <a:srgbClr val="009999"/>
                  </a:solidFill>
                </a:rPr>
                <a:t>3</a:t>
              </a:r>
              <a:r>
                <a:rPr lang="en-US" sz="3200" dirty="0"/>
                <a:t> for </a:t>
              </a:r>
              <a:r>
                <a:rPr lang="en-US" sz="3200" i="1" dirty="0">
                  <a:solidFill>
                    <a:srgbClr val="009999"/>
                  </a:solidFill>
                </a:rPr>
                <a:t>k</a:t>
              </a:r>
              <a:r>
                <a:rPr lang="en-US" sz="3200" dirty="0">
                  <a:solidFill>
                    <a:srgbClr val="009999"/>
                  </a:solidFill>
                </a:rPr>
                <a:t> &lt; </a:t>
              </a:r>
              <a:r>
                <a:rPr lang="en-US" sz="3200" i="1" dirty="0">
                  <a:solidFill>
                    <a:srgbClr val="009999"/>
                  </a:solidFill>
                </a:rPr>
                <a:t>n </a:t>
              </a:r>
              <a:r>
                <a:rPr lang="en-US" sz="3200" dirty="0"/>
                <a:t>.</a:t>
              </a:r>
            </a:p>
            <a:p>
              <a:pPr marL="227013" indent="-227013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•"/>
              </a:pPr>
              <a:r>
                <a:rPr lang="en-US" sz="3200" dirty="0"/>
                <a:t>Prove </a:t>
              </a:r>
              <a:r>
                <a:rPr lang="en-US" sz="3200" i="1" dirty="0">
                  <a:solidFill>
                    <a:srgbClr val="009999"/>
                  </a:solidFill>
                </a:rPr>
                <a:t>T</a:t>
              </a:r>
              <a:r>
                <a:rPr lang="en-US" sz="3200" dirty="0">
                  <a:solidFill>
                    <a:srgbClr val="009999"/>
                  </a:solidFill>
                </a:rPr>
                <a:t>(</a:t>
              </a:r>
              <a:r>
                <a:rPr lang="en-US" sz="3200" i="1" dirty="0">
                  <a:solidFill>
                    <a:srgbClr val="009999"/>
                  </a:solidFill>
                </a:rPr>
                <a:t>n</a:t>
              </a:r>
              <a:r>
                <a:rPr lang="en-US" sz="3200" dirty="0">
                  <a:solidFill>
                    <a:srgbClr val="009999"/>
                  </a:solidFill>
                </a:rPr>
                <a:t>) </a:t>
              </a:r>
              <a:r>
                <a:rPr lang="en-US" sz="3200" dirty="0">
                  <a:solidFill>
                    <a:srgbClr val="009999"/>
                  </a:solidFill>
                  <a:latin typeface="Symbol" pitchFamily="18" charset="2"/>
                </a:rPr>
                <a:t>£</a:t>
              </a:r>
              <a:r>
                <a:rPr lang="en-US" sz="3200" dirty="0">
                  <a:solidFill>
                    <a:srgbClr val="009999"/>
                  </a:solidFill>
                </a:rPr>
                <a:t> </a:t>
              </a:r>
              <a:r>
                <a:rPr lang="en-US" sz="3200" i="1" dirty="0">
                  <a:solidFill>
                    <a:srgbClr val="009999"/>
                  </a:solidFill>
                </a:rPr>
                <a:t>cn</a:t>
              </a:r>
              <a:r>
                <a:rPr lang="en-US" sz="3200" baseline="30000" dirty="0">
                  <a:solidFill>
                    <a:srgbClr val="009999"/>
                  </a:solidFill>
                </a:rPr>
                <a:t>3</a:t>
              </a:r>
              <a:r>
                <a:rPr lang="en-US" sz="3200" dirty="0"/>
                <a:t> by induction.</a:t>
              </a: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-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Substitution method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824C87-F7B1-4591-B9C7-82A70E16F59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endParaRPr lang="en-US" sz="3200"/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1534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b="1">
                <a:solidFill>
                  <a:schemeClr val="accent2"/>
                </a:solidFill>
              </a:rPr>
              <a:t>E</a:t>
            </a:r>
            <a:r>
              <a:rPr lang="en-US" sz="2400" b="1">
                <a:solidFill>
                  <a:schemeClr val="accent2"/>
                </a:solidFill>
              </a:rPr>
              <a:t>X</a:t>
            </a:r>
            <a:r>
              <a:rPr lang="en-US" sz="3200" b="1" i="1">
                <a:solidFill>
                  <a:schemeClr val="accent2"/>
                </a:solidFill>
              </a:rPr>
              <a:t>.</a:t>
            </a:r>
            <a:r>
              <a:rPr lang="en-US" sz="3200" i="1">
                <a:solidFill>
                  <a:srgbClr val="009999"/>
                </a:solidFill>
              </a:rPr>
              <a:t>	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4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 +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endParaRPr lang="en-US" sz="3200" i="1"/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>
                <a:solidFill>
                  <a:srgbClr val="009999"/>
                </a:solidFill>
              </a:rPr>
              <a:t>	a =</a:t>
            </a:r>
            <a:r>
              <a:rPr lang="en-US" sz="3200">
                <a:solidFill>
                  <a:srgbClr val="009999"/>
                </a:solidFill>
              </a:rPr>
              <a:t> 4</a:t>
            </a:r>
            <a:r>
              <a:rPr lang="en-US" sz="3200"/>
              <a:t>, </a:t>
            </a:r>
            <a:r>
              <a:rPr lang="en-US" sz="3200" i="1">
                <a:solidFill>
                  <a:srgbClr val="009999"/>
                </a:solidFill>
              </a:rPr>
              <a:t>b</a:t>
            </a:r>
            <a:r>
              <a:rPr lang="en-US" sz="3200">
                <a:solidFill>
                  <a:srgbClr val="009999"/>
                </a:solidFill>
              </a:rPr>
              <a:t> = 2 </a:t>
            </a:r>
            <a:r>
              <a:rPr lang="en-US" sz="3200">
                <a:sym typeface="Symbol" pitchFamily="18" charset="2"/>
              </a:rPr>
              <a:t>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>
                <a:solidFill>
                  <a:srgbClr val="009999"/>
                </a:solidFill>
              </a:rPr>
              <a:t>=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;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i="1"/>
              <a:t>.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/>
              <a:t>	</a:t>
            </a:r>
            <a:r>
              <a:rPr lang="en-US" sz="3200" b="1"/>
              <a:t>C</a:t>
            </a:r>
            <a:r>
              <a:rPr lang="en-US" sz="2400" b="1"/>
              <a:t>ASE</a:t>
            </a:r>
            <a:r>
              <a:rPr lang="en-US" sz="3200" b="1"/>
              <a:t> 1</a:t>
            </a:r>
            <a:r>
              <a:rPr lang="en-US" sz="3200"/>
              <a:t>: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6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O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 i="1" baseline="30000">
                <a:solidFill>
                  <a:srgbClr val="009999"/>
                </a:solidFill>
              </a:rPr>
              <a:t> </a:t>
            </a:r>
            <a:r>
              <a:rPr lang="en-US" sz="3200" baseline="30000">
                <a:solidFill>
                  <a:srgbClr val="009999"/>
                </a:solidFill>
              </a:rPr>
              <a:t>– 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</a:t>
            </a:r>
            <a:r>
              <a:rPr lang="en-US" sz="3200"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= 1</a:t>
            </a:r>
            <a:r>
              <a:rPr lang="en-US" sz="3200"/>
              <a:t>.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>
                <a:sym typeface="Symbol" pitchFamily="18" charset="2"/>
              </a:rPr>
              <a:t>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EF766-E4E5-4110-9567-49674BB4D8D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endParaRPr lang="en-US" sz="3200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1534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b="1">
                <a:solidFill>
                  <a:schemeClr val="accent2"/>
                </a:solidFill>
              </a:rPr>
              <a:t>E</a:t>
            </a:r>
            <a:r>
              <a:rPr lang="en-US" sz="2400" b="1">
                <a:solidFill>
                  <a:schemeClr val="accent2"/>
                </a:solidFill>
              </a:rPr>
              <a:t>X</a:t>
            </a:r>
            <a:r>
              <a:rPr lang="en-US" sz="3200" b="1" i="1">
                <a:solidFill>
                  <a:schemeClr val="accent2"/>
                </a:solidFill>
              </a:rPr>
              <a:t>.</a:t>
            </a:r>
            <a:r>
              <a:rPr lang="en-US" sz="3200" i="1">
                <a:solidFill>
                  <a:srgbClr val="009999"/>
                </a:solidFill>
              </a:rPr>
              <a:t>	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4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 +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endParaRPr lang="en-US" sz="3200" i="1"/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>
                <a:solidFill>
                  <a:srgbClr val="009999"/>
                </a:solidFill>
              </a:rPr>
              <a:t>	a =</a:t>
            </a:r>
            <a:r>
              <a:rPr lang="en-US" sz="3200">
                <a:solidFill>
                  <a:srgbClr val="009999"/>
                </a:solidFill>
              </a:rPr>
              <a:t> 4</a:t>
            </a:r>
            <a:r>
              <a:rPr lang="en-US" sz="3200"/>
              <a:t>, </a:t>
            </a:r>
            <a:r>
              <a:rPr lang="en-US" sz="3200" i="1">
                <a:solidFill>
                  <a:srgbClr val="009999"/>
                </a:solidFill>
              </a:rPr>
              <a:t>b</a:t>
            </a:r>
            <a:r>
              <a:rPr lang="en-US" sz="3200">
                <a:solidFill>
                  <a:srgbClr val="009999"/>
                </a:solidFill>
              </a:rPr>
              <a:t> = 2 </a:t>
            </a:r>
            <a:r>
              <a:rPr lang="en-US" sz="3200">
                <a:sym typeface="Symbol" pitchFamily="18" charset="2"/>
              </a:rPr>
              <a:t>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>
                <a:solidFill>
                  <a:srgbClr val="009999"/>
                </a:solidFill>
              </a:rPr>
              <a:t>=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;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i="1"/>
              <a:t>.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/>
              <a:t>	</a:t>
            </a:r>
            <a:r>
              <a:rPr lang="en-US" sz="3200" b="1"/>
              <a:t>C</a:t>
            </a:r>
            <a:r>
              <a:rPr lang="en-US" sz="2400" b="1"/>
              <a:t>ASE</a:t>
            </a:r>
            <a:r>
              <a:rPr lang="en-US" sz="3200" b="1"/>
              <a:t> 1</a:t>
            </a:r>
            <a:r>
              <a:rPr lang="en-US" sz="3200"/>
              <a:t>: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6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O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 i="1" baseline="30000">
                <a:solidFill>
                  <a:srgbClr val="009999"/>
                </a:solidFill>
              </a:rPr>
              <a:t> </a:t>
            </a:r>
            <a:r>
              <a:rPr lang="en-US" sz="3200" baseline="30000">
                <a:solidFill>
                  <a:srgbClr val="009999"/>
                </a:solidFill>
              </a:rPr>
              <a:t>– 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</a:t>
            </a:r>
            <a:r>
              <a:rPr lang="en-US" sz="3200"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= 1</a:t>
            </a:r>
            <a:r>
              <a:rPr lang="en-US" sz="3200"/>
              <a:t>.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>
                <a:sym typeface="Symbol" pitchFamily="18" charset="2"/>
              </a:rPr>
              <a:t>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.</a:t>
            </a:r>
          </a:p>
        </p:txBody>
      </p:sp>
      <p:sp>
        <p:nvSpPr>
          <p:cNvPr id="63495" name="Text Box 5"/>
          <p:cNvSpPr txBox="1">
            <a:spLocks noChangeArrowheads="1"/>
          </p:cNvSpPr>
          <p:nvPr/>
        </p:nvSpPr>
        <p:spPr bwMode="auto">
          <a:xfrm>
            <a:off x="381000" y="4114800"/>
            <a:ext cx="83058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b="1">
                <a:solidFill>
                  <a:schemeClr val="accent2"/>
                </a:solidFill>
              </a:rPr>
              <a:t>E</a:t>
            </a:r>
            <a:r>
              <a:rPr lang="en-US" sz="2400" b="1">
                <a:solidFill>
                  <a:schemeClr val="accent2"/>
                </a:solidFill>
              </a:rPr>
              <a:t>X</a:t>
            </a:r>
            <a:r>
              <a:rPr lang="en-US" sz="3200" b="1" i="1">
                <a:solidFill>
                  <a:schemeClr val="accent2"/>
                </a:solidFill>
              </a:rPr>
              <a:t>.</a:t>
            </a:r>
            <a:r>
              <a:rPr lang="en-US" sz="3200" i="1">
                <a:solidFill>
                  <a:srgbClr val="009999"/>
                </a:solidFill>
              </a:rPr>
              <a:t>	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4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 +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endParaRPr lang="en-US" sz="3200"/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>
                <a:solidFill>
                  <a:srgbClr val="009999"/>
                </a:solidFill>
              </a:rPr>
              <a:t>	a =</a:t>
            </a:r>
            <a:r>
              <a:rPr lang="en-US" sz="3200">
                <a:solidFill>
                  <a:srgbClr val="009999"/>
                </a:solidFill>
              </a:rPr>
              <a:t> 4</a:t>
            </a:r>
            <a:r>
              <a:rPr lang="en-US" sz="3200"/>
              <a:t>, </a:t>
            </a:r>
            <a:r>
              <a:rPr lang="en-US" sz="3200" i="1">
                <a:solidFill>
                  <a:srgbClr val="009999"/>
                </a:solidFill>
              </a:rPr>
              <a:t>b</a:t>
            </a:r>
            <a:r>
              <a:rPr lang="en-US" sz="3200">
                <a:solidFill>
                  <a:srgbClr val="009999"/>
                </a:solidFill>
              </a:rPr>
              <a:t> = 2 </a:t>
            </a:r>
            <a:r>
              <a:rPr lang="en-US" sz="3200">
                <a:sym typeface="Symbol" pitchFamily="18" charset="2"/>
              </a:rPr>
              <a:t>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>
                <a:solidFill>
                  <a:srgbClr val="009999"/>
                </a:solidFill>
              </a:rPr>
              <a:t>=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;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 i="1"/>
              <a:t>.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/>
              <a:t>	 </a:t>
            </a:r>
            <a:r>
              <a:rPr lang="en-US" sz="3200" b="1"/>
              <a:t>C</a:t>
            </a:r>
            <a:r>
              <a:rPr lang="en-US" sz="2400" b="1"/>
              <a:t>ASE</a:t>
            </a:r>
            <a:r>
              <a:rPr lang="en-US" sz="3200" b="1"/>
              <a:t> 2</a:t>
            </a:r>
            <a:r>
              <a:rPr lang="en-US" sz="3200"/>
              <a:t>: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6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>
                <a:solidFill>
                  <a:srgbClr val="009999"/>
                </a:solidFill>
              </a:rPr>
              <a:t>lg</a:t>
            </a:r>
            <a:r>
              <a:rPr lang="en-US" sz="3200" baseline="30000">
                <a:solidFill>
                  <a:srgbClr val="009999"/>
                </a:solidFill>
              </a:rPr>
              <a:t>0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, that is, </a:t>
            </a:r>
            <a:r>
              <a:rPr lang="en-US" sz="3200" i="1">
                <a:solidFill>
                  <a:srgbClr val="009999"/>
                </a:solidFill>
              </a:rPr>
              <a:t>k </a:t>
            </a:r>
            <a:r>
              <a:rPr lang="en-US" sz="3200">
                <a:solidFill>
                  <a:srgbClr val="009999"/>
                </a:solidFill>
              </a:rPr>
              <a:t>= 0</a:t>
            </a:r>
            <a:r>
              <a:rPr lang="en-US" sz="3200"/>
              <a:t>.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>
                <a:sym typeface="Symbol" pitchFamily="18" charset="2"/>
              </a:rPr>
              <a:t>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>
                <a:solidFill>
                  <a:srgbClr val="009999"/>
                </a:solidFill>
              </a:rPr>
              <a:t>lg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70E3D-DAA9-4FE1-A790-921AEF2F07A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endParaRPr lang="en-US" sz="3200"/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1534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b="1">
                <a:solidFill>
                  <a:schemeClr val="accent2"/>
                </a:solidFill>
              </a:rPr>
              <a:t>E</a:t>
            </a:r>
            <a:r>
              <a:rPr lang="en-US" sz="2400" b="1">
                <a:solidFill>
                  <a:schemeClr val="accent2"/>
                </a:solidFill>
              </a:rPr>
              <a:t>X</a:t>
            </a:r>
            <a:r>
              <a:rPr lang="en-US" b="1" i="1">
                <a:solidFill>
                  <a:schemeClr val="accent2"/>
                </a:solidFill>
              </a:rPr>
              <a:t>.</a:t>
            </a:r>
            <a:r>
              <a:rPr lang="en-US"/>
              <a:t>	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4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 +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endParaRPr lang="en-US" sz="3200" i="1"/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>
                <a:solidFill>
                  <a:srgbClr val="009999"/>
                </a:solidFill>
              </a:rPr>
              <a:t>	a =</a:t>
            </a:r>
            <a:r>
              <a:rPr lang="en-US" sz="3200">
                <a:solidFill>
                  <a:srgbClr val="009999"/>
                </a:solidFill>
              </a:rPr>
              <a:t> 4</a:t>
            </a:r>
            <a:r>
              <a:rPr lang="en-US" sz="3200"/>
              <a:t>, </a:t>
            </a:r>
            <a:r>
              <a:rPr lang="en-US" sz="3200" i="1">
                <a:solidFill>
                  <a:srgbClr val="009999"/>
                </a:solidFill>
              </a:rPr>
              <a:t>b</a:t>
            </a:r>
            <a:r>
              <a:rPr lang="en-US" sz="3200">
                <a:solidFill>
                  <a:srgbClr val="009999"/>
                </a:solidFill>
              </a:rPr>
              <a:t> = 2 </a:t>
            </a:r>
            <a:r>
              <a:rPr lang="en-US" sz="3200">
                <a:sym typeface="Symbol" pitchFamily="18" charset="2"/>
              </a:rPr>
              <a:t>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>
                <a:solidFill>
                  <a:srgbClr val="009999"/>
                </a:solidFill>
              </a:rPr>
              <a:t>=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;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r>
              <a:rPr lang="en-US" sz="3200" i="1"/>
              <a:t>.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/>
              <a:t>	 </a:t>
            </a:r>
            <a:r>
              <a:rPr lang="en-US" sz="3200" b="1"/>
              <a:t>C</a:t>
            </a:r>
            <a:r>
              <a:rPr lang="en-US" sz="2400" b="1"/>
              <a:t>ASE</a:t>
            </a:r>
            <a:r>
              <a:rPr lang="en-US" sz="3200" b="1"/>
              <a:t> 3</a:t>
            </a:r>
            <a:r>
              <a:rPr lang="en-US" sz="3200"/>
              <a:t>: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6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W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 i="1" baseline="30000">
                <a:solidFill>
                  <a:srgbClr val="009999"/>
                </a:solidFill>
              </a:rPr>
              <a:t> </a:t>
            </a:r>
            <a:r>
              <a:rPr lang="en-US" sz="3200" baseline="30000">
                <a:solidFill>
                  <a:srgbClr val="009999"/>
                </a:solidFill>
              </a:rPr>
              <a:t>+ 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= 1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>
                <a:solidFill>
                  <a:srgbClr val="009999"/>
                </a:solidFill>
              </a:rPr>
              <a:t>	</a:t>
            </a:r>
            <a:r>
              <a:rPr lang="en-US" sz="3200" b="1" i="1"/>
              <a:t>and</a:t>
            </a:r>
            <a:r>
              <a:rPr lang="en-US" sz="3200"/>
              <a:t> </a:t>
            </a:r>
            <a:r>
              <a:rPr lang="en-US" sz="3200">
                <a:solidFill>
                  <a:srgbClr val="009999"/>
                </a:solidFill>
              </a:rPr>
              <a:t>4(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cn</a:t>
            </a:r>
            <a:r>
              <a:rPr lang="en-US" sz="3200" baseline="30000">
                <a:solidFill>
                  <a:srgbClr val="009999"/>
                </a:solidFill>
              </a:rPr>
              <a:t>3 </a:t>
            </a:r>
            <a:r>
              <a:rPr lang="en-US" sz="3200"/>
              <a:t>(reg. cond.) for </a:t>
            </a:r>
            <a:r>
              <a:rPr lang="en-US" sz="3200" i="1">
                <a:solidFill>
                  <a:srgbClr val="009999"/>
                </a:solidFill>
              </a:rPr>
              <a:t>c</a:t>
            </a:r>
            <a:r>
              <a:rPr lang="en-US" sz="3200">
                <a:solidFill>
                  <a:srgbClr val="009999"/>
                </a:solidFill>
              </a:rPr>
              <a:t> = 1/2</a:t>
            </a:r>
            <a:r>
              <a:rPr lang="en-US" sz="3200"/>
              <a:t>.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>
                <a:sym typeface="Symbol" pitchFamily="18" charset="2"/>
              </a:rPr>
              <a:t>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5CFA7D-F502-47BC-B8E1-8C2F64F9662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endParaRPr lang="en-US" sz="3200"/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1534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b="1">
                <a:solidFill>
                  <a:schemeClr val="accent2"/>
                </a:solidFill>
              </a:rPr>
              <a:t>E</a:t>
            </a:r>
            <a:r>
              <a:rPr lang="en-US" sz="2400" b="1">
                <a:solidFill>
                  <a:schemeClr val="accent2"/>
                </a:solidFill>
              </a:rPr>
              <a:t>X</a:t>
            </a:r>
            <a:r>
              <a:rPr lang="en-US" b="1" i="1">
                <a:solidFill>
                  <a:schemeClr val="accent2"/>
                </a:solidFill>
              </a:rPr>
              <a:t>.</a:t>
            </a:r>
            <a:r>
              <a:rPr lang="en-US"/>
              <a:t>	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4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 +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endParaRPr lang="en-US" sz="3200" i="1"/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>
                <a:solidFill>
                  <a:srgbClr val="009999"/>
                </a:solidFill>
              </a:rPr>
              <a:t>	a =</a:t>
            </a:r>
            <a:r>
              <a:rPr lang="en-US" sz="3200">
                <a:solidFill>
                  <a:srgbClr val="009999"/>
                </a:solidFill>
              </a:rPr>
              <a:t> 4</a:t>
            </a:r>
            <a:r>
              <a:rPr lang="en-US" sz="3200"/>
              <a:t>, </a:t>
            </a:r>
            <a:r>
              <a:rPr lang="en-US" sz="3200" i="1">
                <a:solidFill>
                  <a:srgbClr val="009999"/>
                </a:solidFill>
              </a:rPr>
              <a:t>b</a:t>
            </a:r>
            <a:r>
              <a:rPr lang="en-US" sz="3200">
                <a:solidFill>
                  <a:srgbClr val="009999"/>
                </a:solidFill>
              </a:rPr>
              <a:t> = 2 </a:t>
            </a:r>
            <a:r>
              <a:rPr lang="en-US" sz="3200">
                <a:sym typeface="Symbol" pitchFamily="18" charset="2"/>
              </a:rPr>
              <a:t>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>
                <a:solidFill>
                  <a:srgbClr val="009999"/>
                </a:solidFill>
              </a:rPr>
              <a:t>=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;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r>
              <a:rPr lang="en-US" sz="3200" i="1"/>
              <a:t>.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/>
              <a:t>	 </a:t>
            </a:r>
            <a:r>
              <a:rPr lang="en-US" sz="3200" b="1"/>
              <a:t>C</a:t>
            </a:r>
            <a:r>
              <a:rPr lang="en-US" sz="2400" b="1"/>
              <a:t>ASE</a:t>
            </a:r>
            <a:r>
              <a:rPr lang="en-US" sz="3200" b="1"/>
              <a:t> 3</a:t>
            </a:r>
            <a:r>
              <a:rPr lang="en-US" sz="3200"/>
              <a:t>: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6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W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 i="1" baseline="30000">
                <a:solidFill>
                  <a:srgbClr val="009999"/>
                </a:solidFill>
              </a:rPr>
              <a:t> </a:t>
            </a:r>
            <a:r>
              <a:rPr lang="en-US" sz="3200" baseline="30000">
                <a:solidFill>
                  <a:srgbClr val="009999"/>
                </a:solidFill>
              </a:rPr>
              <a:t>+ 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= 1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>
                <a:solidFill>
                  <a:srgbClr val="009999"/>
                </a:solidFill>
              </a:rPr>
              <a:t>	</a:t>
            </a:r>
            <a:r>
              <a:rPr lang="en-US" sz="3200" b="1" i="1"/>
              <a:t>and</a:t>
            </a:r>
            <a:r>
              <a:rPr lang="en-US" sz="3200"/>
              <a:t> </a:t>
            </a:r>
            <a:r>
              <a:rPr lang="en-US" sz="3200">
                <a:solidFill>
                  <a:srgbClr val="009999"/>
                </a:solidFill>
              </a:rPr>
              <a:t>4(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cn</a:t>
            </a:r>
            <a:r>
              <a:rPr lang="en-US" sz="3200" baseline="30000">
                <a:solidFill>
                  <a:srgbClr val="009999"/>
                </a:solidFill>
              </a:rPr>
              <a:t>3 </a:t>
            </a:r>
            <a:r>
              <a:rPr lang="en-US" sz="3200"/>
              <a:t>(reg. cond.) for </a:t>
            </a:r>
            <a:r>
              <a:rPr lang="en-US" sz="3200" i="1">
                <a:solidFill>
                  <a:srgbClr val="009999"/>
                </a:solidFill>
              </a:rPr>
              <a:t>c</a:t>
            </a:r>
            <a:r>
              <a:rPr lang="en-US" sz="3200">
                <a:solidFill>
                  <a:srgbClr val="009999"/>
                </a:solidFill>
              </a:rPr>
              <a:t> = 1/2</a:t>
            </a:r>
            <a:r>
              <a:rPr lang="en-US" sz="3200"/>
              <a:t>.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>
                <a:sym typeface="Symbol" pitchFamily="18" charset="2"/>
              </a:rPr>
              <a:t>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.</a:t>
            </a:r>
          </a:p>
        </p:txBody>
      </p:sp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381000" y="4175125"/>
            <a:ext cx="8534400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b="1">
                <a:solidFill>
                  <a:schemeClr val="accent2"/>
                </a:solidFill>
              </a:rPr>
              <a:t>E</a:t>
            </a:r>
            <a:r>
              <a:rPr lang="en-US" sz="2400" b="1">
                <a:solidFill>
                  <a:schemeClr val="accent2"/>
                </a:solidFill>
              </a:rPr>
              <a:t>X</a:t>
            </a:r>
            <a:r>
              <a:rPr lang="en-US" sz="3200" b="1" i="1">
                <a:solidFill>
                  <a:schemeClr val="accent2"/>
                </a:solidFill>
              </a:rPr>
              <a:t>.</a:t>
            </a:r>
            <a:r>
              <a:rPr lang="en-US"/>
              <a:t>	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4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 +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>
                <a:solidFill>
                  <a:srgbClr val="009999"/>
                </a:solidFill>
              </a:rPr>
              <a:t>/lg</a:t>
            </a:r>
            <a:r>
              <a:rPr lang="en-US" sz="14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endParaRPr lang="en-US" sz="3200" i="1"/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>
                <a:solidFill>
                  <a:srgbClr val="009999"/>
                </a:solidFill>
              </a:rPr>
              <a:t>	a =</a:t>
            </a:r>
            <a:r>
              <a:rPr lang="en-US" sz="3200">
                <a:solidFill>
                  <a:srgbClr val="009999"/>
                </a:solidFill>
              </a:rPr>
              <a:t> 4</a:t>
            </a:r>
            <a:r>
              <a:rPr lang="en-US" sz="3200"/>
              <a:t>, </a:t>
            </a:r>
            <a:r>
              <a:rPr lang="en-US" sz="3200" i="1">
                <a:solidFill>
                  <a:srgbClr val="009999"/>
                </a:solidFill>
              </a:rPr>
              <a:t>b</a:t>
            </a:r>
            <a:r>
              <a:rPr lang="en-US" sz="3200">
                <a:solidFill>
                  <a:srgbClr val="009999"/>
                </a:solidFill>
              </a:rPr>
              <a:t> = 2 </a:t>
            </a:r>
            <a:r>
              <a:rPr lang="en-US" sz="3200">
                <a:sym typeface="Symbol" pitchFamily="18" charset="2"/>
              </a:rPr>
              <a:t>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>
                <a:solidFill>
                  <a:srgbClr val="009999"/>
                </a:solidFill>
              </a:rPr>
              <a:t>=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;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>
                <a:solidFill>
                  <a:srgbClr val="009999"/>
                </a:solidFill>
              </a:rPr>
              <a:t>/lg</a:t>
            </a:r>
            <a:r>
              <a:rPr lang="en-US" sz="14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i="1"/>
              <a:t>.</a:t>
            </a:r>
          </a:p>
          <a:p>
            <a:pPr marL="803275" indent="-803275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sz="3200" i="1"/>
              <a:t>	</a:t>
            </a:r>
            <a:r>
              <a:rPr lang="en-US" sz="3200"/>
              <a:t>Master method does not apply.  In particular, for every constant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&gt; 0</a:t>
            </a:r>
            <a:r>
              <a:rPr lang="en-US" sz="3200"/>
              <a:t>, we have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  <a:latin typeface="Symbol" pitchFamily="18" charset="2"/>
              </a:rPr>
              <a:t>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w</a:t>
            </a:r>
            <a:r>
              <a:rPr lang="en-US" sz="3200">
                <a:solidFill>
                  <a:srgbClr val="009999"/>
                </a:solidFill>
              </a:rPr>
              <a:t>(lg</a:t>
            </a:r>
            <a:r>
              <a:rPr lang="en-US" sz="14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0B45D6-30D8-4561-9B91-E7551F2F2D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701675" y="1752600"/>
          <a:ext cx="4279900" cy="2387600"/>
        </p:xfrm>
        <a:graphic>
          <a:graphicData uri="http://schemas.openxmlformats.org/presentationml/2006/ole">
            <p:oleObj spid="_x0000_s41986" name="Equation" r:id="rId3" imgW="4279680" imgH="2387520" progId="Equation.3">
              <p:embed/>
            </p:oleObj>
          </a:graphicData>
        </a:graphic>
      </p:graphicFrame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5503863" y="3154363"/>
            <a:ext cx="3122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chemeClr val="accent2"/>
                </a:solidFill>
              </a:rPr>
              <a:t>desired</a:t>
            </a:r>
            <a:r>
              <a:rPr lang="en-US" sz="3200"/>
              <a:t> </a:t>
            </a:r>
            <a:r>
              <a:rPr lang="en-US" sz="3200">
                <a:solidFill>
                  <a:srgbClr val="009999"/>
                </a:solidFill>
              </a:rPr>
              <a:t>–</a:t>
            </a:r>
            <a:r>
              <a:rPr lang="en-US" sz="3200"/>
              <a:t> </a:t>
            </a:r>
            <a:r>
              <a:rPr lang="en-US" sz="3200" i="1">
                <a:solidFill>
                  <a:schemeClr val="accent2"/>
                </a:solidFill>
              </a:rPr>
              <a:t>residual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6569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whenever 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c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r>
              <a:rPr lang="en-US" sz="3200">
                <a:solidFill>
                  <a:srgbClr val="009999"/>
                </a:solidFill>
              </a:rPr>
              <a:t> –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³</a:t>
            </a:r>
            <a:r>
              <a:rPr lang="en-US" sz="3200">
                <a:solidFill>
                  <a:srgbClr val="009999"/>
                </a:solidFill>
              </a:rPr>
              <a:t> 0</a:t>
            </a:r>
            <a:r>
              <a:rPr lang="en-US" sz="3200"/>
              <a:t>, for example, if </a:t>
            </a:r>
            <a:r>
              <a:rPr lang="en-US" sz="3200" i="1">
                <a:solidFill>
                  <a:srgbClr val="009999"/>
                </a:solidFill>
              </a:rPr>
              <a:t>c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³</a:t>
            </a:r>
            <a:r>
              <a:rPr lang="en-US" sz="3200">
                <a:solidFill>
                  <a:srgbClr val="009999"/>
                </a:solidFill>
              </a:rPr>
              <a:t> 2</a:t>
            </a:r>
            <a:r>
              <a:rPr lang="en-US" sz="3200"/>
              <a:t> and </a:t>
            </a:r>
            <a:r>
              <a:rPr lang="en-US" sz="3200" i="1">
                <a:solidFill>
                  <a:srgbClr val="009999"/>
                </a:solidFill>
              </a:rPr>
              <a:t>n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³</a:t>
            </a:r>
            <a:r>
              <a:rPr lang="en-US" sz="3200">
                <a:solidFill>
                  <a:srgbClr val="009999"/>
                </a:solidFill>
              </a:rPr>
              <a:t> 1</a:t>
            </a:r>
            <a:r>
              <a:rPr lang="en-US" sz="3200"/>
              <a:t>.</a:t>
            </a:r>
          </a:p>
        </p:txBody>
      </p:sp>
      <p:sp>
        <p:nvSpPr>
          <p:cNvPr id="4104" name="Text Box 14"/>
          <p:cNvSpPr txBox="1">
            <a:spLocks noChangeArrowheads="1"/>
          </p:cNvSpPr>
          <p:nvPr/>
        </p:nvSpPr>
        <p:spPr bwMode="auto">
          <a:xfrm>
            <a:off x="2911475" y="3657600"/>
            <a:ext cx="1382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chemeClr val="accent2"/>
                </a:solidFill>
              </a:rPr>
              <a:t>desired</a:t>
            </a:r>
            <a:endParaRPr lang="en-US" sz="3200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4273550" y="5059363"/>
            <a:ext cx="1517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chemeClr val="accent2"/>
                </a:solidFill>
              </a:rPr>
              <a:t>residual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4106" name="Line 16"/>
          <p:cNvSpPr>
            <a:spLocks noChangeShapeType="1"/>
          </p:cNvSpPr>
          <p:nvPr/>
        </p:nvSpPr>
        <p:spPr bwMode="auto">
          <a:xfrm flipH="1" flipV="1">
            <a:off x="3825875" y="47244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 flipH="1">
            <a:off x="2530475" y="3962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Line 19"/>
          <p:cNvSpPr>
            <a:spLocks noChangeShapeType="1"/>
          </p:cNvSpPr>
          <p:nvPr/>
        </p:nvSpPr>
        <p:spPr bwMode="auto">
          <a:xfrm flipH="1">
            <a:off x="5045075" y="3505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 of substitution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074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Example (continued)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9911A3-ED20-470B-893E-51186FDA5C2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6869" name="Text Box 3075"/>
          <p:cNvSpPr txBox="1">
            <a:spLocks noChangeArrowheads="1"/>
          </p:cNvSpPr>
          <p:nvPr/>
        </p:nvSpPr>
        <p:spPr bwMode="auto">
          <a:xfrm>
            <a:off x="822325" y="1524000"/>
            <a:ext cx="7483475" cy="344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US" sz="3200" dirty="0"/>
              <a:t>We must also handle the initial conditions, that is, ground the induction with base cases.</a:t>
            </a:r>
          </a:p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US" sz="3200" b="1" i="1" dirty="0">
                <a:solidFill>
                  <a:schemeClr val="accent2"/>
                </a:solidFill>
              </a:rPr>
              <a:t>Base:</a:t>
            </a:r>
            <a:r>
              <a:rPr lang="en-US" sz="3200" dirty="0"/>
              <a:t> </a:t>
            </a:r>
            <a:r>
              <a:rPr lang="en-US" sz="3200" i="1" dirty="0">
                <a:solidFill>
                  <a:srgbClr val="009999"/>
                </a:solidFill>
              </a:rPr>
              <a:t>T</a:t>
            </a:r>
            <a:r>
              <a:rPr lang="en-US" sz="3200" dirty="0">
                <a:solidFill>
                  <a:srgbClr val="009999"/>
                </a:solidFill>
              </a:rPr>
              <a:t>(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dirty="0">
                <a:solidFill>
                  <a:srgbClr val="009999"/>
                </a:solidFill>
              </a:rPr>
              <a:t>) = </a:t>
            </a:r>
            <a:r>
              <a:rPr lang="en-US" sz="3200" dirty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 dirty="0">
                <a:solidFill>
                  <a:srgbClr val="009999"/>
                </a:solidFill>
              </a:rPr>
              <a:t>(1)</a:t>
            </a:r>
            <a:r>
              <a:rPr lang="en-US" sz="3200" dirty="0"/>
              <a:t> for all 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dirty="0">
                <a:solidFill>
                  <a:srgbClr val="009999"/>
                </a:solidFill>
              </a:rPr>
              <a:t> &lt; 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baseline="-25000" dirty="0">
                <a:solidFill>
                  <a:srgbClr val="009999"/>
                </a:solidFill>
              </a:rPr>
              <a:t>0</a:t>
            </a:r>
            <a:r>
              <a:rPr lang="en-US" sz="3200" dirty="0"/>
              <a:t>, where 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baseline="-25000" dirty="0">
                <a:solidFill>
                  <a:srgbClr val="009999"/>
                </a:solidFill>
              </a:rPr>
              <a:t>0</a:t>
            </a:r>
            <a:r>
              <a:rPr lang="en-US" sz="3200" dirty="0"/>
              <a:t> is a suitable constant.</a:t>
            </a:r>
          </a:p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US" sz="3200" dirty="0"/>
              <a:t>For </a:t>
            </a:r>
            <a:r>
              <a:rPr lang="en-US" sz="3200" dirty="0">
                <a:solidFill>
                  <a:srgbClr val="009999"/>
                </a:solidFill>
              </a:rPr>
              <a:t>1 </a:t>
            </a:r>
            <a:r>
              <a:rPr lang="en-US" sz="3200" dirty="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sz="3200" dirty="0">
                <a:solidFill>
                  <a:srgbClr val="009999"/>
                </a:solidFill>
              </a:rPr>
              <a:t> 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dirty="0">
                <a:solidFill>
                  <a:srgbClr val="009999"/>
                </a:solidFill>
              </a:rPr>
              <a:t> &lt; 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baseline="-25000" dirty="0">
                <a:solidFill>
                  <a:srgbClr val="009999"/>
                </a:solidFill>
              </a:rPr>
              <a:t>0</a:t>
            </a:r>
            <a:r>
              <a:rPr lang="en-US" sz="3200" dirty="0"/>
              <a:t>, we have “</a:t>
            </a:r>
            <a:r>
              <a:rPr lang="en-US" sz="3200" dirty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 dirty="0">
                <a:solidFill>
                  <a:srgbClr val="009999"/>
                </a:solidFill>
              </a:rPr>
              <a:t>(1)</a:t>
            </a:r>
            <a:r>
              <a:rPr lang="en-US" sz="3200" dirty="0"/>
              <a:t>”</a:t>
            </a:r>
            <a:r>
              <a:rPr lang="en-US" sz="3200" dirty="0">
                <a:solidFill>
                  <a:srgbClr val="009999"/>
                </a:solidFill>
              </a:rPr>
              <a:t> </a:t>
            </a:r>
            <a:r>
              <a:rPr lang="en-US" sz="3200" dirty="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sz="3200" dirty="0">
                <a:solidFill>
                  <a:srgbClr val="009999"/>
                </a:solidFill>
              </a:rPr>
              <a:t> </a:t>
            </a:r>
            <a:r>
              <a:rPr lang="en-US" sz="3200" i="1" dirty="0">
                <a:solidFill>
                  <a:srgbClr val="009999"/>
                </a:solidFill>
              </a:rPr>
              <a:t>cn</a:t>
            </a:r>
            <a:r>
              <a:rPr lang="en-US" sz="3200" baseline="30000" dirty="0">
                <a:solidFill>
                  <a:srgbClr val="009999"/>
                </a:solidFill>
              </a:rPr>
              <a:t>3</a:t>
            </a:r>
            <a:r>
              <a:rPr lang="en-US" sz="3200" dirty="0"/>
              <a:t>, if we pick </a:t>
            </a:r>
            <a:r>
              <a:rPr lang="en-US" sz="3200" i="1" dirty="0">
                <a:solidFill>
                  <a:srgbClr val="009999"/>
                </a:solidFill>
              </a:rPr>
              <a:t>c</a:t>
            </a:r>
            <a:r>
              <a:rPr lang="en-US" sz="3200" dirty="0"/>
              <a:t> big enough.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F6BB0-8D51-4F18-8409-8E4D164014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822325" y="1524000"/>
            <a:ext cx="7483475" cy="344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US" sz="3200" dirty="0"/>
              <a:t>We must also handle the initial conditions, that is, ground the induction with base cases.</a:t>
            </a:r>
          </a:p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US" sz="3200" b="1" i="1" dirty="0">
                <a:solidFill>
                  <a:schemeClr val="accent2"/>
                </a:solidFill>
              </a:rPr>
              <a:t>Base:</a:t>
            </a:r>
            <a:r>
              <a:rPr lang="en-US" sz="3200" dirty="0"/>
              <a:t> </a:t>
            </a:r>
            <a:r>
              <a:rPr lang="en-US" sz="3200" i="1" dirty="0">
                <a:solidFill>
                  <a:srgbClr val="009999"/>
                </a:solidFill>
              </a:rPr>
              <a:t>T</a:t>
            </a:r>
            <a:r>
              <a:rPr lang="en-US" sz="3200" dirty="0">
                <a:solidFill>
                  <a:srgbClr val="009999"/>
                </a:solidFill>
              </a:rPr>
              <a:t>(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dirty="0">
                <a:solidFill>
                  <a:srgbClr val="009999"/>
                </a:solidFill>
              </a:rPr>
              <a:t>) = </a:t>
            </a:r>
            <a:r>
              <a:rPr lang="en-US" sz="3200" dirty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 dirty="0">
                <a:solidFill>
                  <a:srgbClr val="009999"/>
                </a:solidFill>
              </a:rPr>
              <a:t>(1)</a:t>
            </a:r>
            <a:r>
              <a:rPr lang="en-US" sz="3200" dirty="0"/>
              <a:t> for all 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dirty="0">
                <a:solidFill>
                  <a:srgbClr val="009999"/>
                </a:solidFill>
              </a:rPr>
              <a:t> &lt; 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baseline="-25000" dirty="0">
                <a:solidFill>
                  <a:srgbClr val="009999"/>
                </a:solidFill>
              </a:rPr>
              <a:t>0</a:t>
            </a:r>
            <a:r>
              <a:rPr lang="en-US" sz="3200" dirty="0"/>
              <a:t>, where 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baseline="-25000" dirty="0">
                <a:solidFill>
                  <a:srgbClr val="009999"/>
                </a:solidFill>
              </a:rPr>
              <a:t>0</a:t>
            </a:r>
            <a:r>
              <a:rPr lang="en-US" sz="3200" dirty="0"/>
              <a:t> is a suitable constant.</a:t>
            </a:r>
          </a:p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US" sz="3200" dirty="0"/>
              <a:t>For </a:t>
            </a:r>
            <a:r>
              <a:rPr lang="en-US" sz="3200" dirty="0">
                <a:solidFill>
                  <a:srgbClr val="009999"/>
                </a:solidFill>
              </a:rPr>
              <a:t>1 </a:t>
            </a:r>
            <a:r>
              <a:rPr lang="en-US" sz="3200" dirty="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sz="3200" dirty="0">
                <a:solidFill>
                  <a:srgbClr val="009999"/>
                </a:solidFill>
              </a:rPr>
              <a:t> 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dirty="0">
                <a:solidFill>
                  <a:srgbClr val="009999"/>
                </a:solidFill>
              </a:rPr>
              <a:t> &lt; </a:t>
            </a:r>
            <a:r>
              <a:rPr lang="en-US" sz="3200" i="1" dirty="0">
                <a:solidFill>
                  <a:srgbClr val="009999"/>
                </a:solidFill>
              </a:rPr>
              <a:t>n</a:t>
            </a:r>
            <a:r>
              <a:rPr lang="en-US" sz="3200" baseline="-25000" dirty="0">
                <a:solidFill>
                  <a:srgbClr val="009999"/>
                </a:solidFill>
              </a:rPr>
              <a:t>0</a:t>
            </a:r>
            <a:r>
              <a:rPr lang="en-US" sz="3200" dirty="0"/>
              <a:t>, we have “</a:t>
            </a:r>
            <a:r>
              <a:rPr lang="en-US" sz="3200" dirty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 dirty="0">
                <a:solidFill>
                  <a:srgbClr val="009999"/>
                </a:solidFill>
              </a:rPr>
              <a:t>(1)</a:t>
            </a:r>
            <a:r>
              <a:rPr lang="en-US" sz="3200" dirty="0"/>
              <a:t>”</a:t>
            </a:r>
            <a:r>
              <a:rPr lang="en-US" sz="3200" dirty="0">
                <a:solidFill>
                  <a:srgbClr val="009999"/>
                </a:solidFill>
              </a:rPr>
              <a:t> </a:t>
            </a:r>
            <a:r>
              <a:rPr lang="en-US" sz="3200" dirty="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sz="3200" dirty="0">
                <a:solidFill>
                  <a:srgbClr val="009999"/>
                </a:solidFill>
              </a:rPr>
              <a:t> </a:t>
            </a:r>
            <a:r>
              <a:rPr lang="en-US" sz="3200" i="1" dirty="0">
                <a:solidFill>
                  <a:srgbClr val="009999"/>
                </a:solidFill>
              </a:rPr>
              <a:t>cn</a:t>
            </a:r>
            <a:r>
              <a:rPr lang="en-US" sz="3200" baseline="30000" dirty="0">
                <a:solidFill>
                  <a:srgbClr val="009999"/>
                </a:solidFill>
              </a:rPr>
              <a:t>3</a:t>
            </a:r>
            <a:r>
              <a:rPr lang="en-US" sz="3200" dirty="0"/>
              <a:t>, if we pick </a:t>
            </a:r>
            <a:r>
              <a:rPr lang="en-US" sz="3200" i="1" dirty="0">
                <a:solidFill>
                  <a:srgbClr val="009999"/>
                </a:solidFill>
              </a:rPr>
              <a:t>c</a:t>
            </a:r>
            <a:r>
              <a:rPr lang="en-US" sz="3200" dirty="0"/>
              <a:t> big enough.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2497138" y="5562600"/>
            <a:ext cx="4133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b="1" i="1"/>
              <a:t>This bound is not tight!</a:t>
            </a:r>
            <a:endParaRPr lang="en-US" sz="3200" b="1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3074"/>
          <p:cNvSpPr txBox="1">
            <a:spLocks noChangeArrowheads="1"/>
          </p:cNvSpPr>
          <p:nvPr/>
        </p:nvSpPr>
        <p:spPr>
          <a:xfrm>
            <a:off x="0" y="-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(continued)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Recursion-tree method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37788-5610-47DC-B454-D5D44C0A19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533400" y="1674813"/>
            <a:ext cx="8077200" cy="396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/>
              <a:t>A recursion tree models the costs (time) of a recursive execution of an algorithm.</a:t>
            </a:r>
          </a:p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/>
              <a:t>The recursion-tree method can be unreliable, just like any method that uses ellipses (…).</a:t>
            </a:r>
          </a:p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/>
              <a:t>The recursion-tree method promotes intuition, however. </a:t>
            </a:r>
          </a:p>
          <a:p>
            <a:pPr marL="231775" indent="-231775"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/>
              <a:t>The recursion tree method is good for generating guesses for the substitution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4FEAE7-322E-4BEB-9DC8-20621404A9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 of 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A86C-E339-4B6C-932E-7AEF723F6A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429000" y="2209800"/>
            <a:ext cx="882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/>
              <a:t>Solve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/4) +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</a:t>
            </a:r>
            <a:r>
              <a:rPr lang="en-US" sz="3200">
                <a:solidFill>
                  <a:srgbClr val="009999"/>
                </a:solidFill>
              </a:rPr>
              <a:t>2)</a:t>
            </a:r>
            <a:r>
              <a:rPr lang="en-US" sz="3200" i="1">
                <a:solidFill>
                  <a:srgbClr val="009999"/>
                </a:solidFill>
              </a:rPr>
              <a:t> + 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Example of recursion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838</Words>
  <Application>Microsoft Office PowerPoint</Application>
  <PresentationFormat>On-screen Show (4:3)</PresentationFormat>
  <Paragraphs>208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CSE408 Recurrence equations </vt:lpstr>
      <vt:lpstr>Substitution method</vt:lpstr>
      <vt:lpstr>Slide 3</vt:lpstr>
      <vt:lpstr>Slide 4</vt:lpstr>
      <vt:lpstr>Example (continued)</vt:lpstr>
      <vt:lpstr>Slide 6</vt:lpstr>
      <vt:lpstr>Recursion-tree method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Example of recursion tree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Three common cases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25</cp:revision>
  <dcterms:created xsi:type="dcterms:W3CDTF">2014-12-10T04:50:26Z</dcterms:created>
  <dcterms:modified xsi:type="dcterms:W3CDTF">2014-12-18T05:38:30Z</dcterms:modified>
</cp:coreProperties>
</file>