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F15546-0FBC-4372-96BB-2DB31C8E7F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63775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Floyd and </a:t>
            </a: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warshal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binomial </a:t>
            </a: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coff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22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Remark 1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1EFAC-198A-4D92-99AD-87923205BC3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Remark 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Consider a shortest path p from i to j such that the intermediate vertices are from the set {1,…,k}. </a:t>
            </a:r>
          </a:p>
          <a:p>
            <a:pPr marL="0" indent="0"/>
            <a:r>
              <a:rPr lang="en-US" smtClean="0"/>
              <a:t> If the vertex k is not an intermediate vertex on p, then </a:t>
            </a:r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(k)</a:t>
            </a:r>
            <a:r>
              <a:rPr lang="en-US" smtClean="0">
                <a:solidFill>
                  <a:srgbClr val="FF0000"/>
                </a:solidFill>
              </a:rPr>
              <a:t> = 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</a:p>
          <a:p>
            <a:pPr marL="0" indent="0">
              <a:buFontTx/>
              <a:buNone/>
            </a:pPr>
            <a:r>
              <a:rPr lang="en-US" baseline="3000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If the vertex k is an intermediate vertex on p, then </a:t>
            </a:r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(k)</a:t>
            </a:r>
            <a:r>
              <a:rPr lang="en-US" smtClean="0">
                <a:solidFill>
                  <a:srgbClr val="FF0000"/>
                </a:solidFill>
              </a:rPr>
              <a:t> = d</a:t>
            </a:r>
            <a:r>
              <a:rPr lang="en-US" baseline="-25000" smtClean="0">
                <a:solidFill>
                  <a:srgbClr val="FF0000"/>
                </a:solidFill>
              </a:rPr>
              <a:t>ik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 + d</a:t>
            </a:r>
            <a:r>
              <a:rPr lang="en-US" baseline="-25000" smtClean="0">
                <a:solidFill>
                  <a:srgbClr val="FF0000"/>
                </a:solidFill>
              </a:rPr>
              <a:t>kj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endParaRPr lang="en-US" smtClean="0">
              <a:solidFill>
                <a:srgbClr val="1802BE"/>
              </a:solidFill>
            </a:endParaRPr>
          </a:p>
          <a:p>
            <a:pPr marL="0" indent="0">
              <a:buFontTx/>
              <a:buNone/>
            </a:pPr>
            <a:r>
              <a:rPr lang="en-US" sz="2400" smtClean="0">
                <a:solidFill>
                  <a:srgbClr val="1802BE"/>
                </a:solidFill>
              </a:rPr>
              <a:t>Interestingly, in either case, the subpaths contain merely nodes from {1,…,k-1}. </a:t>
            </a:r>
            <a:endParaRPr lang="en-US" sz="2400" baseline="30000" smtClean="0">
              <a:solidFill>
                <a:srgbClr val="1802B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518E3-A174-4898-B4B9-51B119EF17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Remark 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Therefore, we can conclude that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(k)</a:t>
            </a:r>
            <a:r>
              <a:rPr lang="en-US" smtClean="0">
                <a:solidFill>
                  <a:srgbClr val="FF0000"/>
                </a:solidFill>
              </a:rPr>
              <a:t> = min{d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 , d</a:t>
            </a:r>
            <a:r>
              <a:rPr lang="en-US" baseline="-25000" smtClean="0">
                <a:solidFill>
                  <a:srgbClr val="FF0000"/>
                </a:solidFill>
              </a:rPr>
              <a:t>ik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 + d</a:t>
            </a:r>
            <a:r>
              <a:rPr lang="en-US" baseline="-25000" smtClean="0">
                <a:solidFill>
                  <a:srgbClr val="FF0000"/>
                </a:solidFill>
              </a:rPr>
              <a:t>kj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22960-8013-4C2B-882D-0A18646755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Formulation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If we do not use intermediate nodes, i.e., when k=0, then </a:t>
            </a:r>
          </a:p>
          <a:p>
            <a:pPr marL="0" indent="0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(0)</a:t>
            </a:r>
            <a:r>
              <a:rPr lang="en-US" smtClean="0">
                <a:solidFill>
                  <a:srgbClr val="FF0000"/>
                </a:solidFill>
              </a:rPr>
              <a:t> = w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If k&gt;0, then </a:t>
            </a:r>
          </a:p>
          <a:p>
            <a:pPr marL="0" indent="0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(k)</a:t>
            </a:r>
            <a:r>
              <a:rPr lang="en-US" smtClean="0">
                <a:solidFill>
                  <a:srgbClr val="FF0000"/>
                </a:solidFill>
              </a:rPr>
              <a:t> = min{d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 , d</a:t>
            </a:r>
            <a:r>
              <a:rPr lang="en-US" baseline="-25000" smtClean="0">
                <a:solidFill>
                  <a:srgbClr val="FF0000"/>
                </a:solidFill>
              </a:rPr>
              <a:t>ik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 + d</a:t>
            </a:r>
            <a:r>
              <a:rPr lang="en-US" baseline="-25000" smtClean="0">
                <a:solidFill>
                  <a:srgbClr val="FF0000"/>
                </a:solidFill>
              </a:rPr>
              <a:t>kj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}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C59B7-FCB0-406E-A018-C56B340AED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Floyd-Warshall Algorithm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Floyd-Warshall(W)</a:t>
            </a:r>
          </a:p>
          <a:p>
            <a:pPr>
              <a:buFontTx/>
              <a:buNone/>
            </a:pPr>
            <a:r>
              <a:rPr lang="en-US" sz="2400" smtClean="0"/>
              <a:t>n = # of rows of W;</a:t>
            </a:r>
          </a:p>
          <a:p>
            <a:pPr>
              <a:buFontTx/>
              <a:buNone/>
            </a:pPr>
            <a:r>
              <a:rPr lang="en-US" sz="2400" smtClean="0"/>
              <a:t>D</a:t>
            </a:r>
            <a:r>
              <a:rPr lang="en-US" sz="2400" baseline="30000" smtClean="0"/>
              <a:t>(0)</a:t>
            </a:r>
            <a:r>
              <a:rPr lang="en-US" sz="2400" smtClean="0"/>
              <a:t> = W; </a:t>
            </a:r>
          </a:p>
          <a:p>
            <a:pPr>
              <a:buFontTx/>
              <a:buNone/>
            </a:pPr>
            <a:r>
              <a:rPr lang="en-US" sz="2400" smtClean="0"/>
              <a:t>for k = 1 to n do </a:t>
            </a:r>
          </a:p>
          <a:p>
            <a:pPr>
              <a:buFontTx/>
              <a:buNone/>
            </a:pPr>
            <a:r>
              <a:rPr lang="en-US" sz="2400" smtClean="0"/>
              <a:t>	for i = 1 to n do </a:t>
            </a:r>
          </a:p>
          <a:p>
            <a:pPr>
              <a:buFontTx/>
              <a:buNone/>
            </a:pPr>
            <a:r>
              <a:rPr lang="en-US" sz="2400" smtClean="0"/>
              <a:t>		for j = 1 to n do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			d</a:t>
            </a:r>
            <a:r>
              <a:rPr lang="en-US" sz="2400" baseline="-25000" smtClean="0">
                <a:solidFill>
                  <a:srgbClr val="FF0000"/>
                </a:solidFill>
              </a:rPr>
              <a:t>ij</a:t>
            </a:r>
            <a:r>
              <a:rPr lang="en-US" sz="2400" baseline="30000" smtClean="0">
                <a:solidFill>
                  <a:srgbClr val="FF0000"/>
                </a:solidFill>
              </a:rPr>
              <a:t>(k)</a:t>
            </a:r>
            <a:r>
              <a:rPr lang="en-US" sz="2400" smtClean="0">
                <a:solidFill>
                  <a:srgbClr val="FF0000"/>
                </a:solidFill>
              </a:rPr>
              <a:t> = min{d</a:t>
            </a:r>
            <a:r>
              <a:rPr lang="en-US" sz="2400" baseline="-25000" smtClean="0">
                <a:solidFill>
                  <a:srgbClr val="FF0000"/>
                </a:solidFill>
              </a:rPr>
              <a:t>ij</a:t>
            </a:r>
            <a:r>
              <a:rPr lang="en-US" sz="2400" baseline="30000" smtClean="0">
                <a:solidFill>
                  <a:srgbClr val="FF0000"/>
                </a:solidFill>
              </a:rPr>
              <a:t>(k-1)</a:t>
            </a:r>
            <a:r>
              <a:rPr lang="en-US" sz="2400" smtClean="0">
                <a:solidFill>
                  <a:srgbClr val="FF0000"/>
                </a:solidFill>
              </a:rPr>
              <a:t> , d</a:t>
            </a:r>
            <a:r>
              <a:rPr lang="en-US" sz="2400" baseline="-25000" smtClean="0">
                <a:solidFill>
                  <a:srgbClr val="FF0000"/>
                </a:solidFill>
              </a:rPr>
              <a:t>ik</a:t>
            </a:r>
            <a:r>
              <a:rPr lang="en-US" sz="2400" baseline="30000" smtClean="0">
                <a:solidFill>
                  <a:srgbClr val="FF0000"/>
                </a:solidFill>
              </a:rPr>
              <a:t>(k-1)</a:t>
            </a:r>
            <a:r>
              <a:rPr lang="en-US" sz="2400" smtClean="0">
                <a:solidFill>
                  <a:srgbClr val="FF0000"/>
                </a:solidFill>
              </a:rPr>
              <a:t> + d</a:t>
            </a:r>
            <a:r>
              <a:rPr lang="en-US" sz="2400" baseline="-25000" smtClean="0">
                <a:solidFill>
                  <a:srgbClr val="FF0000"/>
                </a:solidFill>
              </a:rPr>
              <a:t>kj</a:t>
            </a:r>
            <a:r>
              <a:rPr lang="en-US" sz="2400" baseline="30000" smtClean="0">
                <a:solidFill>
                  <a:srgbClr val="FF0000"/>
                </a:solidFill>
              </a:rPr>
              <a:t>(k-1)</a:t>
            </a:r>
            <a:r>
              <a:rPr lang="en-US" sz="2400" smtClean="0">
                <a:solidFill>
                  <a:srgbClr val="FF0000"/>
                </a:solidFill>
              </a:rPr>
              <a:t>};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		</a:t>
            </a:r>
            <a:r>
              <a:rPr lang="en-US" sz="2400" smtClean="0"/>
              <a:t>od; </a:t>
            </a:r>
          </a:p>
          <a:p>
            <a:pPr>
              <a:buFontTx/>
              <a:buNone/>
            </a:pPr>
            <a:r>
              <a:rPr lang="en-US" sz="2400" smtClean="0"/>
              <a:t>	od; </a:t>
            </a:r>
          </a:p>
          <a:p>
            <a:pPr>
              <a:buFontTx/>
              <a:buNone/>
            </a:pPr>
            <a:r>
              <a:rPr lang="en-US" sz="2400" smtClean="0"/>
              <a:t>od;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return D</a:t>
            </a:r>
            <a:r>
              <a:rPr lang="en-US" sz="2400" baseline="30000" smtClean="0"/>
              <a:t>(n)</a:t>
            </a:r>
            <a:r>
              <a:rPr lang="en-US" sz="2400" smtClean="0"/>
              <a:t>;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5A729-AD78-4C63-9B86-E9794057EA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and Space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The running time is obviously O(n</a:t>
            </a:r>
            <a:r>
              <a:rPr lang="en-US" baseline="30000" dirty="0" smtClean="0"/>
              <a:t>3</a:t>
            </a:r>
            <a:r>
              <a:rPr lang="en-US" dirty="0" smtClean="0"/>
              <a:t>).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However, in this version, the space requirements are high. One can reduce the space from O(n</a:t>
            </a:r>
            <a:r>
              <a:rPr lang="en-US" baseline="30000" dirty="0" smtClean="0"/>
              <a:t>3</a:t>
            </a:r>
            <a:r>
              <a:rPr lang="en-US" dirty="0" smtClean="0"/>
              <a:t>) to O(n</a:t>
            </a:r>
            <a:r>
              <a:rPr lang="en-US" baseline="30000" dirty="0" smtClean="0"/>
              <a:t>2</a:t>
            </a:r>
            <a:r>
              <a:rPr lang="en-US" dirty="0" smtClean="0"/>
              <a:t>)  by using a single array 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F94F-CDA6-42C7-8FEB-335F69D9C2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All-Pairs Shortest Path Problem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Suppose we are given a directed graph G=(V,E) and a weight function w: E-&gt;R.</a:t>
            </a:r>
          </a:p>
          <a:p>
            <a:pPr marL="0" indent="0">
              <a:buFontTx/>
              <a:buNone/>
            </a:pPr>
            <a:r>
              <a:rPr lang="en-US" smtClean="0"/>
              <a:t>We assume that G does not contain cycles of weight 0 or less.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</a:rPr>
              <a:t>All-Pairs Shortest Path Problem </a:t>
            </a:r>
            <a:r>
              <a:rPr lang="en-US" smtClean="0"/>
              <a:t>asks to find the length of the shortest path between any pair of vertices in 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EEF7F-786B-4C49-A352-63DB24FABC5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Solutions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If the weight function is nonnegative for all edges, then we can use Dijkstra’s single source shortest path algorithm for all vertices to solve the problem.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This yields an O(n</a:t>
            </a:r>
            <a:r>
              <a:rPr lang="en-US" baseline="30000" smtClean="0"/>
              <a:t>3</a:t>
            </a:r>
            <a:r>
              <a:rPr lang="en-US" smtClean="0"/>
              <a:t>) algorithm on graphs with n vertices (on dense graphs and with a simple implementation).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8FCD5-6424-4EFC-A297-D004661F1C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Solution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For arbitrary weight functions, we can use the Bellman-Ford algorithm applied to all vertices. This yields an O(n</a:t>
            </a:r>
            <a:r>
              <a:rPr lang="en-US" baseline="30000" smtClean="0"/>
              <a:t>4</a:t>
            </a:r>
            <a:r>
              <a:rPr lang="en-US" smtClean="0"/>
              <a:t>) algorithm for graphs with n vertices.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E73F2-ABAF-4A8D-BE68-D5714AD87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We will now investigate a dynamic programming solution that solved the problem in O(n</a:t>
            </a:r>
            <a:r>
              <a:rPr lang="en-US" baseline="30000" smtClean="0"/>
              <a:t>3</a:t>
            </a:r>
            <a:r>
              <a:rPr lang="en-US" smtClean="0"/>
              <a:t>) time for a graph with n vertices. </a:t>
            </a:r>
          </a:p>
          <a:p>
            <a:pPr marL="0" indent="0">
              <a:buFontTx/>
              <a:buNone/>
            </a:pPr>
            <a:r>
              <a:rPr lang="en-US" smtClean="0"/>
              <a:t>This algorithm is known as the Floyd-Warshall algorithm, but it was apparently described earlier by Roy.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7B07B-3140-4A0E-B344-FD502DDF6F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of the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We assume that the input is represented by a weight matrix W= (w</a:t>
            </a:r>
            <a:r>
              <a:rPr lang="en-US" baseline="-25000" smtClean="0"/>
              <a:t>ij</a:t>
            </a:r>
            <a:r>
              <a:rPr lang="en-US" smtClean="0"/>
              <a:t>)</a:t>
            </a:r>
            <a:r>
              <a:rPr lang="en-US" baseline="-25000" smtClean="0"/>
              <a:t>i,j in E </a:t>
            </a:r>
            <a:r>
              <a:rPr lang="en-US" smtClean="0"/>
              <a:t>that is defined by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w</a:t>
            </a:r>
            <a:r>
              <a:rPr lang="en-US" baseline="-25000" smtClean="0"/>
              <a:t>ij</a:t>
            </a:r>
            <a:r>
              <a:rPr lang="en-US" smtClean="0"/>
              <a:t>= 0 		if i=j</a:t>
            </a:r>
          </a:p>
          <a:p>
            <a:pPr marL="0" indent="0">
              <a:buFontTx/>
              <a:buNone/>
            </a:pPr>
            <a:r>
              <a:rPr lang="en-US" smtClean="0"/>
              <a:t>w</a:t>
            </a:r>
            <a:r>
              <a:rPr lang="en-US" baseline="-25000" smtClean="0"/>
              <a:t>ij</a:t>
            </a:r>
            <a:r>
              <a:rPr lang="en-US" smtClean="0"/>
              <a:t>= w(i,j) 	if i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j and (i,j) in E</a:t>
            </a:r>
          </a:p>
          <a:p>
            <a:pPr marL="0" indent="0">
              <a:buFontTx/>
              <a:buNone/>
            </a:pPr>
            <a:r>
              <a:rPr lang="en-US" smtClean="0"/>
              <a:t>w</a:t>
            </a:r>
            <a:r>
              <a:rPr lang="en-US" baseline="-25000" smtClean="0"/>
              <a:t>ij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 		if </a:t>
            </a:r>
            <a:r>
              <a:rPr lang="en-US" smtClean="0"/>
              <a:t>i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j and (i,j) not in E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9BBC5-46CE-49A1-9194-0D5BD65D0B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197" name="Left Brace 4"/>
          <p:cNvSpPr>
            <a:spLocks/>
          </p:cNvSpPr>
          <p:nvPr/>
        </p:nvSpPr>
        <p:spPr bwMode="auto">
          <a:xfrm>
            <a:off x="5943600" y="3429000"/>
            <a:ext cx="381000" cy="415925"/>
          </a:xfrm>
          <a:prstGeom prst="leftBrace">
            <a:avLst>
              <a:gd name="adj1" fmla="val 8339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of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If the graph has n vertices, we return a distance matrix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), where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the length of the path from </a:t>
            </a:r>
            <a:r>
              <a:rPr lang="en-US" dirty="0" err="1" smtClean="0"/>
              <a:t>i</a:t>
            </a:r>
            <a:r>
              <a:rPr lang="en-US" dirty="0" smtClean="0"/>
              <a:t> to j.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BA242-643C-4331-9F6D-0E7D6E4F77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Without loss of generality, we will assume that V={1,2,…,n}, i.e., that the vertices of the graph are numbered from 1 to n. 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Given a path p=(v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) in the graph, we will call the vertices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with index k in {2,…,m-1} the </a:t>
            </a:r>
            <a:r>
              <a:rPr lang="en-US" dirty="0" smtClean="0">
                <a:solidFill>
                  <a:srgbClr val="FF0000"/>
                </a:solidFill>
              </a:rPr>
              <a:t>intermediate vertices </a:t>
            </a:r>
            <a:r>
              <a:rPr lang="en-US" dirty="0" smtClean="0"/>
              <a:t>of p.  </a:t>
            </a:r>
          </a:p>
          <a:p>
            <a:pPr>
              <a:buFontTx/>
              <a:buNone/>
              <a:defRPr/>
            </a:pPr>
            <a:r>
              <a:rPr lang="en-US" dirty="0" smtClean="0"/>
              <a:t>  </a:t>
            </a:r>
          </a:p>
          <a:p>
            <a:pPr>
              <a:buFontTx/>
              <a:buNone/>
              <a:defRPr/>
            </a:pP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7DC83-D494-447D-AF2E-77BEDDFFCB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The key to the Floyd-Warshall algorithm is the following definition: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Let </a:t>
            </a:r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(k)</a:t>
            </a:r>
            <a:r>
              <a:rPr lang="en-US" smtClean="0"/>
              <a:t> denote the length of the shortest path from i to j such that all intermediate vertices are contained in the set {1,…,k}.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776C4-6251-4A36-A5B1-040AE1BA79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599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CSE408 Floyd and warshal binomial coff</vt:lpstr>
      <vt:lpstr>All-Pairs Shortest Path Problem</vt:lpstr>
      <vt:lpstr>Quick Solutions</vt:lpstr>
      <vt:lpstr>Quick Solution</vt:lpstr>
      <vt:lpstr>Floyd-Warshall</vt:lpstr>
      <vt:lpstr>Representation of the Input</vt:lpstr>
      <vt:lpstr>Format of the Output</vt:lpstr>
      <vt:lpstr>Intermediate Vertices</vt:lpstr>
      <vt:lpstr>Key Definition</vt:lpstr>
      <vt:lpstr>Remark 1</vt:lpstr>
      <vt:lpstr>Remark 2</vt:lpstr>
      <vt:lpstr>Remark 2</vt:lpstr>
      <vt:lpstr>Recursive Formulation</vt:lpstr>
      <vt:lpstr>The Floyd-Warshall Algorithm</vt:lpstr>
      <vt:lpstr>Time and Space Requirements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105</cp:revision>
  <dcterms:created xsi:type="dcterms:W3CDTF">2014-12-10T04:50:26Z</dcterms:created>
  <dcterms:modified xsi:type="dcterms:W3CDTF">2014-12-18T05:49:31Z</dcterms:modified>
</cp:coreProperties>
</file>