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80EDA-E00F-431B-91F5-8BE873AF546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AC45E-B429-44DC-BF5E-F242C93CE40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59C79-FCD8-4D73-B236-7BBEF56D731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084D5-6F29-43C5-885D-8D6BAFE1C5D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797F1-0144-498E-A4E2-9A52647B9CE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409C0-6E7B-488E-9E00-8A24A473732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3BCD82-DF43-4594-B5A6-03898B64F86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905000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Optimal binary search tree and 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Knapsack problem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23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66038" cy="685800"/>
          </a:xfrm>
        </p:spPr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Problem, in other words, is to find</a:t>
            </a: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05000" y="2209800"/>
          <a:ext cx="5486400" cy="995363"/>
        </p:xfrm>
        <a:graphic>
          <a:graphicData uri="http://schemas.openxmlformats.org/presentationml/2006/ole">
            <p:oleObj spid="_x0000_s8194" name="Equation" r:id="rId4" imgW="1879600" imgH="342900" progId="Equation.3">
              <p:embed/>
            </p:oleObj>
          </a:graphicData>
        </a:graphic>
      </p:graphicFrame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0-1 Knapsack problem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219200" y="3429000"/>
            <a:ext cx="7666038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</a:pPr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The problem is called a “</a:t>
            </a:r>
            <a:r>
              <a:rPr lang="en-US" altLang="zh-CN" sz="3200" b="0" i="1">
                <a:latin typeface="Times New Roman" pitchFamily="18" charset="0"/>
                <a:ea typeface="SimSun" pitchFamily="2" charset="-122"/>
              </a:rPr>
              <a:t>0-1</a:t>
            </a:r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” problem, because each item must be entirely accepted or rejected.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343400"/>
          </a:xfrm>
        </p:spPr>
        <p:txBody>
          <a:bodyPr/>
          <a:lstStyle/>
          <a:p>
            <a:pPr algn="ctr">
              <a:buFont typeface="Monotype Sorts" pitchFamily="80" charset="2"/>
              <a:buNone/>
            </a:pPr>
            <a:r>
              <a:rPr lang="en-US" altLang="zh-CN" sz="3200" smtClean="0">
                <a:solidFill>
                  <a:schemeClr val="hlink"/>
                </a:solidFill>
                <a:ea typeface="SimSun" pitchFamily="2" charset="-122"/>
              </a:rPr>
              <a:t>Let’s first solve this problem with a straightforward algorithm</a:t>
            </a:r>
          </a:p>
          <a:p>
            <a:r>
              <a:rPr lang="en-US" altLang="zh-CN" smtClean="0">
                <a:ea typeface="SimSun" pitchFamily="2" charset="-122"/>
              </a:rPr>
              <a:t>Since there are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items, there are </a:t>
            </a:r>
            <a:r>
              <a:rPr lang="en-US" altLang="zh-CN" i="1" smtClean="0">
                <a:ea typeface="SimSun" pitchFamily="2" charset="-122"/>
              </a:rPr>
              <a:t>2</a:t>
            </a:r>
            <a:r>
              <a:rPr lang="en-US" altLang="zh-CN" i="1" baseline="30000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possible combinations of items.</a:t>
            </a:r>
          </a:p>
          <a:p>
            <a:r>
              <a:rPr lang="en-US" altLang="zh-CN" smtClean="0">
                <a:ea typeface="SimSun" pitchFamily="2" charset="-122"/>
              </a:rPr>
              <a:t>We go through all combinations and find the one with maximum value and with total weight less or equal to </a:t>
            </a:r>
            <a:r>
              <a:rPr lang="en-US" altLang="zh-CN" i="1" smtClean="0">
                <a:ea typeface="SimSun" pitchFamily="2" charset="-122"/>
              </a:rPr>
              <a:t>W</a:t>
            </a:r>
            <a:endParaRPr lang="en-US" altLang="zh-CN" smtClean="0">
              <a:ea typeface="SimSun" pitchFamily="2" charset="-122"/>
            </a:endParaRPr>
          </a:p>
          <a:p>
            <a:r>
              <a:rPr lang="en-US" altLang="zh-CN" smtClean="0">
                <a:ea typeface="SimSun" pitchFamily="2" charset="-122"/>
              </a:rPr>
              <a:t>Running time will be </a:t>
            </a:r>
            <a:r>
              <a:rPr lang="en-US" altLang="zh-CN" i="1" smtClean="0">
                <a:ea typeface="SimSun" pitchFamily="2" charset="-122"/>
              </a:rPr>
              <a:t>O(2</a:t>
            </a:r>
            <a:r>
              <a:rPr lang="en-US" altLang="zh-CN" i="1" baseline="30000" smtClean="0">
                <a:ea typeface="SimSun" pitchFamily="2" charset="-122"/>
              </a:rPr>
              <a:t>n</a:t>
            </a:r>
            <a:r>
              <a:rPr lang="en-US" altLang="zh-CN" i="1" smtClean="0">
                <a:ea typeface="SimSun" pitchFamily="2" charset="-122"/>
              </a:rPr>
              <a:t>)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dirty="0" smtClean="0">
                <a:ea typeface="SimSun" pitchFamily="2" charset="-122"/>
              </a:rPr>
              <a:t>0-1 Knapsack problem: brute-force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>
            <a:normAutofit fontScale="92500"/>
          </a:bodyPr>
          <a:lstStyle/>
          <a:p>
            <a:r>
              <a:rPr lang="en-US" altLang="zh-CN" smtClean="0">
                <a:ea typeface="SimSun" pitchFamily="2" charset="-122"/>
              </a:rPr>
              <a:t>We can do better with an algorithm based on dynamic programming</a:t>
            </a:r>
          </a:p>
          <a:p>
            <a:endParaRPr lang="en-US" altLang="zh-CN" smtClean="0">
              <a:ea typeface="SimSun" pitchFamily="2" charset="-122"/>
            </a:endParaRPr>
          </a:p>
          <a:p>
            <a:r>
              <a:rPr lang="en-US" altLang="zh-CN" smtClean="0">
                <a:ea typeface="SimSun" pitchFamily="2" charset="-122"/>
              </a:rPr>
              <a:t>We need to carefully identify the subproblems</a:t>
            </a:r>
          </a:p>
          <a:p>
            <a:endParaRPr lang="en-US" altLang="zh-CN" smtClean="0">
              <a:ea typeface="SimSun" pitchFamily="2" charset="-122"/>
            </a:endParaRPr>
          </a:p>
          <a:p>
            <a:endParaRPr lang="en-US" altLang="zh-CN" smtClean="0">
              <a:ea typeface="SimSun" pitchFamily="2" charset="-122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391400" cy="1104900"/>
          </a:xfrm>
        </p:spPr>
        <p:txBody>
          <a:bodyPr>
            <a:normAutofit/>
          </a:bodyPr>
          <a:lstStyle/>
          <a:p>
            <a:r>
              <a:rPr lang="en-US" altLang="zh-CN" sz="2500" dirty="0" smtClean="0">
                <a:ea typeface="SimSun" pitchFamily="2" charset="-122"/>
              </a:rPr>
              <a:t>0-1 Knapsack problem: </a:t>
            </a:r>
            <a:r>
              <a:rPr lang="en-US" altLang="zh-CN" sz="2500" dirty="0" smtClean="0">
                <a:ea typeface="SimSun" pitchFamily="2" charset="-122"/>
              </a:rPr>
              <a:t> dynamic </a:t>
            </a:r>
            <a:r>
              <a:rPr lang="en-US" altLang="zh-CN" sz="2500" dirty="0" smtClean="0">
                <a:ea typeface="SimSun" pitchFamily="2" charset="-122"/>
              </a:rPr>
              <a:t>programming </a:t>
            </a:r>
            <a:r>
              <a:rPr lang="en-US" altLang="zh-CN" sz="2500" dirty="0" err="1" smtClean="0">
                <a:ea typeface="SimSun" pitchFamily="2" charset="-122"/>
              </a:rPr>
              <a:t>pproach</a:t>
            </a:r>
            <a:endParaRPr lang="en-US" altLang="zh-CN" sz="25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SimSun" pitchFamily="2" charset="-122"/>
              </a:rPr>
              <a:t>Given a knapsack with maximum capacity 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smtClean="0">
                <a:ea typeface="SimSun" pitchFamily="2" charset="-122"/>
              </a:rPr>
              <a:t>, and a set </a:t>
            </a:r>
            <a:r>
              <a:rPr lang="en-US" altLang="zh-CN" i="1" smtClean="0">
                <a:ea typeface="SimSun" pitchFamily="2" charset="-122"/>
              </a:rPr>
              <a:t>S</a:t>
            </a:r>
            <a:r>
              <a:rPr lang="en-US" altLang="zh-CN" smtClean="0">
                <a:ea typeface="SimSun" pitchFamily="2" charset="-122"/>
              </a:rPr>
              <a:t> consisting of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itchFamily="2" charset="-122"/>
              </a:rPr>
              <a:t>Each item </a:t>
            </a:r>
            <a:r>
              <a:rPr lang="en-US" altLang="zh-CN" i="1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has some weight 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and benefit value </a:t>
            </a:r>
            <a:r>
              <a:rPr lang="en-US" altLang="zh-CN" i="1" smtClean="0">
                <a:ea typeface="SimSun" pitchFamily="2" charset="-122"/>
              </a:rPr>
              <a:t>b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baseline="-25000" smtClean="0">
                <a:ea typeface="SimSun" pitchFamily="2" charset="-122"/>
              </a:rPr>
              <a:t>  </a:t>
            </a:r>
            <a:r>
              <a:rPr lang="en-US" altLang="zh-CN" smtClean="0">
                <a:ea typeface="SimSun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smtClean="0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smtClean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smtClean="0">
                <a:ea typeface="SimSun" pitchFamily="2" charset="-122"/>
              </a:rPr>
              <a:t>Problem</a:t>
            </a:r>
            <a:r>
              <a:rPr lang="en-US" altLang="zh-CN" smtClean="0">
                <a:ea typeface="SimSun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8153400" cy="1104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/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Defining a </a:t>
            </a:r>
            <a:r>
              <a:rPr lang="en-US" altLang="zh-CN" dirty="0" err="1" smtClean="0">
                <a:ea typeface="SimSun" pitchFamily="2" charset="-122"/>
              </a:rPr>
              <a:t>Subproblem</a:t>
            </a:r>
            <a:endParaRPr lang="en-US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>
            <a:normAutofit fontScale="92500"/>
          </a:bodyPr>
          <a:lstStyle/>
          <a:p>
            <a:r>
              <a:rPr lang="en-US" altLang="zh-CN" smtClean="0">
                <a:ea typeface="SimSun" pitchFamily="2" charset="-122"/>
              </a:rPr>
              <a:t>We can do better with an algorithm based on dynamic programming</a:t>
            </a:r>
          </a:p>
          <a:p>
            <a:endParaRPr lang="en-US" altLang="zh-CN" smtClean="0">
              <a:ea typeface="SimSun" pitchFamily="2" charset="-122"/>
            </a:endParaRPr>
          </a:p>
          <a:p>
            <a:r>
              <a:rPr lang="en-US" altLang="zh-CN" smtClean="0">
                <a:ea typeface="SimSun" pitchFamily="2" charset="-122"/>
              </a:rPr>
              <a:t>We need to carefully identify the subproblems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39813" y="4038600"/>
            <a:ext cx="64277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Let’s try this:</a:t>
            </a:r>
          </a:p>
          <a:p>
            <a:pPr eaLnBrk="0" hangingPunct="0"/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If items are labeled </a:t>
            </a:r>
            <a:r>
              <a:rPr lang="en-US" altLang="zh-CN" sz="2800" b="0" i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1..n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, then a subproblem </a:t>
            </a:r>
          </a:p>
          <a:p>
            <a:pPr eaLnBrk="0" hangingPunct="0"/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would be to find an optimal solution for </a:t>
            </a:r>
          </a:p>
          <a:p>
            <a:pPr eaLnBrk="0" hangingPunct="0"/>
            <a:r>
              <a:rPr lang="en-US" altLang="zh-CN" sz="2800" b="0" i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</a:t>
            </a:r>
            <a:r>
              <a:rPr lang="en-US" altLang="zh-CN" sz="2800" b="0" i="1" baseline="-250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800" b="0" i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= {items labeled 1, 2, .. k}</a:t>
            </a:r>
            <a:endParaRPr lang="en-US" altLang="zh-CN" sz="2000" b="0">
              <a:solidFill>
                <a:schemeClr val="tx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-76200" y="-4572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 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Defining a </a:t>
            </a:r>
            <a:r>
              <a:rPr lang="en-US" altLang="zh-CN" dirty="0" smtClean="0">
                <a:ea typeface="SimSun" pitchFamily="2" charset="-122"/>
              </a:rPr>
              <a:t>Sub problem</a:t>
            </a:r>
            <a:endParaRPr lang="en-US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8 -</a:t>
            </a:r>
            <a:fld id="{CE8448AD-3952-4B87-B5A3-49D027ED6F10}" type="slidenum">
              <a:rPr lang="zh-TW" altLang="en-US">
                <a:ea typeface="PMingLiU" pitchFamily="18" charset="-120"/>
              </a:rPr>
              <a:pPr/>
              <a:t>2</a:t>
            </a:fld>
            <a:endParaRPr lang="zh-TW" altLang="en-US">
              <a:ea typeface="PMingLiU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binary search trees </a:t>
            </a:r>
            <a:endParaRPr lang="zh-TW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e.g.  binary search trees for 3, 7, 9, 12; </a:t>
            </a:r>
            <a:endParaRPr lang="zh-TW" alt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371600" y="2743200"/>
          <a:ext cx="7315200" cy="3789363"/>
        </p:xfrm>
        <a:graphic>
          <a:graphicData uri="http://schemas.openxmlformats.org/presentationml/2006/ole">
            <p:oleObj spid="_x0000_s1026" name="VISIO" r:id="rId3" imgW="6067440" imgH="31431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8 -</a:t>
            </a:r>
            <a:fld id="{5823D5D9-0726-438E-ABD0-B5D69C6F31A7}" type="slidenum">
              <a:rPr lang="zh-TW" altLang="en-US">
                <a:ea typeface="PMingLiU" pitchFamily="18" charset="-120"/>
              </a:rPr>
              <a:pPr/>
              <a:t>3</a:t>
            </a:fld>
            <a:endParaRPr lang="zh-TW" altLang="en-US">
              <a:ea typeface="PMingLiU" pitchFamily="18" charset="-12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binary search trees</a:t>
            </a:r>
            <a:endParaRPr lang="zh-TW" altLang="en-US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z="2800" smtClean="0"/>
              <a:t>n identifiers : a</a:t>
            </a:r>
            <a:r>
              <a:rPr lang="en-US" altLang="zh-TW" sz="2800" baseline="-30000" smtClean="0"/>
              <a:t>1 </a:t>
            </a:r>
            <a:r>
              <a:rPr lang="en-US" altLang="zh-TW" sz="2800" smtClean="0"/>
              <a:t>&lt;a</a:t>
            </a:r>
            <a:r>
              <a:rPr lang="en-US" altLang="zh-TW" sz="2800" baseline="-30000" smtClean="0"/>
              <a:t>2 </a:t>
            </a:r>
            <a:r>
              <a:rPr lang="en-US" altLang="zh-TW" sz="2800" smtClean="0"/>
              <a:t>&lt;a</a:t>
            </a:r>
            <a:r>
              <a:rPr lang="en-US" altLang="zh-TW" sz="2800" baseline="-30000" smtClean="0"/>
              <a:t>3 </a:t>
            </a:r>
            <a:r>
              <a:rPr lang="en-US" altLang="zh-TW" sz="2800" smtClean="0"/>
              <a:t>&lt;</a:t>
            </a:r>
            <a:r>
              <a:rPr lang="en-US" altLang="zh-TW" sz="2800" smtClean="0">
                <a:latin typeface="Times New Roman" pitchFamily="18" charset="0"/>
              </a:rPr>
              <a:t>…</a:t>
            </a:r>
            <a:r>
              <a:rPr lang="en-US" altLang="zh-TW" sz="2800" smtClean="0"/>
              <a:t>&lt; a</a:t>
            </a:r>
            <a:r>
              <a:rPr lang="en-US" altLang="zh-TW" sz="2800" baseline="-30000" smtClean="0"/>
              <a:t>n</a:t>
            </a:r>
            <a:r>
              <a:rPr lang="en-US" altLang="zh-TW" sz="2800" smtClean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smtClean="0"/>
              <a:t> P</a:t>
            </a:r>
            <a:r>
              <a:rPr lang="en-US" altLang="zh-TW" sz="2800" baseline="-30000" smtClean="0"/>
              <a:t>i</a:t>
            </a:r>
            <a:r>
              <a:rPr lang="en-US" altLang="zh-TW" sz="2800" smtClean="0"/>
              <a:t>, 1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800" smtClean="0"/>
              <a:t>i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800" smtClean="0"/>
              <a:t>n : the probability that a</a:t>
            </a:r>
            <a:r>
              <a:rPr lang="en-US" altLang="zh-TW" sz="2800" baseline="-30000" smtClean="0"/>
              <a:t>i</a:t>
            </a:r>
            <a:r>
              <a:rPr lang="en-US" altLang="zh-TW" sz="2800" smtClean="0"/>
              <a:t> is searched.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smtClean="0"/>
              <a:t> Q</a:t>
            </a:r>
            <a:r>
              <a:rPr lang="en-US" altLang="zh-TW" sz="2800" baseline="-30000" smtClean="0"/>
              <a:t>i</a:t>
            </a:r>
            <a:r>
              <a:rPr lang="en-US" altLang="zh-TW" sz="2800" smtClean="0"/>
              <a:t>, 0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800" smtClean="0"/>
              <a:t>i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800" smtClean="0"/>
              <a:t>n : the probability that x is searched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smtClean="0"/>
              <a:t>          where  a</a:t>
            </a:r>
            <a:r>
              <a:rPr lang="en-US" altLang="zh-TW" sz="2800" baseline="-30000" smtClean="0"/>
              <a:t>i</a:t>
            </a:r>
            <a:r>
              <a:rPr lang="en-US" altLang="zh-TW" sz="2800" smtClean="0"/>
              <a:t> &lt; x &lt; a</a:t>
            </a:r>
            <a:r>
              <a:rPr lang="en-US" altLang="zh-TW" sz="2800" baseline="-30000" smtClean="0"/>
              <a:t>i+1</a:t>
            </a:r>
            <a:r>
              <a:rPr lang="en-US" altLang="zh-TW" sz="2800" smtClean="0"/>
              <a:t> (a</a:t>
            </a:r>
            <a:r>
              <a:rPr lang="en-US" altLang="zh-TW" sz="2800" baseline="-30000" smtClean="0"/>
              <a:t>0</a:t>
            </a:r>
            <a:r>
              <a:rPr lang="en-US" altLang="zh-TW" sz="2800" smtClean="0"/>
              <a:t>=-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TW" sz="2800" smtClean="0"/>
              <a:t>, a</a:t>
            </a:r>
            <a:r>
              <a:rPr lang="en-US" altLang="zh-TW" sz="2800" baseline="-30000" smtClean="0"/>
              <a:t>n+1</a:t>
            </a:r>
            <a:r>
              <a:rPr lang="en-US" altLang="zh-TW" sz="2800" smtClean="0"/>
              <a:t>=</a:t>
            </a:r>
            <a:r>
              <a:rPr lang="en-US" altLang="zh-TW" sz="280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TW" sz="2800" smtClean="0"/>
              <a:t>).</a:t>
            </a:r>
          </a:p>
          <a:p>
            <a:pPr eaLnBrk="1" hangingPunct="1"/>
            <a:endParaRPr lang="zh-TW" altLang="en-US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76400" y="3886200"/>
          <a:ext cx="2149475" cy="914400"/>
        </p:xfrm>
        <a:graphic>
          <a:graphicData uri="http://schemas.openxmlformats.org/presentationml/2006/ole">
            <p:oleObj spid="_x0000_s2050" name="Equation" r:id="rId3" imgW="10159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8 -</a:t>
            </a:r>
            <a:fld id="{8BDA4896-7DC3-4B0C-9C6B-8AB13F532EA5}" type="slidenum">
              <a:rPr lang="zh-TW" altLang="en-US">
                <a:ea typeface="PMingLiU" pitchFamily="18" charset="-120"/>
              </a:rPr>
              <a:pPr/>
              <a:t>4</a:t>
            </a:fld>
            <a:endParaRPr lang="zh-TW" altLang="en-US">
              <a:ea typeface="PMingLiU" pitchFamily="18" charset="-12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685800"/>
            <a:ext cx="4687888" cy="3505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Identifiers : 4, 5, 8, 10, 11, 12, 14</a:t>
            </a:r>
          </a:p>
          <a:p>
            <a:pPr eaLnBrk="1" hangingPunct="1"/>
            <a:r>
              <a:rPr lang="en-US" altLang="zh-TW" sz="2800" smtClean="0"/>
              <a:t>Internal node : successful search, P</a:t>
            </a:r>
            <a:r>
              <a:rPr lang="en-US" altLang="zh-TW" sz="2800" baseline="-30000" smtClean="0"/>
              <a:t>i</a:t>
            </a:r>
            <a:r>
              <a:rPr lang="en-US" altLang="zh-TW" sz="2800" smtClean="0"/>
              <a:t> </a:t>
            </a:r>
          </a:p>
          <a:p>
            <a:pPr eaLnBrk="1" hangingPunct="1"/>
            <a:r>
              <a:rPr lang="en-US" altLang="zh-TW" sz="2800" smtClean="0"/>
              <a:t>External node : unsuccessful search, Q</a:t>
            </a:r>
            <a:r>
              <a:rPr lang="en-US" altLang="zh-TW" sz="2800" baseline="-30000" smtClean="0"/>
              <a:t>i</a:t>
            </a:r>
            <a:endParaRPr lang="zh-TW" altLang="en-US" sz="2800" smtClean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40386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33400" y="4606925"/>
            <a:ext cx="65532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/>
              <a:t>The expected cost of a binary tree: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/>
              <a:t>The level of the root : 1</a:t>
            </a:r>
            <a:endParaRPr lang="zh-TW" altLang="en-US"/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990600" y="4953000"/>
          <a:ext cx="4319588" cy="777875"/>
        </p:xfrm>
        <a:graphic>
          <a:graphicData uri="http://schemas.openxmlformats.org/presentationml/2006/ole">
            <p:oleObj spid="_x0000_s3074" name="Equation" r:id="rId4" imgW="24001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8 -</a:t>
            </a:r>
            <a:fld id="{2312172B-8E53-499B-83F1-4157B38C10CC}" type="slidenum">
              <a:rPr lang="zh-TW" altLang="en-US">
                <a:ea typeface="PMingLiU" pitchFamily="18" charset="-120"/>
              </a:rPr>
              <a:pPr/>
              <a:t>5</a:t>
            </a:fld>
            <a:endParaRPr lang="zh-TW" altLang="en-US">
              <a:ea typeface="PMingLiU" pitchFamily="18" charset="-12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93038" cy="6937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800" dirty="0" smtClean="0"/>
              <a:t>The dynamic programming approach</a:t>
            </a:r>
            <a:endParaRPr lang="zh-TW" altLang="en-US" sz="38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45488" cy="4343400"/>
          </a:xfrm>
        </p:spPr>
        <p:txBody>
          <a:bodyPr/>
          <a:lstStyle/>
          <a:p>
            <a:pPr algn="just" eaLnBrk="1" hangingPunct="1"/>
            <a:r>
              <a:rPr lang="en-US" altLang="zh-TW" sz="2800" smtClean="0"/>
              <a:t>Let C(i, j) denote the cost of an optimal binary search tree containing a</a:t>
            </a:r>
            <a:r>
              <a:rPr lang="en-US" altLang="zh-TW" sz="2800" baseline="-30000" smtClean="0"/>
              <a:t>i</a:t>
            </a:r>
            <a:r>
              <a:rPr lang="en-US" altLang="zh-TW" sz="2800" smtClean="0"/>
              <a:t>,</a:t>
            </a:r>
            <a:r>
              <a:rPr lang="en-US" altLang="zh-TW" sz="2800" smtClean="0">
                <a:latin typeface="Times New Roman" pitchFamily="18" charset="0"/>
              </a:rPr>
              <a:t>…</a:t>
            </a:r>
            <a:r>
              <a:rPr lang="en-US" altLang="zh-TW" sz="2800" smtClean="0"/>
              <a:t>,a</a:t>
            </a:r>
            <a:r>
              <a:rPr lang="en-US" altLang="zh-TW" sz="2800" baseline="-30000" smtClean="0"/>
              <a:t>j</a:t>
            </a:r>
            <a:r>
              <a:rPr lang="en-US" altLang="zh-TW" sz="2800" smtClean="0"/>
              <a:t> .</a:t>
            </a:r>
          </a:p>
          <a:p>
            <a:pPr algn="just" eaLnBrk="1" hangingPunct="1"/>
            <a:r>
              <a:rPr lang="en-US" altLang="zh-TW" sz="2800" smtClean="0"/>
              <a:t>The cost of the optimal binary search tree with a</a:t>
            </a:r>
            <a:r>
              <a:rPr lang="en-US" altLang="zh-TW" sz="2800" baseline="-30000" smtClean="0"/>
              <a:t>k</a:t>
            </a:r>
            <a:r>
              <a:rPr lang="en-US" altLang="zh-TW" sz="2800" smtClean="0"/>
              <a:t> as its root :</a:t>
            </a:r>
          </a:p>
          <a:p>
            <a:pPr eaLnBrk="1" hangingPunct="1"/>
            <a:endParaRPr lang="zh-TW" altLang="en-US" sz="2800" smtClean="0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2438400" y="4343400"/>
          <a:ext cx="4191000" cy="2514600"/>
        </p:xfrm>
        <a:graphic>
          <a:graphicData uri="http://schemas.openxmlformats.org/presentationml/2006/ole">
            <p:oleObj spid="_x0000_s4098" name="VISIO" r:id="rId3" imgW="3686760" imgH="2210760" progId="Visio.Drawing.6">
              <p:embed/>
            </p:oleObj>
          </a:graphicData>
        </a:graphic>
      </p:graphicFrame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4313238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99" name="Object 11"/>
          <p:cNvGraphicFramePr>
            <a:graphicFrameLocks noChangeAspect="1"/>
          </p:cNvGraphicFramePr>
          <p:nvPr/>
        </p:nvGraphicFramePr>
        <p:xfrm>
          <a:off x="265113" y="3352800"/>
          <a:ext cx="8878887" cy="866775"/>
        </p:xfrm>
        <a:graphic>
          <a:graphicData uri="http://schemas.openxmlformats.org/presentationml/2006/ole">
            <p:oleObj spid="_x0000_s4099" name="Equation" r:id="rId4" imgW="515592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8 -</a:t>
            </a:r>
            <a:fld id="{79C0BC7D-1695-4AA8-8771-6ABFA4587421}" type="slidenum">
              <a:rPr lang="zh-TW" altLang="en-US">
                <a:ea typeface="PMingLiU" pitchFamily="18" charset="-120"/>
              </a:rPr>
              <a:pPr/>
              <a:t>6</a:t>
            </a:fld>
            <a:endParaRPr lang="zh-TW" altLang="en-US">
              <a:ea typeface="PMingLiU" pitchFamily="18" charset="-120"/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2209800" y="260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96925" y="1308100"/>
          <a:ext cx="8008938" cy="2994025"/>
        </p:xfrm>
        <a:graphic>
          <a:graphicData uri="http://schemas.openxmlformats.org/presentationml/2006/ole">
            <p:oleObj spid="_x0000_s5122" name="Equation" r:id="rId3" imgW="3632040" imgH="1358640" progId="Equation.3">
              <p:embed/>
            </p:oleObj>
          </a:graphicData>
        </a:graphic>
      </p:graphicFrame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68262"/>
            <a:ext cx="7793038" cy="6937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/>
              <a:t>General formula</a:t>
            </a:r>
            <a:endParaRPr lang="zh-TW" altLang="en-US" dirty="0" smtClean="0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514600" y="4389438"/>
          <a:ext cx="4114800" cy="2468562"/>
        </p:xfrm>
        <a:graphic>
          <a:graphicData uri="http://schemas.openxmlformats.org/presentationml/2006/ole">
            <p:oleObj spid="_x0000_s5123" name="VISIO" r:id="rId4" imgW="3686760" imgH="22107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8 -</a:t>
            </a:r>
            <a:fld id="{242CC04F-3F7F-4E83-B8D0-90B86115A4B0}" type="slidenum">
              <a:rPr lang="zh-TW" altLang="en-US">
                <a:ea typeface="PMingLiU" pitchFamily="18" charset="-120"/>
              </a:rPr>
              <a:pPr/>
              <a:t>7</a:t>
            </a:fld>
            <a:endParaRPr lang="zh-TW" altLang="en-US">
              <a:ea typeface="PMingLiU" pitchFamily="18" charset="-12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93038" cy="6937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500" dirty="0" smtClean="0"/>
              <a:t>Computation relationships of </a:t>
            </a:r>
            <a:r>
              <a:rPr lang="en-US" altLang="zh-TW" sz="3500" dirty="0" smtClean="0"/>
              <a:t>sub trees</a:t>
            </a:r>
            <a:endParaRPr lang="zh-TW" altLang="en-US" sz="3500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e.g. n=4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algn="just" eaLnBrk="1" hangingPunct="1">
              <a:lnSpc>
                <a:spcPct val="90000"/>
              </a:lnSpc>
            </a:pPr>
            <a:endParaRPr lang="en-US" altLang="zh-TW" sz="2400" smtClean="0"/>
          </a:p>
          <a:p>
            <a:pPr algn="just" eaLnBrk="1" hangingPunct="1">
              <a:lnSpc>
                <a:spcPct val="90000"/>
              </a:lnSpc>
            </a:pPr>
            <a:endParaRPr lang="en-US" altLang="zh-TW" sz="240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zh-TW" sz="2400" smtClean="0"/>
              <a:t>Time complexity : O(n</a:t>
            </a:r>
            <a:r>
              <a:rPr lang="en-US" altLang="zh-TW" sz="2400" baseline="30000" smtClean="0"/>
              <a:t>3</a:t>
            </a:r>
            <a:r>
              <a:rPr lang="en-US" altLang="zh-TW" sz="2400" smtClean="0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/>
              <a:t>  	when j-i=m, there are (n-m) C(i, j)</a:t>
            </a:r>
            <a:r>
              <a:rPr lang="en-US" altLang="zh-TW" sz="2400" smtClean="0">
                <a:latin typeface="Times New Roman" pitchFamily="18" charset="0"/>
              </a:rPr>
              <a:t>’</a:t>
            </a:r>
            <a:r>
              <a:rPr lang="en-US" altLang="zh-TW" sz="2400" smtClean="0"/>
              <a:t>s to compute.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/>
              <a:t>  	Each C(i, j) with j-i=m can be computed in O(m) time.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/>
              <a:t>	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286000" y="1600200"/>
          <a:ext cx="4724400" cy="3019425"/>
        </p:xfrm>
        <a:graphic>
          <a:graphicData uri="http://schemas.openxmlformats.org/presentationml/2006/ole">
            <p:oleObj spid="_x0000_s6146" name="VISIO" r:id="rId3" imgW="4010040" imgH="2562120" progId="Visio.Drawing.6">
              <p:embed/>
            </p:oleObj>
          </a:graphicData>
        </a:graphic>
      </p:graphicFrame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1676400" y="5791200"/>
          <a:ext cx="3810000" cy="844550"/>
        </p:xfrm>
        <a:graphic>
          <a:graphicData uri="http://schemas.openxmlformats.org/presentationml/2006/ole">
            <p:oleObj spid="_x0000_s6147" name="Equation" r:id="rId4" imgW="154908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Knapsack problem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 marL="609600" indent="-609600">
              <a:buFont typeface="Monotype Sorts" pitchFamily="80" charset="2"/>
              <a:buNone/>
            </a:pPr>
            <a:r>
              <a:rPr lang="en-US" altLang="zh-CN" sz="3000" smtClean="0">
                <a:ea typeface="SimSun" pitchFamily="2" charset="-122"/>
              </a:rPr>
              <a:t>There are two versions of the problem: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smtClean="0">
                <a:ea typeface="SimSun" pitchFamily="2" charset="-122"/>
              </a:rPr>
              <a:t>“0-1 knapsack problem”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r>
              <a:rPr lang="en-US" altLang="zh-CN" sz="2200" smtClean="0">
                <a:ea typeface="SimSun" pitchFamily="2" charset="-122"/>
              </a:rPr>
              <a:t>Items are indivisible; you either take an item or not. Some special instances can be solved with </a:t>
            </a:r>
            <a:r>
              <a:rPr lang="en-US" altLang="zh-CN" sz="2200" i="1" smtClean="0">
                <a:solidFill>
                  <a:schemeClr val="hlink"/>
                </a:solidFill>
                <a:ea typeface="SimSun" pitchFamily="2" charset="-122"/>
              </a:rPr>
              <a:t>dynamic programming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endParaRPr lang="en-US" altLang="zh-CN" sz="2200" i="1" smtClean="0">
              <a:solidFill>
                <a:schemeClr val="hlink"/>
              </a:solidFill>
              <a:ea typeface="SimSun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smtClean="0">
                <a:ea typeface="SimSun" pitchFamily="2" charset="-122"/>
              </a:rPr>
              <a:t>“Fractional knapsack problem”</a:t>
            </a:r>
          </a:p>
          <a:p>
            <a:pPr marL="1200150" lvl="2" indent="-342900">
              <a:spcBef>
                <a:spcPct val="0"/>
              </a:spcBef>
            </a:pPr>
            <a:r>
              <a:rPr lang="en-US" altLang="zh-CN" sz="2200" smtClean="0">
                <a:ea typeface="SimSun" pitchFamily="2" charset="-122"/>
              </a:rPr>
              <a:t>Items are divisible: you can take any fraction of an item </a:t>
            </a:r>
            <a:endParaRPr lang="en-US" altLang="zh-CN" sz="2200" smtClean="0">
              <a:solidFill>
                <a:schemeClr val="tx2"/>
              </a:solidFill>
              <a:ea typeface="SimSun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endParaRPr lang="en-US" altLang="zh-CN" sz="2000" smtClean="0">
              <a:ea typeface="SimSun" pitchFamily="2" charset="-122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SimSun" pitchFamily="2" charset="-122"/>
              </a:rPr>
              <a:t>Given a knapsack with maximum capacity 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smtClean="0">
                <a:ea typeface="SimSun" pitchFamily="2" charset="-122"/>
              </a:rPr>
              <a:t>, and a set </a:t>
            </a:r>
            <a:r>
              <a:rPr lang="en-US" altLang="zh-CN" i="1" smtClean="0">
                <a:ea typeface="SimSun" pitchFamily="2" charset="-122"/>
              </a:rPr>
              <a:t>S</a:t>
            </a:r>
            <a:r>
              <a:rPr lang="en-US" altLang="zh-CN" smtClean="0">
                <a:ea typeface="SimSun" pitchFamily="2" charset="-122"/>
              </a:rPr>
              <a:t> consisting of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itchFamily="2" charset="-122"/>
              </a:rPr>
              <a:t>Each item </a:t>
            </a:r>
            <a:r>
              <a:rPr lang="en-US" altLang="zh-CN" i="1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has some weight 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and benefit value </a:t>
            </a:r>
            <a:r>
              <a:rPr lang="en-US" altLang="zh-CN" i="1" smtClean="0">
                <a:ea typeface="SimSun" pitchFamily="2" charset="-122"/>
              </a:rPr>
              <a:t>b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baseline="-25000" smtClean="0">
                <a:ea typeface="SimSun" pitchFamily="2" charset="-122"/>
              </a:rPr>
              <a:t>  </a:t>
            </a:r>
            <a:r>
              <a:rPr lang="en-US" altLang="zh-CN" smtClean="0">
                <a:ea typeface="SimSun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smtClean="0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smtClean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smtClean="0">
                <a:ea typeface="SimSun" pitchFamily="2" charset="-122"/>
              </a:rPr>
              <a:t>Problem</a:t>
            </a:r>
            <a:r>
              <a:rPr lang="en-US" altLang="zh-CN" smtClean="0">
                <a:ea typeface="SimSun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0-1 Knapsack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535</Words>
  <Application>Microsoft Office PowerPoint</Application>
  <PresentationFormat>On-screen Show (4:3)</PresentationFormat>
  <Paragraphs>81</Paragraphs>
  <Slides>15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Visio 2000 Drawing</vt:lpstr>
      <vt:lpstr>Microsoft 方程式編輯器 3.0</vt:lpstr>
      <vt:lpstr>Equation</vt:lpstr>
      <vt:lpstr>CSE408 Optimal binary search tree and  Knapsack problem</vt:lpstr>
      <vt:lpstr>Optimal binary search trees </vt:lpstr>
      <vt:lpstr>Optimal binary search trees</vt:lpstr>
      <vt:lpstr>Slide 4</vt:lpstr>
      <vt:lpstr>The dynamic programming approach</vt:lpstr>
      <vt:lpstr>General formula</vt:lpstr>
      <vt:lpstr>Computation relationships of sub trees</vt:lpstr>
      <vt:lpstr>Knapsack problem</vt:lpstr>
      <vt:lpstr>0-1 Knapsack problem</vt:lpstr>
      <vt:lpstr>0-1 Knapsack problem</vt:lpstr>
      <vt:lpstr>0-1 Knapsack problem: brute-force approach</vt:lpstr>
      <vt:lpstr>0-1 Knapsack problem:  dynamic programming pproach</vt:lpstr>
      <vt:lpstr> Defining a Subproblem</vt:lpstr>
      <vt:lpstr>  Defining a Sub problem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109</cp:revision>
  <dcterms:created xsi:type="dcterms:W3CDTF">2014-12-10T04:50:26Z</dcterms:created>
  <dcterms:modified xsi:type="dcterms:W3CDTF">2014-12-18T05:55:33Z</dcterms:modified>
</cp:coreProperties>
</file>