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29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2003 </a:t>
            </a:r>
          </a:p>
          <a:p>
            <a:pPr>
              <a:defRPr/>
            </a:pPr>
            <a:r>
              <a:rPr lang="en-US"/>
              <a:t>Sanath Jayasena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C0EB4850-4FD9-4431-867C-A677621DC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  <a:lvl2pPr>
              <a:defRPr b="0">
                <a:solidFill>
                  <a:schemeClr val="tx1"/>
                </a:solidFill>
                <a:effectLst/>
              </a:defRPr>
            </a:lvl2pPr>
            <a:lvl3pPr>
              <a:defRPr b="0">
                <a:solidFill>
                  <a:schemeClr val="tx1"/>
                </a:solidFill>
                <a:effectLst/>
              </a:defRPr>
            </a:lvl3pPr>
            <a:lvl4pPr>
              <a:defRPr b="0">
                <a:solidFill>
                  <a:schemeClr val="tx1"/>
                </a:solidFill>
                <a:effectLst/>
              </a:defRPr>
            </a:lvl4pPr>
            <a:lvl5pPr>
              <a:defRPr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263775"/>
            <a:ext cx="8856662" cy="14700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Matrix Chain Multiplication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20300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24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11-</a:t>
            </a:r>
            <a:fld id="{136BC7F0-26E9-4924-B57C-DBDE5B0AA64F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Dynamic Programming Approach </a:t>
            </a:r>
            <a:r>
              <a:rPr lang="en-US" sz="2000" smtClean="0"/>
              <a:t>…contd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609600" indent="-609600" eaLnBrk="1" hangingPunct="1"/>
            <a:r>
              <a:rPr lang="en-US" smtClean="0">
                <a:solidFill>
                  <a:srgbClr val="009900"/>
                </a:solidFill>
                <a:cs typeface="Arial" pitchFamily="34" charset="0"/>
                <a:sym typeface="Symbol" pitchFamily="18" charset="2"/>
              </a:rPr>
              <a:t>Recursive definition of the value of an optimal solution</a:t>
            </a:r>
          </a:p>
          <a:p>
            <a:pPr marL="990600" lvl="1" indent="-533400" eaLnBrk="1" hangingPunct="1"/>
            <a:r>
              <a:rPr lang="en-US" smtClean="0">
                <a:cs typeface="Arial" pitchFamily="34" charset="0"/>
                <a:sym typeface="Symbol" pitchFamily="18" charset="2"/>
              </a:rPr>
              <a:t>Let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m</a:t>
            </a:r>
            <a:r>
              <a:rPr lang="en-US" smtClean="0">
                <a:cs typeface="Arial" pitchFamily="34" charset="0"/>
                <a:sym typeface="Symbol" pitchFamily="18" charset="2"/>
              </a:rPr>
              <a:t>[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i</a:t>
            </a:r>
            <a:r>
              <a:rPr lang="en-US" smtClean="0">
                <a:cs typeface="Arial" pitchFamily="34" charset="0"/>
                <a:sym typeface="Symbol" pitchFamily="18" charset="2"/>
              </a:rPr>
              <a:t>,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j</a:t>
            </a:r>
            <a:r>
              <a:rPr lang="en-US" smtClean="0">
                <a:cs typeface="Arial" pitchFamily="34" charset="0"/>
                <a:sym typeface="Symbol" pitchFamily="18" charset="2"/>
              </a:rPr>
              <a:t>] be the minimum number of scalar multiplications necessary to compute A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j</a:t>
            </a:r>
            <a:endParaRPr lang="en-US" smtClean="0">
              <a:cs typeface="Arial" pitchFamily="34" charset="0"/>
              <a:sym typeface="Symbol" pitchFamily="18" charset="2"/>
            </a:endParaRPr>
          </a:p>
          <a:p>
            <a:pPr marL="990600" lvl="1" indent="-533400" eaLnBrk="1" hangingPunct="1"/>
            <a:r>
              <a:rPr lang="en-US" smtClean="0">
                <a:cs typeface="Arial" pitchFamily="34" charset="0"/>
                <a:sym typeface="Symbol" pitchFamily="18" charset="2"/>
              </a:rPr>
              <a:t>Minimum cost to compute A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1..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n</a:t>
            </a:r>
            <a:r>
              <a:rPr lang="en-US" smtClean="0">
                <a:cs typeface="Arial" pitchFamily="34" charset="0"/>
                <a:sym typeface="Symbol" pitchFamily="18" charset="2"/>
              </a:rPr>
              <a:t> is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m</a:t>
            </a:r>
            <a:r>
              <a:rPr lang="en-US" smtClean="0">
                <a:cs typeface="Arial" pitchFamily="34" charset="0"/>
                <a:sym typeface="Symbol" pitchFamily="18" charset="2"/>
              </a:rPr>
              <a:t>[1,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n</a:t>
            </a:r>
            <a:r>
              <a:rPr lang="en-US" smtClean="0">
                <a:cs typeface="Arial" pitchFamily="34" charset="0"/>
                <a:sym typeface="Symbol" pitchFamily="18" charset="2"/>
              </a:rPr>
              <a:t>]</a:t>
            </a:r>
          </a:p>
          <a:p>
            <a:pPr marL="990600" lvl="1" indent="-533400" eaLnBrk="1" hangingPunct="1"/>
            <a:r>
              <a:rPr lang="en-US" smtClean="0"/>
              <a:t>Suppose the optimal parenthesization of </a:t>
            </a:r>
            <a:r>
              <a:rPr lang="en-US" smtClean="0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j</a:t>
            </a:r>
            <a:r>
              <a:rPr lang="en-US" smtClean="0">
                <a:cs typeface="Arial" pitchFamily="34" charset="0"/>
                <a:sym typeface="Symbol" pitchFamily="18" charset="2"/>
              </a:rPr>
              <a:t> </a:t>
            </a:r>
            <a:r>
              <a:rPr lang="en-US" smtClean="0"/>
              <a:t>splits the product </a:t>
            </a:r>
            <a:r>
              <a:rPr lang="en-US" smtClean="0">
                <a:cs typeface="Arial" pitchFamily="34" charset="0"/>
                <a:sym typeface="Symbol" pitchFamily="18" charset="2"/>
              </a:rPr>
              <a:t>between </a:t>
            </a:r>
            <a:r>
              <a:rPr lang="en-US" smtClean="0"/>
              <a:t>A</a:t>
            </a:r>
            <a:r>
              <a:rPr lang="en-US" i="1" baseline="-25000" smtClean="0"/>
              <a:t>k</a:t>
            </a:r>
            <a:r>
              <a:rPr lang="en-US" smtClean="0"/>
              <a:t> </a:t>
            </a:r>
            <a:r>
              <a:rPr lang="en-US" smtClean="0">
                <a:cs typeface="Arial" pitchFamily="34" charset="0"/>
                <a:sym typeface="Symbol" pitchFamily="18" charset="2"/>
              </a:rPr>
              <a:t>and </a:t>
            </a:r>
            <a:r>
              <a:rPr lang="en-US" smtClean="0"/>
              <a:t>A</a:t>
            </a:r>
            <a:r>
              <a:rPr lang="en-US" i="1" baseline="-25000" smtClean="0"/>
              <a:t>k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 smtClean="0">
                <a:cs typeface="Arial" pitchFamily="34" charset="0"/>
                <a:sym typeface="Symbol" pitchFamily="18" charset="2"/>
              </a:rPr>
              <a:t>for some integer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k</a:t>
            </a:r>
            <a:r>
              <a:rPr lang="en-US" smtClean="0">
                <a:cs typeface="Arial" pitchFamily="34" charset="0"/>
                <a:sym typeface="Symbol" pitchFamily="18" charset="2"/>
              </a:rPr>
              <a:t> where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i</a:t>
            </a:r>
            <a:r>
              <a:rPr lang="en-US" smtClean="0">
                <a:cs typeface="Arial" pitchFamily="34" charset="0"/>
                <a:sym typeface="Symbol" pitchFamily="18" charset="2"/>
              </a:rPr>
              <a:t> ≤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k</a:t>
            </a:r>
            <a:r>
              <a:rPr lang="en-US" smtClean="0">
                <a:cs typeface="Arial" pitchFamily="34" charset="0"/>
                <a:sym typeface="Symbol" pitchFamily="18" charset="2"/>
              </a:rPr>
              <a:t> &lt;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j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11-</a:t>
            </a:r>
            <a:fld id="{2AEFD292-82FF-4929-AC79-D4A20422AC16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Dynamic Programming Approach </a:t>
            </a:r>
            <a:r>
              <a:rPr lang="en-US" sz="2000" smtClean="0"/>
              <a:t>…contd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990600" lvl="1" indent="-533400" eaLnBrk="1" hangingPunct="1"/>
            <a:r>
              <a:rPr lang="en-US" smtClean="0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j</a:t>
            </a:r>
            <a:r>
              <a:rPr lang="en-US" smtClean="0">
                <a:cs typeface="Arial" pitchFamily="34" charset="0"/>
                <a:sym typeface="Symbol" pitchFamily="18" charset="2"/>
              </a:rPr>
              <a:t> </a:t>
            </a:r>
            <a:r>
              <a:rPr lang="en-US" smtClean="0"/>
              <a:t>= (A</a:t>
            </a:r>
            <a:r>
              <a:rPr lang="en-US" i="1" baseline="-25000" smtClean="0"/>
              <a:t>i </a:t>
            </a:r>
            <a:r>
              <a:rPr lang="en-US" smtClean="0"/>
              <a:t>A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…A</a:t>
            </a:r>
            <a:r>
              <a:rPr lang="en-US" i="1" baseline="-25000" smtClean="0"/>
              <a:t>k</a:t>
            </a:r>
            <a:r>
              <a:rPr lang="en-US" smtClean="0"/>
              <a:t>)</a:t>
            </a:r>
            <a:r>
              <a:rPr lang="en-US" smtClean="0">
                <a:cs typeface="Arial" pitchFamily="34" charset="0"/>
              </a:rPr>
              <a:t>·</a:t>
            </a:r>
            <a:r>
              <a:rPr lang="en-US" smtClean="0"/>
              <a:t>(A</a:t>
            </a:r>
            <a:r>
              <a:rPr lang="en-US" i="1" baseline="-25000" smtClean="0"/>
              <a:t>k</a:t>
            </a:r>
            <a:r>
              <a:rPr lang="en-US" baseline="-25000" smtClean="0"/>
              <a:t>+1</a:t>
            </a:r>
            <a:r>
              <a:rPr lang="en-US" smtClean="0"/>
              <a:t>A</a:t>
            </a:r>
            <a:r>
              <a:rPr lang="en-US" i="1" baseline="-25000" smtClean="0"/>
              <a:t>k</a:t>
            </a:r>
            <a:r>
              <a:rPr lang="en-US" baseline="-25000" smtClean="0"/>
              <a:t>+2</a:t>
            </a:r>
            <a:r>
              <a:rPr lang="en-US" smtClean="0"/>
              <a:t>…A</a:t>
            </a:r>
            <a:r>
              <a:rPr lang="en-US" i="1" baseline="-25000" smtClean="0"/>
              <a:t>j</a:t>
            </a:r>
            <a:r>
              <a:rPr lang="en-US" smtClean="0"/>
              <a:t>)= </a:t>
            </a:r>
            <a:r>
              <a:rPr lang="en-US" smtClean="0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k</a:t>
            </a:r>
            <a:r>
              <a:rPr lang="en-US" smtClean="0">
                <a:cs typeface="Arial" pitchFamily="34" charset="0"/>
                <a:sym typeface="Symbol" pitchFamily="18" charset="2"/>
              </a:rPr>
              <a:t> </a:t>
            </a:r>
            <a:r>
              <a:rPr lang="en-US" smtClean="0">
                <a:cs typeface="Arial" pitchFamily="34" charset="0"/>
              </a:rPr>
              <a:t>· </a:t>
            </a:r>
            <a:r>
              <a:rPr lang="en-US" smtClean="0">
                <a:cs typeface="Arial" pitchFamily="34" charset="0"/>
                <a:sym typeface="Symbol" pitchFamily="18" charset="2"/>
              </a:rPr>
              <a:t>A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k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+1..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j</a:t>
            </a:r>
            <a:r>
              <a:rPr lang="en-US" smtClean="0">
                <a:cs typeface="Arial" pitchFamily="34" charset="0"/>
                <a:sym typeface="Symbol" pitchFamily="18" charset="2"/>
              </a:rPr>
              <a:t> </a:t>
            </a:r>
          </a:p>
          <a:p>
            <a:pPr marL="990600" lvl="1" indent="-533400" eaLnBrk="1" hangingPunct="1"/>
            <a:r>
              <a:rPr lang="en-US" smtClean="0">
                <a:cs typeface="Arial" pitchFamily="34" charset="0"/>
                <a:sym typeface="Symbol" pitchFamily="18" charset="2"/>
              </a:rPr>
              <a:t>Cost of computing A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j</a:t>
            </a:r>
            <a:r>
              <a:rPr lang="en-US" smtClean="0">
                <a:cs typeface="Arial" pitchFamily="34" charset="0"/>
                <a:sym typeface="Symbol" pitchFamily="18" charset="2"/>
              </a:rPr>
              <a:t> = cost of computing A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k</a:t>
            </a:r>
            <a:r>
              <a:rPr lang="en-US" smtClean="0">
                <a:cs typeface="Arial" pitchFamily="34" charset="0"/>
                <a:sym typeface="Symbol" pitchFamily="18" charset="2"/>
              </a:rPr>
              <a:t> + cost of computing A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k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+1..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j</a:t>
            </a:r>
            <a:r>
              <a:rPr lang="en-US" smtClean="0">
                <a:cs typeface="Arial" pitchFamily="34" charset="0"/>
                <a:sym typeface="Symbol" pitchFamily="18" charset="2"/>
              </a:rPr>
              <a:t> + cost of multiplying A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k</a:t>
            </a:r>
            <a:r>
              <a:rPr lang="en-US" smtClean="0">
                <a:cs typeface="Arial" pitchFamily="34" charset="0"/>
                <a:sym typeface="Symbol" pitchFamily="18" charset="2"/>
              </a:rPr>
              <a:t> and A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k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+1..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j</a:t>
            </a:r>
          </a:p>
          <a:p>
            <a:pPr marL="990600" lvl="1" indent="-533400" eaLnBrk="1" hangingPunct="1"/>
            <a:r>
              <a:rPr lang="en-US" smtClean="0">
                <a:cs typeface="Arial" pitchFamily="34" charset="0"/>
                <a:sym typeface="Symbol" pitchFamily="18" charset="2"/>
              </a:rPr>
              <a:t>Cost of multiplying A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k</a:t>
            </a:r>
            <a:r>
              <a:rPr lang="en-US" smtClean="0">
                <a:cs typeface="Arial" pitchFamily="34" charset="0"/>
                <a:sym typeface="Symbol" pitchFamily="18" charset="2"/>
              </a:rPr>
              <a:t> and A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k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+1..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j </a:t>
            </a:r>
            <a:r>
              <a:rPr lang="en-US" smtClean="0">
                <a:cs typeface="Arial" pitchFamily="34" charset="0"/>
                <a:sym typeface="Symbol" pitchFamily="18" charset="2"/>
              </a:rPr>
              <a:t>is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-1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k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j</a:t>
            </a:r>
          </a:p>
          <a:p>
            <a:pPr marL="990600" lvl="1" indent="-533400" eaLnBrk="1" hangingPunct="1"/>
            <a:endParaRPr lang="en-US" i="1" baseline="-25000" smtClean="0">
              <a:cs typeface="Arial" pitchFamily="34" charset="0"/>
              <a:sym typeface="Symbol" pitchFamily="18" charset="2"/>
            </a:endParaRPr>
          </a:p>
          <a:p>
            <a:pPr marL="990600" lvl="1" indent="-533400" eaLnBrk="1" hangingPunct="1"/>
            <a:r>
              <a:rPr lang="en-US" i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m</a:t>
            </a:r>
            <a:r>
              <a:rPr lang="en-US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[</a:t>
            </a:r>
            <a:r>
              <a:rPr lang="en-US" i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i</a:t>
            </a:r>
            <a:r>
              <a:rPr lang="en-US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, </a:t>
            </a:r>
            <a:r>
              <a:rPr lang="en-US" i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j </a:t>
            </a:r>
            <a:r>
              <a:rPr lang="en-US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] = </a:t>
            </a:r>
            <a:r>
              <a:rPr lang="en-US" i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m</a:t>
            </a:r>
            <a:r>
              <a:rPr lang="en-US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[</a:t>
            </a:r>
            <a:r>
              <a:rPr lang="en-US" i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i</a:t>
            </a:r>
            <a:r>
              <a:rPr lang="en-US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, </a:t>
            </a:r>
            <a:r>
              <a:rPr lang="en-US" i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k</a:t>
            </a:r>
            <a:r>
              <a:rPr lang="en-US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] + </a:t>
            </a:r>
            <a:r>
              <a:rPr lang="en-US" i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m</a:t>
            </a:r>
            <a:r>
              <a:rPr lang="en-US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[</a:t>
            </a:r>
            <a:r>
              <a:rPr lang="en-US" i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k</a:t>
            </a:r>
            <a:r>
              <a:rPr lang="en-US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+1, </a:t>
            </a:r>
            <a:r>
              <a:rPr lang="en-US" i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j </a:t>
            </a:r>
            <a:r>
              <a:rPr lang="en-US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] + </a:t>
            </a:r>
            <a:r>
              <a:rPr lang="en-US" i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-1</a:t>
            </a:r>
            <a:r>
              <a:rPr lang="en-US" i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k </a:t>
            </a:r>
            <a:r>
              <a:rPr lang="en-US" i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p</a:t>
            </a:r>
            <a:r>
              <a:rPr lang="en-US" i="1" baseline="-25000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j  </a:t>
            </a:r>
            <a:r>
              <a:rPr lang="en-US" i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          for i</a:t>
            </a:r>
            <a:r>
              <a:rPr lang="en-US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 ≤ </a:t>
            </a:r>
            <a:r>
              <a:rPr lang="en-US" i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k</a:t>
            </a:r>
            <a:r>
              <a:rPr lang="en-US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 &lt; </a:t>
            </a:r>
            <a:r>
              <a:rPr lang="en-US" i="1" smtClean="0">
                <a:solidFill>
                  <a:srgbClr val="CC6600"/>
                </a:solidFill>
                <a:cs typeface="Arial" pitchFamily="34" charset="0"/>
                <a:sym typeface="Symbol" pitchFamily="18" charset="2"/>
              </a:rPr>
              <a:t>j</a:t>
            </a:r>
            <a:endParaRPr lang="en-US" smtClean="0">
              <a:solidFill>
                <a:srgbClr val="CC6600"/>
              </a:solidFill>
            </a:endParaRPr>
          </a:p>
          <a:p>
            <a:pPr marL="990600" lvl="1" indent="-533400" eaLnBrk="1" hangingPunct="1"/>
            <a:r>
              <a:rPr lang="en-US" i="1" smtClean="0">
                <a:cs typeface="Arial" pitchFamily="34" charset="0"/>
                <a:sym typeface="Symbol" pitchFamily="18" charset="2"/>
              </a:rPr>
              <a:t>m</a:t>
            </a:r>
            <a:r>
              <a:rPr lang="en-US" smtClean="0">
                <a:cs typeface="Arial" pitchFamily="34" charset="0"/>
                <a:sym typeface="Symbol" pitchFamily="18" charset="2"/>
              </a:rPr>
              <a:t>[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i</a:t>
            </a:r>
            <a:r>
              <a:rPr lang="en-US" smtClean="0">
                <a:cs typeface="Arial" pitchFamily="34" charset="0"/>
                <a:sym typeface="Symbol" pitchFamily="18" charset="2"/>
              </a:rPr>
              <a:t>,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i </a:t>
            </a:r>
            <a:r>
              <a:rPr lang="en-US" smtClean="0">
                <a:cs typeface="Arial" pitchFamily="34" charset="0"/>
                <a:sym typeface="Symbol" pitchFamily="18" charset="2"/>
              </a:rPr>
              <a:t>] = 0 for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i</a:t>
            </a:r>
            <a:r>
              <a:rPr lang="en-US" smtClean="0">
                <a:cs typeface="Arial" pitchFamily="34" charset="0"/>
                <a:sym typeface="Symbol" pitchFamily="18" charset="2"/>
              </a:rPr>
              <a:t>=1,2,…,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11-</a:t>
            </a:r>
            <a:fld id="{4E166A56-637E-4A9B-B6AF-147730F01C12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Dynamic Programming Approach </a:t>
            </a:r>
            <a:r>
              <a:rPr lang="en-US" sz="2000" smtClean="0"/>
              <a:t>…contd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marL="990600" lvl="1" indent="-533400" eaLnBrk="1" hangingPunct="1"/>
            <a:r>
              <a:rPr lang="en-US" smtClean="0">
                <a:cs typeface="Arial" pitchFamily="34" charset="0"/>
                <a:sym typeface="Symbol" pitchFamily="18" charset="2"/>
              </a:rPr>
              <a:t>But</a:t>
            </a:r>
            <a:r>
              <a:rPr lang="en-US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…</a:t>
            </a:r>
            <a:r>
              <a:rPr lang="en-US" smtClean="0">
                <a:cs typeface="Arial" pitchFamily="34" charset="0"/>
                <a:sym typeface="Symbol" pitchFamily="18" charset="2"/>
              </a:rPr>
              <a:t> optimal parenthesization occurs at one value of k among all possible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i</a:t>
            </a:r>
            <a:r>
              <a:rPr lang="en-US" smtClean="0">
                <a:cs typeface="Arial" pitchFamily="34" charset="0"/>
                <a:sym typeface="Symbol" pitchFamily="18" charset="2"/>
              </a:rPr>
              <a:t> ≤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k</a:t>
            </a:r>
            <a:r>
              <a:rPr lang="en-US" smtClean="0">
                <a:cs typeface="Arial" pitchFamily="34" charset="0"/>
                <a:sym typeface="Symbol" pitchFamily="18" charset="2"/>
              </a:rPr>
              <a:t> &lt;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j</a:t>
            </a:r>
            <a:endParaRPr lang="en-US" smtClean="0"/>
          </a:p>
          <a:p>
            <a:pPr marL="990600" lvl="1" indent="-533400" eaLnBrk="1" hangingPunct="1"/>
            <a:r>
              <a:rPr lang="en-US" smtClean="0">
                <a:cs typeface="Arial" pitchFamily="34" charset="0"/>
                <a:sym typeface="Symbol" pitchFamily="18" charset="2"/>
              </a:rPr>
              <a:t>Check all these and select the best one</a:t>
            </a:r>
          </a:p>
          <a:p>
            <a:pPr marL="990600" lvl="1" indent="-533400" eaLnBrk="1" hangingPunct="1"/>
            <a:endParaRPr lang="en-US" i="1" smtClean="0">
              <a:cs typeface="Arial" pitchFamily="34" charset="0"/>
              <a:sym typeface="Symbol" pitchFamily="18" charset="2"/>
            </a:endParaRP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228600" y="43434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>
                <a:solidFill>
                  <a:srgbClr val="3333FF"/>
                </a:solidFill>
              </a:rPr>
              <a:t>m</a:t>
            </a:r>
            <a:r>
              <a:rPr lang="en-US" sz="2800">
                <a:solidFill>
                  <a:srgbClr val="3333FF"/>
                </a:solidFill>
              </a:rPr>
              <a:t>[</a:t>
            </a:r>
            <a:r>
              <a:rPr lang="en-US" sz="2800" i="1">
                <a:solidFill>
                  <a:srgbClr val="3333FF"/>
                </a:solidFill>
              </a:rPr>
              <a:t>i</a:t>
            </a:r>
            <a:r>
              <a:rPr lang="en-US" sz="2800">
                <a:solidFill>
                  <a:srgbClr val="3333FF"/>
                </a:solidFill>
              </a:rPr>
              <a:t>, </a:t>
            </a:r>
            <a:r>
              <a:rPr lang="en-US" sz="2800" i="1">
                <a:solidFill>
                  <a:srgbClr val="3333FF"/>
                </a:solidFill>
              </a:rPr>
              <a:t>j</a:t>
            </a:r>
            <a:r>
              <a:rPr lang="en-US" sz="2800">
                <a:solidFill>
                  <a:srgbClr val="3333FF"/>
                </a:solidFill>
              </a:rPr>
              <a:t> ] =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2057400" y="39624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3333FF"/>
                </a:solidFill>
              </a:rPr>
              <a:t>0 					            if </a:t>
            </a:r>
            <a:r>
              <a:rPr lang="en-US" sz="2800" i="1">
                <a:solidFill>
                  <a:srgbClr val="3333FF"/>
                </a:solidFill>
              </a:rPr>
              <a:t>i</a:t>
            </a:r>
            <a:r>
              <a:rPr lang="en-US" sz="2800">
                <a:solidFill>
                  <a:srgbClr val="3333FF"/>
                </a:solidFill>
              </a:rPr>
              <a:t>=</a:t>
            </a:r>
            <a:r>
              <a:rPr lang="en-US" sz="2800" i="1">
                <a:solidFill>
                  <a:srgbClr val="3333FF"/>
                </a:solidFill>
              </a:rPr>
              <a:t>j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1981200" y="45720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min 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{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m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[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, 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] + 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m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[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+1, 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j 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] + 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p</a:t>
            </a:r>
            <a:r>
              <a:rPr lang="en-US" sz="2800" i="1" baseline="-25000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800" baseline="-25000">
                <a:solidFill>
                  <a:srgbClr val="3333FF"/>
                </a:solidFill>
                <a:sym typeface="Symbol" pitchFamily="18" charset="2"/>
              </a:rPr>
              <a:t>-1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p</a:t>
            </a:r>
            <a:r>
              <a:rPr lang="en-US" sz="2800" i="1" baseline="-25000">
                <a:solidFill>
                  <a:srgbClr val="3333FF"/>
                </a:solidFill>
                <a:sym typeface="Symbol" pitchFamily="18" charset="2"/>
              </a:rPr>
              <a:t>k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 p</a:t>
            </a:r>
            <a:r>
              <a:rPr lang="en-US" sz="2800" i="1" baseline="-25000">
                <a:solidFill>
                  <a:srgbClr val="3333FF"/>
                </a:solidFill>
                <a:sym typeface="Symbol" pitchFamily="18" charset="2"/>
              </a:rPr>
              <a:t>j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 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}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     </a:t>
            </a:r>
            <a:r>
              <a:rPr lang="en-US" sz="2800">
                <a:solidFill>
                  <a:srgbClr val="3333FF"/>
                </a:solidFill>
                <a:sym typeface="Symbol" pitchFamily="18" charset="2"/>
              </a:rPr>
              <a:t>if 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800">
                <a:solidFill>
                  <a:srgbClr val="3333FF"/>
                </a:solidFill>
                <a:cs typeface="Arial" pitchFamily="34" charset="0"/>
                <a:sym typeface="Symbol" pitchFamily="18" charset="2"/>
              </a:rPr>
              <a:t>&lt;</a:t>
            </a:r>
            <a:r>
              <a:rPr lang="en-US" sz="2800" i="1">
                <a:solidFill>
                  <a:srgbClr val="3333FF"/>
                </a:solidFill>
                <a:sym typeface="Symbol" pitchFamily="18" charset="2"/>
              </a:rPr>
              <a:t>j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524000" y="51054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1828800" y="5029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3333FF"/>
                </a:solidFill>
              </a:rPr>
              <a:t>i</a:t>
            </a:r>
            <a:r>
              <a:rPr lang="en-US" sz="2400">
                <a:solidFill>
                  <a:srgbClr val="3333FF"/>
                </a:solidFill>
              </a:rPr>
              <a:t> </a:t>
            </a:r>
            <a:r>
              <a:rPr lang="en-US" sz="2400">
                <a:solidFill>
                  <a:srgbClr val="3333FF"/>
                </a:solidFill>
                <a:cs typeface="Arial" pitchFamily="34" charset="0"/>
              </a:rPr>
              <a:t>≤ </a:t>
            </a:r>
            <a:r>
              <a:rPr lang="en-US" sz="2400" i="1">
                <a:solidFill>
                  <a:srgbClr val="3333FF"/>
                </a:solidFill>
              </a:rPr>
              <a:t>k</a:t>
            </a:r>
            <a:r>
              <a:rPr lang="en-US" sz="2400">
                <a:solidFill>
                  <a:srgbClr val="3333FF"/>
                </a:solidFill>
              </a:rPr>
              <a:t>&lt; </a:t>
            </a:r>
            <a:r>
              <a:rPr lang="en-US" sz="2400" i="1">
                <a:solidFill>
                  <a:srgbClr val="3333FF"/>
                </a:solidFill>
              </a:rPr>
              <a:t>j</a:t>
            </a:r>
            <a:r>
              <a:rPr lang="en-US" sz="2400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221194" name="AutoShape 10"/>
          <p:cNvSpPr>
            <a:spLocks/>
          </p:cNvSpPr>
          <p:nvPr/>
        </p:nvSpPr>
        <p:spPr bwMode="auto">
          <a:xfrm>
            <a:off x="1752600" y="41910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rgbClr val="3333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228600" y="3505200"/>
            <a:ext cx="8686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/>
      <p:bldP spid="221189" grpId="0"/>
      <p:bldP spid="221190" grpId="0"/>
      <p:bldP spid="221193" grpId="0"/>
      <p:bldP spid="221194" grpId="0" animBg="1"/>
      <p:bldP spid="2211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11-</a:t>
            </a:r>
            <a:fld id="{35BD82BA-C47C-462C-92F3-9054845E7E70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Dynamic Programming Approach </a:t>
            </a:r>
            <a:r>
              <a:rPr lang="en-US" sz="2000" smtClean="0"/>
              <a:t>…contd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</a:pPr>
            <a:r>
              <a:rPr lang="en-US" smtClean="0">
                <a:cs typeface="Arial" pitchFamily="34" charset="0"/>
                <a:sym typeface="Symbol" pitchFamily="18" charset="2"/>
              </a:rPr>
              <a:t>To keep track of how to construct an optimal solution, we use a table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s</a:t>
            </a:r>
          </a:p>
          <a:p>
            <a:pPr marL="609600" indent="-609600" eaLnBrk="1" hangingPunct="1">
              <a:buClr>
                <a:schemeClr val="tx1"/>
              </a:buClr>
            </a:pPr>
            <a:r>
              <a:rPr lang="en-US" i="1" smtClean="0">
                <a:cs typeface="Arial" pitchFamily="34" charset="0"/>
                <a:sym typeface="Symbol" pitchFamily="18" charset="2"/>
              </a:rPr>
              <a:t>s</a:t>
            </a:r>
            <a:r>
              <a:rPr lang="en-US" smtClean="0">
                <a:cs typeface="Arial" pitchFamily="34" charset="0"/>
                <a:sym typeface="Symbol" pitchFamily="18" charset="2"/>
              </a:rPr>
              <a:t>[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i</a:t>
            </a:r>
            <a:r>
              <a:rPr lang="en-US" smtClean="0">
                <a:cs typeface="Arial" pitchFamily="34" charset="0"/>
                <a:sym typeface="Symbol" pitchFamily="18" charset="2"/>
              </a:rPr>
              <a:t>,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j </a:t>
            </a:r>
            <a:r>
              <a:rPr lang="en-US" smtClean="0">
                <a:cs typeface="Arial" pitchFamily="34" charset="0"/>
                <a:sym typeface="Symbol" pitchFamily="18" charset="2"/>
              </a:rPr>
              <a:t>] = value of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k</a:t>
            </a:r>
            <a:r>
              <a:rPr lang="en-US" smtClean="0">
                <a:cs typeface="Arial" pitchFamily="34" charset="0"/>
                <a:sym typeface="Symbol" pitchFamily="18" charset="2"/>
              </a:rPr>
              <a:t> at which </a:t>
            </a:r>
            <a:r>
              <a:rPr lang="en-US" smtClean="0"/>
              <a:t>A</a:t>
            </a:r>
            <a:r>
              <a:rPr lang="en-US" i="1" baseline="-25000" smtClean="0"/>
              <a:t>i</a:t>
            </a:r>
            <a:r>
              <a:rPr lang="en-US" smtClean="0"/>
              <a:t> A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… A</a:t>
            </a:r>
            <a:r>
              <a:rPr lang="en-US" i="1" baseline="-25000" smtClean="0"/>
              <a:t>j</a:t>
            </a:r>
            <a:r>
              <a:rPr lang="en-US" smtClean="0"/>
              <a:t> </a:t>
            </a:r>
            <a:r>
              <a:rPr lang="en-US" smtClean="0">
                <a:cs typeface="Arial" pitchFamily="34" charset="0"/>
                <a:sym typeface="Symbol" pitchFamily="18" charset="2"/>
              </a:rPr>
              <a:t>is split for optimal parenthesization</a:t>
            </a:r>
          </a:p>
          <a:p>
            <a:pPr marL="609600" indent="-609600" eaLnBrk="1" hangingPunct="1">
              <a:buClr>
                <a:schemeClr val="tx1"/>
              </a:buClr>
            </a:pPr>
            <a:r>
              <a:rPr lang="en-US" smtClean="0">
                <a:cs typeface="Arial" pitchFamily="34" charset="0"/>
                <a:sym typeface="Symbol" pitchFamily="18" charset="2"/>
              </a:rPr>
              <a:t>Algorithm: next slide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smtClean="0">
                <a:cs typeface="Arial" pitchFamily="34" charset="0"/>
                <a:sym typeface="Symbol" pitchFamily="18" charset="2"/>
              </a:rPr>
              <a:t>First computes costs for chains of length </a:t>
            </a:r>
            <a:r>
              <a:rPr lang="en-US" i="1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l</a:t>
            </a:r>
            <a:r>
              <a:rPr lang="en-US" smtClean="0">
                <a:cs typeface="Arial" pitchFamily="34" charset="0"/>
                <a:sym typeface="Symbol" pitchFamily="18" charset="2"/>
              </a:rPr>
              <a:t>=1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smtClean="0">
                <a:cs typeface="Arial" pitchFamily="34" charset="0"/>
                <a:sym typeface="Symbol" pitchFamily="18" charset="2"/>
              </a:rPr>
              <a:t>Then for chains of length </a:t>
            </a:r>
            <a:r>
              <a:rPr lang="en-US" i="1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l</a:t>
            </a:r>
            <a:r>
              <a:rPr lang="en-US" smtClean="0">
                <a:cs typeface="Arial" pitchFamily="34" charset="0"/>
                <a:sym typeface="Symbol" pitchFamily="18" charset="2"/>
              </a:rPr>
              <a:t>=2,3, … and so on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smtClean="0">
                <a:cs typeface="Arial" pitchFamily="34" charset="0"/>
                <a:sym typeface="Symbol" pitchFamily="18" charset="2"/>
              </a:rPr>
              <a:t>Computes the optimal cost bottom-up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11-</a:t>
            </a:r>
            <a:fld id="{334A7182-B26F-4D3D-9C5A-088339129B7F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Algorithm to Compute Optimal Cost</a:t>
            </a:r>
            <a:endParaRPr lang="en-US" sz="18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Input</a:t>
            </a:r>
            <a:r>
              <a:rPr lang="en-US" sz="2000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: Array </a:t>
            </a:r>
            <a:r>
              <a:rPr lang="en-US" sz="2000" i="1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p</a:t>
            </a:r>
            <a:r>
              <a:rPr lang="en-US" sz="2000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[0…</a:t>
            </a:r>
            <a:r>
              <a:rPr lang="en-US" sz="2000" i="1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000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] containing matrix dimensions and </a:t>
            </a:r>
            <a:r>
              <a:rPr lang="en-US" sz="2000" i="1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Result</a:t>
            </a:r>
            <a:r>
              <a:rPr lang="en-US" sz="2000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: Minimum-cost table </a:t>
            </a:r>
            <a:r>
              <a:rPr lang="en-US" sz="2000" i="1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m</a:t>
            </a:r>
            <a:r>
              <a:rPr lang="en-US" sz="2000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 and split table </a:t>
            </a:r>
            <a:r>
              <a:rPr lang="en-US" sz="2000" i="1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000" smtClean="0">
              <a:latin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smtClean="0">
                <a:solidFill>
                  <a:srgbClr val="3333FF"/>
                </a:solidFill>
                <a:latin typeface="Times New Roman" pitchFamily="18" charset="0"/>
                <a:cs typeface="Arial" pitchFamily="34" charset="0"/>
                <a:sym typeface="Symbol" pitchFamily="18" charset="2"/>
              </a:rPr>
              <a:t>MATRIX-CHAIN-ORDER</a:t>
            </a:r>
            <a:r>
              <a:rPr lang="en-US" sz="2000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000" i="1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p</a:t>
            </a:r>
            <a:r>
              <a:rPr lang="en-US" sz="2000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[ ], </a:t>
            </a:r>
            <a:r>
              <a:rPr lang="en-US" sz="2000" i="1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000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smtClean="0">
                <a:latin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lang="en-US" sz="2000" b="1" smtClean="0">
                <a:latin typeface="Times New Roman" pitchFamily="18" charset="0"/>
              </a:rPr>
              <a:t>for </a:t>
            </a:r>
            <a:r>
              <a:rPr lang="en-US" sz="2000" i="1" smtClean="0">
                <a:latin typeface="Times New Roman" pitchFamily="18" charset="0"/>
              </a:rPr>
              <a:t>i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000" b="1" smtClean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n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		m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i, i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0 </a:t>
            </a:r>
            <a:endParaRPr lang="en-US" sz="2000" i="1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	</a:t>
            </a:r>
            <a:r>
              <a:rPr lang="en-US" sz="2000" b="1" smtClean="0">
                <a:latin typeface="Times New Roman" pitchFamily="18" charset="0"/>
              </a:rPr>
              <a:t>for </a:t>
            </a:r>
            <a:r>
              <a:rPr lang="en-US" sz="2000" i="1" smtClean="0">
                <a:latin typeface="Times New Roman" pitchFamily="18" charset="0"/>
              </a:rPr>
              <a:t>l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2 </a:t>
            </a:r>
            <a:r>
              <a:rPr lang="en-US" sz="2000" b="1" smtClean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n</a:t>
            </a:r>
            <a:endParaRPr lang="en-US" sz="200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		</a:t>
            </a:r>
            <a:r>
              <a:rPr lang="en-US" sz="2000" b="1" smtClean="0">
                <a:latin typeface="Times New Roman" pitchFamily="18" charset="0"/>
              </a:rPr>
              <a:t>for </a:t>
            </a:r>
            <a:r>
              <a:rPr lang="en-US" sz="2000" i="1" smtClean="0">
                <a:latin typeface="Times New Roman" pitchFamily="18" charset="0"/>
              </a:rPr>
              <a:t>i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000" b="1" smtClean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n-l+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smtClean="0"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+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-1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b="1" smtClean="0">
                <a:sym typeface="Symbol" pitchFamily="18" charset="2"/>
              </a:rPr>
              <a:t></a:t>
            </a:r>
            <a:endParaRPr lang="en-US" sz="200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2000" b="1" smtClean="0">
                <a:latin typeface="Times New Roman" pitchFamily="18" charset="0"/>
              </a:rPr>
              <a:t>for </a:t>
            </a:r>
            <a:r>
              <a:rPr lang="en-US" sz="2000" i="1" smtClean="0">
                <a:latin typeface="Times New Roman" pitchFamily="18" charset="0"/>
              </a:rPr>
              <a:t>k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b="1" smtClean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j-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				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←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i, k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 + m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+1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, j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 + p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-1]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endParaRPr lang="en-US" sz="2000" baseline="-2500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				</a:t>
            </a:r>
            <a:r>
              <a:rPr lang="en-US" sz="2000" b="1" smtClean="0">
                <a:solidFill>
                  <a:schemeClr val="tx2"/>
                </a:solidFill>
                <a:latin typeface="Times New Roman" pitchFamily="18" charset="0"/>
              </a:rPr>
              <a:t>if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&lt;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endParaRPr lang="en-US" sz="2000" i="1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					m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q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					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k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tx2"/>
                </a:solidFill>
                <a:latin typeface="Times New Roman" pitchFamily="18" charset="0"/>
              </a:rPr>
              <a:t>return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and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5257800" y="2286000"/>
            <a:ext cx="3352800" cy="10144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Takes </a:t>
            </a:r>
            <a:r>
              <a:rPr lang="en-US" sz="2400" i="1"/>
              <a:t>O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 baseline="30000"/>
              <a:t>3</a:t>
            </a:r>
            <a:r>
              <a:rPr lang="en-US" sz="2400"/>
              <a:t>) time</a:t>
            </a:r>
          </a:p>
          <a:p>
            <a:pPr>
              <a:spcBef>
                <a:spcPct val="50000"/>
              </a:spcBef>
            </a:pPr>
            <a:r>
              <a:rPr lang="en-US" sz="2400"/>
              <a:t>Requires </a:t>
            </a:r>
            <a:r>
              <a:rPr lang="en-US" sz="2400" i="1"/>
              <a:t>O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)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11-</a:t>
            </a:r>
            <a:fld id="{C6C36F6D-C00F-4AF5-8230-EB728157AC1B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Constructing Optimal Solution</a:t>
            </a:r>
            <a:endParaRPr lang="en-US" sz="20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</a:pPr>
            <a:r>
              <a:rPr lang="en-US" smtClean="0">
                <a:cs typeface="Arial" pitchFamily="34" charset="0"/>
                <a:sym typeface="Symbol" pitchFamily="18" charset="2"/>
              </a:rPr>
              <a:t>Our algorithm computes the minimum-cost table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m</a:t>
            </a:r>
            <a:r>
              <a:rPr lang="en-US" smtClean="0">
                <a:cs typeface="Arial" pitchFamily="34" charset="0"/>
                <a:sym typeface="Symbol" pitchFamily="18" charset="2"/>
              </a:rPr>
              <a:t> and the split table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s</a:t>
            </a:r>
            <a:endParaRPr lang="en-US" smtClean="0">
              <a:cs typeface="Arial" pitchFamily="34" charset="0"/>
              <a:sym typeface="Symbol" pitchFamily="18" charset="2"/>
            </a:endParaRPr>
          </a:p>
          <a:p>
            <a:pPr marL="609600" indent="-609600" eaLnBrk="1" hangingPunct="1">
              <a:buClr>
                <a:schemeClr val="tx1"/>
              </a:buClr>
            </a:pPr>
            <a:r>
              <a:rPr lang="en-US" smtClean="0">
                <a:cs typeface="Arial" pitchFamily="34" charset="0"/>
                <a:sym typeface="Symbol" pitchFamily="18" charset="2"/>
              </a:rPr>
              <a:t>The optimal solution can be constructed from the split table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s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smtClean="0">
                <a:cs typeface="Arial" pitchFamily="34" charset="0"/>
                <a:sym typeface="Symbol" pitchFamily="18" charset="2"/>
              </a:rPr>
              <a:t>Each entry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s</a:t>
            </a:r>
            <a:r>
              <a:rPr lang="en-US" smtClean="0">
                <a:cs typeface="Arial" pitchFamily="34" charset="0"/>
                <a:sym typeface="Symbol" pitchFamily="18" charset="2"/>
              </a:rPr>
              <a:t>[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i</a:t>
            </a:r>
            <a:r>
              <a:rPr lang="en-US" smtClean="0">
                <a:cs typeface="Arial" pitchFamily="34" charset="0"/>
                <a:sym typeface="Symbol" pitchFamily="18" charset="2"/>
              </a:rPr>
              <a:t>,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j</a:t>
            </a:r>
            <a:r>
              <a:rPr lang="en-US" smtClean="0">
                <a:cs typeface="Arial" pitchFamily="34" charset="0"/>
                <a:sym typeface="Symbol" pitchFamily="18" charset="2"/>
              </a:rPr>
              <a:t> ]=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k</a:t>
            </a:r>
            <a:r>
              <a:rPr lang="en-US" smtClean="0">
                <a:cs typeface="Arial" pitchFamily="34" charset="0"/>
                <a:sym typeface="Symbol" pitchFamily="18" charset="2"/>
              </a:rPr>
              <a:t> shows where to split the product </a:t>
            </a:r>
            <a:r>
              <a:rPr lang="en-US" smtClean="0"/>
              <a:t>A</a:t>
            </a:r>
            <a:r>
              <a:rPr lang="en-US" i="1" baseline="-25000" smtClean="0"/>
              <a:t>i</a:t>
            </a:r>
            <a:r>
              <a:rPr lang="en-US" smtClean="0"/>
              <a:t> A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… A</a:t>
            </a:r>
            <a:r>
              <a:rPr lang="en-US" i="1" baseline="-25000" smtClean="0"/>
              <a:t>j</a:t>
            </a:r>
            <a:r>
              <a:rPr lang="en-US" smtClean="0"/>
              <a:t> </a:t>
            </a:r>
            <a:r>
              <a:rPr lang="en-US" smtClean="0">
                <a:cs typeface="Arial" pitchFamily="34" charset="0"/>
                <a:sym typeface="Symbol" pitchFamily="18" charset="2"/>
              </a:rPr>
              <a:t>for the minimum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11-</a:t>
            </a:r>
            <a:fld id="{E25133A0-ACDA-4E43-8D67-0E357EC979F9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en-US" sz="2000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</a:pPr>
            <a:r>
              <a:rPr lang="en-US" sz="2800" smtClean="0">
                <a:cs typeface="Arial" pitchFamily="34" charset="0"/>
                <a:sym typeface="Symbol" pitchFamily="18" charset="2"/>
              </a:rPr>
              <a:t>Show how to multiply this matrix chain optimally</a:t>
            </a:r>
          </a:p>
          <a:p>
            <a:pPr marL="609600" indent="-609600" eaLnBrk="1" hangingPunct="1">
              <a:buClr>
                <a:schemeClr val="tx1"/>
              </a:buClr>
            </a:pPr>
            <a:endParaRPr lang="en-US" sz="2800" smtClean="0">
              <a:cs typeface="Arial" pitchFamily="34" charset="0"/>
              <a:sym typeface="Symbol" pitchFamily="18" charset="2"/>
            </a:endParaRPr>
          </a:p>
          <a:p>
            <a:pPr marL="609600" indent="-609600" eaLnBrk="1" hangingPunct="1">
              <a:buClr>
                <a:schemeClr val="tx1"/>
              </a:buClr>
            </a:pPr>
            <a:r>
              <a:rPr lang="en-US" sz="2800" smtClean="0">
                <a:cs typeface="Arial" pitchFamily="34" charset="0"/>
                <a:sym typeface="Symbol" pitchFamily="18" charset="2"/>
              </a:rPr>
              <a:t>Solution on the board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sz="2400" smtClean="0">
                <a:cs typeface="Arial" pitchFamily="34" charset="0"/>
                <a:sym typeface="Symbol" pitchFamily="18" charset="2"/>
              </a:rPr>
              <a:t>Minimum cost 15,125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sz="2400" smtClean="0">
                <a:cs typeface="Arial" pitchFamily="34" charset="0"/>
                <a:sym typeface="Symbol" pitchFamily="18" charset="2"/>
              </a:rPr>
              <a:t>Optimal parenthesization ((</a:t>
            </a:r>
            <a:r>
              <a:rPr lang="en-US" sz="2400" smtClean="0"/>
              <a:t>A</a:t>
            </a:r>
            <a:r>
              <a:rPr lang="en-US" sz="2400" baseline="-25000" smtClean="0"/>
              <a:t>1</a:t>
            </a:r>
            <a:r>
              <a:rPr lang="en-US" sz="2400" smtClean="0">
                <a:cs typeface="Arial" pitchFamily="34" charset="0"/>
                <a:sym typeface="Symbol" pitchFamily="18" charset="2"/>
              </a:rPr>
              <a:t>(</a:t>
            </a:r>
            <a:r>
              <a:rPr lang="en-US" sz="2400" smtClean="0"/>
              <a:t>A</a:t>
            </a:r>
            <a:r>
              <a:rPr lang="en-US" sz="2400" baseline="-25000" smtClean="0"/>
              <a:t>2</a:t>
            </a:r>
            <a:r>
              <a:rPr lang="en-US" sz="2400" smtClean="0"/>
              <a:t>A</a:t>
            </a:r>
            <a:r>
              <a:rPr lang="en-US" sz="2400" baseline="-25000" smtClean="0"/>
              <a:t>3</a:t>
            </a:r>
            <a:r>
              <a:rPr lang="en-US" sz="2400" smtClean="0">
                <a:cs typeface="Arial" pitchFamily="34" charset="0"/>
                <a:sym typeface="Symbol" pitchFamily="18" charset="2"/>
              </a:rPr>
              <a:t>))((</a:t>
            </a:r>
            <a:r>
              <a:rPr lang="en-US" sz="2400" smtClean="0"/>
              <a:t>A</a:t>
            </a:r>
            <a:r>
              <a:rPr lang="en-US" sz="2400" baseline="-25000" smtClean="0"/>
              <a:t>4 </a:t>
            </a:r>
            <a:r>
              <a:rPr lang="en-US" sz="2400" smtClean="0"/>
              <a:t>A</a:t>
            </a:r>
            <a:r>
              <a:rPr lang="en-US" sz="2400" baseline="-25000" smtClean="0"/>
              <a:t>5</a:t>
            </a:r>
            <a:r>
              <a:rPr lang="en-US" sz="2400" smtClean="0">
                <a:cs typeface="Arial" pitchFamily="34" charset="0"/>
                <a:sym typeface="Symbol" pitchFamily="18" charset="2"/>
              </a:rPr>
              <a:t>)</a:t>
            </a:r>
            <a:r>
              <a:rPr lang="en-US" sz="2400" smtClean="0"/>
              <a:t>A</a:t>
            </a:r>
            <a:r>
              <a:rPr lang="en-US" sz="2400" baseline="-25000" smtClean="0"/>
              <a:t>6</a:t>
            </a:r>
            <a:r>
              <a:rPr lang="en-US" sz="2400" smtClean="0">
                <a:cs typeface="Arial" pitchFamily="34" charset="0"/>
                <a:sym typeface="Symbol" pitchFamily="18" charset="2"/>
              </a:rPr>
              <a:t>))</a:t>
            </a:r>
          </a:p>
        </p:txBody>
      </p:sp>
      <p:graphicFrame>
        <p:nvGraphicFramePr>
          <p:cNvPr id="223266" name="Group 34"/>
          <p:cNvGraphicFramePr>
            <a:graphicFrameLocks noGrp="1"/>
          </p:cNvGraphicFramePr>
          <p:nvPr>
            <p:ph sz="half" idx="2"/>
          </p:nvPr>
        </p:nvGraphicFramePr>
        <p:xfrm>
          <a:off x="5410200" y="1600200"/>
          <a:ext cx="3276600" cy="4525963"/>
        </p:xfrm>
        <a:graphic>
          <a:graphicData uri="http://schemas.openxmlformats.org/drawingml/2006/table">
            <a:tbl>
              <a:tblPr/>
              <a:tblGrid>
                <a:gridCol w="1257300"/>
                <a:gridCol w="2019300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9" name="Line 35"/>
          <p:cNvSpPr>
            <a:spLocks noChangeShapeType="1"/>
          </p:cNvSpPr>
          <p:nvPr/>
        </p:nvSpPr>
        <p:spPr bwMode="auto">
          <a:xfrm>
            <a:off x="4114800" y="2438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11-</a:t>
            </a:r>
            <a:fld id="{63BA2D12-EBEB-4D47-BDF8-7C87F24BD0EA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Matrix-chain Multiplication 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Suppose we have a sequence or chain A</a:t>
            </a:r>
            <a:r>
              <a:rPr lang="en-US" baseline="-25000" smtClean="0"/>
              <a:t>1</a:t>
            </a:r>
            <a:r>
              <a:rPr lang="en-US" smtClean="0"/>
              <a:t>, A</a:t>
            </a:r>
            <a:r>
              <a:rPr lang="en-US" baseline="-25000" smtClean="0"/>
              <a:t>2</a:t>
            </a:r>
            <a:r>
              <a:rPr lang="en-US" smtClean="0"/>
              <a:t>, …, A</a:t>
            </a:r>
            <a:r>
              <a:rPr lang="en-US" i="1" baseline="-25000" smtClean="0"/>
              <a:t>n</a:t>
            </a:r>
            <a:r>
              <a:rPr lang="en-US" smtClean="0"/>
              <a:t> of </a:t>
            </a:r>
            <a:r>
              <a:rPr lang="en-US" i="1" smtClean="0"/>
              <a:t>n</a:t>
            </a:r>
            <a:r>
              <a:rPr lang="en-US" smtClean="0"/>
              <a:t> matrices to be multiplied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That is, we want to compute the product A</a:t>
            </a:r>
            <a:r>
              <a:rPr lang="en-US" baseline="-25000" smtClean="0"/>
              <a:t>1</a:t>
            </a:r>
            <a:r>
              <a:rPr lang="en-US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…A</a:t>
            </a:r>
            <a:r>
              <a:rPr lang="en-US" i="1" baseline="-25000" smtClean="0"/>
              <a:t>n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There are many possible ways (parenthesizations) to compute the product</a:t>
            </a:r>
            <a:endParaRPr lang="en-US" i="1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11-</a:t>
            </a:r>
            <a:fld id="{8960C605-A324-4C62-B2C5-56E61E579187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Matrix-chain Multiplication   </a:t>
            </a:r>
            <a:r>
              <a:rPr lang="en-US" sz="2000" smtClean="0"/>
              <a:t>…contd</a:t>
            </a:r>
            <a:r>
              <a:rPr lang="en-US" smtClean="0"/>
              <a:t>  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 eaLnBrk="1" hangingPunct="1"/>
            <a:r>
              <a:rPr lang="en-US" smtClean="0"/>
              <a:t>Example: consider the chain A</a:t>
            </a:r>
            <a:r>
              <a:rPr lang="en-US" baseline="-25000" smtClean="0"/>
              <a:t>1</a:t>
            </a:r>
            <a:r>
              <a:rPr lang="en-US" smtClean="0"/>
              <a:t>, A</a:t>
            </a:r>
            <a:r>
              <a:rPr lang="en-US" baseline="-25000" smtClean="0"/>
              <a:t>2</a:t>
            </a:r>
            <a:r>
              <a:rPr lang="en-US" smtClean="0"/>
              <a:t>, A</a:t>
            </a:r>
            <a:r>
              <a:rPr lang="en-US" baseline="-25000" smtClean="0"/>
              <a:t>3</a:t>
            </a:r>
            <a:r>
              <a:rPr lang="en-US" smtClean="0"/>
              <a:t>, A</a:t>
            </a:r>
            <a:r>
              <a:rPr lang="en-US" baseline="-25000" smtClean="0"/>
              <a:t>4</a:t>
            </a:r>
            <a:r>
              <a:rPr lang="en-US" smtClean="0"/>
              <a:t> of 4 matrices</a:t>
            </a:r>
          </a:p>
          <a:p>
            <a:pPr marL="990600" lvl="1" indent="-533400" eaLnBrk="1" hangingPunct="1"/>
            <a:r>
              <a:rPr lang="en-US" smtClean="0"/>
              <a:t>Let us compute the product A</a:t>
            </a:r>
            <a:r>
              <a:rPr lang="en-US" baseline="-25000" smtClean="0"/>
              <a:t>1</a:t>
            </a:r>
            <a:r>
              <a:rPr lang="en-US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A</a:t>
            </a:r>
            <a:r>
              <a:rPr lang="en-US" baseline="-25000" smtClean="0"/>
              <a:t>3</a:t>
            </a:r>
            <a:r>
              <a:rPr lang="en-US" smtClean="0"/>
              <a:t>A</a:t>
            </a:r>
            <a:r>
              <a:rPr lang="en-US" baseline="-25000" smtClean="0"/>
              <a:t>4</a:t>
            </a:r>
            <a:endParaRPr lang="en-US" smtClean="0"/>
          </a:p>
          <a:p>
            <a:pPr marL="609600" indent="-609600" eaLnBrk="1" hangingPunct="1"/>
            <a:r>
              <a:rPr lang="en-US" smtClean="0"/>
              <a:t>There are 5 possible ways: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solidFill>
                  <a:srgbClr val="CC6600"/>
                </a:solidFill>
              </a:rPr>
              <a:t>(A</a:t>
            </a:r>
            <a:r>
              <a:rPr lang="en-US" baseline="-25000" smtClean="0">
                <a:solidFill>
                  <a:srgbClr val="CC6600"/>
                </a:solidFill>
              </a:rPr>
              <a:t>1</a:t>
            </a:r>
            <a:r>
              <a:rPr lang="en-US" smtClean="0">
                <a:solidFill>
                  <a:srgbClr val="CC6600"/>
                </a:solidFill>
              </a:rPr>
              <a:t>(A</a:t>
            </a:r>
            <a:r>
              <a:rPr lang="en-US" baseline="-25000" smtClean="0">
                <a:solidFill>
                  <a:srgbClr val="CC6600"/>
                </a:solidFill>
              </a:rPr>
              <a:t>2</a:t>
            </a:r>
            <a:r>
              <a:rPr lang="en-US" smtClean="0">
                <a:solidFill>
                  <a:srgbClr val="CC6600"/>
                </a:solidFill>
              </a:rPr>
              <a:t>(A</a:t>
            </a:r>
            <a:r>
              <a:rPr lang="en-US" baseline="-25000" smtClean="0">
                <a:solidFill>
                  <a:srgbClr val="CC6600"/>
                </a:solidFill>
              </a:rPr>
              <a:t>3</a:t>
            </a:r>
            <a:r>
              <a:rPr lang="en-US" smtClean="0">
                <a:solidFill>
                  <a:srgbClr val="CC6600"/>
                </a:solidFill>
              </a:rPr>
              <a:t>A</a:t>
            </a:r>
            <a:r>
              <a:rPr lang="en-US" baseline="-25000" smtClean="0">
                <a:solidFill>
                  <a:srgbClr val="CC6600"/>
                </a:solidFill>
              </a:rPr>
              <a:t>4</a:t>
            </a:r>
            <a:r>
              <a:rPr lang="en-US" smtClean="0">
                <a:solidFill>
                  <a:srgbClr val="CC6600"/>
                </a:solidFill>
              </a:rPr>
              <a:t>)))</a:t>
            </a:r>
            <a:endParaRPr lang="en-US" baseline="-25000" smtClean="0">
              <a:solidFill>
                <a:srgbClr val="CC6600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solidFill>
                  <a:srgbClr val="009900"/>
                </a:solidFill>
              </a:rPr>
              <a:t>(A</a:t>
            </a:r>
            <a:r>
              <a:rPr lang="en-US" baseline="-25000" smtClean="0">
                <a:solidFill>
                  <a:srgbClr val="009900"/>
                </a:solidFill>
              </a:rPr>
              <a:t>1</a:t>
            </a:r>
            <a:r>
              <a:rPr lang="en-US" smtClean="0">
                <a:solidFill>
                  <a:srgbClr val="009900"/>
                </a:solidFill>
              </a:rPr>
              <a:t>((A</a:t>
            </a:r>
            <a:r>
              <a:rPr lang="en-US" baseline="-25000" smtClean="0">
                <a:solidFill>
                  <a:srgbClr val="009900"/>
                </a:solidFill>
              </a:rPr>
              <a:t>2</a:t>
            </a:r>
            <a:r>
              <a:rPr lang="en-US" smtClean="0">
                <a:solidFill>
                  <a:srgbClr val="009900"/>
                </a:solidFill>
              </a:rPr>
              <a:t>A</a:t>
            </a:r>
            <a:r>
              <a:rPr lang="en-US" baseline="-25000" smtClean="0">
                <a:solidFill>
                  <a:srgbClr val="009900"/>
                </a:solidFill>
              </a:rPr>
              <a:t>3</a:t>
            </a:r>
            <a:r>
              <a:rPr lang="en-US" smtClean="0">
                <a:solidFill>
                  <a:srgbClr val="009900"/>
                </a:solidFill>
              </a:rPr>
              <a:t>)A</a:t>
            </a:r>
            <a:r>
              <a:rPr lang="en-US" baseline="-25000" smtClean="0">
                <a:solidFill>
                  <a:srgbClr val="009900"/>
                </a:solidFill>
              </a:rPr>
              <a:t>4</a:t>
            </a:r>
            <a:r>
              <a:rPr lang="en-US" smtClean="0">
                <a:solidFill>
                  <a:srgbClr val="009900"/>
                </a:solidFill>
              </a:rPr>
              <a:t>))</a:t>
            </a:r>
            <a:endParaRPr lang="en-US" baseline="-25000" smtClean="0">
              <a:solidFill>
                <a:srgbClr val="009900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((A</a:t>
            </a:r>
            <a:r>
              <a:rPr lang="en-US" baseline="-25000" smtClean="0">
                <a:solidFill>
                  <a:srgbClr val="FF0000"/>
                </a:solidFill>
              </a:rPr>
              <a:t>1</a:t>
            </a:r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baseline="-25000" smtClean="0">
                <a:solidFill>
                  <a:srgbClr val="FF0000"/>
                </a:solidFill>
              </a:rPr>
              <a:t>2</a:t>
            </a:r>
            <a:r>
              <a:rPr lang="en-US" smtClean="0">
                <a:solidFill>
                  <a:srgbClr val="FF0000"/>
                </a:solidFill>
              </a:rPr>
              <a:t>)(A</a:t>
            </a:r>
            <a:r>
              <a:rPr lang="en-US" baseline="-25000" smtClean="0">
                <a:solidFill>
                  <a:srgbClr val="FF0000"/>
                </a:solidFill>
              </a:rPr>
              <a:t>3</a:t>
            </a:r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baseline="-25000" smtClean="0">
                <a:solidFill>
                  <a:srgbClr val="FF0000"/>
                </a:solidFill>
              </a:rPr>
              <a:t>4</a:t>
            </a:r>
            <a:r>
              <a:rPr lang="en-US" smtClean="0">
                <a:solidFill>
                  <a:srgbClr val="FF0000"/>
                </a:solidFill>
              </a:rPr>
              <a:t>))</a:t>
            </a:r>
            <a:endParaRPr lang="en-US" baseline="-25000" smtClean="0">
              <a:solidFill>
                <a:srgbClr val="FF0000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solidFill>
                  <a:srgbClr val="3333FF"/>
                </a:solidFill>
              </a:rPr>
              <a:t>((A</a:t>
            </a:r>
            <a:r>
              <a:rPr lang="en-US" baseline="-25000" smtClean="0">
                <a:solidFill>
                  <a:srgbClr val="3333FF"/>
                </a:solidFill>
              </a:rPr>
              <a:t>1</a:t>
            </a:r>
            <a:r>
              <a:rPr lang="en-US" smtClean="0">
                <a:solidFill>
                  <a:srgbClr val="3333FF"/>
                </a:solidFill>
              </a:rPr>
              <a:t>(A</a:t>
            </a:r>
            <a:r>
              <a:rPr lang="en-US" baseline="-25000" smtClean="0">
                <a:solidFill>
                  <a:srgbClr val="3333FF"/>
                </a:solidFill>
              </a:rPr>
              <a:t>2</a:t>
            </a:r>
            <a:r>
              <a:rPr lang="en-US" smtClean="0">
                <a:solidFill>
                  <a:srgbClr val="3333FF"/>
                </a:solidFill>
              </a:rPr>
              <a:t>A</a:t>
            </a:r>
            <a:r>
              <a:rPr lang="en-US" baseline="-25000" smtClean="0">
                <a:solidFill>
                  <a:srgbClr val="3333FF"/>
                </a:solidFill>
              </a:rPr>
              <a:t>3</a:t>
            </a:r>
            <a:r>
              <a:rPr lang="en-US" smtClean="0">
                <a:solidFill>
                  <a:srgbClr val="3333FF"/>
                </a:solidFill>
              </a:rPr>
              <a:t>))A</a:t>
            </a:r>
            <a:r>
              <a:rPr lang="en-US" baseline="-25000" smtClean="0">
                <a:solidFill>
                  <a:srgbClr val="3333FF"/>
                </a:solidFill>
              </a:rPr>
              <a:t>4</a:t>
            </a:r>
            <a:r>
              <a:rPr lang="en-US" smtClean="0">
                <a:solidFill>
                  <a:srgbClr val="3333FF"/>
                </a:solidFill>
              </a:rPr>
              <a:t>)</a:t>
            </a:r>
            <a:endParaRPr lang="en-US" baseline="-25000" smtClean="0">
              <a:solidFill>
                <a:srgbClr val="3333FF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solidFill>
                  <a:srgbClr val="D60093"/>
                </a:solidFill>
              </a:rPr>
              <a:t>(((A</a:t>
            </a:r>
            <a:r>
              <a:rPr lang="en-US" baseline="-25000" smtClean="0">
                <a:solidFill>
                  <a:srgbClr val="D60093"/>
                </a:solidFill>
              </a:rPr>
              <a:t>1</a:t>
            </a:r>
            <a:r>
              <a:rPr lang="en-US" smtClean="0">
                <a:solidFill>
                  <a:srgbClr val="D60093"/>
                </a:solidFill>
              </a:rPr>
              <a:t>A</a:t>
            </a:r>
            <a:r>
              <a:rPr lang="en-US" baseline="-25000" smtClean="0">
                <a:solidFill>
                  <a:srgbClr val="D60093"/>
                </a:solidFill>
              </a:rPr>
              <a:t>2</a:t>
            </a:r>
            <a:r>
              <a:rPr lang="en-US" smtClean="0">
                <a:solidFill>
                  <a:srgbClr val="D60093"/>
                </a:solidFill>
              </a:rPr>
              <a:t>)A</a:t>
            </a:r>
            <a:r>
              <a:rPr lang="en-US" baseline="-25000" smtClean="0">
                <a:solidFill>
                  <a:srgbClr val="D60093"/>
                </a:solidFill>
              </a:rPr>
              <a:t>3</a:t>
            </a:r>
            <a:r>
              <a:rPr lang="en-US" smtClean="0">
                <a:solidFill>
                  <a:srgbClr val="D60093"/>
                </a:solidFill>
              </a:rPr>
              <a:t>)A</a:t>
            </a:r>
            <a:r>
              <a:rPr lang="en-US" baseline="-25000" smtClean="0">
                <a:solidFill>
                  <a:srgbClr val="D60093"/>
                </a:solidFill>
              </a:rPr>
              <a:t>4</a:t>
            </a:r>
            <a:r>
              <a:rPr lang="en-US" smtClean="0">
                <a:solidFill>
                  <a:srgbClr val="D60093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11-</a:t>
            </a:r>
            <a:fld id="{A364E8CF-D783-4091-998A-2DA887EB036B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Matrix-chain Multiplication   </a:t>
            </a:r>
            <a:r>
              <a:rPr lang="en-US" sz="2000" smtClean="0"/>
              <a:t>…contd</a:t>
            </a:r>
            <a:r>
              <a:rPr lang="en-US" smtClean="0"/>
              <a:t> 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 eaLnBrk="1" hangingPunct="1"/>
            <a:r>
              <a:rPr lang="en-US" smtClean="0"/>
              <a:t>To compute the number of scalar multiplications necessary, we must know:</a:t>
            </a:r>
          </a:p>
          <a:p>
            <a:pPr marL="990600" lvl="1" indent="-533400" eaLnBrk="1" hangingPunct="1"/>
            <a:r>
              <a:rPr lang="en-US" smtClean="0">
                <a:solidFill>
                  <a:srgbClr val="CC6600"/>
                </a:solidFill>
              </a:rPr>
              <a:t>Algorithm to multiply two matrices</a:t>
            </a:r>
          </a:p>
          <a:p>
            <a:pPr marL="990600" lvl="1" indent="-533400" eaLnBrk="1" hangingPunct="1"/>
            <a:r>
              <a:rPr lang="en-US" smtClean="0">
                <a:solidFill>
                  <a:srgbClr val="CC6600"/>
                </a:solidFill>
              </a:rPr>
              <a:t>Matrix dimensions</a:t>
            </a:r>
          </a:p>
          <a:p>
            <a:pPr marL="609600" indent="-609600" eaLnBrk="1" hangingPunct="1"/>
            <a:endParaRPr lang="en-US" smtClean="0">
              <a:solidFill>
                <a:srgbClr val="CC6600"/>
              </a:solidFill>
            </a:endParaRPr>
          </a:p>
          <a:p>
            <a:pPr marL="609600" indent="-609600" eaLnBrk="1" hangingPunct="1"/>
            <a:r>
              <a:rPr lang="en-US" smtClean="0">
                <a:solidFill>
                  <a:srgbClr val="009900"/>
                </a:solidFill>
              </a:rPr>
              <a:t>Can you write the algorithm to multiply two matrices?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11-</a:t>
            </a:r>
            <a:fld id="{96B77587-98BD-45C3-9F2C-5E4DD43B6130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6038"/>
            <a:ext cx="8229600" cy="884238"/>
          </a:xfrm>
        </p:spPr>
        <p:txBody>
          <a:bodyPr/>
          <a:lstStyle/>
          <a:p>
            <a:pPr eaLnBrk="1" hangingPunct="1"/>
            <a:r>
              <a:rPr lang="en-US" dirty="0" smtClean="0"/>
              <a:t>Algorithm to Multiply 2 Matrices  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1148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tx2"/>
                </a:solidFill>
                <a:latin typeface="Times New Roman" pitchFamily="18" charset="0"/>
              </a:rPr>
              <a:t>Input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: M</a:t>
            </a:r>
            <a:r>
              <a:rPr lang="en-US" sz="2400" smtClean="0">
                <a:latin typeface="Times New Roman" pitchFamily="18" charset="0"/>
              </a:rPr>
              <a:t>atrices </a:t>
            </a:r>
            <a:r>
              <a:rPr lang="en-US" sz="2400" i="1" smtClean="0">
                <a:latin typeface="Times New Roman" pitchFamily="18" charset="0"/>
              </a:rPr>
              <a:t>A</a:t>
            </a:r>
            <a:r>
              <a:rPr lang="en-US" sz="2400" i="1" baseline="-25000" smtClean="0">
                <a:latin typeface="Times New Roman" pitchFamily="18" charset="0"/>
              </a:rPr>
              <a:t>p</a:t>
            </a:r>
            <a:r>
              <a:rPr lang="en-US" sz="2400" baseline="-2500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baseline="-25000" smtClean="0">
                <a:latin typeface="Times New Roman" pitchFamily="18" charset="0"/>
              </a:rPr>
              <a:t>q</a:t>
            </a:r>
            <a:r>
              <a:rPr lang="en-US" sz="2400" smtClean="0">
                <a:latin typeface="Times New Roman" pitchFamily="18" charset="0"/>
              </a:rPr>
              <a:t> and </a:t>
            </a:r>
            <a:r>
              <a:rPr lang="en-US" sz="2400" i="1" smtClean="0">
                <a:latin typeface="Times New Roman" pitchFamily="18" charset="0"/>
              </a:rPr>
              <a:t>B</a:t>
            </a:r>
            <a:r>
              <a:rPr lang="en-US" sz="2400" i="1" baseline="-25000" smtClean="0">
                <a:latin typeface="Times New Roman" pitchFamily="18" charset="0"/>
              </a:rPr>
              <a:t>q</a:t>
            </a:r>
            <a:r>
              <a:rPr lang="en-US" sz="2400" baseline="-2500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baseline="-25000" smtClean="0">
                <a:latin typeface="Times New Roman" pitchFamily="18" charset="0"/>
              </a:rPr>
              <a:t>r</a:t>
            </a:r>
            <a:r>
              <a:rPr lang="en-US" sz="2400" smtClean="0">
                <a:latin typeface="Times New Roman" pitchFamily="18" charset="0"/>
              </a:rPr>
              <a:t> (with dimensions </a:t>
            </a:r>
            <a:r>
              <a:rPr lang="en-US" sz="2400" i="1" smtClean="0">
                <a:latin typeface="Times New Roman" pitchFamily="18" charset="0"/>
              </a:rPr>
              <a:t>p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smtClean="0">
                <a:latin typeface="Times New Roman" pitchFamily="18" charset="0"/>
              </a:rPr>
              <a:t>q</a:t>
            </a:r>
            <a:r>
              <a:rPr lang="en-US" sz="2400" smtClean="0">
                <a:latin typeface="Times New Roman" pitchFamily="18" charset="0"/>
              </a:rPr>
              <a:t> and </a:t>
            </a:r>
            <a:r>
              <a:rPr lang="en-US" sz="2400" i="1" smtClean="0">
                <a:latin typeface="Times New Roman" pitchFamily="18" charset="0"/>
              </a:rPr>
              <a:t>q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smtClean="0">
                <a:latin typeface="Times New Roman" pitchFamily="18" charset="0"/>
              </a:rPr>
              <a:t>r</a:t>
            </a:r>
            <a:r>
              <a:rPr lang="en-US" sz="2400" smtClean="0">
                <a:latin typeface="Times New Roman" pitchFamily="18" charset="0"/>
              </a:rPr>
              <a:t>)</a:t>
            </a:r>
            <a:endParaRPr lang="en-US" sz="2400" smtClean="0">
              <a:solidFill>
                <a:srgbClr val="3333FF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tx2"/>
                </a:solidFill>
                <a:latin typeface="Times New Roman" pitchFamily="18" charset="0"/>
              </a:rPr>
              <a:t>Result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: Matrix 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sz="2400" i="1" baseline="-25000" smtClean="0">
                <a:latin typeface="Times New Roman" pitchFamily="18" charset="0"/>
              </a:rPr>
              <a:t>p</a:t>
            </a:r>
            <a:r>
              <a:rPr lang="en-US" sz="2400" baseline="-2500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baseline="-25000" smtClean="0">
                <a:latin typeface="Times New Roman" pitchFamily="18" charset="0"/>
              </a:rPr>
              <a:t>r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 resulting from the product 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i="1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2619CB"/>
                </a:solidFill>
                <a:latin typeface="Times New Roman" pitchFamily="18" charset="0"/>
              </a:rPr>
              <a:t>MATRIX-MULTIPLY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A</a:t>
            </a:r>
            <a:r>
              <a:rPr lang="en-US" sz="2400" i="1" baseline="-25000" smtClean="0">
                <a:latin typeface="Times New Roman" pitchFamily="18" charset="0"/>
              </a:rPr>
              <a:t>p</a:t>
            </a:r>
            <a:r>
              <a:rPr lang="en-US" sz="2400" baseline="-2500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baseline="-25000" smtClean="0">
                <a:latin typeface="Times New Roman" pitchFamily="18" charset="0"/>
              </a:rPr>
              <a:t>q 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smtClean="0">
                <a:latin typeface="Times New Roman" pitchFamily="18" charset="0"/>
              </a:rPr>
              <a:t>B</a:t>
            </a:r>
            <a:r>
              <a:rPr lang="en-US" sz="2400" i="1" baseline="-25000" smtClean="0">
                <a:latin typeface="Times New Roman" pitchFamily="18" charset="0"/>
              </a:rPr>
              <a:t>q</a:t>
            </a:r>
            <a:r>
              <a:rPr lang="en-US" sz="2400" baseline="-2500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baseline="-25000" smtClean="0">
                <a:latin typeface="Times New Roman" pitchFamily="18" charset="0"/>
              </a:rPr>
              <a:t>r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1.</a:t>
            </a:r>
            <a:r>
              <a:rPr lang="en-US" sz="2400" b="1" smtClean="0">
                <a:latin typeface="Times New Roman" pitchFamily="18" charset="0"/>
              </a:rPr>
              <a:t>	for </a:t>
            </a:r>
            <a:r>
              <a:rPr lang="en-US" sz="2400" i="1" smtClean="0">
                <a:latin typeface="Times New Roman" pitchFamily="18" charset="0"/>
              </a:rPr>
              <a:t>i 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400" b="1" smtClean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p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2.			</a:t>
            </a:r>
            <a:r>
              <a:rPr lang="en-US" sz="2400" b="1" smtClean="0">
                <a:latin typeface="Times New Roman" pitchFamily="18" charset="0"/>
              </a:rPr>
              <a:t>for </a:t>
            </a:r>
            <a:r>
              <a:rPr lang="en-US" sz="2400" i="1" smtClean="0">
                <a:latin typeface="Times New Roman" pitchFamily="18" charset="0"/>
              </a:rPr>
              <a:t>j 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400" b="1" smtClean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r</a:t>
            </a:r>
            <a:endParaRPr lang="en-US" sz="240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3.				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400" smtClean="0">
                <a:latin typeface="Times New Roman" pitchFamily="18" charset="0"/>
              </a:rPr>
              <a:t> 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← 0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4.				</a:t>
            </a:r>
            <a:r>
              <a:rPr lang="en-US" sz="2400" b="1" smtClean="0">
                <a:latin typeface="Times New Roman" pitchFamily="18" charset="0"/>
              </a:rPr>
              <a:t>for </a:t>
            </a:r>
            <a:r>
              <a:rPr lang="en-US" sz="2400" i="1" smtClean="0">
                <a:latin typeface="Times New Roman" pitchFamily="18" charset="0"/>
              </a:rPr>
              <a:t>k 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400" b="1" smtClean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q</a:t>
            </a:r>
            <a:endParaRPr lang="en-US" sz="240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5.					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400" smtClean="0">
                <a:latin typeface="Times New Roman" pitchFamily="18" charset="0"/>
              </a:rPr>
              <a:t> 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400" smtClean="0">
                <a:latin typeface="Times New Roman" pitchFamily="18" charset="0"/>
              </a:rPr>
              <a:t> + 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400" smtClean="0">
                <a:latin typeface="Times New Roman" pitchFamily="18" charset="0"/>
              </a:rPr>
              <a:t> 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400" smtClean="0">
                <a:latin typeface="Times New Roman" pitchFamily="18" charset="0"/>
              </a:rPr>
              <a:t> </a:t>
            </a:r>
            <a:endParaRPr lang="en-US" sz="240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6.	</a:t>
            </a:r>
            <a:r>
              <a:rPr lang="en-US" sz="2400" b="1" smtClean="0">
                <a:latin typeface="Times New Roman" pitchFamily="18" charset="0"/>
              </a:rPr>
              <a:t>return</a:t>
            </a:r>
            <a:r>
              <a:rPr lang="en-US" sz="2400" smtClean="0">
                <a:latin typeface="Times New Roman" pitchFamily="18" charset="0"/>
              </a:rPr>
              <a:t> </a:t>
            </a:r>
            <a:r>
              <a:rPr lang="en-US" sz="2400" i="1" smtClean="0">
                <a:latin typeface="Times New Roman" pitchFamily="18" charset="0"/>
              </a:rPr>
              <a:t>C</a:t>
            </a:r>
            <a:endParaRPr lang="en-US" sz="24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381000" y="5486400"/>
            <a:ext cx="8305800" cy="682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</a:rPr>
              <a:t>Scalar multiplication in line 5 dominates time to compute </a:t>
            </a:r>
            <a:r>
              <a:rPr lang="en-US" sz="2400" i="1">
                <a:solidFill>
                  <a:srgbClr val="FF0000"/>
                </a:solidFill>
              </a:rPr>
              <a:t>C</a:t>
            </a:r>
            <a:r>
              <a:rPr lang="en-US" sz="2400">
                <a:solidFill>
                  <a:srgbClr val="FF0000"/>
                </a:solidFill>
              </a:rPr>
              <a:t>Number of scalar multiplications = </a:t>
            </a:r>
            <a:r>
              <a:rPr lang="en-US" sz="2400" i="1">
                <a:solidFill>
                  <a:srgbClr val="FF0000"/>
                </a:solidFill>
              </a:rPr>
              <a:t>pqr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11-</a:t>
            </a:r>
            <a:fld id="{A63A0AB6-0AC9-4314-88C2-1E23E4B46709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Matrix-chain Multiplication   </a:t>
            </a:r>
            <a:r>
              <a:rPr lang="en-US" sz="2000" smtClean="0"/>
              <a:t>…contd</a:t>
            </a:r>
            <a:r>
              <a:rPr lang="en-US" smtClean="0"/>
              <a:t>  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 eaLnBrk="1" hangingPunct="1"/>
            <a:r>
              <a:rPr lang="en-US" smtClean="0"/>
              <a:t>Example: Consider three matrices A</a:t>
            </a:r>
            <a:r>
              <a:rPr lang="en-US" baseline="-25000" smtClean="0"/>
              <a:t>10</a:t>
            </a:r>
            <a:r>
              <a:rPr lang="en-US" baseline="-25000" smtClean="0">
                <a:sym typeface="Symbol" pitchFamily="18" charset="2"/>
              </a:rPr>
              <a:t></a:t>
            </a:r>
            <a:r>
              <a:rPr lang="en-US" baseline="-25000" smtClean="0"/>
              <a:t>100</a:t>
            </a:r>
            <a:r>
              <a:rPr lang="en-US" smtClean="0"/>
              <a:t>, B</a:t>
            </a:r>
            <a:r>
              <a:rPr lang="en-US" baseline="-25000" smtClean="0"/>
              <a:t>100</a:t>
            </a:r>
            <a:r>
              <a:rPr lang="en-US" baseline="-25000" smtClean="0">
                <a:sym typeface="Symbol" pitchFamily="18" charset="2"/>
              </a:rPr>
              <a:t></a:t>
            </a:r>
            <a:r>
              <a:rPr lang="en-US" baseline="-25000" smtClean="0"/>
              <a:t>5</a:t>
            </a:r>
            <a:r>
              <a:rPr lang="en-US" smtClean="0"/>
              <a:t>, and C</a:t>
            </a:r>
            <a:r>
              <a:rPr lang="en-US" baseline="-25000" smtClean="0"/>
              <a:t>5</a:t>
            </a:r>
            <a:r>
              <a:rPr lang="en-US" baseline="-25000" smtClean="0">
                <a:sym typeface="Symbol" pitchFamily="18" charset="2"/>
              </a:rPr>
              <a:t></a:t>
            </a:r>
            <a:r>
              <a:rPr lang="en-US" baseline="-25000" smtClean="0"/>
              <a:t>50</a:t>
            </a:r>
          </a:p>
          <a:p>
            <a:pPr marL="609600" indent="-609600" eaLnBrk="1" hangingPunct="1"/>
            <a:r>
              <a:rPr lang="en-US" smtClean="0"/>
              <a:t>There are 2 ways to parenthesize </a:t>
            </a:r>
          </a:p>
          <a:p>
            <a:pPr marL="990600" lvl="1" indent="-533400" eaLnBrk="1" hangingPunct="1"/>
            <a:r>
              <a:rPr lang="en-US" smtClean="0">
                <a:solidFill>
                  <a:srgbClr val="3333FF"/>
                </a:solidFill>
              </a:rPr>
              <a:t>((AB)C) = D</a:t>
            </a:r>
            <a:r>
              <a:rPr lang="en-US" baseline="-25000" smtClean="0">
                <a:solidFill>
                  <a:srgbClr val="3333FF"/>
                </a:solidFill>
              </a:rPr>
              <a:t>10</a:t>
            </a:r>
            <a:r>
              <a:rPr lang="en-US" baseline="-25000" smtClean="0">
                <a:solidFill>
                  <a:srgbClr val="3333FF"/>
                </a:solidFill>
                <a:sym typeface="Symbol" pitchFamily="18" charset="2"/>
              </a:rPr>
              <a:t></a:t>
            </a:r>
            <a:r>
              <a:rPr lang="en-US" baseline="-25000" smtClean="0">
                <a:solidFill>
                  <a:srgbClr val="3333FF"/>
                </a:solidFill>
              </a:rPr>
              <a:t>5</a:t>
            </a:r>
            <a:r>
              <a:rPr lang="en-US" smtClean="0">
                <a:solidFill>
                  <a:srgbClr val="3333FF"/>
                </a:solidFill>
              </a:rPr>
              <a:t> </a:t>
            </a:r>
            <a:r>
              <a:rPr lang="en-US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mtClean="0">
                <a:solidFill>
                  <a:srgbClr val="3333FF"/>
                </a:solidFill>
                <a:sym typeface="Symbol" pitchFamily="18" charset="2"/>
              </a:rPr>
              <a:t> </a:t>
            </a:r>
            <a:r>
              <a:rPr lang="en-US" smtClean="0">
                <a:solidFill>
                  <a:srgbClr val="3333FF"/>
                </a:solidFill>
              </a:rPr>
              <a:t>C</a:t>
            </a:r>
            <a:r>
              <a:rPr lang="en-US" baseline="-25000" smtClean="0">
                <a:solidFill>
                  <a:srgbClr val="3333FF"/>
                </a:solidFill>
              </a:rPr>
              <a:t>5</a:t>
            </a:r>
            <a:r>
              <a:rPr lang="en-US" baseline="-25000" smtClean="0">
                <a:solidFill>
                  <a:srgbClr val="3333FF"/>
                </a:solidFill>
                <a:sym typeface="Symbol" pitchFamily="18" charset="2"/>
              </a:rPr>
              <a:t></a:t>
            </a:r>
            <a:r>
              <a:rPr lang="en-US" baseline="-25000" smtClean="0">
                <a:solidFill>
                  <a:srgbClr val="3333FF"/>
                </a:solidFill>
              </a:rPr>
              <a:t>50</a:t>
            </a:r>
            <a:endParaRPr lang="en-US" smtClean="0">
              <a:solidFill>
                <a:srgbClr val="3333FF"/>
              </a:solidFill>
            </a:endParaRPr>
          </a:p>
          <a:p>
            <a:pPr marL="1371600" lvl="2" indent="-457200" eaLnBrk="1" hangingPunct="1"/>
            <a:r>
              <a:rPr lang="en-US" smtClean="0">
                <a:solidFill>
                  <a:srgbClr val="CC6600"/>
                </a:solidFill>
              </a:rPr>
              <a:t>AB </a:t>
            </a:r>
            <a:r>
              <a:rPr lang="en-US" smtClean="0">
                <a:solidFill>
                  <a:srgbClr val="CC6600"/>
                </a:solidFill>
                <a:sym typeface="Symbol" pitchFamily="18" charset="2"/>
              </a:rPr>
              <a:t></a:t>
            </a:r>
            <a:r>
              <a:rPr lang="en-US" smtClean="0">
                <a:solidFill>
                  <a:srgbClr val="CC6600"/>
                </a:solidFill>
              </a:rPr>
              <a:t> 10</a:t>
            </a:r>
            <a:r>
              <a:rPr lang="en-US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mtClean="0">
                <a:solidFill>
                  <a:srgbClr val="CC6600"/>
                </a:solidFill>
                <a:cs typeface="Times New Roman" pitchFamily="18" charset="0"/>
              </a:rPr>
              <a:t>100</a:t>
            </a:r>
            <a:r>
              <a:rPr lang="en-US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mtClean="0">
                <a:solidFill>
                  <a:srgbClr val="CC6600"/>
                </a:solidFill>
                <a:cs typeface="Times New Roman" pitchFamily="18" charset="0"/>
              </a:rPr>
              <a:t>5=5,000 scalar multiplications</a:t>
            </a:r>
          </a:p>
          <a:p>
            <a:pPr marL="1371600" lvl="2" indent="-457200" eaLnBrk="1" hangingPunct="1"/>
            <a:r>
              <a:rPr lang="en-US" smtClean="0">
                <a:solidFill>
                  <a:srgbClr val="CC6600"/>
                </a:solidFill>
              </a:rPr>
              <a:t>DC </a:t>
            </a:r>
            <a:r>
              <a:rPr lang="en-US" smtClean="0">
                <a:solidFill>
                  <a:srgbClr val="CC6600"/>
                </a:solidFill>
                <a:sym typeface="Symbol" pitchFamily="18" charset="2"/>
              </a:rPr>
              <a:t></a:t>
            </a:r>
            <a:r>
              <a:rPr lang="en-US" smtClean="0">
                <a:solidFill>
                  <a:srgbClr val="CC6600"/>
                </a:solidFill>
              </a:rPr>
              <a:t> 10</a:t>
            </a:r>
            <a:r>
              <a:rPr lang="en-US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mtClean="0">
                <a:solidFill>
                  <a:srgbClr val="CC6600"/>
                </a:solidFill>
                <a:cs typeface="Times New Roman" pitchFamily="18" charset="0"/>
              </a:rPr>
              <a:t>5</a:t>
            </a:r>
            <a:r>
              <a:rPr lang="en-US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mtClean="0">
                <a:solidFill>
                  <a:srgbClr val="CC6600"/>
                </a:solidFill>
                <a:cs typeface="Times New Roman" pitchFamily="18" charset="0"/>
              </a:rPr>
              <a:t>50 =2,500 scalar multiplications</a:t>
            </a:r>
          </a:p>
          <a:p>
            <a:pPr marL="990600" lvl="1" indent="-533400" eaLnBrk="1" hangingPunct="1"/>
            <a:r>
              <a:rPr lang="en-US" smtClean="0">
                <a:solidFill>
                  <a:srgbClr val="009900"/>
                </a:solidFill>
              </a:rPr>
              <a:t>(A</a:t>
            </a:r>
            <a:r>
              <a:rPr lang="en-US" smtClean="0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smtClean="0">
                <a:solidFill>
                  <a:srgbClr val="009900"/>
                </a:solidFill>
              </a:rPr>
              <a:t>BC)) = A</a:t>
            </a:r>
            <a:r>
              <a:rPr lang="en-US" baseline="-25000" smtClean="0">
                <a:solidFill>
                  <a:srgbClr val="009900"/>
                </a:solidFill>
              </a:rPr>
              <a:t>10</a:t>
            </a:r>
            <a:r>
              <a:rPr lang="en-US" baseline="-25000" smtClean="0">
                <a:solidFill>
                  <a:srgbClr val="009900"/>
                </a:solidFill>
                <a:sym typeface="Symbol" pitchFamily="18" charset="2"/>
              </a:rPr>
              <a:t></a:t>
            </a:r>
            <a:r>
              <a:rPr lang="en-US" baseline="-25000" smtClean="0">
                <a:solidFill>
                  <a:srgbClr val="009900"/>
                </a:solidFill>
              </a:rPr>
              <a:t>100</a:t>
            </a:r>
            <a:r>
              <a:rPr lang="en-US" smtClean="0">
                <a:solidFill>
                  <a:srgbClr val="009900"/>
                </a:solidFill>
              </a:rPr>
              <a:t> </a:t>
            </a:r>
            <a:r>
              <a:rPr lang="en-US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mtClean="0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US" smtClean="0">
                <a:solidFill>
                  <a:srgbClr val="009900"/>
                </a:solidFill>
              </a:rPr>
              <a:t>E</a:t>
            </a:r>
            <a:r>
              <a:rPr lang="en-US" baseline="-25000" smtClean="0">
                <a:solidFill>
                  <a:srgbClr val="009900"/>
                </a:solidFill>
              </a:rPr>
              <a:t>100</a:t>
            </a:r>
            <a:r>
              <a:rPr lang="en-US" baseline="-25000" smtClean="0">
                <a:solidFill>
                  <a:srgbClr val="009900"/>
                </a:solidFill>
                <a:sym typeface="Symbol" pitchFamily="18" charset="2"/>
              </a:rPr>
              <a:t></a:t>
            </a:r>
            <a:r>
              <a:rPr lang="en-US" baseline="-25000" smtClean="0">
                <a:solidFill>
                  <a:srgbClr val="009900"/>
                </a:solidFill>
              </a:rPr>
              <a:t>50</a:t>
            </a:r>
            <a:endParaRPr lang="en-US" smtClean="0">
              <a:solidFill>
                <a:srgbClr val="009900"/>
              </a:solidFill>
            </a:endParaRPr>
          </a:p>
          <a:p>
            <a:pPr marL="1371600" lvl="2" indent="-457200" eaLnBrk="1" hangingPunct="1"/>
            <a:r>
              <a:rPr lang="en-US" smtClean="0">
                <a:solidFill>
                  <a:srgbClr val="D60093"/>
                </a:solidFill>
              </a:rPr>
              <a:t>BC </a:t>
            </a:r>
            <a:r>
              <a:rPr lang="en-US" smtClean="0">
                <a:solidFill>
                  <a:srgbClr val="D60093"/>
                </a:solidFill>
                <a:sym typeface="Symbol" pitchFamily="18" charset="2"/>
              </a:rPr>
              <a:t></a:t>
            </a:r>
            <a:r>
              <a:rPr lang="en-US" smtClean="0">
                <a:solidFill>
                  <a:srgbClr val="D60093"/>
                </a:solidFill>
              </a:rPr>
              <a:t> 100</a:t>
            </a:r>
            <a:r>
              <a:rPr lang="en-US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mtClean="0">
                <a:solidFill>
                  <a:srgbClr val="D60093"/>
                </a:solidFill>
                <a:cs typeface="Times New Roman" pitchFamily="18" charset="0"/>
              </a:rPr>
              <a:t>5</a:t>
            </a:r>
            <a:r>
              <a:rPr lang="en-US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mtClean="0">
                <a:solidFill>
                  <a:srgbClr val="D60093"/>
                </a:solidFill>
                <a:cs typeface="Times New Roman" pitchFamily="18" charset="0"/>
              </a:rPr>
              <a:t>50=25,000 scalar multiplications</a:t>
            </a:r>
          </a:p>
          <a:p>
            <a:pPr marL="1371600" lvl="2" indent="-457200" eaLnBrk="1" hangingPunct="1"/>
            <a:r>
              <a:rPr lang="en-US" smtClean="0">
                <a:solidFill>
                  <a:srgbClr val="D60093"/>
                </a:solidFill>
              </a:rPr>
              <a:t>AE </a:t>
            </a:r>
            <a:r>
              <a:rPr lang="en-US" smtClean="0">
                <a:solidFill>
                  <a:srgbClr val="D60093"/>
                </a:solidFill>
                <a:sym typeface="Symbol" pitchFamily="18" charset="2"/>
              </a:rPr>
              <a:t></a:t>
            </a:r>
            <a:r>
              <a:rPr lang="en-US" smtClean="0">
                <a:solidFill>
                  <a:srgbClr val="D60093"/>
                </a:solidFill>
              </a:rPr>
              <a:t> 10</a:t>
            </a:r>
            <a:r>
              <a:rPr lang="en-US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mtClean="0">
                <a:solidFill>
                  <a:srgbClr val="D60093"/>
                </a:solidFill>
                <a:cs typeface="Times New Roman" pitchFamily="18" charset="0"/>
              </a:rPr>
              <a:t>100</a:t>
            </a:r>
            <a:r>
              <a:rPr lang="en-US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mtClean="0">
                <a:solidFill>
                  <a:srgbClr val="D60093"/>
                </a:solidFill>
                <a:cs typeface="Times New Roman" pitchFamily="18" charset="0"/>
              </a:rPr>
              <a:t>50 =50,000 scalar multiplications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8001000" y="3810000"/>
            <a:ext cx="11430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Total: 7,500 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5867400" y="6019800"/>
            <a:ext cx="11430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Total: 75,000 </a:t>
            </a:r>
          </a:p>
        </p:txBody>
      </p:sp>
      <p:sp>
        <p:nvSpPr>
          <p:cNvPr id="214022" name="AutoShape 6"/>
          <p:cNvSpPr>
            <a:spLocks/>
          </p:cNvSpPr>
          <p:nvPr/>
        </p:nvSpPr>
        <p:spPr bwMode="auto">
          <a:xfrm>
            <a:off x="7924800" y="39624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023" name="AutoShape 7"/>
          <p:cNvSpPr>
            <a:spLocks/>
          </p:cNvSpPr>
          <p:nvPr/>
        </p:nvSpPr>
        <p:spPr bwMode="auto">
          <a:xfrm>
            <a:off x="8305800" y="53340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025" name="Freeform 9"/>
          <p:cNvSpPr>
            <a:spLocks/>
          </p:cNvSpPr>
          <p:nvPr/>
        </p:nvSpPr>
        <p:spPr bwMode="auto">
          <a:xfrm>
            <a:off x="7086600" y="5562600"/>
            <a:ext cx="1714500" cy="838200"/>
          </a:xfrm>
          <a:custGeom>
            <a:avLst/>
            <a:gdLst>
              <a:gd name="T0" fmla="*/ 1524000 w 1080"/>
              <a:gd name="T1" fmla="*/ 0 h 528"/>
              <a:gd name="T2" fmla="*/ 1676400 w 1080"/>
              <a:gd name="T3" fmla="*/ 304800 h 528"/>
              <a:gd name="T4" fmla="*/ 1295400 w 1080"/>
              <a:gd name="T5" fmla="*/ 609600 h 528"/>
              <a:gd name="T6" fmla="*/ 609600 w 1080"/>
              <a:gd name="T7" fmla="*/ 762000 h 528"/>
              <a:gd name="T8" fmla="*/ 0 w 1080"/>
              <a:gd name="T9" fmla="*/ 8382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0"/>
              <a:gd name="T16" fmla="*/ 0 h 528"/>
              <a:gd name="T17" fmla="*/ 1080 w 1080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0" h="528">
                <a:moveTo>
                  <a:pt x="960" y="0"/>
                </a:moveTo>
                <a:cubicBezTo>
                  <a:pt x="1020" y="64"/>
                  <a:pt x="1080" y="128"/>
                  <a:pt x="1056" y="192"/>
                </a:cubicBezTo>
                <a:cubicBezTo>
                  <a:pt x="1032" y="256"/>
                  <a:pt x="928" y="336"/>
                  <a:pt x="816" y="384"/>
                </a:cubicBezTo>
                <a:cubicBezTo>
                  <a:pt x="704" y="432"/>
                  <a:pt x="520" y="456"/>
                  <a:pt x="384" y="480"/>
                </a:cubicBezTo>
                <a:cubicBezTo>
                  <a:pt x="248" y="504"/>
                  <a:pt x="124" y="516"/>
                  <a:pt x="0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  <p:bldP spid="214021" grpId="0"/>
      <p:bldP spid="214022" grpId="0" animBg="1"/>
      <p:bldP spid="214023" grpId="0" animBg="1"/>
      <p:bldP spid="2140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11-</a:t>
            </a:r>
            <a:fld id="{CD255DAD-33F0-494B-B502-31EC829B07F1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Matrix-chain Multiplication   </a:t>
            </a:r>
            <a:r>
              <a:rPr lang="en-US" sz="2000" smtClean="0"/>
              <a:t>…contd</a:t>
            </a:r>
            <a:r>
              <a:rPr lang="en-US" smtClean="0"/>
              <a:t> 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609600" indent="-609600" eaLnBrk="1" hangingPunct="1"/>
            <a:r>
              <a:rPr lang="en-US" smtClean="0">
                <a:cs typeface="Times New Roman" pitchFamily="18" charset="0"/>
              </a:rPr>
              <a:t>Matrix-chain multiplication problem</a:t>
            </a:r>
          </a:p>
          <a:p>
            <a:pPr marL="990600" lvl="1" indent="-533400" eaLnBrk="1" hangingPunct="1"/>
            <a:r>
              <a:rPr lang="en-US" smtClean="0"/>
              <a:t>Given a chain A</a:t>
            </a:r>
            <a:r>
              <a:rPr lang="en-US" baseline="-25000" smtClean="0"/>
              <a:t>1</a:t>
            </a:r>
            <a:r>
              <a:rPr lang="en-US" smtClean="0"/>
              <a:t>, A</a:t>
            </a:r>
            <a:r>
              <a:rPr lang="en-US" baseline="-25000" smtClean="0"/>
              <a:t>2</a:t>
            </a:r>
            <a:r>
              <a:rPr lang="en-US" smtClean="0"/>
              <a:t>, …, A</a:t>
            </a:r>
            <a:r>
              <a:rPr lang="en-US" i="1" baseline="-25000" smtClean="0"/>
              <a:t>n</a:t>
            </a:r>
            <a:r>
              <a:rPr lang="en-US" smtClean="0"/>
              <a:t> of </a:t>
            </a:r>
            <a:r>
              <a:rPr lang="en-US" i="1" smtClean="0"/>
              <a:t>n</a:t>
            </a:r>
            <a:r>
              <a:rPr lang="en-US" smtClean="0"/>
              <a:t> matrices, where for </a:t>
            </a:r>
            <a:r>
              <a:rPr lang="en-US" i="1" smtClean="0"/>
              <a:t>i</a:t>
            </a:r>
            <a:r>
              <a:rPr lang="en-US" smtClean="0"/>
              <a:t>=1, 2, …, </a:t>
            </a:r>
            <a:r>
              <a:rPr lang="en-US" i="1" smtClean="0"/>
              <a:t>n</a:t>
            </a:r>
            <a:r>
              <a:rPr lang="en-US" smtClean="0"/>
              <a:t>, matrix A</a:t>
            </a:r>
            <a:r>
              <a:rPr lang="en-US" i="1" baseline="-25000" smtClean="0"/>
              <a:t>i</a:t>
            </a:r>
            <a:r>
              <a:rPr lang="en-US" smtClean="0"/>
              <a:t> has dimension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baseline="-25000" smtClean="0"/>
              <a:t>-1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</a:p>
          <a:p>
            <a:pPr marL="990600" lvl="1" indent="-533400" eaLnBrk="1" hangingPunct="1"/>
            <a:r>
              <a:rPr lang="en-US" smtClean="0">
                <a:solidFill>
                  <a:srgbClr val="3333FF"/>
                </a:solidFill>
              </a:rPr>
              <a:t>Parenthesize the product A</a:t>
            </a:r>
            <a:r>
              <a:rPr lang="en-US" baseline="-25000" smtClean="0">
                <a:solidFill>
                  <a:srgbClr val="3333FF"/>
                </a:solidFill>
              </a:rPr>
              <a:t>1</a:t>
            </a:r>
            <a:r>
              <a:rPr lang="en-US" smtClean="0">
                <a:solidFill>
                  <a:srgbClr val="3333FF"/>
                </a:solidFill>
              </a:rPr>
              <a:t>A</a:t>
            </a:r>
            <a:r>
              <a:rPr lang="en-US" baseline="-25000" smtClean="0">
                <a:solidFill>
                  <a:srgbClr val="3333FF"/>
                </a:solidFill>
              </a:rPr>
              <a:t>2</a:t>
            </a:r>
            <a:r>
              <a:rPr lang="en-US" smtClean="0">
                <a:solidFill>
                  <a:srgbClr val="3333FF"/>
                </a:solidFill>
              </a:rPr>
              <a:t>…A</a:t>
            </a:r>
            <a:r>
              <a:rPr lang="en-US" i="1" baseline="-25000" smtClean="0">
                <a:solidFill>
                  <a:srgbClr val="3333FF"/>
                </a:solidFill>
              </a:rPr>
              <a:t>n </a:t>
            </a:r>
            <a:r>
              <a:rPr lang="en-US" smtClean="0">
                <a:solidFill>
                  <a:srgbClr val="3333FF"/>
                </a:solidFill>
              </a:rPr>
              <a:t>such that the total number of scalar multiplications is minimized</a:t>
            </a:r>
          </a:p>
          <a:p>
            <a:pPr marL="609600" indent="-609600" eaLnBrk="1" hangingPunct="1"/>
            <a:r>
              <a:rPr lang="en-US" smtClean="0">
                <a:cs typeface="Times New Roman" pitchFamily="18" charset="0"/>
              </a:rPr>
              <a:t>Brute force method of exhaustive search takes time exponential in </a:t>
            </a:r>
            <a:r>
              <a:rPr lang="en-US" i="1" smtClean="0">
                <a:cs typeface="Times New Roman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11-</a:t>
            </a:r>
            <a:fld id="{CD126D83-ABBF-4DFC-9129-A0FA5A9EE434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Dynamic Programming Approach</a:t>
            </a:r>
            <a:endParaRPr lang="en-US" sz="18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609600" indent="-609600" eaLnBrk="1" hangingPunct="1"/>
            <a:r>
              <a:rPr lang="en-US" smtClean="0">
                <a:solidFill>
                  <a:srgbClr val="009900"/>
                </a:solidFill>
                <a:cs typeface="Arial" pitchFamily="34" charset="0"/>
                <a:sym typeface="Symbol" pitchFamily="18" charset="2"/>
              </a:rPr>
              <a:t>The structure of an optimal solution</a:t>
            </a:r>
          </a:p>
          <a:p>
            <a:pPr marL="990600" lvl="1" indent="-533400" eaLnBrk="1" hangingPunct="1"/>
            <a:r>
              <a:rPr lang="en-US" smtClean="0">
                <a:cs typeface="Arial" pitchFamily="34" charset="0"/>
                <a:sym typeface="Symbol" pitchFamily="18" charset="2"/>
              </a:rPr>
              <a:t>Let us use the notation A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j</a:t>
            </a:r>
            <a:r>
              <a:rPr lang="en-US" smtClean="0">
                <a:cs typeface="Arial" pitchFamily="34" charset="0"/>
                <a:sym typeface="Symbol" pitchFamily="18" charset="2"/>
              </a:rPr>
              <a:t> for the matrix that results from the product </a:t>
            </a:r>
            <a:r>
              <a:rPr lang="en-US" smtClean="0"/>
              <a:t>A</a:t>
            </a:r>
            <a:r>
              <a:rPr lang="en-US" i="1" baseline="-25000" smtClean="0"/>
              <a:t>i</a:t>
            </a:r>
            <a:r>
              <a:rPr lang="en-US" smtClean="0"/>
              <a:t> A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… A</a:t>
            </a:r>
            <a:r>
              <a:rPr lang="en-US" i="1" baseline="-25000" smtClean="0"/>
              <a:t>j</a:t>
            </a:r>
            <a:r>
              <a:rPr lang="en-US" smtClean="0"/>
              <a:t> </a:t>
            </a:r>
          </a:p>
          <a:p>
            <a:pPr marL="990600" lvl="1" indent="-533400" eaLnBrk="1" hangingPunct="1"/>
            <a:r>
              <a:rPr lang="en-US" smtClean="0">
                <a:cs typeface="Arial" pitchFamily="34" charset="0"/>
                <a:sym typeface="Symbol" pitchFamily="18" charset="2"/>
              </a:rPr>
              <a:t>An optimal parenthesization of the product </a:t>
            </a:r>
            <a:r>
              <a:rPr lang="en-US" smtClean="0"/>
              <a:t>A</a:t>
            </a:r>
            <a:r>
              <a:rPr lang="en-US" baseline="-25000" smtClean="0"/>
              <a:t>1</a:t>
            </a:r>
            <a:r>
              <a:rPr lang="en-US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…A</a:t>
            </a:r>
            <a:r>
              <a:rPr lang="en-US" i="1" baseline="-25000" smtClean="0"/>
              <a:t>n</a:t>
            </a:r>
            <a:r>
              <a:rPr lang="en-US" smtClean="0">
                <a:cs typeface="Arial" pitchFamily="34" charset="0"/>
                <a:sym typeface="Symbol" pitchFamily="18" charset="2"/>
              </a:rPr>
              <a:t> splits the product between </a:t>
            </a:r>
            <a:r>
              <a:rPr lang="en-US" smtClean="0"/>
              <a:t>A</a:t>
            </a:r>
            <a:r>
              <a:rPr lang="en-US" i="1" baseline="-25000" smtClean="0"/>
              <a:t>k</a:t>
            </a:r>
            <a:r>
              <a:rPr lang="en-US" smtClean="0"/>
              <a:t> </a:t>
            </a:r>
            <a:r>
              <a:rPr lang="en-US" smtClean="0">
                <a:cs typeface="Arial" pitchFamily="34" charset="0"/>
                <a:sym typeface="Symbol" pitchFamily="18" charset="2"/>
              </a:rPr>
              <a:t>and </a:t>
            </a:r>
            <a:r>
              <a:rPr lang="en-US" smtClean="0"/>
              <a:t>A</a:t>
            </a:r>
            <a:r>
              <a:rPr lang="en-US" i="1" baseline="-25000" smtClean="0"/>
              <a:t>k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 smtClean="0">
                <a:cs typeface="Arial" pitchFamily="34" charset="0"/>
                <a:sym typeface="Symbol" pitchFamily="18" charset="2"/>
              </a:rPr>
              <a:t>for some integer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k</a:t>
            </a:r>
            <a:r>
              <a:rPr lang="en-US" smtClean="0">
                <a:cs typeface="Arial" pitchFamily="34" charset="0"/>
                <a:sym typeface="Symbol" pitchFamily="18" charset="2"/>
              </a:rPr>
              <a:t> where1 ≤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k</a:t>
            </a:r>
            <a:r>
              <a:rPr lang="en-US" smtClean="0">
                <a:cs typeface="Arial" pitchFamily="34" charset="0"/>
                <a:sym typeface="Symbol" pitchFamily="18" charset="2"/>
              </a:rPr>
              <a:t> &lt; </a:t>
            </a:r>
            <a:r>
              <a:rPr lang="en-US" i="1" smtClean="0">
                <a:cs typeface="Arial" pitchFamily="34" charset="0"/>
                <a:sym typeface="Symbol" pitchFamily="18" charset="2"/>
              </a:rPr>
              <a:t>n </a:t>
            </a:r>
            <a:endParaRPr lang="en-US" smtClean="0">
              <a:cs typeface="Arial" pitchFamily="34" charset="0"/>
              <a:sym typeface="Symbol" pitchFamily="18" charset="2"/>
            </a:endParaRPr>
          </a:p>
          <a:p>
            <a:pPr marL="990600" lvl="1" indent="-533400" eaLnBrk="1" hangingPunct="1"/>
            <a:r>
              <a:rPr lang="en-US" smtClean="0">
                <a:cs typeface="Arial" pitchFamily="34" charset="0"/>
                <a:sym typeface="Symbol" pitchFamily="18" charset="2"/>
              </a:rPr>
              <a:t>First compute matrices A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1..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k</a:t>
            </a:r>
            <a:r>
              <a:rPr lang="en-US" smtClean="0">
                <a:cs typeface="Arial" pitchFamily="34" charset="0"/>
                <a:sym typeface="Symbol" pitchFamily="18" charset="2"/>
              </a:rPr>
              <a:t> and A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k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+1..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n</a:t>
            </a:r>
            <a:r>
              <a:rPr lang="en-US" smtClean="0">
                <a:cs typeface="Arial" pitchFamily="34" charset="0"/>
                <a:sym typeface="Symbol" pitchFamily="18" charset="2"/>
              </a:rPr>
              <a:t> ; then multiply them to get the final matrix A</a:t>
            </a:r>
            <a:r>
              <a:rPr lang="en-US" baseline="-25000" smtClean="0">
                <a:cs typeface="Arial" pitchFamily="34" charset="0"/>
                <a:sym typeface="Symbol" pitchFamily="18" charset="2"/>
              </a:rPr>
              <a:t>1..</a:t>
            </a:r>
            <a:r>
              <a:rPr lang="en-US" i="1" baseline="-25000" smtClean="0">
                <a:cs typeface="Arial" pitchFamily="34" charset="0"/>
                <a:sym typeface="Symbol" pitchFamily="18" charset="2"/>
              </a:rPr>
              <a:t>n</a:t>
            </a:r>
            <a:r>
              <a:rPr lang="en-US" smtClean="0">
                <a:cs typeface="Arial" pitchFamily="34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11-</a:t>
            </a:r>
            <a:fld id="{5EEA729F-C1EE-4578-A99C-87F8C08142FB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Dynamic Programming Approach   </a:t>
            </a:r>
            <a:r>
              <a:rPr lang="en-US" sz="2000" smtClean="0"/>
              <a:t>…contd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990600" lvl="1" indent="-533400" eaLnBrk="1" hangingPunct="1"/>
            <a:r>
              <a:rPr lang="en-US" b="1" smtClean="0">
                <a:cs typeface="Arial" pitchFamily="34" charset="0"/>
                <a:sym typeface="Symbol" pitchFamily="18" charset="2"/>
              </a:rPr>
              <a:t>Key observation</a:t>
            </a:r>
            <a:r>
              <a:rPr lang="en-US" smtClean="0">
                <a:cs typeface="Arial" pitchFamily="34" charset="0"/>
                <a:sym typeface="Symbol" pitchFamily="18" charset="2"/>
              </a:rPr>
              <a:t>: parenthesizations of the subchains </a:t>
            </a:r>
            <a:r>
              <a:rPr lang="en-US" smtClean="0"/>
              <a:t>A</a:t>
            </a:r>
            <a:r>
              <a:rPr lang="en-US" baseline="-25000" smtClean="0"/>
              <a:t>1</a:t>
            </a:r>
            <a:r>
              <a:rPr lang="en-US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…A</a:t>
            </a:r>
            <a:r>
              <a:rPr lang="en-US" i="1" baseline="-25000" smtClean="0"/>
              <a:t>k </a:t>
            </a:r>
            <a:r>
              <a:rPr lang="en-US" smtClean="0">
                <a:cs typeface="Arial" pitchFamily="34" charset="0"/>
                <a:sym typeface="Symbol" pitchFamily="18" charset="2"/>
              </a:rPr>
              <a:t>and </a:t>
            </a:r>
            <a:r>
              <a:rPr lang="en-US" smtClean="0"/>
              <a:t>A</a:t>
            </a:r>
            <a:r>
              <a:rPr lang="en-US" i="1" baseline="-25000" smtClean="0"/>
              <a:t>k</a:t>
            </a:r>
            <a:r>
              <a:rPr lang="en-US" baseline="-25000" smtClean="0"/>
              <a:t>+1</a:t>
            </a:r>
            <a:r>
              <a:rPr lang="en-US" smtClean="0"/>
              <a:t>A</a:t>
            </a:r>
            <a:r>
              <a:rPr lang="en-US" i="1" baseline="-25000" smtClean="0"/>
              <a:t>k</a:t>
            </a:r>
            <a:r>
              <a:rPr lang="en-US" baseline="-25000" smtClean="0"/>
              <a:t>+2</a:t>
            </a:r>
            <a:r>
              <a:rPr lang="en-US" smtClean="0"/>
              <a:t>…A</a:t>
            </a:r>
            <a:r>
              <a:rPr lang="en-US" i="1" baseline="-25000" smtClean="0"/>
              <a:t>n </a:t>
            </a:r>
            <a:r>
              <a:rPr lang="en-US" smtClean="0">
                <a:cs typeface="Arial" pitchFamily="34" charset="0"/>
                <a:sym typeface="Symbol" pitchFamily="18" charset="2"/>
              </a:rPr>
              <a:t>must also be optimal if the parenthesization of the chain </a:t>
            </a:r>
            <a:r>
              <a:rPr lang="en-US" smtClean="0"/>
              <a:t>A</a:t>
            </a:r>
            <a:r>
              <a:rPr lang="en-US" baseline="-25000" smtClean="0"/>
              <a:t>1</a:t>
            </a:r>
            <a:r>
              <a:rPr lang="en-US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…A</a:t>
            </a:r>
            <a:r>
              <a:rPr lang="en-US" i="1" baseline="-25000" smtClean="0"/>
              <a:t>n</a:t>
            </a:r>
            <a:r>
              <a:rPr lang="en-US" smtClean="0">
                <a:cs typeface="Arial" pitchFamily="34" charset="0"/>
                <a:sym typeface="Symbol" pitchFamily="18" charset="2"/>
              </a:rPr>
              <a:t> is optimal (why?)</a:t>
            </a:r>
          </a:p>
          <a:p>
            <a:pPr marL="990600" lvl="1" indent="-533400" eaLnBrk="1" hangingPunct="1"/>
            <a:endParaRPr lang="en-US" smtClean="0">
              <a:cs typeface="Arial" pitchFamily="34" charset="0"/>
              <a:sym typeface="Symbol" pitchFamily="18" charset="2"/>
            </a:endParaRPr>
          </a:p>
          <a:p>
            <a:pPr marL="990600" lvl="1" indent="-533400" eaLnBrk="1" hangingPunct="1"/>
            <a:r>
              <a:rPr lang="en-US" smtClean="0">
                <a:cs typeface="Arial" pitchFamily="34" charset="0"/>
                <a:sym typeface="Symbol" pitchFamily="18" charset="2"/>
              </a:rPr>
              <a:t>That is, the optimal solution to the problem contains within it the optimal solution to subproblems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878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CSE408 Matrix Chain Multiplication</vt:lpstr>
      <vt:lpstr>Matrix-chain Multiplication  </vt:lpstr>
      <vt:lpstr>Matrix-chain Multiplication   …contd  </vt:lpstr>
      <vt:lpstr>Matrix-chain Multiplication   …contd  </vt:lpstr>
      <vt:lpstr>Algorithm to Multiply 2 Matrices   </vt:lpstr>
      <vt:lpstr>Matrix-chain Multiplication   …contd  </vt:lpstr>
      <vt:lpstr>Matrix-chain Multiplication   …contd  </vt:lpstr>
      <vt:lpstr>Dynamic Programming Approach</vt:lpstr>
      <vt:lpstr>Dynamic Programming Approach   …contd</vt:lpstr>
      <vt:lpstr>Dynamic Programming Approach …contd</vt:lpstr>
      <vt:lpstr>Dynamic Programming Approach …contd</vt:lpstr>
      <vt:lpstr>Dynamic Programming Approach …contd</vt:lpstr>
      <vt:lpstr>Dynamic Programming Approach …contd</vt:lpstr>
      <vt:lpstr>Algorithm to Compute Optimal Cost</vt:lpstr>
      <vt:lpstr>Constructing Optimal Solution</vt:lpstr>
      <vt:lpstr>Example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103</cp:revision>
  <dcterms:created xsi:type="dcterms:W3CDTF">2014-12-10T04:50:26Z</dcterms:created>
  <dcterms:modified xsi:type="dcterms:W3CDTF">2014-12-18T05:42:50Z</dcterms:modified>
</cp:coreProperties>
</file>