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29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LL" initials="D" lastIdx="1" clrIdx="0"/>
  <p:cmAuthor id="1" name="MKE" initials="M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C20CE-4916-4077-89FC-6A60F28A7DE5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6BF38-7B36-4E97-89EB-00AB373CCA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0DC97B-FD19-48EF-A055-8A4946DDEF4B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F7956-B406-4055-B415-4BFD45E48011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EC282-9D43-4F3D-8186-A195C0DC5CA7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50A082-E9F9-4169-87C3-717170001510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B60FB9-8F33-43A7-9F95-F1434D56C5D9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EEB955-0F1E-442E-B87E-132699C28F2C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348E3E-A906-4EDD-A57D-553FD064650E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272706-8E77-43DB-AE37-CC53503C2608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830843-11C2-49B0-B2AF-69BE184B6297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29B356-398A-4D48-9B20-8E4524FA5875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B61F06-A1D2-42A5-9FF5-15FB14413C26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32A7EB-3CE5-4A33-9DA9-FEE1174086B5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-3270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2880"/>
            <a:ext cx="8229600" cy="1143000"/>
          </a:xfrm>
        </p:spPr>
        <p:txBody>
          <a:bodyPr/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effectLst/>
              </a:defRPr>
            </a:lvl1pPr>
            <a:lvl2pPr>
              <a:defRPr b="0">
                <a:solidFill>
                  <a:schemeClr val="tx1"/>
                </a:solidFill>
                <a:effectLst/>
              </a:defRPr>
            </a:lvl2pPr>
            <a:lvl3pPr>
              <a:defRPr b="0">
                <a:solidFill>
                  <a:schemeClr val="tx1"/>
                </a:solidFill>
                <a:effectLst/>
              </a:defRPr>
            </a:lvl3pPr>
            <a:lvl4pPr>
              <a:defRPr b="0">
                <a:solidFill>
                  <a:schemeClr val="tx1"/>
                </a:solidFill>
                <a:effectLst/>
              </a:defRPr>
            </a:lvl4pPr>
            <a:lvl5pPr>
              <a:defRPr b="0">
                <a:solidFill>
                  <a:schemeClr val="tx1"/>
                </a:solidFill>
                <a:effectLst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8288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388" y="2263775"/>
            <a:ext cx="8856662" cy="1470025"/>
          </a:xfrm>
        </p:spPr>
        <p:txBody>
          <a:bodyPr rtlCol="0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800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>CSE408</a:t>
            </a:r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/>
            </a:r>
            <a:b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</a:br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>Longest Common Sub Sequence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066800" y="4038600"/>
            <a:ext cx="705802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733800" y="4724400"/>
            <a:ext cx="20300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  <a:cs typeface="+mn-cs"/>
              </a:rPr>
              <a:t>Lecture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  <a:cs typeface="+mn-cs"/>
              </a:rPr>
              <a:t>#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 25</a:t>
            </a:r>
            <a:endParaRPr lang="en-IN" sz="2400" dirty="0">
              <a:solidFill>
                <a:schemeClr val="accent1">
                  <a:lumMod val="75000"/>
                </a:schemeClr>
              </a:solidFill>
              <a:latin typeface="Arial Rounded MT Bold" pitchFamily="34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F27B46-70CB-4063-B111-7C339C45685F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152400"/>
            <a:ext cx="7924800" cy="1143000"/>
          </a:xfrm>
        </p:spPr>
        <p:txBody>
          <a:bodyPr/>
          <a:lstStyle/>
          <a:p>
            <a:pPr algn="ctr"/>
            <a:r>
              <a:rPr lang="en-US" dirty="0" smtClean="0"/>
              <a:t>LCS Example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990600"/>
            <a:ext cx="8153400" cy="2590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mtClean="0">
                <a:latin typeface="Times New Roman" pitchFamily="18" charset="0"/>
              </a:rPr>
              <a:t>We’ll see how LCS algorithm works on the following example:</a:t>
            </a:r>
          </a:p>
          <a:p>
            <a:r>
              <a:rPr lang="en-US" smtClean="0">
                <a:latin typeface="Times New Roman" pitchFamily="18" charset="0"/>
              </a:rPr>
              <a:t>X = ABCB</a:t>
            </a:r>
          </a:p>
          <a:p>
            <a:r>
              <a:rPr lang="en-US" smtClean="0">
                <a:latin typeface="Times New Roman" pitchFamily="18" charset="0"/>
              </a:rPr>
              <a:t>Y = BDCAB</a:t>
            </a:r>
          </a:p>
          <a:p>
            <a:endParaRPr lang="en-US" smtClean="0">
              <a:latin typeface="Times New Roman" pitchFamily="18" charset="0"/>
            </a:endParaRPr>
          </a:p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295400" y="5146675"/>
            <a:ext cx="73152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/>
              <a:t>LCS(X, Y) = BCB</a:t>
            </a:r>
          </a:p>
          <a:p>
            <a:r>
              <a:rPr lang="en-US" sz="3200"/>
              <a:t>X = A </a:t>
            </a:r>
            <a:r>
              <a:rPr lang="en-US" sz="3200" b="1"/>
              <a:t>B</a:t>
            </a:r>
            <a:r>
              <a:rPr lang="en-US" sz="3200"/>
              <a:t>     </a:t>
            </a:r>
            <a:r>
              <a:rPr lang="en-US" sz="3200" b="1"/>
              <a:t>C</a:t>
            </a:r>
            <a:r>
              <a:rPr lang="en-US" sz="3200"/>
              <a:t>     </a:t>
            </a:r>
            <a:r>
              <a:rPr lang="en-US" sz="3200" b="1"/>
              <a:t>B</a:t>
            </a:r>
            <a:endParaRPr lang="en-US" sz="3200"/>
          </a:p>
          <a:p>
            <a:r>
              <a:rPr lang="en-US" sz="3200"/>
              <a:t>Y =     </a:t>
            </a:r>
            <a:r>
              <a:rPr lang="en-US" sz="3200" b="1"/>
              <a:t>B</a:t>
            </a:r>
            <a:r>
              <a:rPr lang="en-US" sz="3200"/>
              <a:t> D </a:t>
            </a:r>
            <a:r>
              <a:rPr lang="en-US" sz="3200" b="1"/>
              <a:t>C</a:t>
            </a:r>
            <a:r>
              <a:rPr lang="en-US" sz="3200"/>
              <a:t> A </a:t>
            </a:r>
            <a:r>
              <a:rPr lang="en-US" sz="3200" b="1"/>
              <a:t>B</a:t>
            </a:r>
            <a:endParaRPr lang="en-US" b="1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1203325" y="3676650"/>
            <a:ext cx="76358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What is the Longest Common Subsequence </a:t>
            </a:r>
          </a:p>
          <a:p>
            <a:r>
              <a:rPr lang="en-US" sz="3200">
                <a:solidFill>
                  <a:schemeClr val="accent1"/>
                </a:solidFill>
              </a:rPr>
              <a:t>of X and Y?</a:t>
            </a:r>
            <a:endParaRPr 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utoUpdateAnimBg="0"/>
      <p:bldP spid="1536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8DDC86-7CED-42C9-BCC4-78A9117645B4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 smtClean="0"/>
              <a:t>LCS Example (0)</a:t>
            </a: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       0        1          2         3        4         5 </a:t>
            </a:r>
          </a:p>
        </p:txBody>
      </p:sp>
      <p:sp>
        <p:nvSpPr>
          <p:cNvPr id="14354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4355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4356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4357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4358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4359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14360" name="Text Box 23"/>
          <p:cNvSpPr txBox="1">
            <a:spLocks noChangeArrowheads="1"/>
          </p:cNvSpPr>
          <p:nvPr/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14361" name="Text Box 24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14362" name="Text Box 25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14363" name="Text Box 26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14364" name="Text Box 27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14365" name="Text Box 28"/>
          <p:cNvSpPr txBox="1">
            <a:spLocks noChangeArrowheads="1"/>
          </p:cNvSpPr>
          <p:nvPr/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14366" name="Text Box 29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14367" name="Text Box 30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14368" name="Text Box 31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14369" name="Text Box 32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14370" name="Text Box 33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14371" name="Text Box 44"/>
          <p:cNvSpPr txBox="1">
            <a:spLocks noChangeArrowheads="1"/>
          </p:cNvSpPr>
          <p:nvPr/>
        </p:nvSpPr>
        <p:spPr bwMode="auto">
          <a:xfrm>
            <a:off x="1371600" y="5059363"/>
            <a:ext cx="3841750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X = ABCB;   m = |X| = 4</a:t>
            </a:r>
          </a:p>
          <a:p>
            <a:pPr>
              <a:lnSpc>
                <a:spcPct val="90000"/>
              </a:lnSpc>
            </a:pPr>
            <a:r>
              <a:rPr lang="en-US" sz="2800"/>
              <a:t>Y = BDCAB; n = |Y| = 5</a:t>
            </a:r>
          </a:p>
          <a:p>
            <a:pPr>
              <a:lnSpc>
                <a:spcPct val="90000"/>
              </a:lnSpc>
            </a:pPr>
            <a:r>
              <a:rPr lang="en-US" sz="2800"/>
              <a:t>Allocate array c[5,4]	</a:t>
            </a:r>
            <a:endParaRPr lang="en-US" sz="2800" baseline="-25000">
              <a:solidFill>
                <a:srgbClr val="33CC33"/>
              </a:solidFill>
            </a:endParaRPr>
          </a:p>
        </p:txBody>
      </p:sp>
      <p:sp>
        <p:nvSpPr>
          <p:cNvPr id="14372" name="Text Box 45"/>
          <p:cNvSpPr txBox="1">
            <a:spLocks noChangeArrowheads="1"/>
          </p:cNvSpPr>
          <p:nvPr/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/>
              <a:t>ABCB</a:t>
            </a:r>
          </a:p>
          <a:p>
            <a:r>
              <a:rPr lang="en-US" sz="3200"/>
              <a:t>BDCAB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CADEDA-BB36-4BA5-97F9-28D6F1672D99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 smtClean="0"/>
              <a:t>LCS Example (1)</a:t>
            </a:r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Line 16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Line 17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Line 18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Line 19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Line 20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Line 22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Line 23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Line 24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Line 25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Line 26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Line 29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Text Box 33"/>
          <p:cNvSpPr txBox="1">
            <a:spLocks noChangeArrowheads="1"/>
          </p:cNvSpPr>
          <p:nvPr/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       0        1          2         3        4         5 </a:t>
            </a:r>
          </a:p>
        </p:txBody>
      </p:sp>
      <p:sp>
        <p:nvSpPr>
          <p:cNvPr id="15378" name="Text Box 3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379" name="Text Box 3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5380" name="Text Box 3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5381" name="Text Box 4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5382" name="Text Box 4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5383" name="Text Box 46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15384" name="Text Box 47"/>
          <p:cNvSpPr txBox="1">
            <a:spLocks noChangeArrowheads="1"/>
          </p:cNvSpPr>
          <p:nvPr/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15385" name="Text Box 50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15386" name="Text Box 54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15387" name="Text Box 55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15388" name="Text Box 56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15389" name="Text Box 57"/>
          <p:cNvSpPr txBox="1">
            <a:spLocks noChangeArrowheads="1"/>
          </p:cNvSpPr>
          <p:nvPr/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15390" name="Text Box 59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15391" name="Text Box 60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15392" name="Text Box 63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15393" name="Text Box 65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15394" name="Text Box 67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11332" name="Text Box 68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1333" name="Text Box 69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1335" name="Text Box 71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1336" name="Text Box 72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1337" name="Text Box 73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1338" name="Text Box 74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1339" name="Text Box 75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1342" name="Text Box 78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1343" name="Text Box 79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1344" name="Text Box 80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5405" name="Text Box 84"/>
          <p:cNvSpPr txBox="1">
            <a:spLocks noChangeArrowheads="1"/>
          </p:cNvSpPr>
          <p:nvPr/>
        </p:nvSpPr>
        <p:spPr bwMode="auto">
          <a:xfrm>
            <a:off x="1371600" y="5105400"/>
            <a:ext cx="4756150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 sz="2800"/>
              <a:t>for i = 1 to m 	c[i,0] = 0 	</a:t>
            </a:r>
          </a:p>
          <a:p>
            <a:pPr>
              <a:lnSpc>
                <a:spcPct val="90000"/>
              </a:lnSpc>
            </a:pPr>
            <a:r>
              <a:rPr lang="en-US" sz="2800"/>
              <a:t>for j = 1 to n  	c[0,j] = 0	</a:t>
            </a:r>
            <a:endParaRPr lang="en-US" sz="2800" baseline="-25000">
              <a:solidFill>
                <a:srgbClr val="33CC33"/>
              </a:solidFill>
            </a:endParaRPr>
          </a:p>
        </p:txBody>
      </p:sp>
      <p:sp>
        <p:nvSpPr>
          <p:cNvPr id="15406" name="Text Box 85"/>
          <p:cNvSpPr txBox="1">
            <a:spLocks noChangeArrowheads="1"/>
          </p:cNvSpPr>
          <p:nvPr/>
        </p:nvSpPr>
        <p:spPr bwMode="auto">
          <a:xfrm>
            <a:off x="7543800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/>
              <a:t>ABCB</a:t>
            </a:r>
          </a:p>
          <a:p>
            <a:r>
              <a:rPr lang="en-US" sz="3200"/>
              <a:t>BDCAB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32" grpId="0" autoUpdateAnimBg="0"/>
      <p:bldP spid="11333" grpId="0" autoUpdateAnimBg="0"/>
      <p:bldP spid="11335" grpId="0" autoUpdateAnimBg="0"/>
      <p:bldP spid="11336" grpId="0" autoUpdateAnimBg="0"/>
      <p:bldP spid="11337" grpId="0" autoUpdateAnimBg="0"/>
      <p:bldP spid="11338" grpId="0" autoUpdateAnimBg="0"/>
      <p:bldP spid="11339" grpId="0" autoUpdateAnimBg="0"/>
      <p:bldP spid="11342" grpId="0" autoUpdateAnimBg="0"/>
      <p:bldP spid="11343" grpId="0" autoUpdateAnimBg="0"/>
      <p:bldP spid="1134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1173163" y="6265863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0AFEA5-0718-44E2-88DB-8A8FCD90B7EB}" type="datetime1">
              <a:rPr lang="en-US"/>
              <a:pPr>
                <a:defRPr/>
              </a:pPr>
              <a:t>12/18/2014</a:t>
            </a:fld>
            <a:endParaRPr lang="en-US"/>
          </a:p>
        </p:txBody>
      </p:sp>
      <p:sp>
        <p:nvSpPr>
          <p:cNvPr id="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6F5A1-B8AD-4E81-8C68-DA6682939B50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 smtClean="0"/>
              <a:t>LCS Example (2)</a:t>
            </a:r>
          </a:p>
        </p:txBody>
      </p:sp>
      <p:sp>
        <p:nvSpPr>
          <p:cNvPr id="16389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5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7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0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1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2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       0        </a:t>
            </a:r>
            <a:r>
              <a:rPr lang="en-US" b="1">
                <a:solidFill>
                  <a:srgbClr val="FF0000"/>
                </a:solidFill>
              </a:rPr>
              <a:t>1</a:t>
            </a:r>
            <a:r>
              <a:rPr lang="en-US"/>
              <a:t>          2         3        4         5 </a:t>
            </a:r>
          </a:p>
        </p:txBody>
      </p:sp>
      <p:sp>
        <p:nvSpPr>
          <p:cNvPr id="16403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6404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16405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6406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6407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6408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16409" name="Text Box 23"/>
          <p:cNvSpPr txBox="1">
            <a:spLocks noChangeArrowheads="1"/>
          </p:cNvSpPr>
          <p:nvPr/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16410" name="Text Box 24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16411" name="Text Box 25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16412" name="Text Box 26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16413" name="Text Box 27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16414" name="Text Box 28"/>
          <p:cNvSpPr txBox="1">
            <a:spLocks noChangeArrowheads="1"/>
          </p:cNvSpPr>
          <p:nvPr/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16415" name="Text Box 29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16416" name="Text Box 30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16417" name="Text Box 31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16418" name="Text Box 32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16419" name="Text Box 33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16420" name="Text Box 34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6421" name="Text Box 35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6422" name="Text Box 36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6423" name="Text Box 37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6424" name="Text Box 38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6425" name="Text Box 39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6426" name="Text Box 40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6427" name="Text Box 41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6428" name="Text Box 42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6429" name="Text Box 43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6430" name="Text Box 44"/>
          <p:cNvSpPr txBox="1">
            <a:spLocks noChangeArrowheads="1"/>
          </p:cNvSpPr>
          <p:nvPr/>
        </p:nvSpPr>
        <p:spPr bwMode="auto">
          <a:xfrm>
            <a:off x="1371600" y="5105400"/>
            <a:ext cx="6173788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/>
              <a:t> 		if ( X</a:t>
            </a:r>
            <a:r>
              <a:rPr lang="en-US" baseline="-25000"/>
              <a:t>i</a:t>
            </a:r>
            <a:r>
              <a:rPr lang="en-US"/>
              <a:t> == Y</a:t>
            </a:r>
            <a:r>
              <a:rPr lang="en-US" baseline="-25000"/>
              <a:t>j</a:t>
            </a:r>
            <a:r>
              <a:rPr lang="en-US"/>
              <a:t> )		</a:t>
            </a:r>
          </a:p>
          <a:p>
            <a:pPr>
              <a:lnSpc>
                <a:spcPct val="90000"/>
              </a:lnSpc>
            </a:pPr>
            <a:r>
              <a:rPr lang="en-US"/>
              <a:t> 			c[i,j] = c[i-1,j-1] + 1</a:t>
            </a:r>
          </a:p>
          <a:p>
            <a:pPr>
              <a:lnSpc>
                <a:spcPct val="90000"/>
              </a:lnSpc>
            </a:pPr>
            <a:r>
              <a:rPr lang="en-US"/>
              <a:t> 		</a:t>
            </a:r>
            <a:r>
              <a:rPr lang="en-US">
                <a:solidFill>
                  <a:srgbClr val="008000"/>
                </a:solidFill>
              </a:rPr>
              <a:t>else c[i,j] = max( c[i-1,j], c[i,j-1]</a:t>
            </a:r>
            <a:r>
              <a:rPr lang="en-US">
                <a:solidFill>
                  <a:srgbClr val="33CC33"/>
                </a:solidFill>
              </a:rPr>
              <a:t> )</a:t>
            </a:r>
            <a:endParaRPr lang="en-US"/>
          </a:p>
          <a:p>
            <a:pPr>
              <a:lnSpc>
                <a:spcPct val="90000"/>
              </a:lnSpc>
            </a:pPr>
            <a:endParaRPr lang="en-US" sz="2800" baseline="-25000">
              <a:solidFill>
                <a:srgbClr val="33CC33"/>
              </a:solidFill>
            </a:endParaRPr>
          </a:p>
        </p:txBody>
      </p:sp>
      <p:sp>
        <p:nvSpPr>
          <p:cNvPr id="46125" name="Oval 45"/>
          <p:cNvSpPr>
            <a:spLocks noChangeArrowheads="1"/>
          </p:cNvSpPr>
          <p:nvPr/>
        </p:nvSpPr>
        <p:spPr bwMode="auto">
          <a:xfrm>
            <a:off x="2362200" y="22098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26" name="Oval 46"/>
          <p:cNvSpPr>
            <a:spLocks noChangeArrowheads="1"/>
          </p:cNvSpPr>
          <p:nvPr/>
        </p:nvSpPr>
        <p:spPr bwMode="auto">
          <a:xfrm>
            <a:off x="3886200" y="11430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27" name="Line 47"/>
          <p:cNvSpPr>
            <a:spLocks noChangeShapeType="1"/>
          </p:cNvSpPr>
          <p:nvPr/>
        </p:nvSpPr>
        <p:spPr bwMode="auto">
          <a:xfrm>
            <a:off x="3962400" y="2057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28" name="Line 48"/>
          <p:cNvSpPr>
            <a:spLocks noChangeShapeType="1"/>
          </p:cNvSpPr>
          <p:nvPr/>
        </p:nvSpPr>
        <p:spPr bwMode="auto">
          <a:xfrm>
            <a:off x="3581400" y="2438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30" name="Text Box 50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0</a:t>
            </a:r>
            <a:endParaRPr lang="en-US"/>
          </a:p>
        </p:txBody>
      </p:sp>
      <p:sp>
        <p:nvSpPr>
          <p:cNvPr id="16436" name="Text Box 52"/>
          <p:cNvSpPr txBox="1">
            <a:spLocks noChangeArrowheads="1"/>
          </p:cNvSpPr>
          <p:nvPr/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A</a:t>
            </a:r>
            <a:r>
              <a:rPr lang="en-US" sz="3200"/>
              <a:t>BCB</a:t>
            </a:r>
          </a:p>
          <a:p>
            <a:r>
              <a:rPr lang="en-US" sz="3200">
                <a:solidFill>
                  <a:srgbClr val="FF0000"/>
                </a:solidFill>
              </a:rPr>
              <a:t>B</a:t>
            </a:r>
            <a:r>
              <a:rPr lang="en-US" sz="3200"/>
              <a:t>DCAB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25" grpId="0" animBg="1"/>
      <p:bldP spid="46126" grpId="0" animBg="1"/>
      <p:bldP spid="46127" grpId="0" animBg="1"/>
      <p:bldP spid="46128" grpId="0" animBg="1"/>
      <p:bldP spid="4613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1173163" y="6265863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E4E5212-452E-46BE-87F7-BBB80256C363}" type="datetime1">
              <a:rPr lang="en-US"/>
              <a:pPr>
                <a:defRPr/>
              </a:pPr>
              <a:t>12/18/2014</a:t>
            </a:fld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89B7CA-C935-413D-BCE5-7FBB0F1D3E73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 smtClean="0"/>
              <a:t>LCS Example (3)</a:t>
            </a:r>
          </a:p>
        </p:txBody>
      </p:sp>
      <p:sp>
        <p:nvSpPr>
          <p:cNvPr id="17413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3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4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5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6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       0        1          2         3        4         5 </a:t>
            </a:r>
          </a:p>
        </p:txBody>
      </p:sp>
      <p:sp>
        <p:nvSpPr>
          <p:cNvPr id="17427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7428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7429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7430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7431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7432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17433" name="Text Box 23"/>
          <p:cNvSpPr txBox="1">
            <a:spLocks noChangeArrowheads="1"/>
          </p:cNvSpPr>
          <p:nvPr/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17434" name="Text Box 24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17435" name="Text Box 25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17436" name="Text Box 26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17437" name="Text Box 27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17438" name="Text Box 28"/>
          <p:cNvSpPr txBox="1">
            <a:spLocks noChangeArrowheads="1"/>
          </p:cNvSpPr>
          <p:nvPr/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17439" name="Text Box 29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17440" name="Text Box 30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17441" name="Text Box 31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17442" name="Text Box 32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17443" name="Text Box 33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17444" name="Text Box 34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7445" name="Text Box 35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7446" name="Text Box 36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7447" name="Text Box 37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7448" name="Text Box 38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7449" name="Text Box 39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7450" name="Text Box 40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7451" name="Text Box 41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7452" name="Text Box 42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7453" name="Text Box 43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7454" name="Text Box 44"/>
          <p:cNvSpPr txBox="1">
            <a:spLocks noChangeArrowheads="1"/>
          </p:cNvSpPr>
          <p:nvPr/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/>
              <a:t> 		if ( X</a:t>
            </a:r>
            <a:r>
              <a:rPr lang="en-US" baseline="-25000"/>
              <a:t>i</a:t>
            </a:r>
            <a:r>
              <a:rPr lang="en-US"/>
              <a:t> == Y</a:t>
            </a:r>
            <a:r>
              <a:rPr lang="en-US" baseline="-25000"/>
              <a:t>j</a:t>
            </a:r>
            <a:r>
              <a:rPr lang="en-US"/>
              <a:t> )		</a:t>
            </a:r>
          </a:p>
          <a:p>
            <a:pPr>
              <a:lnSpc>
                <a:spcPct val="90000"/>
              </a:lnSpc>
            </a:pPr>
            <a:r>
              <a:rPr lang="en-US"/>
              <a:t> 			c[i,j] = c[i-1,j-1] + 1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else c[i,j] = max( c[i-1,j], c[i,j-1] )</a:t>
            </a:r>
            <a:endParaRPr lang="en-US">
              <a:solidFill>
                <a:srgbClr val="33CC33"/>
              </a:solidFill>
            </a:endParaRPr>
          </a:p>
        </p:txBody>
      </p:sp>
      <p:sp>
        <p:nvSpPr>
          <p:cNvPr id="17455" name="Text Box 45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8174" name="Text Box 46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0</a:t>
            </a:r>
            <a:endParaRPr lang="en-US"/>
          </a:p>
        </p:txBody>
      </p:sp>
      <p:sp>
        <p:nvSpPr>
          <p:cNvPr id="48175" name="Text Box 47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0</a:t>
            </a:r>
            <a:endParaRPr lang="en-US"/>
          </a:p>
        </p:txBody>
      </p:sp>
      <p:sp>
        <p:nvSpPr>
          <p:cNvPr id="17458" name="Text Box 48"/>
          <p:cNvSpPr txBox="1">
            <a:spLocks noChangeArrowheads="1"/>
          </p:cNvSpPr>
          <p:nvPr/>
        </p:nvSpPr>
        <p:spPr bwMode="auto">
          <a:xfrm>
            <a:off x="7543800" y="0"/>
            <a:ext cx="15986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A</a:t>
            </a:r>
            <a:r>
              <a:rPr lang="en-US" sz="3200"/>
              <a:t>BCB</a:t>
            </a:r>
          </a:p>
          <a:p>
            <a:r>
              <a:rPr lang="en-US" sz="3200">
                <a:solidFill>
                  <a:srgbClr val="008000"/>
                </a:solidFill>
              </a:rPr>
              <a:t>B</a:t>
            </a:r>
            <a:r>
              <a:rPr lang="en-US" sz="3200">
                <a:solidFill>
                  <a:srgbClr val="FF0000"/>
                </a:solidFill>
              </a:rPr>
              <a:t>DC</a:t>
            </a:r>
            <a:r>
              <a:rPr lang="en-US" sz="3200"/>
              <a:t>AB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74" grpId="0" autoUpdateAnimBg="0"/>
      <p:bldP spid="4817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1173163" y="6265863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AFA73F-ED08-4344-B475-922C5918E39E}" type="datetime1">
              <a:rPr lang="en-US"/>
              <a:pPr>
                <a:defRPr/>
              </a:pPr>
              <a:t>12/18/2014</a:t>
            </a:fld>
            <a:endParaRPr lang="en-US"/>
          </a:p>
        </p:txBody>
      </p:sp>
      <p:sp>
        <p:nvSpPr>
          <p:cNvPr id="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137A75-C935-498D-B4D8-229EE3AFD56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 smtClean="0"/>
              <a:t>LCS Example (4)</a:t>
            </a:r>
          </a:p>
        </p:txBody>
      </p:sp>
      <p:sp>
        <p:nvSpPr>
          <p:cNvPr id="18437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5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7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8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9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0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       0        1          2         3        </a:t>
            </a:r>
            <a:r>
              <a:rPr lang="en-US" b="1">
                <a:solidFill>
                  <a:srgbClr val="FF0000"/>
                </a:solidFill>
              </a:rPr>
              <a:t>4</a:t>
            </a:r>
            <a:r>
              <a:rPr lang="en-US"/>
              <a:t>         5 </a:t>
            </a:r>
          </a:p>
        </p:txBody>
      </p:sp>
      <p:sp>
        <p:nvSpPr>
          <p:cNvPr id="18451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8452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18453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8454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8455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8456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18457" name="Text Box 23"/>
          <p:cNvSpPr txBox="1">
            <a:spLocks noChangeArrowheads="1"/>
          </p:cNvSpPr>
          <p:nvPr/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18458" name="Text Box 24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18459" name="Text Box 25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18460" name="Text Box 26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18461" name="Text Box 27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18462" name="Text Box 28"/>
          <p:cNvSpPr txBox="1">
            <a:spLocks noChangeArrowheads="1"/>
          </p:cNvSpPr>
          <p:nvPr/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18463" name="Text Box 29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18464" name="Text Box 30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18465" name="Text Box 31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18466" name="Text Box 32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18467" name="Text Box 33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18468" name="Text Box 34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8469" name="Text Box 35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8470" name="Text Box 36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8471" name="Text Box 37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8472" name="Text Box 38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8473" name="Text Box 39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8474" name="Text Box 40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8475" name="Text Box 41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8476" name="Text Box 42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8477" name="Text Box 43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8478" name="Text Box 44"/>
          <p:cNvSpPr txBox="1">
            <a:spLocks noChangeArrowheads="1"/>
          </p:cNvSpPr>
          <p:nvPr/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if ( X</a:t>
            </a:r>
            <a:r>
              <a:rPr lang="en-US" baseline="-25000">
                <a:solidFill>
                  <a:srgbClr val="008000"/>
                </a:solidFill>
              </a:rPr>
              <a:t>i</a:t>
            </a:r>
            <a:r>
              <a:rPr lang="en-US">
                <a:solidFill>
                  <a:srgbClr val="008000"/>
                </a:solidFill>
              </a:rPr>
              <a:t> == Y</a:t>
            </a:r>
            <a:r>
              <a:rPr lang="en-US" baseline="-25000">
                <a:solidFill>
                  <a:srgbClr val="008000"/>
                </a:solidFill>
              </a:rPr>
              <a:t>j</a:t>
            </a:r>
            <a:r>
              <a:rPr lang="en-US">
                <a:solidFill>
                  <a:srgbClr val="008000"/>
                </a:solidFill>
              </a:rPr>
              <a:t> )		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	c[i,j] = c[i-1,j-1] + 1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 		else c[i,j] = max( c[i-1,j], c[i,j-1] )</a:t>
            </a:r>
          </a:p>
        </p:txBody>
      </p:sp>
      <p:sp>
        <p:nvSpPr>
          <p:cNvPr id="18479" name="Text Box 45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8480" name="Text Box 46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8481" name="Text Box 47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3296" name="Oval 48"/>
          <p:cNvSpPr>
            <a:spLocks noChangeArrowheads="1"/>
          </p:cNvSpPr>
          <p:nvPr/>
        </p:nvSpPr>
        <p:spPr bwMode="auto">
          <a:xfrm>
            <a:off x="2362200" y="21336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97" name="Oval 49"/>
          <p:cNvSpPr>
            <a:spLocks noChangeArrowheads="1"/>
          </p:cNvSpPr>
          <p:nvPr/>
        </p:nvSpPr>
        <p:spPr bwMode="auto">
          <a:xfrm>
            <a:off x="6324600" y="11430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98" name="Line 50"/>
          <p:cNvSpPr>
            <a:spLocks noChangeShapeType="1"/>
          </p:cNvSpPr>
          <p:nvPr/>
        </p:nvSpPr>
        <p:spPr bwMode="auto">
          <a:xfrm>
            <a:off x="6019800" y="205740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99" name="Text Box 51"/>
          <p:cNvSpPr txBox="1">
            <a:spLocks noChangeArrowheads="1"/>
          </p:cNvSpPr>
          <p:nvPr/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18486" name="Text Box 52"/>
          <p:cNvSpPr txBox="1">
            <a:spLocks noChangeArrowheads="1"/>
          </p:cNvSpPr>
          <p:nvPr/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A</a:t>
            </a:r>
            <a:r>
              <a:rPr lang="en-US" sz="3200"/>
              <a:t>BCB</a:t>
            </a:r>
          </a:p>
          <a:p>
            <a:r>
              <a:rPr lang="en-US" sz="3200">
                <a:solidFill>
                  <a:srgbClr val="008000"/>
                </a:solidFill>
              </a:rPr>
              <a:t>BDC</a:t>
            </a:r>
            <a:r>
              <a:rPr lang="en-US" sz="3200">
                <a:solidFill>
                  <a:srgbClr val="FF0000"/>
                </a:solidFill>
              </a:rPr>
              <a:t>A</a:t>
            </a:r>
            <a:r>
              <a:rPr lang="en-US" sz="3200"/>
              <a:t>B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96" grpId="0" animBg="1"/>
      <p:bldP spid="53297" grpId="0" animBg="1"/>
      <p:bldP spid="53298" grpId="0" animBg="1"/>
      <p:bldP spid="5329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1173163" y="6265863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D0CE06D-A265-4311-8085-4C2EE47A6322}" type="datetime1">
              <a:rPr lang="en-US"/>
              <a:pPr>
                <a:defRPr/>
              </a:pPr>
              <a:t>12/18/2014</a:t>
            </a:fld>
            <a:endParaRPr lang="en-US"/>
          </a:p>
        </p:txBody>
      </p:sp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C42848-8450-41A5-BB5A-65BD6C1CF5AD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 smtClean="0"/>
              <a:t>LCS Example (5)</a:t>
            </a:r>
          </a:p>
        </p:txBody>
      </p:sp>
      <p:sp>
        <p:nvSpPr>
          <p:cNvPr id="19461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2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       0        1          2         3        4         5 </a:t>
            </a:r>
          </a:p>
        </p:txBody>
      </p:sp>
      <p:sp>
        <p:nvSpPr>
          <p:cNvPr id="19475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9476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9477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9478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9479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9480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19481" name="Text Box 23"/>
          <p:cNvSpPr txBox="1">
            <a:spLocks noChangeArrowheads="1"/>
          </p:cNvSpPr>
          <p:nvPr/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19482" name="Text Box 24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19483" name="Text Box 25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19484" name="Text Box 26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19485" name="Text Box 27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19486" name="Text Box 28"/>
          <p:cNvSpPr txBox="1">
            <a:spLocks noChangeArrowheads="1"/>
          </p:cNvSpPr>
          <p:nvPr/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19487" name="Text Box 29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19488" name="Text Box 30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19489" name="Text Box 31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19490" name="Text Box 32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19491" name="Text Box 33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19492" name="Text Box 34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9493" name="Text Box 35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9494" name="Text Box 36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9495" name="Text Box 37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9496" name="Text Box 38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9497" name="Text Box 39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9498" name="Text Box 40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9499" name="Text Box 41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9500" name="Text Box 42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9501" name="Text Box 43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9502" name="Text Box 44"/>
          <p:cNvSpPr txBox="1">
            <a:spLocks noChangeArrowheads="1"/>
          </p:cNvSpPr>
          <p:nvPr/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/>
              <a:t> 		if ( X</a:t>
            </a:r>
            <a:r>
              <a:rPr lang="en-US" baseline="-25000"/>
              <a:t>i</a:t>
            </a:r>
            <a:r>
              <a:rPr lang="en-US"/>
              <a:t> == Y</a:t>
            </a:r>
            <a:r>
              <a:rPr lang="en-US" baseline="-25000"/>
              <a:t>j</a:t>
            </a:r>
            <a:r>
              <a:rPr lang="en-US"/>
              <a:t> )		</a:t>
            </a:r>
          </a:p>
          <a:p>
            <a:pPr>
              <a:lnSpc>
                <a:spcPct val="90000"/>
              </a:lnSpc>
            </a:pPr>
            <a:r>
              <a:rPr lang="en-US"/>
              <a:t> 			c[i,j] = c[i-1,j-1] + 1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else c[i,j] = max( c[i-1,j], c[i,j-1] )</a:t>
            </a:r>
          </a:p>
        </p:txBody>
      </p:sp>
      <p:sp>
        <p:nvSpPr>
          <p:cNvPr id="19503" name="Text Box 45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9504" name="Text Box 46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9505" name="Text Box 47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9506" name="Text Box 48"/>
          <p:cNvSpPr txBox="1">
            <a:spLocks noChangeArrowheads="1"/>
          </p:cNvSpPr>
          <p:nvPr/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49201" name="Text Box 49"/>
          <p:cNvSpPr txBox="1">
            <a:spLocks noChangeArrowheads="1"/>
          </p:cNvSpPr>
          <p:nvPr/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49202" name="Line 50"/>
          <p:cNvSpPr>
            <a:spLocks noChangeShapeType="1"/>
          </p:cNvSpPr>
          <p:nvPr/>
        </p:nvSpPr>
        <p:spPr bwMode="auto">
          <a:xfrm>
            <a:off x="6858000" y="2590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203" name="Oval 51"/>
          <p:cNvSpPr>
            <a:spLocks noChangeArrowheads="1"/>
          </p:cNvSpPr>
          <p:nvPr/>
        </p:nvSpPr>
        <p:spPr bwMode="auto">
          <a:xfrm>
            <a:off x="2362200" y="22098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9204" name="Oval 52"/>
          <p:cNvSpPr>
            <a:spLocks noChangeArrowheads="1"/>
          </p:cNvSpPr>
          <p:nvPr/>
        </p:nvSpPr>
        <p:spPr bwMode="auto">
          <a:xfrm>
            <a:off x="7162800" y="10668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511" name="Text Box 53"/>
          <p:cNvSpPr txBox="1">
            <a:spLocks noChangeArrowheads="1"/>
          </p:cNvSpPr>
          <p:nvPr/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A</a:t>
            </a:r>
            <a:r>
              <a:rPr lang="en-US" sz="3200"/>
              <a:t>BCB</a:t>
            </a:r>
          </a:p>
          <a:p>
            <a:r>
              <a:rPr lang="en-US" sz="3200">
                <a:solidFill>
                  <a:srgbClr val="008000"/>
                </a:solidFill>
              </a:rPr>
              <a:t>BDCA</a:t>
            </a:r>
            <a:r>
              <a:rPr lang="en-US" sz="3200">
                <a:solidFill>
                  <a:srgbClr val="FF0000"/>
                </a:solidFill>
              </a:rPr>
              <a:t>B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01" grpId="0" autoUpdateAnimBg="0"/>
      <p:bldP spid="49202" grpId="0" animBg="1"/>
      <p:bldP spid="49203" grpId="0" animBg="1" autoUpdateAnimBg="0"/>
      <p:bldP spid="49204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1173163" y="6265863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09F9CD-E10B-4BB8-8199-E12BF3BBD96B}" type="datetime1">
              <a:rPr lang="en-US"/>
              <a:pPr>
                <a:defRPr/>
              </a:pPr>
              <a:t>12/18/2014</a:t>
            </a:fld>
            <a:endParaRPr lang="en-US"/>
          </a:p>
        </p:txBody>
      </p:sp>
      <p:sp>
        <p:nvSpPr>
          <p:cNvPr id="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B8907A-6A1E-4528-95DD-FCF89B523008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 smtClean="0"/>
              <a:t>LCS Example (6)</a:t>
            </a:r>
          </a:p>
        </p:txBody>
      </p:sp>
      <p:sp>
        <p:nvSpPr>
          <p:cNvPr id="20485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2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5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6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       0        </a:t>
            </a:r>
            <a:r>
              <a:rPr lang="en-US" b="1">
                <a:solidFill>
                  <a:srgbClr val="FF0000"/>
                </a:solidFill>
              </a:rPr>
              <a:t>1</a:t>
            </a:r>
            <a:r>
              <a:rPr lang="en-US"/>
              <a:t>          2         3        4         5 </a:t>
            </a:r>
          </a:p>
        </p:txBody>
      </p:sp>
      <p:sp>
        <p:nvSpPr>
          <p:cNvPr id="20499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0500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0501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  <a:endParaRPr lang="en-US"/>
          </a:p>
        </p:txBody>
      </p:sp>
      <p:sp>
        <p:nvSpPr>
          <p:cNvPr id="20502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0503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0504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20505" name="Text Box 23"/>
          <p:cNvSpPr txBox="1">
            <a:spLocks noChangeArrowheads="1"/>
          </p:cNvSpPr>
          <p:nvPr/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20506" name="Text Box 24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20507" name="Text Box 25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20508" name="Text Box 26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20509" name="Text Box 27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20510" name="Text Box 28"/>
          <p:cNvSpPr txBox="1">
            <a:spLocks noChangeArrowheads="1"/>
          </p:cNvSpPr>
          <p:nvPr/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20511" name="Text Box 29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20512" name="Text Box 30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20513" name="Text Box 31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20514" name="Text Box 32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20515" name="Text Box 33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20516" name="Text Box 34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0517" name="Text Box 35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0518" name="Text Box 36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0519" name="Text Box 37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0520" name="Text Box 38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0521" name="Text Box 39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0522" name="Text Box 40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0523" name="Text Box 41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0524" name="Text Box 42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0525" name="Text Box 43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0526" name="Text Box 44"/>
          <p:cNvSpPr txBox="1">
            <a:spLocks noChangeArrowheads="1"/>
          </p:cNvSpPr>
          <p:nvPr/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if ( X</a:t>
            </a:r>
            <a:r>
              <a:rPr lang="en-US" baseline="-25000">
                <a:solidFill>
                  <a:srgbClr val="008000"/>
                </a:solidFill>
              </a:rPr>
              <a:t>i</a:t>
            </a:r>
            <a:r>
              <a:rPr lang="en-US">
                <a:solidFill>
                  <a:srgbClr val="008000"/>
                </a:solidFill>
              </a:rPr>
              <a:t> == Y</a:t>
            </a:r>
            <a:r>
              <a:rPr lang="en-US" baseline="-25000">
                <a:solidFill>
                  <a:srgbClr val="008000"/>
                </a:solidFill>
              </a:rPr>
              <a:t>j</a:t>
            </a:r>
            <a:r>
              <a:rPr lang="en-US">
                <a:solidFill>
                  <a:srgbClr val="008000"/>
                </a:solidFill>
              </a:rPr>
              <a:t> )		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	c[i,j] = c[i-1,j-1] + 1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 		else c[i,j] = max( c[i-1,j], c[i,j-1] )</a:t>
            </a:r>
          </a:p>
        </p:txBody>
      </p:sp>
      <p:sp>
        <p:nvSpPr>
          <p:cNvPr id="20527" name="Text Box 46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0528" name="Text Box 47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0529" name="Text Box 48"/>
          <p:cNvSpPr txBox="1">
            <a:spLocks noChangeArrowheads="1"/>
          </p:cNvSpPr>
          <p:nvPr/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20530" name="Text Box 49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0531" name="Text Box 50"/>
          <p:cNvSpPr txBox="1">
            <a:spLocks noChangeArrowheads="1"/>
          </p:cNvSpPr>
          <p:nvPr/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50227" name="Oval 51"/>
          <p:cNvSpPr>
            <a:spLocks noChangeArrowheads="1"/>
          </p:cNvSpPr>
          <p:nvPr/>
        </p:nvSpPr>
        <p:spPr bwMode="auto">
          <a:xfrm>
            <a:off x="3886200" y="11430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28" name="Oval 52"/>
          <p:cNvSpPr>
            <a:spLocks noChangeArrowheads="1"/>
          </p:cNvSpPr>
          <p:nvPr/>
        </p:nvSpPr>
        <p:spPr bwMode="auto">
          <a:xfrm>
            <a:off x="2362200" y="28194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29" name="Line 53"/>
          <p:cNvSpPr>
            <a:spLocks noChangeShapeType="1"/>
          </p:cNvSpPr>
          <p:nvPr/>
        </p:nvSpPr>
        <p:spPr bwMode="auto">
          <a:xfrm>
            <a:off x="3581400" y="2743200"/>
            <a:ext cx="3048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31" name="Text Box 55"/>
          <p:cNvSpPr txBox="1">
            <a:spLocks noChangeArrowheads="1"/>
          </p:cNvSpPr>
          <p:nvPr/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20536" name="Text Box 56"/>
          <p:cNvSpPr txBox="1">
            <a:spLocks noChangeArrowheads="1"/>
          </p:cNvSpPr>
          <p:nvPr/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A</a:t>
            </a:r>
            <a:r>
              <a:rPr lang="en-US" sz="3200">
                <a:solidFill>
                  <a:srgbClr val="FF0000"/>
                </a:solidFill>
              </a:rPr>
              <a:t>B</a:t>
            </a:r>
            <a:r>
              <a:rPr lang="en-US" sz="3200"/>
              <a:t>CB</a:t>
            </a:r>
          </a:p>
          <a:p>
            <a:r>
              <a:rPr lang="en-US" sz="3200">
                <a:solidFill>
                  <a:srgbClr val="FF0000"/>
                </a:solidFill>
              </a:rPr>
              <a:t>B</a:t>
            </a:r>
            <a:r>
              <a:rPr lang="en-US" sz="3200"/>
              <a:t>DCAB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27" grpId="0" animBg="1"/>
      <p:bldP spid="50228" grpId="0" animBg="1"/>
      <p:bldP spid="50229" grpId="0" animBg="1"/>
      <p:bldP spid="5023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1173163" y="6265863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5517459-80CD-48C4-AA03-B2F228381338}" type="datetime1">
              <a:rPr lang="en-US"/>
              <a:pPr>
                <a:defRPr/>
              </a:pPr>
              <a:t>12/18/2014</a:t>
            </a:fld>
            <a:endParaRPr lang="en-US"/>
          </a:p>
        </p:txBody>
      </p:sp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BAE932-AD4F-4B4D-80A7-30D3C9CC000E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 smtClean="0"/>
              <a:t>LCS Example (7)</a:t>
            </a:r>
          </a:p>
        </p:txBody>
      </p:sp>
      <p:sp>
        <p:nvSpPr>
          <p:cNvPr id="21509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       0        1          </a:t>
            </a:r>
            <a:r>
              <a:rPr lang="en-US">
                <a:solidFill>
                  <a:srgbClr val="FF0000"/>
                </a:solidFill>
              </a:rPr>
              <a:t>2         3        4</a:t>
            </a:r>
            <a:r>
              <a:rPr lang="en-US"/>
              <a:t>         5 </a:t>
            </a:r>
          </a:p>
        </p:txBody>
      </p:sp>
      <p:sp>
        <p:nvSpPr>
          <p:cNvPr id="21523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1524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1525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  <a:endParaRPr lang="en-US"/>
          </a:p>
        </p:txBody>
      </p:sp>
      <p:sp>
        <p:nvSpPr>
          <p:cNvPr id="21526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1527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1528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21529" name="Text Box 23"/>
          <p:cNvSpPr txBox="1">
            <a:spLocks noChangeArrowheads="1"/>
          </p:cNvSpPr>
          <p:nvPr/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21530" name="Text Box 24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21531" name="Text Box 25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21532" name="Text Box 26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21533" name="Text Box 27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21534" name="Text Box 28"/>
          <p:cNvSpPr txBox="1">
            <a:spLocks noChangeArrowheads="1"/>
          </p:cNvSpPr>
          <p:nvPr/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21535" name="Text Box 29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21536" name="Text Box 30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21537" name="Text Box 31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21538" name="Text Box 32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21539" name="Text Box 33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21540" name="Text Box 34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1541" name="Text Box 35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1542" name="Text Box 36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1543" name="Text Box 37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1544" name="Text Box 38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1545" name="Text Box 39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1546" name="Text Box 40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1547" name="Text Box 41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1548" name="Text Box 42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1549" name="Text Box 43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1550" name="Text Box 44"/>
          <p:cNvSpPr txBox="1">
            <a:spLocks noChangeArrowheads="1"/>
          </p:cNvSpPr>
          <p:nvPr/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/>
              <a:t> 		if ( X</a:t>
            </a:r>
            <a:r>
              <a:rPr lang="en-US" baseline="-25000"/>
              <a:t>i</a:t>
            </a:r>
            <a:r>
              <a:rPr lang="en-US"/>
              <a:t> == Y</a:t>
            </a:r>
            <a:r>
              <a:rPr lang="en-US" baseline="-25000"/>
              <a:t>j</a:t>
            </a:r>
            <a:r>
              <a:rPr lang="en-US"/>
              <a:t> )		</a:t>
            </a:r>
          </a:p>
          <a:p>
            <a:pPr>
              <a:lnSpc>
                <a:spcPct val="90000"/>
              </a:lnSpc>
            </a:pPr>
            <a:r>
              <a:rPr lang="en-US"/>
              <a:t> 			c[i,j] = c[i-1,j-1] + 1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else c[i,j] = max( c[i-1,j], c[i,j-1] )</a:t>
            </a:r>
          </a:p>
        </p:txBody>
      </p:sp>
      <p:sp>
        <p:nvSpPr>
          <p:cNvPr id="21551" name="Text Box 45"/>
          <p:cNvSpPr txBox="1">
            <a:spLocks noChangeArrowheads="1"/>
          </p:cNvSpPr>
          <p:nvPr/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21552" name="Text Box 46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1553" name="Text Box 48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1554" name="Text Box 49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1555" name="Text Box 50"/>
          <p:cNvSpPr txBox="1">
            <a:spLocks noChangeArrowheads="1"/>
          </p:cNvSpPr>
          <p:nvPr/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21556" name="Text Box 51"/>
          <p:cNvSpPr txBox="1">
            <a:spLocks noChangeArrowheads="1"/>
          </p:cNvSpPr>
          <p:nvPr/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54324" name="Text Box 52"/>
          <p:cNvSpPr txBox="1">
            <a:spLocks noChangeArrowheads="1"/>
          </p:cNvSpPr>
          <p:nvPr/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54325" name="Text Box 53"/>
          <p:cNvSpPr txBox="1">
            <a:spLocks noChangeArrowheads="1"/>
          </p:cNvSpPr>
          <p:nvPr/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54326" name="Text Box 54"/>
          <p:cNvSpPr txBox="1">
            <a:spLocks noChangeArrowheads="1"/>
          </p:cNvSpPr>
          <p:nvPr/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21560" name="Oval 55"/>
          <p:cNvSpPr>
            <a:spLocks noChangeArrowheads="1"/>
          </p:cNvSpPr>
          <p:nvPr/>
        </p:nvSpPr>
        <p:spPr bwMode="auto">
          <a:xfrm>
            <a:off x="2362200" y="28194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561" name="Oval 56"/>
          <p:cNvSpPr>
            <a:spLocks noChangeArrowheads="1"/>
          </p:cNvSpPr>
          <p:nvPr/>
        </p:nvSpPr>
        <p:spPr bwMode="auto">
          <a:xfrm>
            <a:off x="4572000" y="1066800"/>
            <a:ext cx="25908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329" name="Line 57"/>
          <p:cNvSpPr>
            <a:spLocks noChangeShapeType="1"/>
          </p:cNvSpPr>
          <p:nvPr/>
        </p:nvSpPr>
        <p:spPr bwMode="auto">
          <a:xfrm>
            <a:off x="4343400" y="3048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30" name="Line 58"/>
          <p:cNvSpPr>
            <a:spLocks noChangeShapeType="1"/>
          </p:cNvSpPr>
          <p:nvPr/>
        </p:nvSpPr>
        <p:spPr bwMode="auto">
          <a:xfrm>
            <a:off x="5181600" y="3048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31" name="Line 59"/>
          <p:cNvSpPr>
            <a:spLocks noChangeShapeType="1"/>
          </p:cNvSpPr>
          <p:nvPr/>
        </p:nvSpPr>
        <p:spPr bwMode="auto">
          <a:xfrm>
            <a:off x="6400800" y="2667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36" name="Line 64"/>
          <p:cNvSpPr>
            <a:spLocks noChangeShapeType="1"/>
          </p:cNvSpPr>
          <p:nvPr/>
        </p:nvSpPr>
        <p:spPr bwMode="auto">
          <a:xfrm>
            <a:off x="6019800" y="3048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66" name="Text Box 65"/>
          <p:cNvSpPr txBox="1">
            <a:spLocks noChangeArrowheads="1"/>
          </p:cNvSpPr>
          <p:nvPr/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A</a:t>
            </a:r>
            <a:r>
              <a:rPr lang="en-US" sz="3200">
                <a:solidFill>
                  <a:srgbClr val="FF0000"/>
                </a:solidFill>
              </a:rPr>
              <a:t>B</a:t>
            </a:r>
            <a:r>
              <a:rPr lang="en-US" sz="3200"/>
              <a:t>CB</a:t>
            </a:r>
          </a:p>
          <a:p>
            <a:r>
              <a:rPr lang="en-US" sz="3200">
                <a:solidFill>
                  <a:srgbClr val="008000"/>
                </a:solidFill>
              </a:rPr>
              <a:t>B</a:t>
            </a:r>
            <a:r>
              <a:rPr lang="en-US" sz="3200">
                <a:solidFill>
                  <a:srgbClr val="FF0000"/>
                </a:solidFill>
              </a:rPr>
              <a:t>DCA</a:t>
            </a:r>
            <a:r>
              <a:rPr lang="en-US" sz="3200"/>
              <a:t>B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24" grpId="0" autoUpdateAnimBg="0"/>
      <p:bldP spid="54325" grpId="0" autoUpdateAnimBg="0"/>
      <p:bldP spid="54326" grpId="0" autoUpdateAnimBg="0"/>
      <p:bldP spid="54329" grpId="0" animBg="1"/>
      <p:bldP spid="54330" grpId="0" animBg="1"/>
      <p:bldP spid="54331" grpId="0" animBg="1"/>
      <p:bldP spid="5433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1173163" y="6265863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95C3A41-A915-41BE-A7F8-EAC2A595659C}" type="datetime1">
              <a:rPr lang="en-US"/>
              <a:pPr>
                <a:defRPr/>
              </a:pPr>
              <a:t>12/18/2014</a:t>
            </a:fld>
            <a:endParaRPr lang="en-US"/>
          </a:p>
        </p:txBody>
      </p:sp>
      <p:sp>
        <p:nvSpPr>
          <p:cNvPr id="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A426A1-DD1C-4A83-98B8-9DFA3E300109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305800" cy="914400"/>
          </a:xfrm>
        </p:spPr>
        <p:txBody>
          <a:bodyPr/>
          <a:lstStyle/>
          <a:p>
            <a:pPr algn="ctr"/>
            <a:r>
              <a:rPr lang="en-US" dirty="0" smtClean="0"/>
              <a:t>LCS Example (8)</a:t>
            </a:r>
          </a:p>
        </p:txBody>
      </p:sp>
      <p:sp>
        <p:nvSpPr>
          <p:cNvPr id="22533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2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4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5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6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       0        1          2         3        4         </a:t>
            </a:r>
            <a:r>
              <a:rPr lang="en-US" b="1">
                <a:solidFill>
                  <a:srgbClr val="FF0000"/>
                </a:solidFill>
              </a:rPr>
              <a:t>5</a:t>
            </a:r>
            <a:r>
              <a:rPr lang="en-US"/>
              <a:t> </a:t>
            </a:r>
          </a:p>
        </p:txBody>
      </p:sp>
      <p:sp>
        <p:nvSpPr>
          <p:cNvPr id="22547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2548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2549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  <a:endParaRPr lang="en-US"/>
          </a:p>
        </p:txBody>
      </p:sp>
      <p:sp>
        <p:nvSpPr>
          <p:cNvPr id="22550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2551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2552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22553" name="Text Box 23"/>
          <p:cNvSpPr txBox="1">
            <a:spLocks noChangeArrowheads="1"/>
          </p:cNvSpPr>
          <p:nvPr/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22554" name="Text Box 24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22555" name="Text Box 25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22556" name="Text Box 26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22557" name="Text Box 27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22558" name="Text Box 28"/>
          <p:cNvSpPr txBox="1">
            <a:spLocks noChangeArrowheads="1"/>
          </p:cNvSpPr>
          <p:nvPr/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22559" name="Text Box 29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22560" name="Text Box 30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22561" name="Text Box 31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22562" name="Text Box 32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22563" name="Text Box 33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22564" name="Text Box 34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2565" name="Text Box 35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2566" name="Text Box 36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2567" name="Text Box 37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2568" name="Text Box 38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2569" name="Text Box 39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2570" name="Text Box 40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2571" name="Text Box 41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2572" name="Text Box 42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2573" name="Text Box 43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2574" name="Text Box 44"/>
          <p:cNvSpPr txBox="1">
            <a:spLocks noChangeArrowheads="1"/>
          </p:cNvSpPr>
          <p:nvPr/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if ( X</a:t>
            </a:r>
            <a:r>
              <a:rPr lang="en-US" baseline="-25000">
                <a:solidFill>
                  <a:srgbClr val="008000"/>
                </a:solidFill>
              </a:rPr>
              <a:t>i</a:t>
            </a:r>
            <a:r>
              <a:rPr lang="en-US">
                <a:solidFill>
                  <a:srgbClr val="008000"/>
                </a:solidFill>
              </a:rPr>
              <a:t> == Y</a:t>
            </a:r>
            <a:r>
              <a:rPr lang="en-US" baseline="-25000">
                <a:solidFill>
                  <a:srgbClr val="008000"/>
                </a:solidFill>
              </a:rPr>
              <a:t>j</a:t>
            </a:r>
            <a:r>
              <a:rPr lang="en-US">
                <a:solidFill>
                  <a:srgbClr val="008000"/>
                </a:solidFill>
              </a:rPr>
              <a:t> )		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	c[i,j] = c[i-1,j-1] + 1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 		else c[i,j] = max( c[i-1,j], c[i,j-1] )</a:t>
            </a:r>
          </a:p>
        </p:txBody>
      </p:sp>
      <p:sp>
        <p:nvSpPr>
          <p:cNvPr id="22575" name="Text Box 45"/>
          <p:cNvSpPr txBox="1">
            <a:spLocks noChangeArrowheads="1"/>
          </p:cNvSpPr>
          <p:nvPr/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22576" name="Text Box 46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2577" name="Text Box 47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2578" name="Text Box 48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2579" name="Text Box 49"/>
          <p:cNvSpPr txBox="1">
            <a:spLocks noChangeArrowheads="1"/>
          </p:cNvSpPr>
          <p:nvPr/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22580" name="Text Box 50"/>
          <p:cNvSpPr txBox="1">
            <a:spLocks noChangeArrowheads="1"/>
          </p:cNvSpPr>
          <p:nvPr/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22581" name="Text Box 51"/>
          <p:cNvSpPr txBox="1">
            <a:spLocks noChangeArrowheads="1"/>
          </p:cNvSpPr>
          <p:nvPr/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22582" name="Text Box 52"/>
          <p:cNvSpPr txBox="1">
            <a:spLocks noChangeArrowheads="1"/>
          </p:cNvSpPr>
          <p:nvPr/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22583" name="Text Box 53"/>
          <p:cNvSpPr txBox="1">
            <a:spLocks noChangeArrowheads="1"/>
          </p:cNvSpPr>
          <p:nvPr/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0470" name="Text Box 54"/>
          <p:cNvSpPr txBox="1">
            <a:spLocks noChangeArrowheads="1"/>
          </p:cNvSpPr>
          <p:nvPr/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  <a:endParaRPr lang="en-US"/>
          </a:p>
        </p:txBody>
      </p:sp>
      <p:sp>
        <p:nvSpPr>
          <p:cNvPr id="60471" name="Oval 55"/>
          <p:cNvSpPr>
            <a:spLocks noChangeArrowheads="1"/>
          </p:cNvSpPr>
          <p:nvPr/>
        </p:nvSpPr>
        <p:spPr bwMode="auto">
          <a:xfrm>
            <a:off x="2362200" y="28194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72" name="Oval 56"/>
          <p:cNvSpPr>
            <a:spLocks noChangeArrowheads="1"/>
          </p:cNvSpPr>
          <p:nvPr/>
        </p:nvSpPr>
        <p:spPr bwMode="auto">
          <a:xfrm>
            <a:off x="7162800" y="10668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73" name="Line 57"/>
          <p:cNvSpPr>
            <a:spLocks noChangeShapeType="1"/>
          </p:cNvSpPr>
          <p:nvPr/>
        </p:nvSpPr>
        <p:spPr bwMode="auto">
          <a:xfrm>
            <a:off x="6934200" y="26670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88" name="Text Box 58"/>
          <p:cNvSpPr txBox="1">
            <a:spLocks noChangeArrowheads="1"/>
          </p:cNvSpPr>
          <p:nvPr/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A</a:t>
            </a:r>
            <a:r>
              <a:rPr lang="en-US" sz="3200">
                <a:solidFill>
                  <a:srgbClr val="FF0000"/>
                </a:solidFill>
              </a:rPr>
              <a:t>B</a:t>
            </a:r>
            <a:r>
              <a:rPr lang="en-US" sz="3200"/>
              <a:t>CB</a:t>
            </a:r>
          </a:p>
          <a:p>
            <a:r>
              <a:rPr lang="en-US" sz="3200">
                <a:solidFill>
                  <a:srgbClr val="008000"/>
                </a:solidFill>
              </a:rPr>
              <a:t>BDCA</a:t>
            </a:r>
            <a:r>
              <a:rPr lang="en-US" sz="3200">
                <a:solidFill>
                  <a:srgbClr val="FF0000"/>
                </a:solidFill>
              </a:rPr>
              <a:t>B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70" grpId="0" autoUpdateAnimBg="0"/>
      <p:bldP spid="60471" grpId="0" animBg="1"/>
      <p:bldP spid="60472" grpId="0" animBg="1"/>
      <p:bldP spid="6047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F73ABD-8D3E-43C4-9633-3BE49E88FAF1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228600"/>
            <a:ext cx="7772400" cy="1143000"/>
          </a:xfrm>
        </p:spPr>
        <p:txBody>
          <a:bodyPr/>
          <a:lstStyle/>
          <a:p>
            <a:pPr algn="ctr"/>
            <a:r>
              <a:rPr lang="en-US" dirty="0" smtClean="0"/>
              <a:t>Dynamic programming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295400"/>
            <a:ext cx="7589838" cy="5257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mtClean="0"/>
              <a:t> </a:t>
            </a:r>
            <a:r>
              <a:rPr lang="en-US" smtClean="0">
                <a:latin typeface="Times New Roman" pitchFamily="18" charset="0"/>
              </a:rPr>
              <a:t>It is used, when the solution can be recursively described in terms of solutions to subproblems (</a:t>
            </a:r>
            <a:r>
              <a:rPr lang="en-US" i="1" smtClean="0">
                <a:latin typeface="Times New Roman" pitchFamily="18" charset="0"/>
              </a:rPr>
              <a:t>optimal substructure</a:t>
            </a:r>
            <a:r>
              <a:rPr lang="en-US" smtClean="0">
                <a:latin typeface="Times New Roman" pitchFamily="18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mtClean="0">
                <a:latin typeface="Times New Roman" pitchFamily="18" charset="0"/>
              </a:rPr>
              <a:t>Algorithm finds solutions to subproblems and stores them in memory for later use</a:t>
            </a:r>
          </a:p>
          <a:p>
            <a:pPr>
              <a:lnSpc>
                <a:spcPct val="120000"/>
              </a:lnSpc>
            </a:pPr>
            <a:r>
              <a:rPr lang="en-US" smtClean="0">
                <a:latin typeface="Times New Roman" pitchFamily="18" charset="0"/>
              </a:rPr>
              <a:t>More efficient than “</a:t>
            </a:r>
            <a:r>
              <a:rPr lang="en-US" i="1" smtClean="0">
                <a:latin typeface="Times New Roman" pitchFamily="18" charset="0"/>
              </a:rPr>
              <a:t>brute-force methods</a:t>
            </a:r>
            <a:r>
              <a:rPr lang="en-US" smtClean="0">
                <a:latin typeface="Times New Roman" pitchFamily="18" charset="0"/>
              </a:rPr>
              <a:t>”, which solve the same subproblems over and over again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1173163" y="6265863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AA5BA0D-CAF3-4834-B16F-D466766600C8}" type="datetime1">
              <a:rPr lang="en-US"/>
              <a:pPr>
                <a:defRPr/>
              </a:pPr>
              <a:t>12/18/2014</a:t>
            </a:fld>
            <a:endParaRPr lang="en-US"/>
          </a:p>
        </p:txBody>
      </p:sp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98AFE0-A85E-4D57-A288-906AE31B4D04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 smtClean="0"/>
              <a:t>LCS Example (10)</a:t>
            </a:r>
          </a:p>
        </p:txBody>
      </p:sp>
      <p:sp>
        <p:nvSpPr>
          <p:cNvPr id="23557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0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       0        </a:t>
            </a:r>
            <a:r>
              <a:rPr lang="en-US" b="1">
                <a:solidFill>
                  <a:srgbClr val="FF0000"/>
                </a:solidFill>
              </a:rPr>
              <a:t>1          2</a:t>
            </a:r>
            <a:r>
              <a:rPr lang="en-US"/>
              <a:t>         3        4         5 </a:t>
            </a:r>
          </a:p>
        </p:txBody>
      </p:sp>
      <p:sp>
        <p:nvSpPr>
          <p:cNvPr id="23571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3572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3573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3574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  <a:endParaRPr lang="en-US"/>
          </a:p>
        </p:txBody>
      </p:sp>
      <p:sp>
        <p:nvSpPr>
          <p:cNvPr id="23575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3576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23577" name="Text Box 23"/>
          <p:cNvSpPr txBox="1">
            <a:spLocks noChangeArrowheads="1"/>
          </p:cNvSpPr>
          <p:nvPr/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23578" name="Text Box 24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23579" name="Text Box 25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23580" name="Text Box 26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23581" name="Text Box 27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23582" name="Text Box 28"/>
          <p:cNvSpPr txBox="1">
            <a:spLocks noChangeArrowheads="1"/>
          </p:cNvSpPr>
          <p:nvPr/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23583" name="Text Box 29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23584" name="Text Box 30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23585" name="Text Box 31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23586" name="Text Box 32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23587" name="Text Box 33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23588" name="Text Box 34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3589" name="Text Box 35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3590" name="Text Box 36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3591" name="Text Box 37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3592" name="Text Box 38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3593" name="Text Box 39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3594" name="Text Box 40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3595" name="Text Box 41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3596" name="Text Box 42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3597" name="Text Box 43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3598" name="Text Box 44"/>
          <p:cNvSpPr txBox="1">
            <a:spLocks noChangeArrowheads="1"/>
          </p:cNvSpPr>
          <p:nvPr/>
        </p:nvSpPr>
        <p:spPr bwMode="auto">
          <a:xfrm>
            <a:off x="1371600" y="5105400"/>
            <a:ext cx="6173788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/>
              <a:t>		if ( X</a:t>
            </a:r>
            <a:r>
              <a:rPr lang="en-US" baseline="-25000"/>
              <a:t>i</a:t>
            </a:r>
            <a:r>
              <a:rPr lang="en-US"/>
              <a:t> == Y</a:t>
            </a:r>
            <a:r>
              <a:rPr lang="en-US" baseline="-25000"/>
              <a:t>j</a:t>
            </a:r>
            <a:r>
              <a:rPr lang="en-US"/>
              <a:t> )		</a:t>
            </a:r>
          </a:p>
          <a:p>
            <a:pPr>
              <a:lnSpc>
                <a:spcPct val="90000"/>
              </a:lnSpc>
            </a:pPr>
            <a:r>
              <a:rPr lang="en-US"/>
              <a:t>			c[i,j] = c[i-1,j-1] + 1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		else c[i,j] = max( c[i-1,j], c[i,j-1] )</a:t>
            </a:r>
          </a:p>
          <a:p>
            <a:pPr>
              <a:lnSpc>
                <a:spcPct val="90000"/>
              </a:lnSpc>
            </a:pPr>
            <a:endParaRPr lang="en-US" sz="2800" baseline="-25000">
              <a:solidFill>
                <a:srgbClr val="33CC33"/>
              </a:solidFill>
            </a:endParaRPr>
          </a:p>
        </p:txBody>
      </p:sp>
      <p:sp>
        <p:nvSpPr>
          <p:cNvPr id="23599" name="Text Box 45"/>
          <p:cNvSpPr txBox="1">
            <a:spLocks noChangeArrowheads="1"/>
          </p:cNvSpPr>
          <p:nvPr/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23600" name="Text Box 46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3601" name="Text Box 47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3602" name="Text Box 48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3603" name="Text Box 49"/>
          <p:cNvSpPr txBox="1">
            <a:spLocks noChangeArrowheads="1"/>
          </p:cNvSpPr>
          <p:nvPr/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23604" name="Text Box 50"/>
          <p:cNvSpPr txBox="1">
            <a:spLocks noChangeArrowheads="1"/>
          </p:cNvSpPr>
          <p:nvPr/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/>
          </a:p>
        </p:txBody>
      </p:sp>
      <p:sp>
        <p:nvSpPr>
          <p:cNvPr id="23605" name="Text Box 51"/>
          <p:cNvSpPr txBox="1">
            <a:spLocks noChangeArrowheads="1"/>
          </p:cNvSpPr>
          <p:nvPr/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23606" name="Text Box 52"/>
          <p:cNvSpPr txBox="1">
            <a:spLocks noChangeArrowheads="1"/>
          </p:cNvSpPr>
          <p:nvPr/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23607" name="Text Box 53"/>
          <p:cNvSpPr txBox="1">
            <a:spLocks noChangeArrowheads="1"/>
          </p:cNvSpPr>
          <p:nvPr/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23608" name="Text Box 54"/>
          <p:cNvSpPr txBox="1">
            <a:spLocks noChangeArrowheads="1"/>
          </p:cNvSpPr>
          <p:nvPr/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23609" name="Oval 55"/>
          <p:cNvSpPr>
            <a:spLocks noChangeArrowheads="1"/>
          </p:cNvSpPr>
          <p:nvPr/>
        </p:nvSpPr>
        <p:spPr bwMode="auto">
          <a:xfrm>
            <a:off x="2362200" y="35052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10" name="Oval 56"/>
          <p:cNvSpPr>
            <a:spLocks noChangeArrowheads="1"/>
          </p:cNvSpPr>
          <p:nvPr/>
        </p:nvSpPr>
        <p:spPr bwMode="auto">
          <a:xfrm>
            <a:off x="3810000" y="1066800"/>
            <a:ext cx="15240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2521" name="Text Box 57"/>
          <p:cNvSpPr txBox="1">
            <a:spLocks noChangeArrowheads="1"/>
          </p:cNvSpPr>
          <p:nvPr/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2522" name="Text Box 58"/>
          <p:cNvSpPr txBox="1">
            <a:spLocks noChangeArrowheads="1"/>
          </p:cNvSpPr>
          <p:nvPr/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62523" name="Line 59"/>
          <p:cNvSpPr>
            <a:spLocks noChangeShapeType="1"/>
          </p:cNvSpPr>
          <p:nvPr/>
        </p:nvSpPr>
        <p:spPr bwMode="auto">
          <a:xfrm>
            <a:off x="3886200" y="3429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525" name="Line 61"/>
          <p:cNvSpPr>
            <a:spLocks noChangeShapeType="1"/>
          </p:cNvSpPr>
          <p:nvPr/>
        </p:nvSpPr>
        <p:spPr bwMode="auto">
          <a:xfrm>
            <a:off x="4724400" y="3429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526" name="Line 62"/>
          <p:cNvSpPr>
            <a:spLocks noChangeShapeType="1"/>
          </p:cNvSpPr>
          <p:nvPr/>
        </p:nvSpPr>
        <p:spPr bwMode="auto">
          <a:xfrm>
            <a:off x="4343400" y="3810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16" name="Text Box 63"/>
          <p:cNvSpPr txBox="1">
            <a:spLocks noChangeArrowheads="1"/>
          </p:cNvSpPr>
          <p:nvPr/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AB</a:t>
            </a:r>
            <a:r>
              <a:rPr lang="en-US" sz="3200">
                <a:solidFill>
                  <a:srgbClr val="FF0000"/>
                </a:solidFill>
              </a:rPr>
              <a:t>C</a:t>
            </a:r>
            <a:r>
              <a:rPr lang="en-US" sz="3200"/>
              <a:t>B</a:t>
            </a:r>
          </a:p>
          <a:p>
            <a:r>
              <a:rPr lang="en-US" sz="3200">
                <a:solidFill>
                  <a:srgbClr val="FF0000"/>
                </a:solidFill>
              </a:rPr>
              <a:t>BD</a:t>
            </a:r>
            <a:r>
              <a:rPr lang="en-US" sz="3200"/>
              <a:t>CAB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21" grpId="0" autoUpdateAnimBg="0"/>
      <p:bldP spid="62522" grpId="0" autoUpdateAnimBg="0"/>
      <p:bldP spid="62523" grpId="0" animBg="1"/>
      <p:bldP spid="62525" grpId="0" animBg="1"/>
      <p:bldP spid="625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1173163" y="6265863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3AE87B6-2F29-48DB-9212-5C7EF519DF6F}" type="datetime1">
              <a:rPr lang="en-US"/>
              <a:pPr>
                <a:defRPr/>
              </a:pPr>
              <a:t>12/18/2014</a:t>
            </a:fld>
            <a:endParaRPr lang="en-US"/>
          </a:p>
        </p:txBody>
      </p:sp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A4166-5543-4DA2-B1C2-AA607FFDCB91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 smtClean="0"/>
              <a:t>LCS Example (11)</a:t>
            </a:r>
          </a:p>
        </p:txBody>
      </p:sp>
      <p:sp>
        <p:nvSpPr>
          <p:cNvPr id="24581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       0        1          2         </a:t>
            </a:r>
            <a:r>
              <a:rPr lang="en-US" b="1">
                <a:solidFill>
                  <a:srgbClr val="FF0000"/>
                </a:solidFill>
              </a:rPr>
              <a:t>3</a:t>
            </a:r>
            <a:r>
              <a:rPr lang="en-US"/>
              <a:t>        4         5 </a:t>
            </a:r>
          </a:p>
        </p:txBody>
      </p:sp>
      <p:sp>
        <p:nvSpPr>
          <p:cNvPr id="24595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4596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4597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4598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  <a:endParaRPr lang="en-US"/>
          </a:p>
        </p:txBody>
      </p:sp>
      <p:sp>
        <p:nvSpPr>
          <p:cNvPr id="24599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4600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24601" name="Text Box 23"/>
          <p:cNvSpPr txBox="1">
            <a:spLocks noChangeArrowheads="1"/>
          </p:cNvSpPr>
          <p:nvPr/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24602" name="Text Box 24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24603" name="Text Box 25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24604" name="Text Box 26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24605" name="Text Box 27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24606" name="Text Box 28"/>
          <p:cNvSpPr txBox="1">
            <a:spLocks noChangeArrowheads="1"/>
          </p:cNvSpPr>
          <p:nvPr/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24607" name="Text Box 29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24608" name="Text Box 30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24609" name="Text Box 31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24610" name="Text Box 32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24611" name="Text Box 33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24612" name="Text Box 34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4613" name="Text Box 35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4614" name="Text Box 36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4615" name="Text Box 37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4616" name="Text Box 38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4617" name="Text Box 39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4618" name="Text Box 40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4619" name="Text Box 41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4620" name="Text Box 42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4621" name="Text Box 43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4622" name="Text Box 44"/>
          <p:cNvSpPr txBox="1">
            <a:spLocks noChangeArrowheads="1"/>
          </p:cNvSpPr>
          <p:nvPr/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if ( X</a:t>
            </a:r>
            <a:r>
              <a:rPr lang="en-US" baseline="-25000">
                <a:solidFill>
                  <a:srgbClr val="008000"/>
                </a:solidFill>
              </a:rPr>
              <a:t>i</a:t>
            </a:r>
            <a:r>
              <a:rPr lang="en-US">
                <a:solidFill>
                  <a:srgbClr val="008000"/>
                </a:solidFill>
              </a:rPr>
              <a:t> == Y</a:t>
            </a:r>
            <a:r>
              <a:rPr lang="en-US" baseline="-25000">
                <a:solidFill>
                  <a:srgbClr val="008000"/>
                </a:solidFill>
              </a:rPr>
              <a:t>j</a:t>
            </a:r>
            <a:r>
              <a:rPr lang="en-US">
                <a:solidFill>
                  <a:srgbClr val="008000"/>
                </a:solidFill>
              </a:rPr>
              <a:t> )		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	c[i,j] = c[i-1,j-1] + 1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 		else c[i,j] = max( c[i-1,j], c[i,j-1] )</a:t>
            </a:r>
          </a:p>
        </p:txBody>
      </p:sp>
      <p:sp>
        <p:nvSpPr>
          <p:cNvPr id="24623" name="Text Box 45"/>
          <p:cNvSpPr txBox="1">
            <a:spLocks noChangeArrowheads="1"/>
          </p:cNvSpPr>
          <p:nvPr/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24624" name="Text Box 46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4625" name="Text Box 47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4626" name="Text Box 48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4627" name="Text Box 49"/>
          <p:cNvSpPr txBox="1">
            <a:spLocks noChangeArrowheads="1"/>
          </p:cNvSpPr>
          <p:nvPr/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24628" name="Text Box 50"/>
          <p:cNvSpPr txBox="1">
            <a:spLocks noChangeArrowheads="1"/>
          </p:cNvSpPr>
          <p:nvPr/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24629" name="Text Box 51"/>
          <p:cNvSpPr txBox="1">
            <a:spLocks noChangeArrowheads="1"/>
          </p:cNvSpPr>
          <p:nvPr/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/>
          </a:p>
        </p:txBody>
      </p:sp>
      <p:sp>
        <p:nvSpPr>
          <p:cNvPr id="24630" name="Text Box 52"/>
          <p:cNvSpPr txBox="1">
            <a:spLocks noChangeArrowheads="1"/>
          </p:cNvSpPr>
          <p:nvPr/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24631" name="Text Box 53"/>
          <p:cNvSpPr txBox="1">
            <a:spLocks noChangeArrowheads="1"/>
          </p:cNvSpPr>
          <p:nvPr/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24632" name="Text Box 54"/>
          <p:cNvSpPr txBox="1">
            <a:spLocks noChangeArrowheads="1"/>
          </p:cNvSpPr>
          <p:nvPr/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24633" name="Text Box 55"/>
          <p:cNvSpPr txBox="1">
            <a:spLocks noChangeArrowheads="1"/>
          </p:cNvSpPr>
          <p:nvPr/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24634" name="Text Box 56"/>
          <p:cNvSpPr txBox="1">
            <a:spLocks noChangeArrowheads="1"/>
          </p:cNvSpPr>
          <p:nvPr/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4575" name="Text Box 63"/>
          <p:cNvSpPr txBox="1">
            <a:spLocks noChangeArrowheads="1"/>
          </p:cNvSpPr>
          <p:nvPr/>
        </p:nvSpPr>
        <p:spPr bwMode="auto">
          <a:xfrm>
            <a:off x="55626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4576" name="Line 64"/>
          <p:cNvSpPr>
            <a:spLocks noChangeShapeType="1"/>
          </p:cNvSpPr>
          <p:nvPr/>
        </p:nvSpPr>
        <p:spPr bwMode="auto">
          <a:xfrm>
            <a:off x="5181600" y="33528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37" name="Oval 65"/>
          <p:cNvSpPr>
            <a:spLocks noChangeArrowheads="1"/>
          </p:cNvSpPr>
          <p:nvPr/>
        </p:nvSpPr>
        <p:spPr bwMode="auto">
          <a:xfrm>
            <a:off x="2362200" y="35052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38" name="Oval 66"/>
          <p:cNvSpPr>
            <a:spLocks noChangeArrowheads="1"/>
          </p:cNvSpPr>
          <p:nvPr/>
        </p:nvSpPr>
        <p:spPr bwMode="auto">
          <a:xfrm>
            <a:off x="5486400" y="10668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39" name="Text Box 67"/>
          <p:cNvSpPr txBox="1">
            <a:spLocks noChangeArrowheads="1"/>
          </p:cNvSpPr>
          <p:nvPr/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AB</a:t>
            </a:r>
            <a:r>
              <a:rPr lang="en-US" sz="3200">
                <a:solidFill>
                  <a:srgbClr val="FF0000"/>
                </a:solidFill>
              </a:rPr>
              <a:t>C</a:t>
            </a:r>
            <a:r>
              <a:rPr lang="en-US" sz="3200"/>
              <a:t>B</a:t>
            </a:r>
          </a:p>
          <a:p>
            <a:r>
              <a:rPr lang="en-US" sz="3200">
                <a:solidFill>
                  <a:srgbClr val="008000"/>
                </a:solidFill>
              </a:rPr>
              <a:t>BD</a:t>
            </a:r>
            <a:r>
              <a:rPr lang="en-US" sz="3200">
                <a:solidFill>
                  <a:srgbClr val="FF0000"/>
                </a:solidFill>
              </a:rPr>
              <a:t>C</a:t>
            </a:r>
            <a:r>
              <a:rPr lang="en-US" sz="3200"/>
              <a:t>AB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75" grpId="0" autoUpdateAnimBg="0"/>
      <p:bldP spid="6457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1173163" y="6265863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2A19A43-A596-480F-AD28-7C56F5BE472E}" type="datetime1">
              <a:rPr lang="en-US"/>
              <a:pPr>
                <a:defRPr/>
              </a:pPr>
              <a:t>12/18/2014</a:t>
            </a:fld>
            <a:endParaRPr lang="en-US"/>
          </a:p>
        </p:txBody>
      </p:sp>
      <p:sp>
        <p:nvSpPr>
          <p:cNvPr id="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5EAFD2-6E29-403D-991D-6C39EE6C3FD5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 smtClean="0"/>
              <a:t>LCS Example (12)</a:t>
            </a:r>
          </a:p>
        </p:txBody>
      </p:sp>
      <p:sp>
        <p:nvSpPr>
          <p:cNvPr id="25605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3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7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8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       0        1          2         3        4         5 </a:t>
            </a:r>
          </a:p>
        </p:txBody>
      </p:sp>
      <p:sp>
        <p:nvSpPr>
          <p:cNvPr id="25619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5620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5621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5622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5623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5624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25625" name="Text Box 23"/>
          <p:cNvSpPr txBox="1">
            <a:spLocks noChangeArrowheads="1"/>
          </p:cNvSpPr>
          <p:nvPr/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25626" name="Text Box 24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25627" name="Text Box 25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25628" name="Text Box 26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25629" name="Text Box 27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25630" name="Text Box 28"/>
          <p:cNvSpPr txBox="1">
            <a:spLocks noChangeArrowheads="1"/>
          </p:cNvSpPr>
          <p:nvPr/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25631" name="Text Box 29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25632" name="Text Box 30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25633" name="Text Box 31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25634" name="Text Box 32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25635" name="Text Box 33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25636" name="Text Box 34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5637" name="Text Box 35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5638" name="Text Box 36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5639" name="Text Box 37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5640" name="Text Box 38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5641" name="Text Box 39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5642" name="Text Box 40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5643" name="Text Box 41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5644" name="Text Box 42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5645" name="Text Box 43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5646" name="Text Box 44"/>
          <p:cNvSpPr txBox="1">
            <a:spLocks noChangeArrowheads="1"/>
          </p:cNvSpPr>
          <p:nvPr/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/>
              <a:t>		if ( X</a:t>
            </a:r>
            <a:r>
              <a:rPr lang="en-US" baseline="-25000"/>
              <a:t>i</a:t>
            </a:r>
            <a:r>
              <a:rPr lang="en-US"/>
              <a:t> == Y</a:t>
            </a:r>
            <a:r>
              <a:rPr lang="en-US" baseline="-25000"/>
              <a:t>j</a:t>
            </a:r>
            <a:r>
              <a:rPr lang="en-US"/>
              <a:t> )		</a:t>
            </a:r>
          </a:p>
          <a:p>
            <a:pPr>
              <a:lnSpc>
                <a:spcPct val="90000"/>
              </a:lnSpc>
            </a:pPr>
            <a:r>
              <a:rPr lang="en-US"/>
              <a:t>			c[i,j] = c[i-1,j-1] + 1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		else c[i,j] = max( c[i-1,j], c[i,j-1] )</a:t>
            </a:r>
          </a:p>
        </p:txBody>
      </p:sp>
      <p:sp>
        <p:nvSpPr>
          <p:cNvPr id="25647" name="Text Box 45"/>
          <p:cNvSpPr txBox="1">
            <a:spLocks noChangeArrowheads="1"/>
          </p:cNvSpPr>
          <p:nvPr/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25648" name="Text Box 46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5649" name="Text Box 47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5650" name="Text Box 48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5651" name="Text Box 49"/>
          <p:cNvSpPr txBox="1">
            <a:spLocks noChangeArrowheads="1"/>
          </p:cNvSpPr>
          <p:nvPr/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25652" name="Text Box 50"/>
          <p:cNvSpPr txBox="1">
            <a:spLocks noChangeArrowheads="1"/>
          </p:cNvSpPr>
          <p:nvPr/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25653" name="Text Box 51"/>
          <p:cNvSpPr txBox="1">
            <a:spLocks noChangeArrowheads="1"/>
          </p:cNvSpPr>
          <p:nvPr/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/>
          </a:p>
        </p:txBody>
      </p:sp>
      <p:sp>
        <p:nvSpPr>
          <p:cNvPr id="25654" name="Text Box 52"/>
          <p:cNvSpPr txBox="1">
            <a:spLocks noChangeArrowheads="1"/>
          </p:cNvSpPr>
          <p:nvPr/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25655" name="Text Box 53"/>
          <p:cNvSpPr txBox="1">
            <a:spLocks noChangeArrowheads="1"/>
          </p:cNvSpPr>
          <p:nvPr/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25656" name="Text Box 54"/>
          <p:cNvSpPr txBox="1">
            <a:spLocks noChangeArrowheads="1"/>
          </p:cNvSpPr>
          <p:nvPr/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25657" name="Text Box 55"/>
          <p:cNvSpPr txBox="1">
            <a:spLocks noChangeArrowheads="1"/>
          </p:cNvSpPr>
          <p:nvPr/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25658" name="Text Box 56"/>
          <p:cNvSpPr txBox="1">
            <a:spLocks noChangeArrowheads="1"/>
          </p:cNvSpPr>
          <p:nvPr/>
        </p:nvSpPr>
        <p:spPr bwMode="auto">
          <a:xfrm>
            <a:off x="55626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5659" name="Text Box 57"/>
          <p:cNvSpPr txBox="1">
            <a:spLocks noChangeArrowheads="1"/>
          </p:cNvSpPr>
          <p:nvPr/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6619" name="Text Box 59"/>
          <p:cNvSpPr txBox="1">
            <a:spLocks noChangeArrowheads="1"/>
          </p:cNvSpPr>
          <p:nvPr/>
        </p:nvSpPr>
        <p:spPr bwMode="auto">
          <a:xfrm>
            <a:off x="72390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6620" name="Text Box 60"/>
          <p:cNvSpPr txBox="1">
            <a:spLocks noChangeArrowheads="1"/>
          </p:cNvSpPr>
          <p:nvPr/>
        </p:nvSpPr>
        <p:spPr bwMode="auto">
          <a:xfrm>
            <a:off x="64008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6621" name="Line 61"/>
          <p:cNvSpPr>
            <a:spLocks noChangeShapeType="1"/>
          </p:cNvSpPr>
          <p:nvPr/>
        </p:nvSpPr>
        <p:spPr bwMode="auto">
          <a:xfrm>
            <a:off x="6019800" y="3810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622" name="Line 62"/>
          <p:cNvSpPr>
            <a:spLocks noChangeShapeType="1"/>
          </p:cNvSpPr>
          <p:nvPr/>
        </p:nvSpPr>
        <p:spPr bwMode="auto">
          <a:xfrm>
            <a:off x="6781800" y="3810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623" name="Line 63"/>
          <p:cNvSpPr>
            <a:spLocks noChangeShapeType="1"/>
          </p:cNvSpPr>
          <p:nvPr/>
        </p:nvSpPr>
        <p:spPr bwMode="auto">
          <a:xfrm>
            <a:off x="72390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65" name="Oval 64"/>
          <p:cNvSpPr>
            <a:spLocks noChangeArrowheads="1"/>
          </p:cNvSpPr>
          <p:nvPr/>
        </p:nvSpPr>
        <p:spPr bwMode="auto">
          <a:xfrm>
            <a:off x="6172200" y="1066800"/>
            <a:ext cx="1752600" cy="685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66" name="Oval 65"/>
          <p:cNvSpPr>
            <a:spLocks noChangeArrowheads="1"/>
          </p:cNvSpPr>
          <p:nvPr/>
        </p:nvSpPr>
        <p:spPr bwMode="auto">
          <a:xfrm>
            <a:off x="2286000" y="3505200"/>
            <a:ext cx="6858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67" name="Text Box 66"/>
          <p:cNvSpPr txBox="1">
            <a:spLocks noChangeArrowheads="1"/>
          </p:cNvSpPr>
          <p:nvPr/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AB</a:t>
            </a:r>
            <a:r>
              <a:rPr lang="en-US" sz="3200">
                <a:solidFill>
                  <a:srgbClr val="FF0000"/>
                </a:solidFill>
              </a:rPr>
              <a:t>C</a:t>
            </a:r>
            <a:r>
              <a:rPr lang="en-US" sz="3200"/>
              <a:t>B</a:t>
            </a:r>
          </a:p>
          <a:p>
            <a:r>
              <a:rPr lang="en-US" sz="3200">
                <a:solidFill>
                  <a:srgbClr val="008000"/>
                </a:solidFill>
              </a:rPr>
              <a:t>BDC</a:t>
            </a:r>
            <a:r>
              <a:rPr lang="en-US" sz="3200"/>
              <a:t>AB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19" grpId="0" autoUpdateAnimBg="0"/>
      <p:bldP spid="66620" grpId="0" autoUpdateAnimBg="0"/>
      <p:bldP spid="66621" grpId="0" animBg="1"/>
      <p:bldP spid="66622" grpId="0" animBg="1"/>
      <p:bldP spid="666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1173163" y="6265863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3016C0C-C1AD-4924-B92E-85B655F14FE5}" type="datetime1">
              <a:rPr lang="en-US"/>
              <a:pPr>
                <a:defRPr/>
              </a:pPr>
              <a:t>12/18/2014</a:t>
            </a:fld>
            <a:endParaRPr lang="en-US"/>
          </a:p>
        </p:txBody>
      </p:sp>
      <p:sp>
        <p:nvSpPr>
          <p:cNvPr id="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9C3328-A284-40D8-935D-0D01C32FB1B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 smtClean="0"/>
              <a:t>LCS Example (13)</a:t>
            </a:r>
          </a:p>
        </p:txBody>
      </p:sp>
      <p:sp>
        <p:nvSpPr>
          <p:cNvPr id="26629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7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0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1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2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       0        </a:t>
            </a:r>
            <a:r>
              <a:rPr lang="en-US" b="1">
                <a:solidFill>
                  <a:srgbClr val="FF0000"/>
                </a:solidFill>
              </a:rPr>
              <a:t>1</a:t>
            </a:r>
            <a:r>
              <a:rPr lang="en-US"/>
              <a:t>          2         3        4         5 </a:t>
            </a:r>
          </a:p>
        </p:txBody>
      </p:sp>
      <p:sp>
        <p:nvSpPr>
          <p:cNvPr id="26643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6644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6645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6646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6647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4</a:t>
            </a:r>
            <a:endParaRPr lang="en-US"/>
          </a:p>
        </p:txBody>
      </p:sp>
      <p:sp>
        <p:nvSpPr>
          <p:cNvPr id="26648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26649" name="Text Box 23"/>
          <p:cNvSpPr txBox="1">
            <a:spLocks noChangeArrowheads="1"/>
          </p:cNvSpPr>
          <p:nvPr/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26650" name="Text Box 24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26651" name="Text Box 25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26652" name="Text Box 26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26653" name="Text Box 27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26654" name="Text Box 28"/>
          <p:cNvSpPr txBox="1">
            <a:spLocks noChangeArrowheads="1"/>
          </p:cNvSpPr>
          <p:nvPr/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26655" name="Text Box 29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26656" name="Text Box 30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26657" name="Text Box 31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26658" name="Text Box 32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26659" name="Text Box 33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26660" name="Text Box 34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6661" name="Text Box 35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6662" name="Text Box 36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6663" name="Text Box 37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6664" name="Text Box 38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6665" name="Text Box 39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6666" name="Text Box 40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6667" name="Text Box 41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6668" name="Text Box 42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6669" name="Text Box 43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6670" name="Text Box 44"/>
          <p:cNvSpPr txBox="1">
            <a:spLocks noChangeArrowheads="1"/>
          </p:cNvSpPr>
          <p:nvPr/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if ( X</a:t>
            </a:r>
            <a:r>
              <a:rPr lang="en-US" baseline="-25000">
                <a:solidFill>
                  <a:srgbClr val="008000"/>
                </a:solidFill>
              </a:rPr>
              <a:t>i</a:t>
            </a:r>
            <a:r>
              <a:rPr lang="en-US">
                <a:solidFill>
                  <a:srgbClr val="008000"/>
                </a:solidFill>
              </a:rPr>
              <a:t> == Y</a:t>
            </a:r>
            <a:r>
              <a:rPr lang="en-US" baseline="-25000">
                <a:solidFill>
                  <a:srgbClr val="008000"/>
                </a:solidFill>
              </a:rPr>
              <a:t>j</a:t>
            </a:r>
            <a:r>
              <a:rPr lang="en-US">
                <a:solidFill>
                  <a:srgbClr val="008000"/>
                </a:solidFill>
              </a:rPr>
              <a:t> )		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	c[i,j] = c[i-1,j-1] + 1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 		else c[i,j] = max( c[i-1,j], c[i,j-1] )</a:t>
            </a:r>
          </a:p>
        </p:txBody>
      </p:sp>
      <p:sp>
        <p:nvSpPr>
          <p:cNvPr id="26671" name="Text Box 45"/>
          <p:cNvSpPr txBox="1">
            <a:spLocks noChangeArrowheads="1"/>
          </p:cNvSpPr>
          <p:nvPr/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26672" name="Text Box 46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6673" name="Text Box 47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6674" name="Text Box 48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6675" name="Text Box 49"/>
          <p:cNvSpPr txBox="1">
            <a:spLocks noChangeArrowheads="1"/>
          </p:cNvSpPr>
          <p:nvPr/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26676" name="Text Box 50"/>
          <p:cNvSpPr txBox="1">
            <a:spLocks noChangeArrowheads="1"/>
          </p:cNvSpPr>
          <p:nvPr/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26677" name="Text Box 51"/>
          <p:cNvSpPr txBox="1">
            <a:spLocks noChangeArrowheads="1"/>
          </p:cNvSpPr>
          <p:nvPr/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/>
          </a:p>
        </p:txBody>
      </p:sp>
      <p:sp>
        <p:nvSpPr>
          <p:cNvPr id="26678" name="Text Box 52"/>
          <p:cNvSpPr txBox="1">
            <a:spLocks noChangeArrowheads="1"/>
          </p:cNvSpPr>
          <p:nvPr/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26679" name="Text Box 53"/>
          <p:cNvSpPr txBox="1">
            <a:spLocks noChangeArrowheads="1"/>
          </p:cNvSpPr>
          <p:nvPr/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26680" name="Text Box 54"/>
          <p:cNvSpPr txBox="1">
            <a:spLocks noChangeArrowheads="1"/>
          </p:cNvSpPr>
          <p:nvPr/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26681" name="Text Box 55"/>
          <p:cNvSpPr txBox="1">
            <a:spLocks noChangeArrowheads="1"/>
          </p:cNvSpPr>
          <p:nvPr/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26682" name="Text Box 56"/>
          <p:cNvSpPr txBox="1">
            <a:spLocks noChangeArrowheads="1"/>
          </p:cNvSpPr>
          <p:nvPr/>
        </p:nvSpPr>
        <p:spPr bwMode="auto">
          <a:xfrm>
            <a:off x="55626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6683" name="Text Box 57"/>
          <p:cNvSpPr txBox="1">
            <a:spLocks noChangeArrowheads="1"/>
          </p:cNvSpPr>
          <p:nvPr/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26684" name="Text Box 58"/>
          <p:cNvSpPr txBox="1">
            <a:spLocks noChangeArrowheads="1"/>
          </p:cNvSpPr>
          <p:nvPr/>
        </p:nvSpPr>
        <p:spPr bwMode="auto">
          <a:xfrm>
            <a:off x="72390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6685" name="Text Box 59"/>
          <p:cNvSpPr txBox="1">
            <a:spLocks noChangeArrowheads="1"/>
          </p:cNvSpPr>
          <p:nvPr/>
        </p:nvSpPr>
        <p:spPr bwMode="auto">
          <a:xfrm>
            <a:off x="64008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6686" name="Oval 66"/>
          <p:cNvSpPr>
            <a:spLocks noChangeArrowheads="1"/>
          </p:cNvSpPr>
          <p:nvPr/>
        </p:nvSpPr>
        <p:spPr bwMode="auto">
          <a:xfrm>
            <a:off x="2362200" y="41148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87" name="Oval 67"/>
          <p:cNvSpPr>
            <a:spLocks noChangeArrowheads="1"/>
          </p:cNvSpPr>
          <p:nvPr/>
        </p:nvSpPr>
        <p:spPr bwMode="auto">
          <a:xfrm>
            <a:off x="3886200" y="11430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76" name="Line 68"/>
          <p:cNvSpPr>
            <a:spLocks noChangeShapeType="1"/>
          </p:cNvSpPr>
          <p:nvPr/>
        </p:nvSpPr>
        <p:spPr bwMode="auto">
          <a:xfrm>
            <a:off x="3581400" y="396240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77" name="Text Box 69"/>
          <p:cNvSpPr txBox="1">
            <a:spLocks noChangeArrowheads="1"/>
          </p:cNvSpPr>
          <p:nvPr/>
        </p:nvSpPr>
        <p:spPr bwMode="auto">
          <a:xfrm>
            <a:off x="3962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26690" name="Text Box 70"/>
          <p:cNvSpPr txBox="1">
            <a:spLocks noChangeArrowheads="1"/>
          </p:cNvSpPr>
          <p:nvPr/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ABC</a:t>
            </a:r>
            <a:r>
              <a:rPr lang="en-US" sz="3200">
                <a:solidFill>
                  <a:srgbClr val="FF0000"/>
                </a:solidFill>
              </a:rPr>
              <a:t>B</a:t>
            </a:r>
            <a:endParaRPr lang="en-US" sz="3200"/>
          </a:p>
          <a:p>
            <a:r>
              <a:rPr lang="en-US" sz="3200">
                <a:solidFill>
                  <a:srgbClr val="FF0000"/>
                </a:solidFill>
              </a:rPr>
              <a:t>B</a:t>
            </a:r>
            <a:r>
              <a:rPr lang="en-US" sz="3200"/>
              <a:t>DCAB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76" grpId="0" animBg="1"/>
      <p:bldP spid="6867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1173163" y="6265863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469902D-0524-4D9E-9243-90C24460A1BF}" type="datetime1">
              <a:rPr lang="en-US"/>
              <a:pPr>
                <a:defRPr/>
              </a:pPr>
              <a:t>12/18/2014</a:t>
            </a:fld>
            <a:endParaRPr lang="en-US"/>
          </a:p>
        </p:txBody>
      </p:sp>
      <p:sp>
        <p:nvSpPr>
          <p:cNvPr id="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EF45C7-B4E3-4463-934F-FF463E9AF801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 smtClean="0"/>
              <a:t>LCS Example (14)</a:t>
            </a:r>
          </a:p>
        </p:txBody>
      </p:sp>
      <p:sp>
        <p:nvSpPr>
          <p:cNvPr id="27653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       0        1          </a:t>
            </a:r>
            <a:r>
              <a:rPr lang="en-US" b="1">
                <a:solidFill>
                  <a:srgbClr val="FF0000"/>
                </a:solidFill>
              </a:rPr>
              <a:t>2         3</a:t>
            </a:r>
            <a:r>
              <a:rPr lang="en-US"/>
              <a:t>        </a:t>
            </a:r>
            <a:r>
              <a:rPr lang="en-US" b="1">
                <a:solidFill>
                  <a:srgbClr val="FF0000"/>
                </a:solidFill>
              </a:rPr>
              <a:t>4</a:t>
            </a:r>
            <a:r>
              <a:rPr lang="en-US"/>
              <a:t>         5 </a:t>
            </a:r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7668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4</a:t>
            </a:r>
            <a:endParaRPr lang="en-US"/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27675" name="Text Box 25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27677" name="Text Box 27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27678" name="Text Box 28"/>
          <p:cNvSpPr txBox="1">
            <a:spLocks noChangeArrowheads="1"/>
          </p:cNvSpPr>
          <p:nvPr/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27679" name="Text Box 29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27680" name="Text Box 30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27683" name="Text Box 33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27684" name="Text Box 34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7685" name="Text Box 35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7686" name="Text Box 36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7687" name="Text Box 37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7688" name="Text Box 38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7689" name="Text Box 39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7690" name="Text Box 40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7691" name="Text Box 41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7692" name="Text Box 42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7693" name="Text Box 43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7694" name="Text Box 44"/>
          <p:cNvSpPr txBox="1">
            <a:spLocks noChangeArrowheads="1"/>
          </p:cNvSpPr>
          <p:nvPr/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/>
              <a:t>		if ( X</a:t>
            </a:r>
            <a:r>
              <a:rPr lang="en-US" baseline="-25000"/>
              <a:t>i</a:t>
            </a:r>
            <a:r>
              <a:rPr lang="en-US"/>
              <a:t> == Y</a:t>
            </a:r>
            <a:r>
              <a:rPr lang="en-US" baseline="-25000"/>
              <a:t>j</a:t>
            </a:r>
            <a:r>
              <a:rPr lang="en-US"/>
              <a:t> )		</a:t>
            </a:r>
          </a:p>
          <a:p>
            <a:pPr>
              <a:lnSpc>
                <a:spcPct val="90000"/>
              </a:lnSpc>
            </a:pPr>
            <a:r>
              <a:rPr lang="en-US"/>
              <a:t>			c[i,j] = c[i-1,j-1] + 1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		else c[i,j] = max( c[i-1,j], c[i,j-1] )</a:t>
            </a:r>
          </a:p>
        </p:txBody>
      </p:sp>
      <p:sp>
        <p:nvSpPr>
          <p:cNvPr id="27695" name="Text Box 45"/>
          <p:cNvSpPr txBox="1">
            <a:spLocks noChangeArrowheads="1"/>
          </p:cNvSpPr>
          <p:nvPr/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27696" name="Text Box 46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7697" name="Text Box 47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7698" name="Text Box 48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7699" name="Text Box 49"/>
          <p:cNvSpPr txBox="1">
            <a:spLocks noChangeArrowheads="1"/>
          </p:cNvSpPr>
          <p:nvPr/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27700" name="Text Box 50"/>
          <p:cNvSpPr txBox="1">
            <a:spLocks noChangeArrowheads="1"/>
          </p:cNvSpPr>
          <p:nvPr/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27701" name="Text Box 51"/>
          <p:cNvSpPr txBox="1">
            <a:spLocks noChangeArrowheads="1"/>
          </p:cNvSpPr>
          <p:nvPr/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/>
          </a:p>
        </p:txBody>
      </p:sp>
      <p:sp>
        <p:nvSpPr>
          <p:cNvPr id="27702" name="Text Box 52"/>
          <p:cNvSpPr txBox="1">
            <a:spLocks noChangeArrowheads="1"/>
          </p:cNvSpPr>
          <p:nvPr/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27703" name="Text Box 53"/>
          <p:cNvSpPr txBox="1">
            <a:spLocks noChangeArrowheads="1"/>
          </p:cNvSpPr>
          <p:nvPr/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27704" name="Text Box 54"/>
          <p:cNvSpPr txBox="1">
            <a:spLocks noChangeArrowheads="1"/>
          </p:cNvSpPr>
          <p:nvPr/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27705" name="Text Box 55"/>
          <p:cNvSpPr txBox="1">
            <a:spLocks noChangeArrowheads="1"/>
          </p:cNvSpPr>
          <p:nvPr/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27706" name="Text Box 56"/>
          <p:cNvSpPr txBox="1">
            <a:spLocks noChangeArrowheads="1"/>
          </p:cNvSpPr>
          <p:nvPr/>
        </p:nvSpPr>
        <p:spPr bwMode="auto">
          <a:xfrm>
            <a:off x="55626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7707" name="Text Box 57"/>
          <p:cNvSpPr txBox="1">
            <a:spLocks noChangeArrowheads="1"/>
          </p:cNvSpPr>
          <p:nvPr/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27708" name="Text Box 58"/>
          <p:cNvSpPr txBox="1">
            <a:spLocks noChangeArrowheads="1"/>
          </p:cNvSpPr>
          <p:nvPr/>
        </p:nvSpPr>
        <p:spPr bwMode="auto">
          <a:xfrm>
            <a:off x="72390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7709" name="Text Box 59"/>
          <p:cNvSpPr txBox="1">
            <a:spLocks noChangeArrowheads="1"/>
          </p:cNvSpPr>
          <p:nvPr/>
        </p:nvSpPr>
        <p:spPr bwMode="auto">
          <a:xfrm>
            <a:off x="64008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7710" name="Text Box 60"/>
          <p:cNvSpPr txBox="1">
            <a:spLocks noChangeArrowheads="1"/>
          </p:cNvSpPr>
          <p:nvPr/>
        </p:nvSpPr>
        <p:spPr bwMode="auto">
          <a:xfrm>
            <a:off x="3962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70717" name="Text Box 61"/>
          <p:cNvSpPr txBox="1">
            <a:spLocks noChangeArrowheads="1"/>
          </p:cNvSpPr>
          <p:nvPr/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0718" name="Text Box 62"/>
          <p:cNvSpPr txBox="1">
            <a:spLocks noChangeArrowheads="1"/>
          </p:cNvSpPr>
          <p:nvPr/>
        </p:nvSpPr>
        <p:spPr bwMode="auto">
          <a:xfrm>
            <a:off x="55626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0719" name="Line 63"/>
          <p:cNvSpPr>
            <a:spLocks noChangeShapeType="1"/>
          </p:cNvSpPr>
          <p:nvPr/>
        </p:nvSpPr>
        <p:spPr bwMode="auto">
          <a:xfrm>
            <a:off x="4343400" y="44196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720" name="Line 64"/>
          <p:cNvSpPr>
            <a:spLocks noChangeShapeType="1"/>
          </p:cNvSpPr>
          <p:nvPr/>
        </p:nvSpPr>
        <p:spPr bwMode="auto">
          <a:xfrm>
            <a:off x="5562600" y="4038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721" name="Line 65"/>
          <p:cNvSpPr>
            <a:spLocks noChangeShapeType="1"/>
          </p:cNvSpPr>
          <p:nvPr/>
        </p:nvSpPr>
        <p:spPr bwMode="auto">
          <a:xfrm>
            <a:off x="4724400" y="4038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16" name="Oval 66"/>
          <p:cNvSpPr>
            <a:spLocks noChangeArrowheads="1"/>
          </p:cNvSpPr>
          <p:nvPr/>
        </p:nvSpPr>
        <p:spPr bwMode="auto">
          <a:xfrm>
            <a:off x="2286000" y="4114800"/>
            <a:ext cx="6858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17" name="Oval 67"/>
          <p:cNvSpPr>
            <a:spLocks noChangeArrowheads="1"/>
          </p:cNvSpPr>
          <p:nvPr/>
        </p:nvSpPr>
        <p:spPr bwMode="auto">
          <a:xfrm>
            <a:off x="4572000" y="1066800"/>
            <a:ext cx="25908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724" name="Text Box 68"/>
          <p:cNvSpPr txBox="1">
            <a:spLocks noChangeArrowheads="1"/>
          </p:cNvSpPr>
          <p:nvPr/>
        </p:nvSpPr>
        <p:spPr bwMode="auto">
          <a:xfrm>
            <a:off x="64008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0725" name="Line 69"/>
          <p:cNvSpPr>
            <a:spLocks noChangeShapeType="1"/>
          </p:cNvSpPr>
          <p:nvPr/>
        </p:nvSpPr>
        <p:spPr bwMode="auto">
          <a:xfrm>
            <a:off x="6324600" y="4038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726" name="Line 70"/>
          <p:cNvSpPr>
            <a:spLocks noChangeShapeType="1"/>
          </p:cNvSpPr>
          <p:nvPr/>
        </p:nvSpPr>
        <p:spPr bwMode="auto">
          <a:xfrm>
            <a:off x="6019800" y="44196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21" name="Text Box 71"/>
          <p:cNvSpPr txBox="1">
            <a:spLocks noChangeArrowheads="1"/>
          </p:cNvSpPr>
          <p:nvPr/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ABC</a:t>
            </a:r>
            <a:r>
              <a:rPr lang="en-US" sz="3200">
                <a:solidFill>
                  <a:srgbClr val="FF0000"/>
                </a:solidFill>
              </a:rPr>
              <a:t>B</a:t>
            </a:r>
            <a:endParaRPr lang="en-US" sz="3200"/>
          </a:p>
          <a:p>
            <a:r>
              <a:rPr lang="en-US" sz="3200">
                <a:solidFill>
                  <a:srgbClr val="008000"/>
                </a:solidFill>
              </a:rPr>
              <a:t>B</a:t>
            </a:r>
            <a:r>
              <a:rPr lang="en-US" sz="3200">
                <a:solidFill>
                  <a:srgbClr val="FF0000"/>
                </a:solidFill>
              </a:rPr>
              <a:t>DCA</a:t>
            </a:r>
            <a:r>
              <a:rPr lang="en-US" sz="3200"/>
              <a:t>B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17" grpId="0" autoUpdateAnimBg="0"/>
      <p:bldP spid="70718" grpId="0" autoUpdateAnimBg="0"/>
      <p:bldP spid="70719" grpId="0" animBg="1"/>
      <p:bldP spid="70720" grpId="0" animBg="1"/>
      <p:bldP spid="70721" grpId="0" animBg="1"/>
      <p:bldP spid="70724" grpId="0" autoUpdateAnimBg="0"/>
      <p:bldP spid="70725" grpId="0" animBg="1"/>
      <p:bldP spid="707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1173163" y="6265863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C42DBCE-63C9-4061-8BDA-930DC679C5B7}" type="datetime1">
              <a:rPr lang="en-US"/>
              <a:pPr>
                <a:defRPr/>
              </a:pPr>
              <a:t>12/18/2014</a:t>
            </a:fld>
            <a:endParaRPr lang="en-US"/>
          </a:p>
        </p:txBody>
      </p:sp>
      <p:sp>
        <p:nvSpPr>
          <p:cNvPr id="7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ED83B-775B-4365-AA00-87C84988910D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 smtClean="0"/>
              <a:t>LCS Example (15)</a:t>
            </a:r>
          </a:p>
        </p:txBody>
      </p:sp>
      <p:sp>
        <p:nvSpPr>
          <p:cNvPr id="28677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9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0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       0        1          2         3        4         </a:t>
            </a:r>
            <a:r>
              <a:rPr lang="en-US" b="1">
                <a:solidFill>
                  <a:srgbClr val="FF0000"/>
                </a:solidFill>
              </a:rPr>
              <a:t>5</a:t>
            </a:r>
            <a:r>
              <a:rPr lang="en-US"/>
              <a:t> </a:t>
            </a:r>
          </a:p>
        </p:txBody>
      </p:sp>
      <p:sp>
        <p:nvSpPr>
          <p:cNvPr id="28691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8692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8693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8694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8695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4</a:t>
            </a:r>
            <a:endParaRPr lang="en-US"/>
          </a:p>
        </p:txBody>
      </p:sp>
      <p:sp>
        <p:nvSpPr>
          <p:cNvPr id="28696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28697" name="Text Box 23"/>
          <p:cNvSpPr txBox="1">
            <a:spLocks noChangeArrowheads="1"/>
          </p:cNvSpPr>
          <p:nvPr/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28698" name="Text Box 24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28699" name="Text Box 25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28700" name="Text Box 26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28701" name="Text Box 27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28702" name="Text Box 28"/>
          <p:cNvSpPr txBox="1">
            <a:spLocks noChangeArrowheads="1"/>
          </p:cNvSpPr>
          <p:nvPr/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28703" name="Text Box 29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28704" name="Text Box 30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28705" name="Text Box 31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28706" name="Text Box 32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28707" name="Text Box 33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28708" name="Text Box 34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8709" name="Text Box 35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8710" name="Text Box 36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8711" name="Text Box 37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8712" name="Text Box 38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8713" name="Text Box 39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8714" name="Text Box 40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8715" name="Text Box 41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8716" name="Text Box 42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8717" name="Text Box 43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8718" name="Text Box 44"/>
          <p:cNvSpPr txBox="1">
            <a:spLocks noChangeArrowheads="1"/>
          </p:cNvSpPr>
          <p:nvPr/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if ( X</a:t>
            </a:r>
            <a:r>
              <a:rPr lang="en-US" baseline="-25000">
                <a:solidFill>
                  <a:srgbClr val="008000"/>
                </a:solidFill>
              </a:rPr>
              <a:t>i</a:t>
            </a:r>
            <a:r>
              <a:rPr lang="en-US">
                <a:solidFill>
                  <a:srgbClr val="008000"/>
                </a:solidFill>
              </a:rPr>
              <a:t> == Y</a:t>
            </a:r>
            <a:r>
              <a:rPr lang="en-US" baseline="-25000">
                <a:solidFill>
                  <a:srgbClr val="008000"/>
                </a:solidFill>
              </a:rPr>
              <a:t>j</a:t>
            </a:r>
            <a:r>
              <a:rPr lang="en-US">
                <a:solidFill>
                  <a:srgbClr val="008000"/>
                </a:solidFill>
              </a:rPr>
              <a:t> )		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	c[i,j] = c[i-1,j-1] + 1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 		else c[i,j] = max( c[i-1,j], c[i,j-1] )</a:t>
            </a:r>
          </a:p>
        </p:txBody>
      </p:sp>
      <p:sp>
        <p:nvSpPr>
          <p:cNvPr id="28719" name="Text Box 45"/>
          <p:cNvSpPr txBox="1">
            <a:spLocks noChangeArrowheads="1"/>
          </p:cNvSpPr>
          <p:nvPr/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28720" name="Text Box 46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8721" name="Text Box 47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8722" name="Text Box 48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28723" name="Text Box 49"/>
          <p:cNvSpPr txBox="1">
            <a:spLocks noChangeArrowheads="1"/>
          </p:cNvSpPr>
          <p:nvPr/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28724" name="Text Box 50"/>
          <p:cNvSpPr txBox="1">
            <a:spLocks noChangeArrowheads="1"/>
          </p:cNvSpPr>
          <p:nvPr/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28725" name="Text Box 51"/>
          <p:cNvSpPr txBox="1">
            <a:spLocks noChangeArrowheads="1"/>
          </p:cNvSpPr>
          <p:nvPr/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/>
          </a:p>
        </p:txBody>
      </p:sp>
      <p:sp>
        <p:nvSpPr>
          <p:cNvPr id="28726" name="Text Box 52"/>
          <p:cNvSpPr txBox="1">
            <a:spLocks noChangeArrowheads="1"/>
          </p:cNvSpPr>
          <p:nvPr/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28727" name="Text Box 53"/>
          <p:cNvSpPr txBox="1">
            <a:spLocks noChangeArrowheads="1"/>
          </p:cNvSpPr>
          <p:nvPr/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28728" name="Text Box 54"/>
          <p:cNvSpPr txBox="1">
            <a:spLocks noChangeArrowheads="1"/>
          </p:cNvSpPr>
          <p:nvPr/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28729" name="Text Box 55"/>
          <p:cNvSpPr txBox="1">
            <a:spLocks noChangeArrowheads="1"/>
          </p:cNvSpPr>
          <p:nvPr/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28730" name="Text Box 56"/>
          <p:cNvSpPr txBox="1">
            <a:spLocks noChangeArrowheads="1"/>
          </p:cNvSpPr>
          <p:nvPr/>
        </p:nvSpPr>
        <p:spPr bwMode="auto">
          <a:xfrm>
            <a:off x="55626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8731" name="Text Box 57"/>
          <p:cNvSpPr txBox="1">
            <a:spLocks noChangeArrowheads="1"/>
          </p:cNvSpPr>
          <p:nvPr/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28732" name="Text Box 58"/>
          <p:cNvSpPr txBox="1">
            <a:spLocks noChangeArrowheads="1"/>
          </p:cNvSpPr>
          <p:nvPr/>
        </p:nvSpPr>
        <p:spPr bwMode="auto">
          <a:xfrm>
            <a:off x="72390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8733" name="Text Box 59"/>
          <p:cNvSpPr txBox="1">
            <a:spLocks noChangeArrowheads="1"/>
          </p:cNvSpPr>
          <p:nvPr/>
        </p:nvSpPr>
        <p:spPr bwMode="auto">
          <a:xfrm>
            <a:off x="64008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8734" name="Text Box 60"/>
          <p:cNvSpPr txBox="1">
            <a:spLocks noChangeArrowheads="1"/>
          </p:cNvSpPr>
          <p:nvPr/>
        </p:nvSpPr>
        <p:spPr bwMode="auto">
          <a:xfrm>
            <a:off x="3962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28735" name="Text Box 61"/>
          <p:cNvSpPr txBox="1">
            <a:spLocks noChangeArrowheads="1"/>
          </p:cNvSpPr>
          <p:nvPr/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28736" name="Text Box 62"/>
          <p:cNvSpPr txBox="1">
            <a:spLocks noChangeArrowheads="1"/>
          </p:cNvSpPr>
          <p:nvPr/>
        </p:nvSpPr>
        <p:spPr bwMode="auto">
          <a:xfrm>
            <a:off x="55626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8737" name="Text Box 63"/>
          <p:cNvSpPr txBox="1">
            <a:spLocks noChangeArrowheads="1"/>
          </p:cNvSpPr>
          <p:nvPr/>
        </p:nvSpPr>
        <p:spPr bwMode="auto">
          <a:xfrm>
            <a:off x="64008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2768" name="Text Box 64"/>
          <p:cNvSpPr txBox="1">
            <a:spLocks noChangeArrowheads="1"/>
          </p:cNvSpPr>
          <p:nvPr/>
        </p:nvSpPr>
        <p:spPr bwMode="auto">
          <a:xfrm>
            <a:off x="7239000" y="4117975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33CC33"/>
                </a:solidFill>
              </a:rPr>
              <a:t>3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2769" name="Oval 65"/>
          <p:cNvSpPr>
            <a:spLocks noChangeArrowheads="1"/>
          </p:cNvSpPr>
          <p:nvPr/>
        </p:nvSpPr>
        <p:spPr bwMode="auto">
          <a:xfrm>
            <a:off x="2362200" y="41148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70" name="Oval 66"/>
          <p:cNvSpPr>
            <a:spLocks noChangeArrowheads="1"/>
          </p:cNvSpPr>
          <p:nvPr/>
        </p:nvSpPr>
        <p:spPr bwMode="auto">
          <a:xfrm>
            <a:off x="7162800" y="11430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71" name="Line 67"/>
          <p:cNvSpPr>
            <a:spLocks noChangeShapeType="1"/>
          </p:cNvSpPr>
          <p:nvPr/>
        </p:nvSpPr>
        <p:spPr bwMode="auto">
          <a:xfrm>
            <a:off x="6858000" y="3886200"/>
            <a:ext cx="381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72" name="Oval 68"/>
          <p:cNvSpPr>
            <a:spLocks noChangeArrowheads="1"/>
          </p:cNvSpPr>
          <p:nvPr/>
        </p:nvSpPr>
        <p:spPr bwMode="auto">
          <a:xfrm>
            <a:off x="7086600" y="4114800"/>
            <a:ext cx="685800" cy="685800"/>
          </a:xfrm>
          <a:prstGeom prst="ellipse">
            <a:avLst/>
          </a:prstGeom>
          <a:noFill/>
          <a:ln w="1111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33CC33"/>
              </a:solidFill>
            </a:endParaRPr>
          </a:p>
        </p:txBody>
      </p:sp>
      <p:sp>
        <p:nvSpPr>
          <p:cNvPr id="28743" name="Text Box 69"/>
          <p:cNvSpPr txBox="1">
            <a:spLocks noChangeArrowheads="1"/>
          </p:cNvSpPr>
          <p:nvPr/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ABC</a:t>
            </a:r>
            <a:r>
              <a:rPr lang="en-US" sz="3200">
                <a:solidFill>
                  <a:srgbClr val="FF0000"/>
                </a:solidFill>
              </a:rPr>
              <a:t>B</a:t>
            </a:r>
            <a:endParaRPr lang="en-US" sz="3200"/>
          </a:p>
          <a:p>
            <a:r>
              <a:rPr lang="en-US" sz="3200">
                <a:solidFill>
                  <a:srgbClr val="008000"/>
                </a:solidFill>
              </a:rPr>
              <a:t>BDCA</a:t>
            </a:r>
            <a:r>
              <a:rPr lang="en-US" sz="3200">
                <a:solidFill>
                  <a:srgbClr val="FF0000"/>
                </a:solidFill>
              </a:rPr>
              <a:t>B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68" grpId="0" autoUpdateAnimBg="0"/>
      <p:bldP spid="72769" grpId="0" animBg="1"/>
      <p:bldP spid="72770" grpId="0" animBg="1"/>
      <p:bldP spid="72771" grpId="0" animBg="1"/>
      <p:bldP spid="72772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1173163" y="6265863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8F3765E-2E1A-404E-BF55-204A123976F0}" type="datetime1">
              <a:rPr lang="en-US"/>
              <a:pPr>
                <a:defRPr/>
              </a:pPr>
              <a:t>12/18/2014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9BAF35-C29B-4C99-87DA-42EE4DD2C24B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-228600" y="-228600"/>
            <a:ext cx="7924800" cy="1143000"/>
          </a:xfrm>
        </p:spPr>
        <p:txBody>
          <a:bodyPr/>
          <a:lstStyle/>
          <a:p>
            <a:pPr algn="ctr"/>
            <a:r>
              <a:rPr lang="en-US" dirty="0" smtClean="0"/>
              <a:t>LCS Algorithm Running Time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990600"/>
            <a:ext cx="8153400" cy="2209800"/>
          </a:xfrm>
        </p:spPr>
        <p:txBody>
          <a:bodyPr>
            <a:normAutofit lnSpcReduction="10000"/>
          </a:bodyPr>
          <a:lstStyle/>
          <a:p>
            <a:endParaRPr lang="en-US" smtClean="0">
              <a:latin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</a:rPr>
              <a:t>LCS algorithm calculates the values of each entry of the array c[m,n]</a:t>
            </a:r>
          </a:p>
          <a:p>
            <a:r>
              <a:rPr lang="en-US" smtClean="0">
                <a:latin typeface="Times New Roman" pitchFamily="18" charset="0"/>
              </a:rPr>
              <a:t>So what is the running time?</a:t>
            </a:r>
            <a:endParaRPr lang="en-US" smtClean="0"/>
          </a:p>
        </p:txBody>
      </p:sp>
      <p:sp>
        <p:nvSpPr>
          <p:cNvPr id="29702" name="Text Box 4"/>
          <p:cNvSpPr txBox="1">
            <a:spLocks noChangeArrowheads="1"/>
          </p:cNvSpPr>
          <p:nvPr/>
        </p:nvSpPr>
        <p:spPr bwMode="auto">
          <a:xfrm>
            <a:off x="1524000" y="3657600"/>
            <a:ext cx="6629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chemeClr val="accent1"/>
                </a:solidFill>
              </a:rPr>
              <a:t>O(m*n)</a:t>
            </a:r>
          </a:p>
          <a:p>
            <a:pPr>
              <a:spcBef>
                <a:spcPct val="50000"/>
              </a:spcBef>
            </a:pPr>
            <a:r>
              <a:rPr lang="en-US" sz="3200">
                <a:solidFill>
                  <a:schemeClr val="accent1"/>
                </a:solidFill>
              </a:rPr>
              <a:t>since each c[i,j] is calculated in constant time, and there are m*n elements in the array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12EA0B-DE61-4D30-97F8-3CF730D5F808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152400"/>
            <a:ext cx="7924800" cy="1143000"/>
          </a:xfrm>
        </p:spPr>
        <p:txBody>
          <a:bodyPr/>
          <a:lstStyle/>
          <a:p>
            <a:pPr algn="ctr"/>
            <a:r>
              <a:rPr lang="en-US" dirty="0" smtClean="0"/>
              <a:t>How to find actual LCS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990600"/>
            <a:ext cx="8001000" cy="44958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So far, we have just found the </a:t>
            </a:r>
            <a:r>
              <a:rPr lang="en-US" i="1" smtClean="0">
                <a:latin typeface="Times New Roman" pitchFamily="18" charset="0"/>
              </a:rPr>
              <a:t>length</a:t>
            </a:r>
            <a:r>
              <a:rPr lang="en-US" smtClean="0">
                <a:latin typeface="Times New Roman" pitchFamily="18" charset="0"/>
              </a:rPr>
              <a:t> of LCS, but not LCS itself.</a:t>
            </a:r>
          </a:p>
          <a:p>
            <a:r>
              <a:rPr lang="en-US" smtClean="0">
                <a:latin typeface="Times New Roman" pitchFamily="18" charset="0"/>
              </a:rPr>
              <a:t>We want to modify this algorithm to make it output Longest Common Subsequence of X and Y</a:t>
            </a:r>
          </a:p>
          <a:p>
            <a:pPr>
              <a:buFont typeface="Monotype Sorts" pitchFamily="2" charset="2"/>
              <a:buNone/>
            </a:pPr>
            <a:r>
              <a:rPr lang="en-US" smtClean="0">
                <a:latin typeface="Times New Roman" pitchFamily="18" charset="0"/>
              </a:rPr>
              <a:t>Each </a:t>
            </a:r>
            <a:r>
              <a:rPr lang="en-US" i="1" smtClean="0">
                <a:latin typeface="Times New Roman" pitchFamily="18" charset="0"/>
              </a:rPr>
              <a:t>c[i,j]</a:t>
            </a:r>
            <a:r>
              <a:rPr lang="en-US" smtClean="0">
                <a:latin typeface="Times New Roman" pitchFamily="18" charset="0"/>
              </a:rPr>
              <a:t> depends on </a:t>
            </a:r>
            <a:r>
              <a:rPr lang="en-US" i="1" smtClean="0">
                <a:latin typeface="Times New Roman" pitchFamily="18" charset="0"/>
              </a:rPr>
              <a:t>c[i-1,j] </a:t>
            </a:r>
            <a:r>
              <a:rPr lang="en-US" smtClean="0">
                <a:latin typeface="Times New Roman" pitchFamily="18" charset="0"/>
              </a:rPr>
              <a:t>and</a:t>
            </a:r>
            <a:r>
              <a:rPr lang="en-US" i="1" smtClean="0">
                <a:latin typeface="Times New Roman" pitchFamily="18" charset="0"/>
              </a:rPr>
              <a:t> c[i,j-1]</a:t>
            </a:r>
            <a:r>
              <a:rPr lang="en-US" smtClean="0">
                <a:latin typeface="Times New Roman" pitchFamily="18" charset="0"/>
              </a:rPr>
              <a:t> </a:t>
            </a:r>
          </a:p>
          <a:p>
            <a:pPr>
              <a:buFont typeface="Monotype Sorts" pitchFamily="2" charset="2"/>
              <a:buNone/>
            </a:pPr>
            <a:r>
              <a:rPr lang="en-US" smtClean="0">
                <a:latin typeface="Times New Roman" pitchFamily="18" charset="0"/>
              </a:rPr>
              <a:t>or </a:t>
            </a:r>
            <a:r>
              <a:rPr lang="en-US" i="1" smtClean="0">
                <a:latin typeface="Times New Roman" pitchFamily="18" charset="0"/>
              </a:rPr>
              <a:t>c[i-1, j-1]</a:t>
            </a:r>
          </a:p>
          <a:p>
            <a:pPr>
              <a:buFont typeface="Monotype Sorts" pitchFamily="2" charset="2"/>
              <a:buNone/>
            </a:pPr>
            <a:r>
              <a:rPr lang="en-US" smtClean="0">
                <a:latin typeface="Times New Roman" pitchFamily="18" charset="0"/>
              </a:rPr>
              <a:t>For each c[i,j] we can say how it was acquired:</a:t>
            </a:r>
            <a:endParaRPr lang="en-US" i="1" smtClean="0">
              <a:latin typeface="Times New Roman" pitchFamily="18" charset="0"/>
            </a:endParaRPr>
          </a:p>
        </p:txBody>
      </p:sp>
      <p:sp>
        <p:nvSpPr>
          <p:cNvPr id="30725" name="Line 4"/>
          <p:cNvSpPr>
            <a:spLocks noChangeShapeType="1"/>
          </p:cNvSpPr>
          <p:nvPr/>
        </p:nvSpPr>
        <p:spPr bwMode="auto">
          <a:xfrm>
            <a:off x="1371600" y="5410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Line 5"/>
          <p:cNvSpPr>
            <a:spLocks noChangeShapeType="1"/>
          </p:cNvSpPr>
          <p:nvPr/>
        </p:nvSpPr>
        <p:spPr bwMode="auto">
          <a:xfrm>
            <a:off x="2057400" y="5410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Line 6"/>
          <p:cNvSpPr>
            <a:spLocks noChangeShapeType="1"/>
          </p:cNvSpPr>
          <p:nvPr/>
        </p:nvSpPr>
        <p:spPr bwMode="auto">
          <a:xfrm>
            <a:off x="2819400" y="5410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Line 7"/>
          <p:cNvSpPr>
            <a:spLocks noChangeShapeType="1"/>
          </p:cNvSpPr>
          <p:nvPr/>
        </p:nvSpPr>
        <p:spPr bwMode="auto">
          <a:xfrm>
            <a:off x="1371600" y="5410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Line 8"/>
          <p:cNvSpPr>
            <a:spLocks noChangeShapeType="1"/>
          </p:cNvSpPr>
          <p:nvPr/>
        </p:nvSpPr>
        <p:spPr bwMode="auto">
          <a:xfrm>
            <a:off x="1371600" y="6019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Line 9"/>
          <p:cNvSpPr>
            <a:spLocks noChangeShapeType="1"/>
          </p:cNvSpPr>
          <p:nvPr/>
        </p:nvSpPr>
        <p:spPr bwMode="auto">
          <a:xfrm>
            <a:off x="1371600" y="6629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1" name="Text Box 10"/>
          <p:cNvSpPr txBox="1">
            <a:spLocks noChangeArrowheads="1"/>
          </p:cNvSpPr>
          <p:nvPr/>
        </p:nvSpPr>
        <p:spPr bwMode="auto">
          <a:xfrm>
            <a:off x="1524000" y="556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0732" name="Text Box 11"/>
          <p:cNvSpPr txBox="1">
            <a:spLocks noChangeArrowheads="1"/>
          </p:cNvSpPr>
          <p:nvPr/>
        </p:nvSpPr>
        <p:spPr bwMode="auto">
          <a:xfrm>
            <a:off x="1524000" y="6096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0733" name="Text Box 12"/>
          <p:cNvSpPr txBox="1">
            <a:spLocks noChangeArrowheads="1"/>
          </p:cNvSpPr>
          <p:nvPr/>
        </p:nvSpPr>
        <p:spPr bwMode="auto">
          <a:xfrm>
            <a:off x="2209800" y="6096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0734" name="Text Box 13"/>
          <p:cNvSpPr txBox="1">
            <a:spLocks noChangeArrowheads="1"/>
          </p:cNvSpPr>
          <p:nvPr/>
        </p:nvSpPr>
        <p:spPr bwMode="auto">
          <a:xfrm>
            <a:off x="2209800" y="556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0735" name="Text Box 14"/>
          <p:cNvSpPr txBox="1">
            <a:spLocks noChangeArrowheads="1"/>
          </p:cNvSpPr>
          <p:nvPr/>
        </p:nvSpPr>
        <p:spPr bwMode="auto">
          <a:xfrm>
            <a:off x="3200400" y="5410200"/>
            <a:ext cx="48799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For example, here </a:t>
            </a:r>
          </a:p>
          <a:p>
            <a:r>
              <a:rPr lang="en-US" sz="3200">
                <a:solidFill>
                  <a:schemeClr val="accent1"/>
                </a:solidFill>
              </a:rPr>
              <a:t>c[i,j] = c[i-1,j-1] +1 = 2+1=3</a:t>
            </a:r>
            <a:endParaRPr lang="en-US"/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>
            <a:off x="1905000" y="586740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1173163" y="6265863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7F46358-1C87-474D-B64D-650B7BECEDF7}" type="datetime1">
              <a:rPr lang="en-US"/>
              <a:pPr>
                <a:defRPr/>
              </a:pPr>
              <a:t>12/18/2014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3DF563-0F84-4E21-B8EB-8EF241033C95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-228600" y="-152400"/>
            <a:ext cx="8305800" cy="1143000"/>
          </a:xfrm>
        </p:spPr>
        <p:txBody>
          <a:bodyPr>
            <a:normAutofit/>
          </a:bodyPr>
          <a:lstStyle/>
          <a:p>
            <a:pPr algn="ctr"/>
            <a:r>
              <a:rPr lang="en-US" sz="3500" dirty="0" smtClean="0"/>
              <a:t>How to find actual LCS - continued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990600"/>
            <a:ext cx="8153400" cy="20574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Remember that</a:t>
            </a:r>
            <a:endParaRPr lang="en-US" i="1" smtClean="0">
              <a:latin typeface="Times New Roman" pitchFamily="18" charset="0"/>
            </a:endParaRPr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1219200" y="1600200"/>
          <a:ext cx="7772400" cy="1165225"/>
        </p:xfrm>
        <a:graphic>
          <a:graphicData uri="http://schemas.openxmlformats.org/presentationml/2006/ole">
            <p:oleObj spid="_x0000_s5122" name="Equation" r:id="rId3" imgW="3047760" imgH="457200" progId="Equation.3">
              <p:embed/>
            </p:oleObj>
          </a:graphicData>
        </a:graphic>
      </p:graphicFrame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990600" y="3124200"/>
            <a:ext cx="8153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kumimoji="1" lang="en-US" sz="3200"/>
              <a:t>So we can start from </a:t>
            </a:r>
            <a:r>
              <a:rPr kumimoji="1" lang="en-US" sz="3200" i="1"/>
              <a:t>c[m,n]</a:t>
            </a:r>
            <a:r>
              <a:rPr kumimoji="1" lang="en-US" sz="3200"/>
              <a:t> and go backwards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kumimoji="1" lang="en-US" sz="3200"/>
              <a:t>Whenever </a:t>
            </a:r>
            <a:r>
              <a:rPr kumimoji="1" lang="en-US" sz="3200" i="1"/>
              <a:t>c[i,j] = c[i-1, j-1]+1</a:t>
            </a:r>
            <a:r>
              <a:rPr kumimoji="1" lang="en-US" sz="3200"/>
              <a:t>, remember </a:t>
            </a:r>
            <a:r>
              <a:rPr kumimoji="1" lang="en-US" sz="3200" i="1"/>
              <a:t>x[i]   </a:t>
            </a:r>
            <a:r>
              <a:rPr kumimoji="1" lang="en-US" sz="3200"/>
              <a:t>(because </a:t>
            </a:r>
            <a:r>
              <a:rPr kumimoji="1" lang="en-US" sz="3200" i="1"/>
              <a:t>x[i]</a:t>
            </a:r>
            <a:r>
              <a:rPr kumimoji="1" lang="en-US" sz="3200"/>
              <a:t> is a part  of LCS)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kumimoji="1" lang="en-US" sz="3200"/>
              <a:t>When i=0 or j=0 (i.e. we reached the beginning), output remembered letters in reverse order</a:t>
            </a:r>
            <a:endParaRPr kumimoji="1" lang="en-US" sz="400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1173163" y="6265863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05A7743-6CDF-4A77-A6AC-22E03CDC35EE}" type="datetime1">
              <a:rPr lang="en-US"/>
              <a:pPr>
                <a:defRPr/>
              </a:pPr>
              <a:t>12/18/2014</a:t>
            </a:fld>
            <a:endParaRPr lang="en-US"/>
          </a:p>
        </p:txBody>
      </p:sp>
      <p:sp>
        <p:nvSpPr>
          <p:cNvPr id="7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97246C-41C0-4D45-914D-10C21C464046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 smtClean="0"/>
              <a:t>Finding LCS</a:t>
            </a:r>
          </a:p>
        </p:txBody>
      </p:sp>
      <p:sp>
        <p:nvSpPr>
          <p:cNvPr id="31749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6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9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0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2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       0        1          2         3        4         5 </a:t>
            </a:r>
          </a:p>
        </p:txBody>
      </p:sp>
      <p:sp>
        <p:nvSpPr>
          <p:cNvPr id="31763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31764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1765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1766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1767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1768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31769" name="Text Box 23"/>
          <p:cNvSpPr txBox="1">
            <a:spLocks noChangeArrowheads="1"/>
          </p:cNvSpPr>
          <p:nvPr/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31770" name="Text Box 24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31771" name="Text Box 25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1772" name="Text Box 26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31773" name="Text Box 28"/>
          <p:cNvSpPr txBox="1">
            <a:spLocks noChangeArrowheads="1"/>
          </p:cNvSpPr>
          <p:nvPr/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31774" name="Text Box 29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1775" name="Text Box 30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1776" name="Text Box 31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31777" name="Text Box 32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31778" name="Text Box 33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31779" name="Text Box 34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1780" name="Text Box 35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1781" name="Text Box 36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1782" name="Text Box 37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1783" name="Text Box 38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1784" name="Text Box 39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1785" name="Text Box 40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1786" name="Text Box 41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1787" name="Text Box 42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1788" name="Text Box 43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1789" name="Text Box 45"/>
          <p:cNvSpPr txBox="1">
            <a:spLocks noChangeArrowheads="1"/>
          </p:cNvSpPr>
          <p:nvPr/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1790" name="Text Box 46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1791" name="Text Box 47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1792" name="Text Box 48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1793" name="Text Box 49"/>
          <p:cNvSpPr txBox="1">
            <a:spLocks noChangeArrowheads="1"/>
          </p:cNvSpPr>
          <p:nvPr/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1794" name="Text Box 50"/>
          <p:cNvSpPr txBox="1">
            <a:spLocks noChangeArrowheads="1"/>
          </p:cNvSpPr>
          <p:nvPr/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1795" name="Text Box 51"/>
          <p:cNvSpPr txBox="1">
            <a:spLocks noChangeArrowheads="1"/>
          </p:cNvSpPr>
          <p:nvPr/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/>
          </a:p>
        </p:txBody>
      </p:sp>
      <p:sp>
        <p:nvSpPr>
          <p:cNvPr id="31796" name="Text Box 52"/>
          <p:cNvSpPr txBox="1">
            <a:spLocks noChangeArrowheads="1"/>
          </p:cNvSpPr>
          <p:nvPr/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1797" name="Text Box 53"/>
          <p:cNvSpPr txBox="1">
            <a:spLocks noChangeArrowheads="1"/>
          </p:cNvSpPr>
          <p:nvPr/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1798" name="Text Box 54"/>
          <p:cNvSpPr txBox="1">
            <a:spLocks noChangeArrowheads="1"/>
          </p:cNvSpPr>
          <p:nvPr/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1799" name="Text Box 55"/>
          <p:cNvSpPr txBox="1">
            <a:spLocks noChangeArrowheads="1"/>
          </p:cNvSpPr>
          <p:nvPr/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1800" name="Text Box 56"/>
          <p:cNvSpPr txBox="1">
            <a:spLocks noChangeArrowheads="1"/>
          </p:cNvSpPr>
          <p:nvPr/>
        </p:nvSpPr>
        <p:spPr bwMode="auto">
          <a:xfrm>
            <a:off x="55626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1801" name="Text Box 57"/>
          <p:cNvSpPr txBox="1">
            <a:spLocks noChangeArrowheads="1"/>
          </p:cNvSpPr>
          <p:nvPr/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1802" name="Text Box 58"/>
          <p:cNvSpPr txBox="1">
            <a:spLocks noChangeArrowheads="1"/>
          </p:cNvSpPr>
          <p:nvPr/>
        </p:nvSpPr>
        <p:spPr bwMode="auto">
          <a:xfrm>
            <a:off x="72390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1803" name="Text Box 59"/>
          <p:cNvSpPr txBox="1">
            <a:spLocks noChangeArrowheads="1"/>
          </p:cNvSpPr>
          <p:nvPr/>
        </p:nvSpPr>
        <p:spPr bwMode="auto">
          <a:xfrm>
            <a:off x="64008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1804" name="Text Box 60"/>
          <p:cNvSpPr txBox="1">
            <a:spLocks noChangeArrowheads="1"/>
          </p:cNvSpPr>
          <p:nvPr/>
        </p:nvSpPr>
        <p:spPr bwMode="auto">
          <a:xfrm>
            <a:off x="3962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1805" name="Text Box 61"/>
          <p:cNvSpPr txBox="1">
            <a:spLocks noChangeArrowheads="1"/>
          </p:cNvSpPr>
          <p:nvPr/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1806" name="Text Box 62"/>
          <p:cNvSpPr txBox="1">
            <a:spLocks noChangeArrowheads="1"/>
          </p:cNvSpPr>
          <p:nvPr/>
        </p:nvSpPr>
        <p:spPr bwMode="auto">
          <a:xfrm>
            <a:off x="55626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1807" name="Text Box 63"/>
          <p:cNvSpPr txBox="1">
            <a:spLocks noChangeArrowheads="1"/>
          </p:cNvSpPr>
          <p:nvPr/>
        </p:nvSpPr>
        <p:spPr bwMode="auto">
          <a:xfrm>
            <a:off x="64008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1808" name="Text Box 64"/>
          <p:cNvSpPr txBox="1">
            <a:spLocks noChangeArrowheads="1"/>
          </p:cNvSpPr>
          <p:nvPr/>
        </p:nvSpPr>
        <p:spPr bwMode="auto">
          <a:xfrm>
            <a:off x="7239000" y="4117975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33CC33"/>
                </a:solidFill>
              </a:rPr>
              <a:t>3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4035" name="Line 67"/>
          <p:cNvSpPr>
            <a:spLocks noChangeShapeType="1"/>
          </p:cNvSpPr>
          <p:nvPr/>
        </p:nvSpPr>
        <p:spPr bwMode="auto">
          <a:xfrm flipH="1" flipV="1">
            <a:off x="6858000" y="3886200"/>
            <a:ext cx="381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038" name="Line 70"/>
          <p:cNvSpPr>
            <a:spLocks noChangeShapeType="1"/>
          </p:cNvSpPr>
          <p:nvPr/>
        </p:nvSpPr>
        <p:spPr bwMode="auto">
          <a:xfrm flipH="1" flipV="1">
            <a:off x="5943600" y="3886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039" name="Line 71"/>
          <p:cNvSpPr>
            <a:spLocks noChangeShapeType="1"/>
          </p:cNvSpPr>
          <p:nvPr/>
        </p:nvSpPr>
        <p:spPr bwMode="auto">
          <a:xfrm flipH="1" flipV="1">
            <a:off x="5105400" y="3276600"/>
            <a:ext cx="381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040" name="Line 72"/>
          <p:cNvSpPr>
            <a:spLocks noChangeShapeType="1"/>
          </p:cNvSpPr>
          <p:nvPr/>
        </p:nvSpPr>
        <p:spPr bwMode="auto">
          <a:xfrm flipH="1" flipV="1">
            <a:off x="4267200" y="32766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042" name="Line 74"/>
          <p:cNvSpPr>
            <a:spLocks noChangeShapeType="1"/>
          </p:cNvSpPr>
          <p:nvPr/>
        </p:nvSpPr>
        <p:spPr bwMode="auto">
          <a:xfrm flipH="1" flipV="1">
            <a:off x="3581400" y="2667000"/>
            <a:ext cx="381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14" name="Text Box 76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35" grpId="0" animBg="1"/>
      <p:bldP spid="84038" grpId="0" animBg="1"/>
      <p:bldP spid="84039" grpId="0" animBg="1"/>
      <p:bldP spid="84040" grpId="0" animBg="1"/>
      <p:bldP spid="840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1173163" y="6265863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DE26429-6293-411E-85F3-47D1921FD10B}" type="datetime1">
              <a:rPr lang="en-US"/>
              <a:pPr>
                <a:defRPr/>
              </a:pPr>
              <a:t>12/18/2014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6F1AD-E3B0-46C7-9E69-F5B5B0C308E8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-304800" y="-152400"/>
            <a:ext cx="8259762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Longest Common Subsequence (LCS)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981200"/>
            <a:ext cx="8153400" cy="4876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mtClean="0">
                <a:latin typeface="Times New Roman" pitchFamily="18" charset="0"/>
              </a:rPr>
              <a:t>Application: comparison of two DNA strings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 typeface="Monotype Sorts" pitchFamily="2" charset="2"/>
              <a:buNone/>
            </a:pPr>
            <a:r>
              <a:rPr lang="en-US" smtClean="0">
                <a:latin typeface="Times New Roman" pitchFamily="18" charset="0"/>
              </a:rPr>
              <a:t>Ex: X= {A B C B D A B }, Y= {B D C A B A} 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 typeface="Monotype Sorts" pitchFamily="2" charset="2"/>
              <a:buNone/>
            </a:pPr>
            <a:r>
              <a:rPr lang="en-US" smtClean="0">
                <a:latin typeface="Times New Roman" pitchFamily="18" charset="0"/>
              </a:rPr>
              <a:t>Longest Common Subsequence: 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 typeface="Monotype Sorts" pitchFamily="2" charset="2"/>
              <a:buNone/>
            </a:pPr>
            <a:r>
              <a:rPr lang="en-US" smtClean="0">
                <a:latin typeface="Times New Roman" pitchFamily="18" charset="0"/>
              </a:rPr>
              <a:t>X =  A </a:t>
            </a:r>
            <a:r>
              <a:rPr lang="en-US" b="1" smtClean="0">
                <a:solidFill>
                  <a:srgbClr val="33CC33"/>
                </a:solidFill>
                <a:latin typeface="Times New Roman" pitchFamily="18" charset="0"/>
              </a:rPr>
              <a:t>B</a:t>
            </a:r>
            <a:r>
              <a:rPr lang="en-US" smtClean="0">
                <a:latin typeface="Times New Roman" pitchFamily="18" charset="0"/>
              </a:rPr>
              <a:t>     </a:t>
            </a:r>
            <a:r>
              <a:rPr lang="en-US" b="1" smtClean="0">
                <a:solidFill>
                  <a:srgbClr val="33CC33"/>
                </a:solidFill>
                <a:latin typeface="Times New Roman" pitchFamily="18" charset="0"/>
              </a:rPr>
              <a:t>C</a:t>
            </a:r>
            <a:r>
              <a:rPr lang="en-US" smtClean="0">
                <a:latin typeface="Times New Roman" pitchFamily="18" charset="0"/>
              </a:rPr>
              <a:t>     </a:t>
            </a:r>
            <a:r>
              <a:rPr lang="en-US" b="1" smtClean="0">
                <a:solidFill>
                  <a:srgbClr val="33CC33"/>
                </a:solidFill>
                <a:latin typeface="Times New Roman" pitchFamily="18" charset="0"/>
              </a:rPr>
              <a:t>B</a:t>
            </a:r>
            <a:r>
              <a:rPr lang="en-US" smtClean="0">
                <a:latin typeface="Times New Roman" pitchFamily="18" charset="0"/>
              </a:rPr>
              <a:t> D </a:t>
            </a:r>
            <a:r>
              <a:rPr lang="en-US" b="1" smtClean="0">
                <a:solidFill>
                  <a:srgbClr val="33CC33"/>
                </a:solidFill>
                <a:latin typeface="Times New Roman" pitchFamily="18" charset="0"/>
              </a:rPr>
              <a:t>A</a:t>
            </a:r>
            <a:r>
              <a:rPr lang="en-US" smtClean="0">
                <a:latin typeface="Times New Roman" pitchFamily="18" charset="0"/>
              </a:rPr>
              <a:t> B</a:t>
            </a:r>
          </a:p>
          <a:p>
            <a:pPr>
              <a:buFont typeface="Monotype Sorts" pitchFamily="2" charset="2"/>
              <a:buNone/>
            </a:pPr>
            <a:r>
              <a:rPr lang="en-US" smtClean="0">
                <a:latin typeface="Times New Roman" pitchFamily="18" charset="0"/>
              </a:rPr>
              <a:t>Y =      </a:t>
            </a:r>
            <a:r>
              <a:rPr lang="en-US" b="1" smtClean="0">
                <a:solidFill>
                  <a:srgbClr val="33CC33"/>
                </a:solidFill>
                <a:latin typeface="Times New Roman" pitchFamily="18" charset="0"/>
              </a:rPr>
              <a:t>B</a:t>
            </a:r>
            <a:r>
              <a:rPr lang="en-US" smtClean="0">
                <a:latin typeface="Times New Roman" pitchFamily="18" charset="0"/>
              </a:rPr>
              <a:t> D </a:t>
            </a:r>
            <a:r>
              <a:rPr lang="en-US" b="1" smtClean="0">
                <a:solidFill>
                  <a:srgbClr val="33CC33"/>
                </a:solidFill>
                <a:latin typeface="Times New Roman" pitchFamily="18" charset="0"/>
              </a:rPr>
              <a:t>C</a:t>
            </a:r>
            <a:r>
              <a:rPr lang="en-US" smtClean="0">
                <a:latin typeface="Times New Roman" pitchFamily="18" charset="0"/>
              </a:rPr>
              <a:t> A </a:t>
            </a:r>
            <a:r>
              <a:rPr lang="en-US" b="1" smtClean="0">
                <a:solidFill>
                  <a:srgbClr val="33CC33"/>
                </a:solidFill>
                <a:latin typeface="Times New Roman" pitchFamily="18" charset="0"/>
              </a:rPr>
              <a:t>B</a:t>
            </a:r>
            <a:r>
              <a:rPr lang="en-US" smtClean="0">
                <a:latin typeface="Times New Roman" pitchFamily="18" charset="0"/>
              </a:rPr>
              <a:t>     </a:t>
            </a:r>
            <a:r>
              <a:rPr lang="en-US" b="1" smtClean="0">
                <a:solidFill>
                  <a:srgbClr val="33CC33"/>
                </a:solidFill>
                <a:latin typeface="Times New Roman" pitchFamily="18" charset="0"/>
              </a:rPr>
              <a:t>A</a:t>
            </a:r>
          </a:p>
          <a:p>
            <a:pPr>
              <a:buFont typeface="Monotype Sorts" pitchFamily="2" charset="2"/>
              <a:buNone/>
            </a:pPr>
            <a:r>
              <a:rPr lang="en-US" smtClean="0">
                <a:latin typeface="Times New Roman" pitchFamily="18" charset="0"/>
              </a:rPr>
              <a:t>Brute force algorithm would compare each subsequence of X with the symbols in Y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F53D1A-EF28-40E3-B5F4-2EC261B08B4E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 smtClean="0"/>
              <a:t>Finding LCS (2)</a:t>
            </a:r>
          </a:p>
        </p:txBody>
      </p:sp>
      <p:sp>
        <p:nvSpPr>
          <p:cNvPr id="32772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5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6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8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9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0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1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2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3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4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5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       0        1          2         3        4         5 </a:t>
            </a:r>
          </a:p>
        </p:txBody>
      </p:sp>
      <p:sp>
        <p:nvSpPr>
          <p:cNvPr id="32786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32787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2788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2789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2790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2791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32792" name="Text Box 23"/>
          <p:cNvSpPr txBox="1">
            <a:spLocks noChangeArrowheads="1"/>
          </p:cNvSpPr>
          <p:nvPr/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32793" name="Text Box 24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32794" name="Text Box 25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2795" name="Text Box 26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32796" name="Text Box 27"/>
          <p:cNvSpPr txBox="1">
            <a:spLocks noChangeArrowheads="1"/>
          </p:cNvSpPr>
          <p:nvPr/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32797" name="Text Box 28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2798" name="Text Box 29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32799" name="Text Box 30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32800" name="Text Box 31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32801" name="Text Box 32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32802" name="Text Box 33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2803" name="Text Box 34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2804" name="Text Box 35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2805" name="Text Box 36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2806" name="Text Box 37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2807" name="Text Box 38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2808" name="Text Box 39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2809" name="Text Box 40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2810" name="Text Box 41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2811" name="Text Box 42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2812" name="Text Box 44"/>
          <p:cNvSpPr txBox="1">
            <a:spLocks noChangeArrowheads="1"/>
          </p:cNvSpPr>
          <p:nvPr/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2813" name="Text Box 45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2814" name="Text Box 46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2815" name="Text Box 47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32816" name="Text Box 48"/>
          <p:cNvSpPr txBox="1">
            <a:spLocks noChangeArrowheads="1"/>
          </p:cNvSpPr>
          <p:nvPr/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2817" name="Text Box 49"/>
          <p:cNvSpPr txBox="1">
            <a:spLocks noChangeArrowheads="1"/>
          </p:cNvSpPr>
          <p:nvPr/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2818" name="Text Box 50"/>
          <p:cNvSpPr txBox="1">
            <a:spLocks noChangeArrowheads="1"/>
          </p:cNvSpPr>
          <p:nvPr/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/>
          </a:p>
        </p:txBody>
      </p:sp>
      <p:sp>
        <p:nvSpPr>
          <p:cNvPr id="32819" name="Text Box 51"/>
          <p:cNvSpPr txBox="1">
            <a:spLocks noChangeArrowheads="1"/>
          </p:cNvSpPr>
          <p:nvPr/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2820" name="Text Box 52"/>
          <p:cNvSpPr txBox="1">
            <a:spLocks noChangeArrowheads="1"/>
          </p:cNvSpPr>
          <p:nvPr/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2821" name="Text Box 53"/>
          <p:cNvSpPr txBox="1">
            <a:spLocks noChangeArrowheads="1"/>
          </p:cNvSpPr>
          <p:nvPr/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2822" name="Text Box 54"/>
          <p:cNvSpPr txBox="1">
            <a:spLocks noChangeArrowheads="1"/>
          </p:cNvSpPr>
          <p:nvPr/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2823" name="Text Box 55"/>
          <p:cNvSpPr txBox="1">
            <a:spLocks noChangeArrowheads="1"/>
          </p:cNvSpPr>
          <p:nvPr/>
        </p:nvSpPr>
        <p:spPr bwMode="auto">
          <a:xfrm>
            <a:off x="55626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2824" name="Text Box 56"/>
          <p:cNvSpPr txBox="1">
            <a:spLocks noChangeArrowheads="1"/>
          </p:cNvSpPr>
          <p:nvPr/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32825" name="Text Box 57"/>
          <p:cNvSpPr txBox="1">
            <a:spLocks noChangeArrowheads="1"/>
          </p:cNvSpPr>
          <p:nvPr/>
        </p:nvSpPr>
        <p:spPr bwMode="auto">
          <a:xfrm>
            <a:off x="72390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2826" name="Text Box 58"/>
          <p:cNvSpPr txBox="1">
            <a:spLocks noChangeArrowheads="1"/>
          </p:cNvSpPr>
          <p:nvPr/>
        </p:nvSpPr>
        <p:spPr bwMode="auto">
          <a:xfrm>
            <a:off x="64008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2827" name="Text Box 59"/>
          <p:cNvSpPr txBox="1">
            <a:spLocks noChangeArrowheads="1"/>
          </p:cNvSpPr>
          <p:nvPr/>
        </p:nvSpPr>
        <p:spPr bwMode="auto">
          <a:xfrm>
            <a:off x="3962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2828" name="Text Box 60"/>
          <p:cNvSpPr txBox="1">
            <a:spLocks noChangeArrowheads="1"/>
          </p:cNvSpPr>
          <p:nvPr/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2829" name="Text Box 61"/>
          <p:cNvSpPr txBox="1">
            <a:spLocks noChangeArrowheads="1"/>
          </p:cNvSpPr>
          <p:nvPr/>
        </p:nvSpPr>
        <p:spPr bwMode="auto">
          <a:xfrm>
            <a:off x="55626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2830" name="Text Box 62"/>
          <p:cNvSpPr txBox="1">
            <a:spLocks noChangeArrowheads="1"/>
          </p:cNvSpPr>
          <p:nvPr/>
        </p:nvSpPr>
        <p:spPr bwMode="auto">
          <a:xfrm>
            <a:off x="64008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2831" name="Text Box 63"/>
          <p:cNvSpPr txBox="1">
            <a:spLocks noChangeArrowheads="1"/>
          </p:cNvSpPr>
          <p:nvPr/>
        </p:nvSpPr>
        <p:spPr bwMode="auto">
          <a:xfrm>
            <a:off x="7239000" y="4117975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33CC33"/>
                </a:solidFill>
              </a:rPr>
              <a:t>3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8128" name="Line 64"/>
          <p:cNvSpPr>
            <a:spLocks noChangeShapeType="1"/>
          </p:cNvSpPr>
          <p:nvPr/>
        </p:nvSpPr>
        <p:spPr bwMode="auto">
          <a:xfrm flipH="1" flipV="1">
            <a:off x="6858000" y="3886200"/>
            <a:ext cx="381000" cy="4572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130" name="Line 66"/>
          <p:cNvSpPr>
            <a:spLocks noChangeShapeType="1"/>
          </p:cNvSpPr>
          <p:nvPr/>
        </p:nvSpPr>
        <p:spPr bwMode="auto">
          <a:xfrm flipH="1" flipV="1">
            <a:off x="5943600" y="3886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131" name="Line 67"/>
          <p:cNvSpPr>
            <a:spLocks noChangeShapeType="1"/>
          </p:cNvSpPr>
          <p:nvPr/>
        </p:nvSpPr>
        <p:spPr bwMode="auto">
          <a:xfrm flipH="1" flipV="1">
            <a:off x="5105400" y="3276600"/>
            <a:ext cx="381000" cy="3810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132" name="Line 68"/>
          <p:cNvSpPr>
            <a:spLocks noChangeShapeType="1"/>
          </p:cNvSpPr>
          <p:nvPr/>
        </p:nvSpPr>
        <p:spPr bwMode="auto">
          <a:xfrm flipH="1" flipV="1">
            <a:off x="4267200" y="32766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133" name="Line 69"/>
          <p:cNvSpPr>
            <a:spLocks noChangeShapeType="1"/>
          </p:cNvSpPr>
          <p:nvPr/>
        </p:nvSpPr>
        <p:spPr bwMode="auto">
          <a:xfrm flipH="1" flipV="1">
            <a:off x="3581400" y="2667000"/>
            <a:ext cx="381000" cy="3810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37" name="Text Box 70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88135" name="Oval 71"/>
          <p:cNvSpPr>
            <a:spLocks noChangeArrowheads="1"/>
          </p:cNvSpPr>
          <p:nvPr/>
        </p:nvSpPr>
        <p:spPr bwMode="auto">
          <a:xfrm>
            <a:off x="2286000" y="4038600"/>
            <a:ext cx="762000" cy="762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8136" name="Oval 72"/>
          <p:cNvSpPr>
            <a:spLocks noChangeArrowheads="1"/>
          </p:cNvSpPr>
          <p:nvPr/>
        </p:nvSpPr>
        <p:spPr bwMode="auto">
          <a:xfrm>
            <a:off x="2286000" y="3429000"/>
            <a:ext cx="762000" cy="762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8137" name="Oval 73"/>
          <p:cNvSpPr>
            <a:spLocks noChangeArrowheads="1"/>
          </p:cNvSpPr>
          <p:nvPr/>
        </p:nvSpPr>
        <p:spPr bwMode="auto">
          <a:xfrm>
            <a:off x="2286000" y="2743200"/>
            <a:ext cx="762000" cy="762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8138" name="Oval 74"/>
          <p:cNvSpPr>
            <a:spLocks noChangeArrowheads="1"/>
          </p:cNvSpPr>
          <p:nvPr/>
        </p:nvSpPr>
        <p:spPr bwMode="auto">
          <a:xfrm>
            <a:off x="7010400" y="990600"/>
            <a:ext cx="762000" cy="762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8139" name="Oval 75"/>
          <p:cNvSpPr>
            <a:spLocks noChangeArrowheads="1"/>
          </p:cNvSpPr>
          <p:nvPr/>
        </p:nvSpPr>
        <p:spPr bwMode="auto">
          <a:xfrm>
            <a:off x="5410200" y="990600"/>
            <a:ext cx="762000" cy="762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8140" name="Oval 76"/>
          <p:cNvSpPr>
            <a:spLocks noChangeArrowheads="1"/>
          </p:cNvSpPr>
          <p:nvPr/>
        </p:nvSpPr>
        <p:spPr bwMode="auto">
          <a:xfrm>
            <a:off x="3810000" y="990600"/>
            <a:ext cx="762000" cy="762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8141" name="Text Box 77"/>
          <p:cNvSpPr txBox="1">
            <a:spLocks noChangeArrowheads="1"/>
          </p:cNvSpPr>
          <p:nvPr/>
        </p:nvSpPr>
        <p:spPr bwMode="auto">
          <a:xfrm>
            <a:off x="5105400" y="4953000"/>
            <a:ext cx="455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/>
              <a:t>B</a:t>
            </a:r>
            <a:endParaRPr lang="en-US"/>
          </a:p>
        </p:txBody>
      </p:sp>
      <p:sp>
        <p:nvSpPr>
          <p:cNvPr id="88142" name="Text Box 78"/>
          <p:cNvSpPr txBox="1">
            <a:spLocks noChangeArrowheads="1"/>
          </p:cNvSpPr>
          <p:nvPr/>
        </p:nvSpPr>
        <p:spPr bwMode="auto">
          <a:xfrm>
            <a:off x="5715000" y="4953000"/>
            <a:ext cx="4778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/>
              <a:t>C</a:t>
            </a:r>
            <a:endParaRPr lang="en-US"/>
          </a:p>
        </p:txBody>
      </p:sp>
      <p:sp>
        <p:nvSpPr>
          <p:cNvPr id="88143" name="Text Box 79"/>
          <p:cNvSpPr txBox="1">
            <a:spLocks noChangeArrowheads="1"/>
          </p:cNvSpPr>
          <p:nvPr/>
        </p:nvSpPr>
        <p:spPr bwMode="auto">
          <a:xfrm>
            <a:off x="6324600" y="4953000"/>
            <a:ext cx="455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/>
              <a:t>B</a:t>
            </a:r>
            <a:endParaRPr lang="en-US"/>
          </a:p>
        </p:txBody>
      </p:sp>
      <p:sp>
        <p:nvSpPr>
          <p:cNvPr id="32847" name="Text Box 80"/>
          <p:cNvSpPr txBox="1">
            <a:spLocks noChangeArrowheads="1"/>
          </p:cNvSpPr>
          <p:nvPr/>
        </p:nvSpPr>
        <p:spPr bwMode="auto">
          <a:xfrm>
            <a:off x="1295400" y="5029200"/>
            <a:ext cx="37496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LCS (reversed order):</a:t>
            </a:r>
            <a:endParaRPr lang="en-US"/>
          </a:p>
        </p:txBody>
      </p:sp>
      <p:sp>
        <p:nvSpPr>
          <p:cNvPr id="32848" name="Text Box 82"/>
          <p:cNvSpPr txBox="1">
            <a:spLocks noChangeArrowheads="1"/>
          </p:cNvSpPr>
          <p:nvPr/>
        </p:nvSpPr>
        <p:spPr bwMode="auto">
          <a:xfrm>
            <a:off x="1371600" y="5638800"/>
            <a:ext cx="3590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LCS (straight order):</a:t>
            </a:r>
            <a:endParaRPr lang="en-US"/>
          </a:p>
        </p:txBody>
      </p:sp>
      <p:sp>
        <p:nvSpPr>
          <p:cNvPr id="88147" name="Text Box 83"/>
          <p:cNvSpPr txBox="1">
            <a:spLocks noChangeArrowheads="1"/>
          </p:cNvSpPr>
          <p:nvPr/>
        </p:nvSpPr>
        <p:spPr bwMode="auto">
          <a:xfrm>
            <a:off x="1328738" y="5638800"/>
            <a:ext cx="696753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3200" b="1"/>
              <a:t>B  C  B</a:t>
            </a:r>
            <a:r>
              <a:rPr lang="en-US" sz="3200"/>
              <a:t> </a:t>
            </a:r>
          </a:p>
          <a:p>
            <a:pPr algn="r"/>
            <a:r>
              <a:rPr lang="en-US" sz="3200"/>
              <a:t>(this string turned out to be a palindrome)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28" grpId="0" animBg="1"/>
      <p:bldP spid="88130" grpId="0" animBg="1"/>
      <p:bldP spid="88131" grpId="0" animBg="1"/>
      <p:bldP spid="88132" grpId="0" animBg="1"/>
      <p:bldP spid="88133" grpId="0" animBg="1"/>
      <p:bldP spid="88135" grpId="0" animBg="1" autoUpdateAnimBg="0"/>
      <p:bldP spid="88136" grpId="0" animBg="1" autoUpdateAnimBg="0"/>
      <p:bldP spid="88137" grpId="0" animBg="1" autoUpdateAnimBg="0"/>
      <p:bldP spid="88138" grpId="0" animBg="1" autoUpdateAnimBg="0"/>
      <p:bldP spid="88139" grpId="0" animBg="1" autoUpdateAnimBg="0"/>
      <p:bldP spid="88140" grpId="0" animBg="1" autoUpdateAnimBg="0"/>
      <p:bldP spid="88141" grpId="0" autoUpdateAnimBg="0"/>
      <p:bldP spid="88142" grpId="0" autoUpdateAnimBg="0"/>
      <p:bldP spid="88143" grpId="0" autoUpdateAnimBg="0"/>
      <p:bldP spid="88147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0871759">
            <a:off x="2068879" y="2967335"/>
            <a:ext cx="454502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Thank You 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1173163" y="6265863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ADC728B-679C-4532-94FE-D7D1DEEC568D}" type="datetime1">
              <a:rPr lang="en-US"/>
              <a:pPr>
                <a:defRPr/>
              </a:pPr>
              <a:t>12/18/2014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7726A0-2070-42E4-A760-CBFED1066764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152400"/>
            <a:ext cx="7924800" cy="1143000"/>
          </a:xfrm>
        </p:spPr>
        <p:txBody>
          <a:bodyPr/>
          <a:lstStyle/>
          <a:p>
            <a:pPr algn="ctr"/>
            <a:r>
              <a:rPr lang="en-US" dirty="0" smtClean="0"/>
              <a:t>LCS Algorithm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990600"/>
            <a:ext cx="8153400" cy="58674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if |X| = m, |Y| = n, then there are 2</a:t>
            </a:r>
            <a:r>
              <a:rPr lang="en-US" baseline="30000" smtClean="0">
                <a:latin typeface="Times New Roman" pitchFamily="18" charset="0"/>
              </a:rPr>
              <a:t>m</a:t>
            </a:r>
            <a:r>
              <a:rPr lang="en-US" smtClean="0">
                <a:latin typeface="Times New Roman" pitchFamily="18" charset="0"/>
              </a:rPr>
              <a:t> subsequences of x; we must compare each with Y (n comparisons)</a:t>
            </a:r>
          </a:p>
          <a:p>
            <a:r>
              <a:rPr lang="en-US" smtClean="0">
                <a:latin typeface="Times New Roman" pitchFamily="18" charset="0"/>
              </a:rPr>
              <a:t>So the running time of the brute-force algorithm is O(n 2</a:t>
            </a:r>
            <a:r>
              <a:rPr lang="en-US" baseline="30000" smtClean="0">
                <a:latin typeface="Times New Roman" pitchFamily="18" charset="0"/>
              </a:rPr>
              <a:t>m</a:t>
            </a:r>
            <a:r>
              <a:rPr lang="en-US" smtClean="0">
                <a:latin typeface="Times New Roman" pitchFamily="18" charset="0"/>
              </a:rPr>
              <a:t>)</a:t>
            </a:r>
          </a:p>
          <a:p>
            <a:r>
              <a:rPr lang="en-US" smtClean="0">
                <a:latin typeface="Times New Roman" pitchFamily="18" charset="0"/>
              </a:rPr>
              <a:t>Notice that the LCS problem has </a:t>
            </a:r>
            <a:r>
              <a:rPr lang="en-US" i="1" smtClean="0">
                <a:latin typeface="Times New Roman" pitchFamily="18" charset="0"/>
              </a:rPr>
              <a:t>optimal substructure</a:t>
            </a:r>
            <a:r>
              <a:rPr lang="en-US" smtClean="0">
                <a:latin typeface="Times New Roman" pitchFamily="18" charset="0"/>
              </a:rPr>
              <a:t>: solutions of subproblems are parts of the final solution.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mtClean="0">
                <a:latin typeface="Times New Roman" pitchFamily="18" charset="0"/>
              </a:rPr>
              <a:t>Subproblems: “find LCS of pairs of </a:t>
            </a:r>
            <a:r>
              <a:rPr lang="en-US" i="1" smtClean="0">
                <a:latin typeface="Times New Roman" pitchFamily="18" charset="0"/>
              </a:rPr>
              <a:t>prefixes</a:t>
            </a:r>
            <a:r>
              <a:rPr lang="en-US" smtClean="0">
                <a:latin typeface="Times New Roman" pitchFamily="18" charset="0"/>
              </a:rPr>
              <a:t> of X and Y”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1173163" y="6265863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2DF98DB-1439-4FEB-B4AF-4E4B23CCE9EB}" type="datetime1">
              <a:rPr lang="en-US"/>
              <a:pPr>
                <a:defRPr/>
              </a:pPr>
              <a:t>12/18/2014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F8B87D-02C2-4F7D-8966-04BC21B24239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924800" cy="1143000"/>
          </a:xfrm>
        </p:spPr>
        <p:txBody>
          <a:bodyPr/>
          <a:lstStyle/>
          <a:p>
            <a:pPr algn="ctr"/>
            <a:r>
              <a:rPr lang="en-US" dirty="0" smtClean="0"/>
              <a:t>LCS Algorithm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990600"/>
            <a:ext cx="8153400" cy="58674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First we’ll find the length of LCS. Later we’ll modify the algorithm to find LCS itself.</a:t>
            </a:r>
          </a:p>
          <a:p>
            <a:r>
              <a:rPr lang="en-US" smtClean="0">
                <a:latin typeface="Times New Roman" pitchFamily="18" charset="0"/>
              </a:rPr>
              <a:t>Define </a:t>
            </a:r>
            <a:r>
              <a:rPr lang="en-US" i="1" smtClean="0">
                <a:solidFill>
                  <a:schemeClr val="accent1"/>
                </a:solidFill>
                <a:latin typeface="Times New Roman" pitchFamily="18" charset="0"/>
              </a:rPr>
              <a:t>X</a:t>
            </a:r>
            <a:r>
              <a:rPr lang="en-US" i="1" baseline="-25000" smtClean="0">
                <a:solidFill>
                  <a:schemeClr val="accent1"/>
                </a:solidFill>
                <a:latin typeface="Times New Roman" pitchFamily="18" charset="0"/>
              </a:rPr>
              <a:t>i</a:t>
            </a:r>
            <a:r>
              <a:rPr lang="en-US" i="1" smtClean="0">
                <a:solidFill>
                  <a:schemeClr val="accent1"/>
                </a:solidFill>
                <a:latin typeface="Times New Roman" pitchFamily="18" charset="0"/>
              </a:rPr>
              <a:t>, Y</a:t>
            </a:r>
            <a:r>
              <a:rPr lang="en-US" i="1" baseline="-25000" smtClean="0">
                <a:solidFill>
                  <a:schemeClr val="accent1"/>
                </a:solidFill>
                <a:latin typeface="Times New Roman" pitchFamily="18" charset="0"/>
              </a:rPr>
              <a:t>j</a:t>
            </a:r>
            <a:r>
              <a:rPr lang="en-US" smtClean="0">
                <a:latin typeface="Times New Roman" pitchFamily="18" charset="0"/>
              </a:rPr>
              <a:t> to be the prefixes of X and Y of length </a:t>
            </a:r>
            <a:r>
              <a:rPr lang="en-US" i="1" smtClean="0">
                <a:latin typeface="Times New Roman" pitchFamily="18" charset="0"/>
              </a:rPr>
              <a:t>i</a:t>
            </a:r>
            <a:r>
              <a:rPr lang="en-US" smtClean="0">
                <a:latin typeface="Times New Roman" pitchFamily="18" charset="0"/>
              </a:rPr>
              <a:t> and </a:t>
            </a:r>
            <a:r>
              <a:rPr lang="en-US" i="1" smtClean="0">
                <a:latin typeface="Times New Roman" pitchFamily="18" charset="0"/>
              </a:rPr>
              <a:t>j</a:t>
            </a:r>
            <a:r>
              <a:rPr lang="en-US" smtClean="0">
                <a:latin typeface="Times New Roman" pitchFamily="18" charset="0"/>
              </a:rPr>
              <a:t> respectively</a:t>
            </a:r>
          </a:p>
          <a:p>
            <a:r>
              <a:rPr lang="en-US" smtClean="0">
                <a:latin typeface="Times New Roman" pitchFamily="18" charset="0"/>
              </a:rPr>
              <a:t>Define </a:t>
            </a:r>
            <a:r>
              <a:rPr lang="en-US" i="1" smtClean="0">
                <a:solidFill>
                  <a:schemeClr val="accent1"/>
                </a:solidFill>
                <a:latin typeface="Times New Roman" pitchFamily="18" charset="0"/>
              </a:rPr>
              <a:t>c[i,j]</a:t>
            </a:r>
            <a:r>
              <a:rPr lang="en-US" smtClean="0">
                <a:latin typeface="Times New Roman" pitchFamily="18" charset="0"/>
              </a:rPr>
              <a:t> to be the length of LCS of </a:t>
            </a:r>
            <a:r>
              <a:rPr lang="en-US" i="1" smtClean="0">
                <a:solidFill>
                  <a:schemeClr val="accent1"/>
                </a:solidFill>
                <a:latin typeface="Times New Roman" pitchFamily="18" charset="0"/>
              </a:rPr>
              <a:t>X</a:t>
            </a:r>
            <a:r>
              <a:rPr lang="en-US" i="1" baseline="-25000" smtClean="0">
                <a:solidFill>
                  <a:schemeClr val="accent1"/>
                </a:solidFill>
                <a:latin typeface="Times New Roman" pitchFamily="18" charset="0"/>
              </a:rPr>
              <a:t>i</a:t>
            </a:r>
            <a:r>
              <a:rPr lang="en-US" smtClean="0">
                <a:latin typeface="Times New Roman" pitchFamily="18" charset="0"/>
              </a:rPr>
              <a:t> and </a:t>
            </a:r>
            <a:r>
              <a:rPr lang="en-US" i="1" smtClean="0">
                <a:solidFill>
                  <a:schemeClr val="accent1"/>
                </a:solidFill>
                <a:latin typeface="Times New Roman" pitchFamily="18" charset="0"/>
              </a:rPr>
              <a:t>Y</a:t>
            </a:r>
            <a:r>
              <a:rPr lang="en-US" i="1" baseline="-25000" smtClean="0">
                <a:solidFill>
                  <a:schemeClr val="accent1"/>
                </a:solidFill>
                <a:latin typeface="Times New Roman" pitchFamily="18" charset="0"/>
              </a:rPr>
              <a:t>j</a:t>
            </a:r>
            <a:endParaRPr lang="en-US" smtClean="0">
              <a:latin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</a:rPr>
              <a:t>Then the length of LCS of X and Y will be </a:t>
            </a:r>
            <a:r>
              <a:rPr lang="en-US" i="1" smtClean="0">
                <a:solidFill>
                  <a:schemeClr val="accent1"/>
                </a:solidFill>
                <a:latin typeface="Times New Roman" pitchFamily="18" charset="0"/>
              </a:rPr>
              <a:t>c[m,n]</a:t>
            </a:r>
            <a:endParaRPr lang="en-US" smtClean="0"/>
          </a:p>
        </p:txBody>
      </p:sp>
      <p:graphicFrame>
        <p:nvGraphicFramePr>
          <p:cNvPr id="1026" name="Object 7"/>
          <p:cNvGraphicFramePr>
            <a:graphicFrameLocks noChangeAspect="1"/>
          </p:cNvGraphicFramePr>
          <p:nvPr/>
        </p:nvGraphicFramePr>
        <p:xfrm>
          <a:off x="1219200" y="5257800"/>
          <a:ext cx="7102475" cy="1065213"/>
        </p:xfrm>
        <a:graphic>
          <a:graphicData uri="http://schemas.openxmlformats.org/presentationml/2006/ole">
            <p:oleObj spid="_x0000_s1026" name="Equation" r:id="rId3" imgW="304776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1173163" y="6265863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C86BA7D-1427-40B2-B9BC-D0A2B5A533B3}" type="datetime1">
              <a:rPr lang="en-US"/>
              <a:pPr>
                <a:defRPr/>
              </a:pPr>
              <a:t>12/18/2014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0642E8-65BD-4024-9C7C-6DE4D37C024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924800" cy="1143000"/>
          </a:xfrm>
        </p:spPr>
        <p:txBody>
          <a:bodyPr/>
          <a:lstStyle/>
          <a:p>
            <a:pPr algn="ctr"/>
            <a:r>
              <a:rPr lang="en-US" dirty="0" smtClean="0"/>
              <a:t>LCS recursive solution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286000"/>
            <a:ext cx="8153400" cy="43434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mtClean="0">
                <a:latin typeface="Times New Roman" pitchFamily="18" charset="0"/>
              </a:rPr>
              <a:t>We start with </a:t>
            </a:r>
            <a:r>
              <a:rPr lang="en-US" i="1" smtClean="0">
                <a:latin typeface="Times New Roman" pitchFamily="18" charset="0"/>
              </a:rPr>
              <a:t>i = j = 0</a:t>
            </a:r>
            <a:r>
              <a:rPr lang="en-US" smtClean="0">
                <a:latin typeface="Times New Roman" pitchFamily="18" charset="0"/>
              </a:rPr>
              <a:t> (empty substrings of x and y)</a:t>
            </a:r>
          </a:p>
          <a:p>
            <a:pPr>
              <a:lnSpc>
                <a:spcPct val="130000"/>
              </a:lnSpc>
            </a:pPr>
            <a:r>
              <a:rPr lang="en-US" smtClean="0">
                <a:latin typeface="Times New Roman" pitchFamily="18" charset="0"/>
              </a:rPr>
              <a:t>Since X</a:t>
            </a:r>
            <a:r>
              <a:rPr lang="en-US" i="1" baseline="-25000" smtClean="0">
                <a:latin typeface="Times New Roman" pitchFamily="18" charset="0"/>
              </a:rPr>
              <a:t>0</a:t>
            </a:r>
            <a:r>
              <a:rPr lang="en-US" smtClean="0">
                <a:latin typeface="Times New Roman" pitchFamily="18" charset="0"/>
              </a:rPr>
              <a:t> and Y</a:t>
            </a:r>
            <a:r>
              <a:rPr lang="en-US" i="1" baseline="-25000" smtClean="0">
                <a:latin typeface="Times New Roman" pitchFamily="18" charset="0"/>
              </a:rPr>
              <a:t>0</a:t>
            </a:r>
            <a:r>
              <a:rPr lang="en-US" smtClean="0">
                <a:latin typeface="Times New Roman" pitchFamily="18" charset="0"/>
              </a:rPr>
              <a:t> are empty strings, their LCS is always empty (i.e. </a:t>
            </a:r>
            <a:r>
              <a:rPr lang="en-US" i="1" smtClean="0">
                <a:latin typeface="Times New Roman" pitchFamily="18" charset="0"/>
              </a:rPr>
              <a:t>c[0,0] = 0</a:t>
            </a:r>
            <a:r>
              <a:rPr lang="en-US" smtClean="0">
                <a:latin typeface="Times New Roman" pitchFamily="18" charset="0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smtClean="0">
                <a:latin typeface="Times New Roman" pitchFamily="18" charset="0"/>
              </a:rPr>
              <a:t>LCS of empty string and any other string is empty, so for every i and j: </a:t>
            </a:r>
            <a:r>
              <a:rPr lang="en-US" i="1" smtClean="0">
                <a:latin typeface="Times New Roman" pitchFamily="18" charset="0"/>
              </a:rPr>
              <a:t>c[0, j] = c[i,0] = 0</a:t>
            </a:r>
            <a:endParaRPr lang="en-US" sz="4000" smtClean="0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1066800" y="990600"/>
          <a:ext cx="7772400" cy="1165225"/>
        </p:xfrm>
        <a:graphic>
          <a:graphicData uri="http://schemas.openxmlformats.org/presentationml/2006/ole">
            <p:oleObj spid="_x0000_s2050" name="Equation" r:id="rId3" imgW="304776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1173163" y="6265863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FD90C57-2AB2-49AA-85DF-E3EA5D2C32E1}" type="datetime1">
              <a:rPr lang="en-US"/>
              <a:pPr>
                <a:defRPr/>
              </a:pPr>
              <a:t>12/18/2014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E6311D-CE1C-4BDD-9BDF-569C494FAE4C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152400"/>
            <a:ext cx="7924800" cy="1143000"/>
          </a:xfrm>
        </p:spPr>
        <p:txBody>
          <a:bodyPr/>
          <a:lstStyle/>
          <a:p>
            <a:pPr algn="ctr"/>
            <a:r>
              <a:rPr lang="en-US" dirty="0" smtClean="0"/>
              <a:t>LCS recursive solution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514600"/>
            <a:ext cx="8153400" cy="43434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mtClean="0">
                <a:latin typeface="Times New Roman" pitchFamily="18" charset="0"/>
              </a:rPr>
              <a:t>When we calculate </a:t>
            </a:r>
            <a:r>
              <a:rPr lang="en-US" i="1" smtClean="0">
                <a:latin typeface="Times New Roman" pitchFamily="18" charset="0"/>
              </a:rPr>
              <a:t>c[i,j],</a:t>
            </a:r>
            <a:r>
              <a:rPr lang="en-US" smtClean="0">
                <a:latin typeface="Times New Roman" pitchFamily="18" charset="0"/>
              </a:rPr>
              <a:t> we consider two cases:</a:t>
            </a:r>
          </a:p>
          <a:p>
            <a:pPr>
              <a:lnSpc>
                <a:spcPct val="130000"/>
              </a:lnSpc>
            </a:pPr>
            <a:r>
              <a:rPr lang="en-US" b="1" smtClean="0">
                <a:latin typeface="Times New Roman" pitchFamily="18" charset="0"/>
              </a:rPr>
              <a:t>First case:</a:t>
            </a:r>
            <a:r>
              <a:rPr lang="en-US" smtClean="0">
                <a:latin typeface="Times New Roman" pitchFamily="18" charset="0"/>
              </a:rPr>
              <a:t> </a:t>
            </a:r>
            <a:r>
              <a:rPr lang="en-US" i="1" smtClean="0">
                <a:latin typeface="Times New Roman" pitchFamily="18" charset="0"/>
              </a:rPr>
              <a:t>x[i]=y[j]</a:t>
            </a:r>
            <a:r>
              <a:rPr lang="en-US" smtClean="0">
                <a:latin typeface="Times New Roman" pitchFamily="18" charset="0"/>
              </a:rPr>
              <a:t>: one more symbol in strings X and Y matches, so the length of LCS </a:t>
            </a:r>
            <a:r>
              <a:rPr lang="en-US" i="1" smtClean="0">
                <a:latin typeface="Times New Roman" pitchFamily="18" charset="0"/>
              </a:rPr>
              <a:t>X</a:t>
            </a:r>
            <a:r>
              <a:rPr lang="en-US" i="1" baseline="-25000" smtClean="0">
                <a:latin typeface="Times New Roman" pitchFamily="18" charset="0"/>
              </a:rPr>
              <a:t>i</a:t>
            </a:r>
            <a:r>
              <a:rPr lang="en-US" smtClean="0">
                <a:latin typeface="Times New Roman" pitchFamily="18" charset="0"/>
              </a:rPr>
              <a:t> and Y</a:t>
            </a:r>
            <a:r>
              <a:rPr lang="en-US" i="1" baseline="-25000" smtClean="0">
                <a:latin typeface="Times New Roman" pitchFamily="18" charset="0"/>
              </a:rPr>
              <a:t>j</a:t>
            </a:r>
            <a:r>
              <a:rPr lang="en-US" i="1" smtClean="0">
                <a:latin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</a:rPr>
              <a:t>equals to the length of LCS of smaller strings X</a:t>
            </a:r>
            <a:r>
              <a:rPr lang="en-US" i="1" baseline="-25000" smtClean="0">
                <a:latin typeface="Times New Roman" pitchFamily="18" charset="0"/>
              </a:rPr>
              <a:t>i-1</a:t>
            </a:r>
            <a:r>
              <a:rPr lang="en-US" smtClean="0">
                <a:latin typeface="Times New Roman" pitchFamily="18" charset="0"/>
              </a:rPr>
              <a:t> and Y</a:t>
            </a:r>
            <a:r>
              <a:rPr lang="en-US" i="1" baseline="-25000" smtClean="0">
                <a:latin typeface="Times New Roman" pitchFamily="18" charset="0"/>
              </a:rPr>
              <a:t>i-1</a:t>
            </a:r>
            <a:r>
              <a:rPr lang="en-US" smtClean="0">
                <a:latin typeface="Times New Roman" pitchFamily="18" charset="0"/>
              </a:rPr>
              <a:t> , plus 1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1066800" y="1219200"/>
          <a:ext cx="7772400" cy="1165225"/>
        </p:xfrm>
        <a:graphic>
          <a:graphicData uri="http://schemas.openxmlformats.org/presentationml/2006/ole">
            <p:oleObj spid="_x0000_s3074" name="Equation" r:id="rId3" imgW="304776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1173163" y="6265863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C42FAE-ED29-4B96-BD00-78D53C23297A}" type="datetime1">
              <a:rPr lang="en-US"/>
              <a:pPr>
                <a:defRPr/>
              </a:pPr>
              <a:t>12/18/2014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64DEBD-F29A-4BA7-B621-AF429A35E271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-152400"/>
            <a:ext cx="7924800" cy="1143000"/>
          </a:xfrm>
        </p:spPr>
        <p:txBody>
          <a:bodyPr/>
          <a:lstStyle/>
          <a:p>
            <a:pPr algn="ctr"/>
            <a:r>
              <a:rPr lang="en-US" dirty="0" smtClean="0"/>
              <a:t>LCS recursive solution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514600"/>
            <a:ext cx="8153400" cy="3352800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b="1" smtClean="0">
                <a:latin typeface="Times New Roman" pitchFamily="18" charset="0"/>
              </a:rPr>
              <a:t>Second case:</a:t>
            </a:r>
            <a:r>
              <a:rPr lang="en-US" smtClean="0">
                <a:latin typeface="Times New Roman" pitchFamily="18" charset="0"/>
              </a:rPr>
              <a:t> </a:t>
            </a:r>
            <a:r>
              <a:rPr lang="en-US" i="1" smtClean="0">
                <a:latin typeface="Times New Roman" pitchFamily="18" charset="0"/>
              </a:rPr>
              <a:t>x[i] != y[j]</a:t>
            </a:r>
          </a:p>
          <a:p>
            <a:pPr>
              <a:lnSpc>
                <a:spcPct val="130000"/>
              </a:lnSpc>
            </a:pPr>
            <a:r>
              <a:rPr lang="en-US" smtClean="0">
                <a:latin typeface="Times New Roman" pitchFamily="18" charset="0"/>
              </a:rPr>
              <a:t>As symbols don’t match, our solution is not improved, and the length of LCS(X</a:t>
            </a:r>
            <a:r>
              <a:rPr lang="en-US" baseline="-25000" smtClean="0">
                <a:latin typeface="Times New Roman" pitchFamily="18" charset="0"/>
              </a:rPr>
              <a:t>i</a:t>
            </a:r>
            <a:r>
              <a:rPr lang="en-US" smtClean="0">
                <a:latin typeface="Times New Roman" pitchFamily="18" charset="0"/>
              </a:rPr>
              <a:t> , Y</a:t>
            </a:r>
            <a:r>
              <a:rPr lang="en-US" baseline="-25000" smtClean="0">
                <a:latin typeface="Times New Roman" pitchFamily="18" charset="0"/>
              </a:rPr>
              <a:t>j</a:t>
            </a:r>
            <a:r>
              <a:rPr lang="en-US" smtClean="0">
                <a:latin typeface="Times New Roman" pitchFamily="18" charset="0"/>
              </a:rPr>
              <a:t>) is the same as before (i.e. maximum of LCS(X</a:t>
            </a:r>
            <a:r>
              <a:rPr lang="en-US" baseline="-25000" smtClean="0">
                <a:latin typeface="Times New Roman" pitchFamily="18" charset="0"/>
              </a:rPr>
              <a:t>i</a:t>
            </a:r>
            <a:r>
              <a:rPr lang="en-US" smtClean="0">
                <a:latin typeface="Times New Roman" pitchFamily="18" charset="0"/>
              </a:rPr>
              <a:t>, Y</a:t>
            </a:r>
            <a:r>
              <a:rPr lang="en-US" baseline="-25000" smtClean="0">
                <a:latin typeface="Times New Roman" pitchFamily="18" charset="0"/>
              </a:rPr>
              <a:t>j-1</a:t>
            </a:r>
            <a:r>
              <a:rPr lang="en-US" smtClean="0">
                <a:latin typeface="Times New Roman" pitchFamily="18" charset="0"/>
              </a:rPr>
              <a:t>) and LCS(X</a:t>
            </a:r>
            <a:r>
              <a:rPr lang="en-US" baseline="-25000" smtClean="0">
                <a:latin typeface="Times New Roman" pitchFamily="18" charset="0"/>
              </a:rPr>
              <a:t>i-1</a:t>
            </a:r>
            <a:r>
              <a:rPr lang="en-US" smtClean="0">
                <a:latin typeface="Times New Roman" pitchFamily="18" charset="0"/>
              </a:rPr>
              <a:t>,Y</a:t>
            </a:r>
            <a:r>
              <a:rPr lang="en-US" baseline="-25000" smtClean="0">
                <a:latin typeface="Times New Roman" pitchFamily="18" charset="0"/>
              </a:rPr>
              <a:t>j</a:t>
            </a:r>
            <a:r>
              <a:rPr lang="en-US" smtClean="0">
                <a:latin typeface="Times New Roman" pitchFamily="18" charset="0"/>
              </a:rPr>
              <a:t>)</a:t>
            </a:r>
            <a:endParaRPr lang="en-US" smtClean="0">
              <a:solidFill>
                <a:schemeClr val="accent1"/>
              </a:solidFill>
              <a:latin typeface="Times New Roman" pitchFamily="18" charset="0"/>
            </a:endParaRP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1066800" y="990600"/>
          <a:ext cx="7772400" cy="1165225"/>
        </p:xfrm>
        <a:graphic>
          <a:graphicData uri="http://schemas.openxmlformats.org/presentationml/2006/ole">
            <p:oleObj spid="_x0000_s4098" name="Equation" r:id="rId3" imgW="3047760" imgH="457200" progId="Equation.3">
              <p:embed/>
            </p:oleObj>
          </a:graphicData>
        </a:graphic>
      </p:graphicFrame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990600" y="5943600"/>
            <a:ext cx="80025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Why not just take the length of LCS(X</a:t>
            </a:r>
            <a:r>
              <a:rPr lang="en-US" sz="3200" baseline="-25000">
                <a:solidFill>
                  <a:schemeClr val="accent1"/>
                </a:solidFill>
              </a:rPr>
              <a:t>i-1</a:t>
            </a:r>
            <a:r>
              <a:rPr lang="en-US" sz="3200">
                <a:solidFill>
                  <a:schemeClr val="accent1"/>
                </a:solidFill>
              </a:rPr>
              <a:t>, Y</a:t>
            </a:r>
            <a:r>
              <a:rPr lang="en-US" sz="3200" baseline="-25000">
                <a:solidFill>
                  <a:schemeClr val="accent1"/>
                </a:solidFill>
              </a:rPr>
              <a:t>j-1</a:t>
            </a:r>
            <a:r>
              <a:rPr lang="en-US" sz="3200">
                <a:solidFill>
                  <a:schemeClr val="accent1"/>
                </a:solidFill>
              </a:rPr>
              <a:t>) ?</a:t>
            </a:r>
            <a:endParaRPr 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1173163" y="6265863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2EA1D9B-5350-405A-9072-B3531FA2A0B4}" type="datetime1">
              <a:rPr lang="en-US"/>
              <a:pPr>
                <a:defRPr/>
              </a:pPr>
              <a:t>12/18/2014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391758-1A19-456F-89B0-2F5FF05B86F2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152400"/>
            <a:ext cx="7924800" cy="1143000"/>
          </a:xfrm>
        </p:spPr>
        <p:txBody>
          <a:bodyPr/>
          <a:lstStyle/>
          <a:p>
            <a:pPr algn="ctr"/>
            <a:r>
              <a:rPr lang="en-US" dirty="0" smtClean="0"/>
              <a:t>LCS Length Algorithm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990600"/>
            <a:ext cx="8153400" cy="5867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mtClean="0">
                <a:latin typeface="Times New Roman" pitchFamily="18" charset="0"/>
              </a:rPr>
              <a:t>LCS-Length(X, Y)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mtClean="0">
                <a:latin typeface="Times New Roman" pitchFamily="18" charset="0"/>
              </a:rPr>
              <a:t>1. m = length(X)  </a:t>
            </a:r>
            <a:r>
              <a:rPr lang="en-US" smtClean="0">
                <a:solidFill>
                  <a:srgbClr val="33CC33"/>
                </a:solidFill>
                <a:latin typeface="Times New Roman" pitchFamily="18" charset="0"/>
              </a:rPr>
              <a:t>// get the # of symbols in X</a:t>
            </a:r>
            <a:endParaRPr lang="en-US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mtClean="0">
                <a:latin typeface="Times New Roman" pitchFamily="18" charset="0"/>
              </a:rPr>
              <a:t>2. n  = length(Y) </a:t>
            </a:r>
            <a:r>
              <a:rPr lang="en-US" smtClean="0">
                <a:solidFill>
                  <a:srgbClr val="33CC33"/>
                </a:solidFill>
                <a:latin typeface="Times New Roman" pitchFamily="18" charset="0"/>
              </a:rPr>
              <a:t>// get the # of symbols in Y</a:t>
            </a:r>
            <a:endParaRPr lang="en-US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mtClean="0">
                <a:latin typeface="Times New Roman" pitchFamily="18" charset="0"/>
              </a:rPr>
              <a:t>3. for i = 1 to m 	c[i,0] = 0 	</a:t>
            </a:r>
            <a:r>
              <a:rPr lang="en-US" smtClean="0">
                <a:solidFill>
                  <a:srgbClr val="33CC33"/>
                </a:solidFill>
                <a:latin typeface="Times New Roman" pitchFamily="18" charset="0"/>
              </a:rPr>
              <a:t>// special case: Y</a:t>
            </a:r>
            <a:r>
              <a:rPr lang="en-US" baseline="-25000" smtClean="0">
                <a:solidFill>
                  <a:srgbClr val="33CC33"/>
                </a:solidFill>
                <a:latin typeface="Times New Roman" pitchFamily="18" charset="0"/>
              </a:rPr>
              <a:t>0</a:t>
            </a:r>
            <a:endParaRPr lang="en-US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mtClean="0">
                <a:latin typeface="Times New Roman" pitchFamily="18" charset="0"/>
              </a:rPr>
              <a:t>4. for j = 1 to n  	c[0,j] = 0 	</a:t>
            </a:r>
            <a:r>
              <a:rPr lang="en-US" smtClean="0">
                <a:solidFill>
                  <a:srgbClr val="33CC33"/>
                </a:solidFill>
                <a:latin typeface="Times New Roman" pitchFamily="18" charset="0"/>
              </a:rPr>
              <a:t>// special case: X</a:t>
            </a:r>
            <a:r>
              <a:rPr lang="en-US" baseline="-25000" smtClean="0">
                <a:solidFill>
                  <a:srgbClr val="33CC33"/>
                </a:solidFill>
                <a:latin typeface="Times New Roman" pitchFamily="18" charset="0"/>
              </a:rPr>
              <a:t>0</a:t>
            </a:r>
            <a:endParaRPr lang="en-US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mtClean="0">
                <a:latin typeface="Times New Roman" pitchFamily="18" charset="0"/>
              </a:rPr>
              <a:t>5. for i = 1 to m 			</a:t>
            </a:r>
            <a:r>
              <a:rPr lang="en-US" smtClean="0">
                <a:solidFill>
                  <a:srgbClr val="33CC33"/>
                </a:solidFill>
                <a:latin typeface="Times New Roman" pitchFamily="18" charset="0"/>
              </a:rPr>
              <a:t>// for all X</a:t>
            </a:r>
            <a:r>
              <a:rPr lang="en-US" baseline="-25000" smtClean="0">
                <a:solidFill>
                  <a:srgbClr val="33CC33"/>
                </a:solidFill>
                <a:latin typeface="Times New Roman" pitchFamily="18" charset="0"/>
              </a:rPr>
              <a:t>i</a:t>
            </a:r>
            <a:r>
              <a:rPr lang="en-US" smtClean="0">
                <a:latin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mtClean="0">
                <a:latin typeface="Times New Roman" pitchFamily="18" charset="0"/>
              </a:rPr>
              <a:t>6. 	for j = 1 to n  			</a:t>
            </a:r>
            <a:r>
              <a:rPr lang="en-US" smtClean="0">
                <a:solidFill>
                  <a:srgbClr val="33CC33"/>
                </a:solidFill>
                <a:latin typeface="Times New Roman" pitchFamily="18" charset="0"/>
              </a:rPr>
              <a:t>// for all Y</a:t>
            </a:r>
            <a:r>
              <a:rPr lang="en-US" baseline="-25000" smtClean="0">
                <a:solidFill>
                  <a:srgbClr val="33CC33"/>
                </a:solidFill>
                <a:latin typeface="Times New Roman" pitchFamily="18" charset="0"/>
              </a:rPr>
              <a:t>j</a:t>
            </a:r>
            <a:endParaRPr lang="en-US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mtClean="0">
                <a:latin typeface="Times New Roman" pitchFamily="18" charset="0"/>
              </a:rPr>
              <a:t>7. 		if ( X</a:t>
            </a:r>
            <a:r>
              <a:rPr lang="en-US" baseline="-25000" smtClean="0">
                <a:latin typeface="Times New Roman" pitchFamily="18" charset="0"/>
              </a:rPr>
              <a:t>i</a:t>
            </a:r>
            <a:r>
              <a:rPr lang="en-US" smtClean="0">
                <a:latin typeface="Times New Roman" pitchFamily="18" charset="0"/>
              </a:rPr>
              <a:t> == Y</a:t>
            </a:r>
            <a:r>
              <a:rPr lang="en-US" baseline="-25000" smtClean="0">
                <a:latin typeface="Times New Roman" pitchFamily="18" charset="0"/>
              </a:rPr>
              <a:t>j</a:t>
            </a:r>
            <a:r>
              <a:rPr lang="en-US" smtClean="0">
                <a:latin typeface="Times New Roman" pitchFamily="18" charset="0"/>
              </a:rPr>
              <a:t> )		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mtClean="0">
                <a:latin typeface="Times New Roman" pitchFamily="18" charset="0"/>
              </a:rPr>
              <a:t>8. 			c[i,j] = c[i-1,j-1] + 1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mtClean="0">
                <a:latin typeface="Times New Roman" pitchFamily="18" charset="0"/>
              </a:rPr>
              <a:t>9. 		else c[i,j] = max( c[i-1,j], c[i,j-1] 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mtClean="0">
                <a:latin typeface="Times New Roman" pitchFamily="18" charset="0"/>
              </a:rPr>
              <a:t>10. return 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1716</Words>
  <Application>Microsoft Office PowerPoint</Application>
  <PresentationFormat>On-screen Show (4:3)</PresentationFormat>
  <Paragraphs>881</Paragraphs>
  <Slides>31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Office Theme</vt:lpstr>
      <vt:lpstr>Equation</vt:lpstr>
      <vt:lpstr>CSE408 Longest Common Sub Sequence</vt:lpstr>
      <vt:lpstr>Dynamic programming</vt:lpstr>
      <vt:lpstr>Longest Common Subsequence (LCS)</vt:lpstr>
      <vt:lpstr>LCS Algorithm</vt:lpstr>
      <vt:lpstr>LCS Algorithm</vt:lpstr>
      <vt:lpstr>LCS recursive solution</vt:lpstr>
      <vt:lpstr>LCS recursive solution</vt:lpstr>
      <vt:lpstr>LCS recursive solution</vt:lpstr>
      <vt:lpstr>LCS Length Algorithm</vt:lpstr>
      <vt:lpstr>LCS Example</vt:lpstr>
      <vt:lpstr>LCS Example (0)</vt:lpstr>
      <vt:lpstr>LCS Example (1)</vt:lpstr>
      <vt:lpstr>LCS Example (2)</vt:lpstr>
      <vt:lpstr>LCS Example (3)</vt:lpstr>
      <vt:lpstr>LCS Example (4)</vt:lpstr>
      <vt:lpstr>LCS Example (5)</vt:lpstr>
      <vt:lpstr>LCS Example (6)</vt:lpstr>
      <vt:lpstr>LCS Example (7)</vt:lpstr>
      <vt:lpstr>LCS Example (8)</vt:lpstr>
      <vt:lpstr>LCS Example (10)</vt:lpstr>
      <vt:lpstr>LCS Example (11)</vt:lpstr>
      <vt:lpstr>LCS Example (12)</vt:lpstr>
      <vt:lpstr>LCS Example (13)</vt:lpstr>
      <vt:lpstr>LCS Example (14)</vt:lpstr>
      <vt:lpstr>LCS Example (15)</vt:lpstr>
      <vt:lpstr>LCS Algorithm Running Time</vt:lpstr>
      <vt:lpstr>How to find actual LCS</vt:lpstr>
      <vt:lpstr>How to find actual LCS - continued</vt:lpstr>
      <vt:lpstr>Finding LCS</vt:lpstr>
      <vt:lpstr>Finding LCS (2)</vt:lpstr>
      <vt:lpstr>Slide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CSE408 Design and analysis of algorithms</dc:title>
  <dc:creator>DELL</dc:creator>
  <cp:lastModifiedBy>DELL</cp:lastModifiedBy>
  <cp:revision>104</cp:revision>
  <dcterms:created xsi:type="dcterms:W3CDTF">2014-12-10T04:50:26Z</dcterms:created>
  <dcterms:modified xsi:type="dcterms:W3CDTF">2014-12-18T05:43:03Z</dcterms:modified>
</cp:coreProperties>
</file>