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29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1" clrIdx="0"/>
  <p:cmAuthor id="1" name="MKE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C20CE-4916-4077-89FC-6A60F28A7DE5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6BF38-7B36-4E97-89EB-00AB373CC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31BDC-E363-4AD6-929C-D3A3335A36F1}" type="slidenum">
              <a:rPr lang="en-US"/>
              <a:pPr/>
              <a:t>10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CC90E-2BBD-4DBF-891B-C0AEA3A2B14F}" type="slidenum">
              <a:rPr lang="en-US"/>
              <a:pPr/>
              <a:t>19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CE40A-0B41-4D03-9EC4-8D4940141043}" type="slidenum">
              <a:rPr lang="en-US"/>
              <a:pPr/>
              <a:t>20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7DD9AC-5D78-428A-BA80-9D8F054FA879}" type="slidenum">
              <a:rPr lang="en-US"/>
              <a:pPr/>
              <a:t>21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785097-D86A-4DBA-83D9-E9B3D223ADBC}" type="slidenum">
              <a:rPr lang="en-US"/>
              <a:pPr/>
              <a:t>22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B6ABC2-4B0D-430D-A80B-77003905E678}" type="slidenum">
              <a:rPr lang="en-US"/>
              <a:pPr/>
              <a:t>23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411DE7-8F02-4F5B-8397-336016A1BDDE}" type="slidenum">
              <a:rPr lang="en-US"/>
              <a:pPr/>
              <a:t>24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9E9B29-0228-488D-A5E2-8B1593BA07D9}" type="slidenum">
              <a:rPr lang="en-US"/>
              <a:pPr/>
              <a:t>25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9BBE4-DB98-4112-BFDA-347206CE6FFA}" type="slidenum">
              <a:rPr lang="en-US"/>
              <a:pPr/>
              <a:t>26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2A764D-2EBA-4CB3-94AF-B7A2E309B314}" type="slidenum">
              <a:rPr lang="en-US"/>
              <a:pPr/>
              <a:t>27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912EAF-9513-4AB8-91E5-6FDDB3062628}" type="slidenum">
              <a:rPr lang="en-US"/>
              <a:pPr/>
              <a:t>28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BA666-1710-448E-8621-8E3C127A30D2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FB9BF-0263-45A5-BCEC-76F3BF1CFA51}" type="slidenum">
              <a:rPr lang="en-US"/>
              <a:pPr/>
              <a:t>29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5CB1E-53E3-4A8D-BD33-654868D24E92}" type="slidenum">
              <a:rPr lang="en-US"/>
              <a:pPr/>
              <a:t>30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299E6E-453F-4517-8CAA-21CEBA76B5AA}" type="slidenum">
              <a:rPr lang="en-US"/>
              <a:pPr/>
              <a:t>31</a:t>
            </a:fld>
            <a:endParaRPr lang="en-US"/>
          </a:p>
        </p:txBody>
      </p:sp>
      <p:sp>
        <p:nvSpPr>
          <p:cNvPr id="819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6B10D8-5F16-43E8-B0C8-DD4755F3BE13}" type="slidenum">
              <a:rPr lang="en-US"/>
              <a:pPr/>
              <a:t>32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0ED1A3-FFB3-4681-83EC-25C52B84C479}" type="slidenum">
              <a:rPr lang="en-US"/>
              <a:pPr/>
              <a:t>33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720CF9-22D9-4FF7-8930-41F8A3F04FFA}" type="slidenum">
              <a:rPr lang="en-US"/>
              <a:pPr/>
              <a:t>34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DE394-6481-4975-BF4E-1B73958C4F60}" type="slidenum">
              <a:rPr lang="en-US"/>
              <a:pPr/>
              <a:t>35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B40F0-221C-484C-90B2-E5F5B356C167}" type="slidenum">
              <a:rPr lang="en-US"/>
              <a:pPr/>
              <a:t>36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386133-9091-43CE-B5D4-B306AEEA8DB7}" type="slidenum">
              <a:rPr lang="en-US"/>
              <a:pPr/>
              <a:t>37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EA5CF-3E1A-4E4F-B7B6-8A7535B6B646}" type="slidenum">
              <a:rPr lang="en-US"/>
              <a:pPr/>
              <a:t>38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96F26-8631-4B36-B18B-17A9CA2E87E6}" type="slidenum">
              <a:rPr lang="en-US"/>
              <a:pPr/>
              <a:t>12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E52AE-9829-4051-A7A6-D5EA1C005754}" type="slidenum">
              <a:rPr lang="en-US"/>
              <a:pPr/>
              <a:t>39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687A46-3955-4C88-9BE6-A622ACDDFC00}" type="slidenum">
              <a:rPr lang="en-US"/>
              <a:pPr/>
              <a:t>40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4B8C8E-B0C4-40C7-BA78-80C5AD32C23A}" type="slidenum">
              <a:rPr lang="en-US"/>
              <a:pPr/>
              <a:t>41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C0F51B-00DF-4D77-889C-CFA47A88C94D}" type="slidenum">
              <a:rPr lang="en-US"/>
              <a:pPr/>
              <a:t>42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F1F23D-179D-4A5C-A29E-375C6C351F4B}" type="slidenum">
              <a:rPr lang="en-US"/>
              <a:pPr/>
              <a:t>43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B48C9-DC87-47BD-A9A9-FDA6C07EDC6E}" type="slidenum">
              <a:rPr lang="en-US"/>
              <a:pPr/>
              <a:t>44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ACB0EB-FEA3-467F-B807-77D221A12205}" type="slidenum">
              <a:rPr lang="en-US"/>
              <a:pPr/>
              <a:t>45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D75320-F14D-4AA7-982F-13BF74F21287}" type="slidenum">
              <a:rPr lang="en-US"/>
              <a:pPr/>
              <a:t>46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C4E40-0322-4AB8-B1A6-D67A4F0AB373}" type="slidenum">
              <a:rPr lang="en-US"/>
              <a:pPr/>
              <a:t>47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DA0B1-0072-44F6-BBDA-82072F1B0B95}" type="slidenum">
              <a:rPr lang="en-US"/>
              <a:pPr/>
              <a:t>48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63C022-D58F-4C63-9219-503ED35E1650}" type="slidenum">
              <a:rPr lang="en-US"/>
              <a:pPr/>
              <a:t>13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ACDFD-58D6-42B0-AC17-22D1C5104E4A}" type="slidenum">
              <a:rPr lang="en-US"/>
              <a:pPr/>
              <a:t>49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8FCCE-8352-4749-8007-F848F1D007FD}" type="slidenum">
              <a:rPr lang="en-US"/>
              <a:pPr/>
              <a:t>14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ADFC2-4C99-4E81-85D3-16C3BA64681B}" type="slidenum">
              <a:rPr lang="en-US"/>
              <a:pPr/>
              <a:t>15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8D0C9-5562-4E81-BC7F-8C2A469DEB7C}" type="slidenum">
              <a:rPr lang="en-US"/>
              <a:pPr/>
              <a:t>16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DA581E-557F-4353-B52C-9173F27487F1}" type="slidenum">
              <a:rPr lang="en-US"/>
              <a:pPr/>
              <a:t>17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4C92C-47C9-487F-922E-0BFEE5059F17}" type="slidenum">
              <a:rPr lang="en-US"/>
              <a:pPr/>
              <a:t>18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3270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4577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538" y="6343650"/>
            <a:ext cx="2170112" cy="457200"/>
          </a:xfrm>
        </p:spPr>
        <p:txBody>
          <a:bodyPr/>
          <a:lstStyle>
            <a:lvl1pPr>
              <a:defRPr/>
            </a:lvl1pPr>
          </a:lstStyle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51100" y="6343650"/>
            <a:ext cx="4783138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102</a:t>
            </a:r>
            <a:endParaRPr lang="en-US" sz="1400" b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  <a:lvl2pPr>
              <a:defRPr b="0">
                <a:solidFill>
                  <a:schemeClr val="tx1"/>
                </a:solidFill>
                <a:effectLst/>
              </a:defRPr>
            </a:lvl2pPr>
            <a:lvl3pPr>
              <a:defRPr b="0">
                <a:solidFill>
                  <a:schemeClr val="tx1"/>
                </a:solidFill>
                <a:effectLst/>
              </a:defRPr>
            </a:lvl3pPr>
            <a:lvl4pPr>
              <a:defRPr b="0">
                <a:solidFill>
                  <a:schemeClr val="tx1"/>
                </a:solidFill>
                <a:effectLst/>
              </a:defRPr>
            </a:lvl4pPr>
            <a:lvl5pPr>
              <a:defRPr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2263775"/>
            <a:ext cx="8856662" cy="1470025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CSE408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/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err="1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Dijkstra,Huffmancoding</a:t>
            </a:r>
            <a:endParaRPr lang="en-US" sz="4800" dirty="0" smtClean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4724400"/>
            <a:ext cx="20300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Lecture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#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 27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Huffman Coding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905000"/>
            <a:ext cx="7772400" cy="4114800"/>
          </a:xfrm>
        </p:spPr>
        <p:txBody>
          <a:bodyPr/>
          <a:lstStyle/>
          <a:p>
            <a:r>
              <a:rPr lang="en-US" dirty="0"/>
              <a:t>Proposed by Dr. David A. Huffman in 1952</a:t>
            </a:r>
          </a:p>
          <a:p>
            <a:pPr lvl="1"/>
            <a:r>
              <a:rPr lang="en-US" i="1" dirty="0"/>
              <a:t>“A Method for the Construction of Minimum Redundancy Codes”</a:t>
            </a:r>
          </a:p>
          <a:p>
            <a:r>
              <a:rPr lang="en-US" dirty="0"/>
              <a:t>Applicable to many forms of data transmission</a:t>
            </a:r>
          </a:p>
          <a:p>
            <a:pPr lvl="1"/>
            <a:r>
              <a:rPr lang="en-US" dirty="0"/>
              <a:t>Our example: text files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 Algorithm	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695450"/>
            <a:ext cx="8648700" cy="4114800"/>
          </a:xfrm>
        </p:spPr>
        <p:txBody>
          <a:bodyPr/>
          <a:lstStyle/>
          <a:p>
            <a:r>
              <a:rPr lang="en-US"/>
              <a:t>Huffman coding is a form of statistical coding</a:t>
            </a:r>
          </a:p>
          <a:p>
            <a:r>
              <a:rPr lang="en-US"/>
              <a:t>Not all characters occur with the same frequency!</a:t>
            </a:r>
          </a:p>
          <a:p>
            <a:r>
              <a:rPr lang="en-US"/>
              <a:t>Yet all characters are allocated the same amount of space</a:t>
            </a:r>
          </a:p>
          <a:p>
            <a:pPr lvl="1"/>
            <a:r>
              <a:rPr lang="en-US"/>
              <a:t>1 char = 1 byte, be it </a:t>
            </a:r>
            <a:r>
              <a:rPr lang="en-US" sz="4000">
                <a:solidFill>
                  <a:srgbClr val="FF3300"/>
                </a:solidFill>
              </a:rPr>
              <a:t>e</a:t>
            </a:r>
            <a:r>
              <a:rPr lang="en-US"/>
              <a:t> or </a:t>
            </a:r>
            <a:r>
              <a:rPr lang="en-US" sz="4000">
                <a:solidFill>
                  <a:srgbClr val="0000FF"/>
                </a:solidFill>
              </a:rPr>
              <a:t>x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 Algorithm	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847850"/>
            <a:ext cx="8172450" cy="4114800"/>
          </a:xfrm>
        </p:spPr>
        <p:txBody>
          <a:bodyPr/>
          <a:lstStyle/>
          <a:p>
            <a:r>
              <a:rPr lang="en-US"/>
              <a:t>Any savings in tailoring codes to frequency of character?</a:t>
            </a:r>
          </a:p>
          <a:p>
            <a:r>
              <a:rPr lang="en-US"/>
              <a:t>Code word lengths are no longer fixed like ASCII.</a:t>
            </a:r>
          </a:p>
          <a:p>
            <a:r>
              <a:rPr lang="en-US"/>
              <a:t>Code word lengths vary and will be shorter for the more frequently used characters.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(Real) Basic Algorithm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1524000"/>
            <a:ext cx="882015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 "/>
            </a:pPr>
            <a:r>
              <a:rPr lang="en-US" sz="2500"/>
              <a:t>1.	Scan text to be compressed and tally 		occurrence of all characters.</a:t>
            </a:r>
          </a:p>
          <a:p>
            <a:pPr>
              <a:spcBef>
                <a:spcPct val="50000"/>
              </a:spcBef>
              <a:buFontTx/>
              <a:buChar char=" "/>
            </a:pPr>
            <a:r>
              <a:rPr lang="en-US" sz="2500"/>
              <a:t>2.	Sort or prioritize characters based on 	number of occurrences in text.</a:t>
            </a:r>
          </a:p>
          <a:p>
            <a:pPr>
              <a:spcBef>
                <a:spcPct val="50000"/>
              </a:spcBef>
              <a:buFontTx/>
              <a:buChar char=" "/>
            </a:pPr>
            <a:r>
              <a:rPr lang="en-US" sz="2500"/>
              <a:t>3.	Build Huffman code tree based on 			prioritized list.</a:t>
            </a:r>
          </a:p>
          <a:p>
            <a:pPr>
              <a:spcBef>
                <a:spcPct val="50000"/>
              </a:spcBef>
              <a:buFontTx/>
              <a:buChar char=" "/>
            </a:pPr>
            <a:r>
              <a:rPr lang="en-US" sz="2500"/>
              <a:t>4.	Perform a traversal of tree to determine 	all code words.</a:t>
            </a:r>
          </a:p>
          <a:p>
            <a:pPr>
              <a:spcBef>
                <a:spcPct val="50000"/>
              </a:spcBef>
              <a:buFontTx/>
              <a:buChar char=" "/>
            </a:pPr>
            <a:r>
              <a:rPr lang="en-US" sz="2500"/>
              <a:t>5.	Scan text again and create new file 		using the Huffman codes.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</a:t>
            </a:r>
            <a:r>
              <a:rPr lang="en-US" dirty="0" smtClean="0"/>
              <a:t>Tree </a:t>
            </a:r>
            <a:r>
              <a:rPr lang="en-US" sz="3200" dirty="0" smtClean="0"/>
              <a:t>Scan </a:t>
            </a:r>
            <a:r>
              <a:rPr lang="en-US" sz="3200" dirty="0"/>
              <a:t>the original text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981200"/>
            <a:ext cx="8801100" cy="4114800"/>
          </a:xfrm>
        </p:spPr>
        <p:txBody>
          <a:bodyPr/>
          <a:lstStyle/>
          <a:p>
            <a:r>
              <a:rPr lang="en-US"/>
              <a:t>Consider the following short text:</a:t>
            </a:r>
          </a:p>
          <a:p>
            <a:pPr>
              <a:buFont typeface="Symbol" pitchFamily="18" charset="2"/>
              <a:buChar char=" "/>
            </a:pPr>
            <a:endParaRPr lang="en-US"/>
          </a:p>
          <a:p>
            <a:pPr>
              <a:buFont typeface="Symbol" pitchFamily="18" charset="2"/>
              <a:buChar char=" "/>
            </a:pPr>
            <a:r>
              <a:rPr lang="en-US" i="1"/>
              <a:t>Eerie eyes seen near lake.</a:t>
            </a:r>
          </a:p>
          <a:p>
            <a:pPr>
              <a:buFont typeface="Symbol" pitchFamily="18" charset="2"/>
              <a:buChar char=" "/>
            </a:pPr>
            <a:endParaRPr lang="en-US" i="1"/>
          </a:p>
          <a:p>
            <a:r>
              <a:rPr lang="en-US"/>
              <a:t>Count up the occurrences of all characters in the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</a:t>
            </a:r>
            <a:r>
              <a:rPr lang="en-US" dirty="0" smtClean="0"/>
              <a:t>Tree </a:t>
            </a:r>
            <a:r>
              <a:rPr lang="en-US" sz="3200" dirty="0" smtClean="0"/>
              <a:t>Scan </a:t>
            </a:r>
            <a:r>
              <a:rPr lang="en-US" sz="3200" dirty="0"/>
              <a:t>the original text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" y="1790700"/>
            <a:ext cx="9163050" cy="819150"/>
          </a:xfrm>
        </p:spPr>
        <p:txBody>
          <a:bodyPr>
            <a:normAutofit fontScale="62500" lnSpcReduction="20000"/>
          </a:bodyPr>
          <a:lstStyle/>
          <a:p>
            <a:pPr>
              <a:buFont typeface="Symbol" pitchFamily="18" charset="2"/>
              <a:buNone/>
            </a:pPr>
            <a:r>
              <a:rPr lang="en-US"/>
              <a:t>	</a:t>
            </a:r>
            <a:r>
              <a:rPr lang="en-US" sz="4000" i="1"/>
              <a:t>Eerie eyes seen near lake.</a:t>
            </a:r>
          </a:p>
          <a:p>
            <a:r>
              <a:rPr lang="en-US" sz="4000"/>
              <a:t>What characters are present?</a:t>
            </a:r>
            <a:endParaRPr 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847850" y="3751263"/>
            <a:ext cx="5670550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>
                <a:solidFill>
                  <a:srgbClr val="0000FF"/>
                </a:solidFill>
              </a:rPr>
              <a:t>E  e  r  i space  </a:t>
            </a:r>
          </a:p>
          <a:p>
            <a:pPr>
              <a:buFontTx/>
              <a:buNone/>
            </a:pPr>
            <a:r>
              <a:rPr lang="en-US" sz="4000">
                <a:solidFill>
                  <a:srgbClr val="0000FF"/>
                </a:solidFill>
              </a:rPr>
              <a:t>y s n a r l k .</a:t>
            </a:r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159375" y="3884613"/>
            <a:ext cx="1793875" cy="519112"/>
          </a:xfrm>
          <a:prstGeom prst="rect">
            <a:avLst/>
          </a:prstGeom>
          <a:noFill/>
          <a:ln w="9525" cap="rnd">
            <a:solidFill>
              <a:srgbClr val="FF66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  <p:bldP spid="16388" grpId="0" autoUpdateAnimBg="0"/>
      <p:bldP spid="163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</a:t>
            </a:r>
            <a:r>
              <a:rPr lang="en-US" dirty="0" smtClean="0"/>
              <a:t>Tree </a:t>
            </a:r>
            <a:r>
              <a:rPr lang="en-US" sz="3200" dirty="0" smtClean="0"/>
              <a:t>Scan </a:t>
            </a:r>
            <a:r>
              <a:rPr lang="en-US" sz="3200" dirty="0"/>
              <a:t>the original text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543050"/>
            <a:ext cx="8401050" cy="685800"/>
          </a:xfrm>
        </p:spPr>
        <p:txBody>
          <a:bodyPr>
            <a:normAutofit fontScale="55000" lnSpcReduction="20000"/>
          </a:bodyPr>
          <a:lstStyle/>
          <a:p>
            <a:pPr>
              <a:buFont typeface="Symbol" pitchFamily="18" charset="2"/>
              <a:buNone/>
            </a:pPr>
            <a:r>
              <a:rPr lang="en-US" sz="4000"/>
              <a:t>Eerie eyes seen near lake.</a:t>
            </a:r>
            <a:endParaRPr lang="en-US"/>
          </a:p>
          <a:p>
            <a:r>
              <a:rPr lang="en-US"/>
              <a:t>What is the frequency of each character in the text?</a:t>
            </a:r>
            <a:endParaRPr lang="en-US" sz="400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22262" y="2667001"/>
            <a:ext cx="8821738" cy="2078038"/>
            <a:chOff x="203" y="2252"/>
            <a:chExt cx="5557" cy="1309"/>
          </a:xfrm>
        </p:grpSpPr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203" y="2252"/>
              <a:ext cx="5557" cy="1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buFontTx/>
                <a:buNone/>
              </a:pPr>
              <a:r>
                <a:rPr lang="en-US" sz="3200" dirty="0" smtClean="0">
                  <a:solidFill>
                    <a:srgbClr val="0000FF"/>
                  </a:solidFill>
                </a:rPr>
                <a:t>  Char </a:t>
              </a:r>
              <a:r>
                <a:rPr lang="en-US" sz="3200" dirty="0">
                  <a:solidFill>
                    <a:srgbClr val="0000FF"/>
                  </a:solidFill>
                </a:rPr>
                <a:t>Freq. </a:t>
              </a:r>
              <a:r>
                <a:rPr lang="en-US" sz="3200" dirty="0" smtClean="0">
                  <a:solidFill>
                    <a:srgbClr val="0000FF"/>
                  </a:solidFill>
                </a:rPr>
                <a:t>          </a:t>
              </a:r>
              <a:r>
                <a:rPr lang="en-US" sz="3200" dirty="0">
                  <a:solidFill>
                    <a:srgbClr val="0000FF"/>
                  </a:solidFill>
                </a:rPr>
                <a:t>Char Freq.  </a:t>
              </a:r>
              <a:r>
                <a:rPr lang="en-US" sz="3200" dirty="0" smtClean="0">
                  <a:solidFill>
                    <a:srgbClr val="0000FF"/>
                  </a:solidFill>
                </a:rPr>
                <a:t>         Char </a:t>
              </a:r>
              <a:r>
                <a:rPr lang="en-US" sz="3200" dirty="0">
                  <a:solidFill>
                    <a:srgbClr val="0000FF"/>
                  </a:solidFill>
                </a:rPr>
                <a:t>Freq.</a:t>
              </a:r>
              <a:endParaRPr lang="en-US" sz="4000" dirty="0">
                <a:solidFill>
                  <a:srgbClr val="0000FF"/>
                </a:solidFill>
              </a:endParaRP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E 		1	  y		1	   k	1</a:t>
              </a: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e 		8	  s 	</a:t>
              </a:r>
              <a:r>
                <a:rPr lang="en-US" sz="3200" dirty="0" smtClean="0">
                  <a:solidFill>
                    <a:srgbClr val="0000FF"/>
                  </a:solidFill>
                </a:rPr>
                <a:t>          2</a:t>
              </a:r>
              <a:r>
                <a:rPr lang="en-US" sz="3200" dirty="0">
                  <a:solidFill>
                    <a:srgbClr val="0000FF"/>
                  </a:solidFill>
                </a:rPr>
                <a:t>	   .	1</a:t>
              </a: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r 		2	  n 	</a:t>
              </a:r>
              <a:r>
                <a:rPr lang="en-US" sz="3200" dirty="0" smtClean="0">
                  <a:solidFill>
                    <a:srgbClr val="0000FF"/>
                  </a:solidFill>
                </a:rPr>
                <a:t>          2</a:t>
              </a:r>
              <a:r>
                <a:rPr lang="en-US" sz="3200" dirty="0">
                  <a:solidFill>
                    <a:srgbClr val="0000FF"/>
                  </a:solidFill>
                </a:rPr>
                <a:t>	   </a:t>
              </a: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</a:t>
              </a:r>
              <a:r>
                <a:rPr lang="en-US" sz="3200" dirty="0" err="1">
                  <a:solidFill>
                    <a:srgbClr val="0000FF"/>
                  </a:solidFill>
                </a:rPr>
                <a:t>i</a:t>
              </a:r>
              <a:r>
                <a:rPr lang="en-US" sz="3200" dirty="0">
                  <a:solidFill>
                    <a:srgbClr val="0000FF"/>
                  </a:solidFill>
                </a:rPr>
                <a:t> 		1	  a		2</a:t>
              </a: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space 	4	  l		1</a:t>
              </a:r>
            </a:p>
          </p:txBody>
        </p:sp>
        <p:sp>
          <p:nvSpPr>
            <p:cNvPr id="17413" name="Line 5"/>
            <p:cNvSpPr>
              <a:spLocks noChangeShapeType="1"/>
            </p:cNvSpPr>
            <p:nvPr/>
          </p:nvSpPr>
          <p:spPr bwMode="auto">
            <a:xfrm>
              <a:off x="215" y="2444"/>
              <a:ext cx="523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15" y="3317"/>
              <a:ext cx="1106" cy="243"/>
            </a:xfrm>
            <a:prstGeom prst="rect">
              <a:avLst/>
            </a:prstGeom>
            <a:noFill/>
            <a:ln w="9525" cap="rnd">
              <a:solidFill>
                <a:srgbClr val="FF66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1847" y="2444"/>
              <a:ext cx="0" cy="11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3692" y="2444"/>
              <a:ext cx="0" cy="11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</a:t>
            </a:r>
            <a:r>
              <a:rPr lang="en-US" dirty="0" smtClean="0"/>
              <a:t>Tree </a:t>
            </a:r>
            <a:r>
              <a:rPr lang="en-US" sz="3200" dirty="0" smtClean="0"/>
              <a:t>Prioritize </a:t>
            </a:r>
            <a:r>
              <a:rPr lang="en-US" sz="3200" dirty="0"/>
              <a:t>characters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752600"/>
            <a:ext cx="7772400" cy="4114800"/>
          </a:xfrm>
        </p:spPr>
        <p:txBody>
          <a:bodyPr/>
          <a:lstStyle/>
          <a:p>
            <a:r>
              <a:rPr lang="en-US"/>
              <a:t>Create binary tree nodes with character and frequency of each character</a:t>
            </a:r>
          </a:p>
          <a:p>
            <a:r>
              <a:rPr lang="en-US"/>
              <a:t>Place nodes in a priority queue</a:t>
            </a:r>
          </a:p>
          <a:p>
            <a:pPr lvl="1"/>
            <a:r>
              <a:rPr lang="en-US"/>
              <a:t>The </a:t>
            </a:r>
            <a:r>
              <a:rPr lang="en-US" u="sng"/>
              <a:t>lower</a:t>
            </a:r>
            <a:r>
              <a:rPr lang="en-US"/>
              <a:t> the occurrence, the higher the priority in the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</a:t>
            </a:r>
            <a:r>
              <a:rPr lang="en-US" dirty="0" smtClean="0"/>
              <a:t>Tree </a:t>
            </a:r>
            <a:r>
              <a:rPr lang="en-US" sz="3200" dirty="0" smtClean="0"/>
              <a:t>Prioritize </a:t>
            </a:r>
            <a:r>
              <a:rPr lang="en-US" sz="3200" dirty="0"/>
              <a:t>characters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562100"/>
            <a:ext cx="8572500" cy="4114800"/>
          </a:xfrm>
        </p:spPr>
        <p:txBody>
          <a:bodyPr/>
          <a:lstStyle/>
          <a:p>
            <a:r>
              <a:rPr lang="en-US"/>
              <a:t>Uses binary tree nodes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endParaRPr lang="en-US"/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public class HuffNode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{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	public char myChar;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	public int myFrequency;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	public HuffNode myLeft, myRight;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}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endParaRPr lang="en-US"/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priorityQueue myQueue;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38300"/>
            <a:ext cx="8991600" cy="4114800"/>
          </a:xfrm>
        </p:spPr>
        <p:txBody>
          <a:bodyPr/>
          <a:lstStyle/>
          <a:p>
            <a:r>
              <a:rPr lang="en-US" sz="2800"/>
              <a:t>The queue after inserting all nodes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Null Pointers are not shown</a:t>
            </a:r>
            <a:endParaRPr 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52400" y="2571750"/>
            <a:ext cx="8896350" cy="1951038"/>
            <a:chOff x="96" y="1524"/>
            <a:chExt cx="5604" cy="1229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96" y="1524"/>
              <a:ext cx="5604" cy="276"/>
              <a:chOff x="96" y="1956"/>
              <a:chExt cx="5604" cy="408"/>
            </a:xfrm>
          </p:grpSpPr>
          <p:sp>
            <p:nvSpPr>
              <p:cNvPr id="20485" name="Rectangle 5"/>
              <p:cNvSpPr>
                <a:spLocks noChangeArrowheads="1"/>
              </p:cNvSpPr>
              <p:nvPr/>
            </p:nvSpPr>
            <p:spPr bwMode="auto">
              <a:xfrm>
                <a:off x="96" y="1956"/>
                <a:ext cx="5604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86" name="Line 6"/>
              <p:cNvSpPr>
                <a:spLocks noChangeShapeType="1"/>
              </p:cNvSpPr>
              <p:nvPr/>
            </p:nvSpPr>
            <p:spPr bwMode="auto">
              <a:xfrm>
                <a:off x="55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87" name="Line 7"/>
              <p:cNvSpPr>
                <a:spLocks noChangeShapeType="1"/>
              </p:cNvSpPr>
              <p:nvPr/>
            </p:nvSpPr>
            <p:spPr bwMode="auto">
              <a:xfrm>
                <a:off x="1017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88" name="Line 8"/>
              <p:cNvSpPr>
                <a:spLocks noChangeShapeType="1"/>
              </p:cNvSpPr>
              <p:nvPr/>
            </p:nvSpPr>
            <p:spPr bwMode="auto">
              <a:xfrm>
                <a:off x="1483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89" name="Line 9"/>
              <p:cNvSpPr>
                <a:spLocks noChangeShapeType="1"/>
              </p:cNvSpPr>
              <p:nvPr/>
            </p:nvSpPr>
            <p:spPr bwMode="auto">
              <a:xfrm>
                <a:off x="194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0" name="Line 10"/>
              <p:cNvSpPr>
                <a:spLocks noChangeShapeType="1"/>
              </p:cNvSpPr>
              <p:nvPr/>
            </p:nvSpPr>
            <p:spPr bwMode="auto">
              <a:xfrm>
                <a:off x="2414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1" name="Line 11"/>
              <p:cNvSpPr>
                <a:spLocks noChangeShapeType="1"/>
              </p:cNvSpPr>
              <p:nvPr/>
            </p:nvSpPr>
            <p:spPr bwMode="auto">
              <a:xfrm>
                <a:off x="2880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2" name="Line 12"/>
              <p:cNvSpPr>
                <a:spLocks noChangeShapeType="1"/>
              </p:cNvSpPr>
              <p:nvPr/>
            </p:nvSpPr>
            <p:spPr bwMode="auto">
              <a:xfrm>
                <a:off x="3345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3" name="Line 13"/>
              <p:cNvSpPr>
                <a:spLocks noChangeShapeType="1"/>
              </p:cNvSpPr>
              <p:nvPr/>
            </p:nvSpPr>
            <p:spPr bwMode="auto">
              <a:xfrm>
                <a:off x="3811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4" name="Line 14"/>
              <p:cNvSpPr>
                <a:spLocks noChangeShapeType="1"/>
              </p:cNvSpPr>
              <p:nvPr/>
            </p:nvSpPr>
            <p:spPr bwMode="auto">
              <a:xfrm>
                <a:off x="4276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5" name="Line 15"/>
              <p:cNvSpPr>
                <a:spLocks noChangeShapeType="1"/>
              </p:cNvSpPr>
              <p:nvPr/>
            </p:nvSpPr>
            <p:spPr bwMode="auto">
              <a:xfrm>
                <a:off x="474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6" name="Line 16"/>
              <p:cNvSpPr>
                <a:spLocks noChangeShapeType="1"/>
              </p:cNvSpPr>
              <p:nvPr/>
            </p:nvSpPr>
            <p:spPr bwMode="auto">
              <a:xfrm>
                <a:off x="520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>
              <a:off x="28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>
              <a:off x="75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>
              <a:off x="122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>
              <a:off x="216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>
              <a:off x="263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310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357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>
              <a:off x="404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>
              <a:off x="451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Line 29"/>
            <p:cNvSpPr>
              <a:spLocks noChangeShapeType="1"/>
            </p:cNvSpPr>
            <p:nvPr/>
          </p:nvSpPr>
          <p:spPr bwMode="auto">
            <a:xfrm>
              <a:off x="498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Line 30"/>
            <p:cNvSpPr>
              <a:spLocks noChangeShapeType="1"/>
            </p:cNvSpPr>
            <p:nvPr/>
          </p:nvSpPr>
          <p:spPr bwMode="auto">
            <a:xfrm>
              <a:off x="5460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>
              <a:off x="1684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Text Box 34"/>
            <p:cNvSpPr txBox="1">
              <a:spLocks noChangeArrowheads="1"/>
            </p:cNvSpPr>
            <p:nvPr/>
          </p:nvSpPr>
          <p:spPr bwMode="auto">
            <a:xfrm>
              <a:off x="15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15" name="Text Box 35"/>
            <p:cNvSpPr txBox="1">
              <a:spLocks noChangeArrowheads="1"/>
            </p:cNvSpPr>
            <p:nvPr/>
          </p:nvSpPr>
          <p:spPr bwMode="auto">
            <a:xfrm>
              <a:off x="62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i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16" name="Text Box 36"/>
            <p:cNvSpPr txBox="1">
              <a:spLocks noChangeArrowheads="1"/>
            </p:cNvSpPr>
            <p:nvPr/>
          </p:nvSpPr>
          <p:spPr bwMode="auto">
            <a:xfrm>
              <a:off x="1098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y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17" name="Text Box 37"/>
            <p:cNvSpPr txBox="1">
              <a:spLocks noChangeArrowheads="1"/>
            </p:cNvSpPr>
            <p:nvPr/>
          </p:nvSpPr>
          <p:spPr bwMode="auto">
            <a:xfrm>
              <a:off x="1569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l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18" name="Text Box 38"/>
            <p:cNvSpPr txBox="1">
              <a:spLocks noChangeArrowheads="1"/>
            </p:cNvSpPr>
            <p:nvPr/>
          </p:nvSpPr>
          <p:spPr bwMode="auto">
            <a:xfrm>
              <a:off x="2041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k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19" name="Text Box 39"/>
            <p:cNvSpPr txBox="1">
              <a:spLocks noChangeArrowheads="1"/>
            </p:cNvSpPr>
            <p:nvPr/>
          </p:nvSpPr>
          <p:spPr bwMode="auto">
            <a:xfrm>
              <a:off x="2512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20" name="Text Box 40"/>
            <p:cNvSpPr txBox="1">
              <a:spLocks noChangeArrowheads="1"/>
            </p:cNvSpPr>
            <p:nvPr/>
          </p:nvSpPr>
          <p:spPr bwMode="auto">
            <a:xfrm>
              <a:off x="2983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r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0521" name="Text Box 41"/>
            <p:cNvSpPr txBox="1">
              <a:spLocks noChangeArrowheads="1"/>
            </p:cNvSpPr>
            <p:nvPr/>
          </p:nvSpPr>
          <p:spPr bwMode="auto">
            <a:xfrm>
              <a:off x="3454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s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0522" name="Text Box 42"/>
            <p:cNvSpPr txBox="1">
              <a:spLocks noChangeArrowheads="1"/>
            </p:cNvSpPr>
            <p:nvPr/>
          </p:nvSpPr>
          <p:spPr bwMode="auto">
            <a:xfrm>
              <a:off x="392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n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0523" name="Text Box 43"/>
            <p:cNvSpPr txBox="1">
              <a:spLocks noChangeArrowheads="1"/>
            </p:cNvSpPr>
            <p:nvPr/>
          </p:nvSpPr>
          <p:spPr bwMode="auto">
            <a:xfrm>
              <a:off x="439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a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0524" name="Text Box 44"/>
            <p:cNvSpPr txBox="1">
              <a:spLocks noChangeArrowheads="1"/>
            </p:cNvSpPr>
            <p:nvPr/>
          </p:nvSpPr>
          <p:spPr bwMode="auto">
            <a:xfrm>
              <a:off x="4784" y="2016"/>
              <a:ext cx="408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sp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4</a:t>
              </a:r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5340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Dijkstra’s Algorithm</a:t>
            </a: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133600"/>
            <a:ext cx="586739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04950"/>
            <a:ext cx="9144000" cy="4114800"/>
          </a:xfrm>
        </p:spPr>
        <p:txBody>
          <a:bodyPr/>
          <a:lstStyle/>
          <a:p>
            <a:r>
              <a:rPr lang="en-US"/>
              <a:t>While priority queue contains two or more nodes</a:t>
            </a:r>
          </a:p>
          <a:p>
            <a:pPr lvl="1"/>
            <a:r>
              <a:rPr lang="en-US"/>
              <a:t>Create new node</a:t>
            </a:r>
          </a:p>
          <a:p>
            <a:pPr lvl="1"/>
            <a:r>
              <a:rPr lang="en-US"/>
              <a:t>Dequeue node and make it left subtree</a:t>
            </a:r>
          </a:p>
          <a:p>
            <a:pPr lvl="1"/>
            <a:r>
              <a:rPr lang="en-US"/>
              <a:t>Dequeue next node and make it right subtree</a:t>
            </a:r>
          </a:p>
          <a:p>
            <a:pPr lvl="1"/>
            <a:r>
              <a:rPr lang="en-US"/>
              <a:t>Frequency of new node equals sum of frequency of left and right children</a:t>
            </a:r>
          </a:p>
          <a:p>
            <a:pPr lvl="1"/>
            <a:r>
              <a:rPr lang="en-US"/>
              <a:t>Enqueue new node back into queue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9550" y="1809750"/>
            <a:ext cx="8896350" cy="1951038"/>
            <a:chOff x="96" y="1524"/>
            <a:chExt cx="5604" cy="122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96" y="1524"/>
              <a:ext cx="5604" cy="276"/>
              <a:chOff x="96" y="1956"/>
              <a:chExt cx="5604" cy="408"/>
            </a:xfrm>
          </p:grpSpPr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96" y="1956"/>
                <a:ext cx="5604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3" name="Line 7"/>
              <p:cNvSpPr>
                <a:spLocks noChangeShapeType="1"/>
              </p:cNvSpPr>
              <p:nvPr/>
            </p:nvSpPr>
            <p:spPr bwMode="auto">
              <a:xfrm>
                <a:off x="55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4" name="Line 8"/>
              <p:cNvSpPr>
                <a:spLocks noChangeShapeType="1"/>
              </p:cNvSpPr>
              <p:nvPr/>
            </p:nvSpPr>
            <p:spPr bwMode="auto">
              <a:xfrm>
                <a:off x="1017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5" name="Line 9"/>
              <p:cNvSpPr>
                <a:spLocks noChangeShapeType="1"/>
              </p:cNvSpPr>
              <p:nvPr/>
            </p:nvSpPr>
            <p:spPr bwMode="auto">
              <a:xfrm>
                <a:off x="1483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6" name="Line 10"/>
              <p:cNvSpPr>
                <a:spLocks noChangeShapeType="1"/>
              </p:cNvSpPr>
              <p:nvPr/>
            </p:nvSpPr>
            <p:spPr bwMode="auto">
              <a:xfrm>
                <a:off x="194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7" name="Line 11"/>
              <p:cNvSpPr>
                <a:spLocks noChangeShapeType="1"/>
              </p:cNvSpPr>
              <p:nvPr/>
            </p:nvSpPr>
            <p:spPr bwMode="auto">
              <a:xfrm>
                <a:off x="2414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8" name="Line 12"/>
              <p:cNvSpPr>
                <a:spLocks noChangeShapeType="1"/>
              </p:cNvSpPr>
              <p:nvPr/>
            </p:nvSpPr>
            <p:spPr bwMode="auto">
              <a:xfrm>
                <a:off x="2880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9" name="Line 13"/>
              <p:cNvSpPr>
                <a:spLocks noChangeShapeType="1"/>
              </p:cNvSpPr>
              <p:nvPr/>
            </p:nvSpPr>
            <p:spPr bwMode="auto">
              <a:xfrm>
                <a:off x="3345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0" name="Line 14"/>
              <p:cNvSpPr>
                <a:spLocks noChangeShapeType="1"/>
              </p:cNvSpPr>
              <p:nvPr/>
            </p:nvSpPr>
            <p:spPr bwMode="auto">
              <a:xfrm>
                <a:off x="3811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1" name="Line 15"/>
              <p:cNvSpPr>
                <a:spLocks noChangeShapeType="1"/>
              </p:cNvSpPr>
              <p:nvPr/>
            </p:nvSpPr>
            <p:spPr bwMode="auto">
              <a:xfrm>
                <a:off x="4276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2" name="Line 16"/>
              <p:cNvSpPr>
                <a:spLocks noChangeShapeType="1"/>
              </p:cNvSpPr>
              <p:nvPr/>
            </p:nvSpPr>
            <p:spPr bwMode="auto">
              <a:xfrm>
                <a:off x="474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3" name="Line 17"/>
              <p:cNvSpPr>
                <a:spLocks noChangeShapeType="1"/>
              </p:cNvSpPr>
              <p:nvPr/>
            </p:nvSpPr>
            <p:spPr bwMode="auto">
              <a:xfrm>
                <a:off x="520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>
              <a:off x="28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>
              <a:off x="75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122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>
              <a:off x="216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263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310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>
              <a:off x="357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Line 25"/>
            <p:cNvSpPr>
              <a:spLocks noChangeShapeType="1"/>
            </p:cNvSpPr>
            <p:nvPr/>
          </p:nvSpPr>
          <p:spPr bwMode="auto">
            <a:xfrm>
              <a:off x="404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Line 26"/>
            <p:cNvSpPr>
              <a:spLocks noChangeShapeType="1"/>
            </p:cNvSpPr>
            <p:nvPr/>
          </p:nvSpPr>
          <p:spPr bwMode="auto">
            <a:xfrm>
              <a:off x="451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>
              <a:off x="498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Line 28"/>
            <p:cNvSpPr>
              <a:spLocks noChangeShapeType="1"/>
            </p:cNvSpPr>
            <p:nvPr/>
          </p:nvSpPr>
          <p:spPr bwMode="auto">
            <a:xfrm>
              <a:off x="5460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>
              <a:off x="1684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Text Box 30"/>
            <p:cNvSpPr txBox="1">
              <a:spLocks noChangeArrowheads="1"/>
            </p:cNvSpPr>
            <p:nvPr/>
          </p:nvSpPr>
          <p:spPr bwMode="auto">
            <a:xfrm>
              <a:off x="15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62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i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9728" name="Text Box 32"/>
            <p:cNvSpPr txBox="1">
              <a:spLocks noChangeArrowheads="1"/>
            </p:cNvSpPr>
            <p:nvPr/>
          </p:nvSpPr>
          <p:spPr bwMode="auto">
            <a:xfrm>
              <a:off x="1098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y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9729" name="Text Box 33"/>
            <p:cNvSpPr txBox="1">
              <a:spLocks noChangeArrowheads="1"/>
            </p:cNvSpPr>
            <p:nvPr/>
          </p:nvSpPr>
          <p:spPr bwMode="auto">
            <a:xfrm>
              <a:off x="1569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l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2041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k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9731" name="Text Box 35"/>
            <p:cNvSpPr txBox="1">
              <a:spLocks noChangeArrowheads="1"/>
            </p:cNvSpPr>
            <p:nvPr/>
          </p:nvSpPr>
          <p:spPr bwMode="auto">
            <a:xfrm>
              <a:off x="2512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9732" name="Text Box 36"/>
            <p:cNvSpPr txBox="1">
              <a:spLocks noChangeArrowheads="1"/>
            </p:cNvSpPr>
            <p:nvPr/>
          </p:nvSpPr>
          <p:spPr bwMode="auto">
            <a:xfrm>
              <a:off x="2983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r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9733" name="Text Box 37"/>
            <p:cNvSpPr txBox="1">
              <a:spLocks noChangeArrowheads="1"/>
            </p:cNvSpPr>
            <p:nvPr/>
          </p:nvSpPr>
          <p:spPr bwMode="auto">
            <a:xfrm>
              <a:off x="3454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s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9734" name="Text Box 38"/>
            <p:cNvSpPr txBox="1">
              <a:spLocks noChangeArrowheads="1"/>
            </p:cNvSpPr>
            <p:nvPr/>
          </p:nvSpPr>
          <p:spPr bwMode="auto">
            <a:xfrm>
              <a:off x="392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n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9735" name="Text Box 39"/>
            <p:cNvSpPr txBox="1">
              <a:spLocks noChangeArrowheads="1"/>
            </p:cNvSpPr>
            <p:nvPr/>
          </p:nvSpPr>
          <p:spPr bwMode="auto">
            <a:xfrm>
              <a:off x="439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a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9736" name="Text Box 40"/>
            <p:cNvSpPr txBox="1">
              <a:spLocks noChangeArrowheads="1"/>
            </p:cNvSpPr>
            <p:nvPr/>
          </p:nvSpPr>
          <p:spPr bwMode="auto">
            <a:xfrm>
              <a:off x="4784" y="2016"/>
              <a:ext cx="408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sp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4</a:t>
              </a:r>
            </a:p>
          </p:txBody>
        </p:sp>
        <p:sp>
          <p:nvSpPr>
            <p:cNvPr id="29737" name="Text Box 41"/>
            <p:cNvSpPr txBox="1">
              <a:spLocks noChangeArrowheads="1"/>
            </p:cNvSpPr>
            <p:nvPr/>
          </p:nvSpPr>
          <p:spPr bwMode="auto">
            <a:xfrm>
              <a:off x="5340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Building a Tree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47650" y="1790700"/>
            <a:ext cx="7372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67881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5873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20796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2825750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3573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431958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506571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581183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65579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73056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13112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rot="2537517" flipH="1">
            <a:off x="4327525" y="4808538"/>
            <a:ext cx="55563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3943350" y="52197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4900613" y="5200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38100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  <a:endParaRPr 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11287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  <a:endParaRPr 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18780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26257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3373438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41211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48704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561816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6289675" y="25717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711517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2571" name="Line 43"/>
          <p:cNvSpPr>
            <a:spLocks noChangeShapeType="1"/>
          </p:cNvSpPr>
          <p:nvPr/>
        </p:nvSpPr>
        <p:spPr bwMode="auto">
          <a:xfrm rot="-2537517">
            <a:off x="4973638" y="4800600"/>
            <a:ext cx="55562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4476750" y="41148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180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52400" y="1790700"/>
            <a:ext cx="80010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67881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75279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5873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20796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2825750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3573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431958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506571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581183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7129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78581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13112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rot="2537517">
            <a:off x="6151563" y="3079750"/>
            <a:ext cx="1111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5924550" y="34305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6443663" y="34305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38100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  <a:endParaRPr 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11287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  <a:endParaRPr 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18780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26257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3373438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41211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48704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561816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6861175" y="25717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76676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 rot="19062483" flipH="1">
            <a:off x="6572250" y="3082925"/>
            <a:ext cx="13335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6229350" y="25638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1800"/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>
            <a:off x="64436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a Tree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52400" y="1790700"/>
            <a:ext cx="6724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746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1320800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2068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281463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5607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430688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5624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63531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 rot="2537517">
            <a:off x="4684713" y="3079750"/>
            <a:ext cx="1111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4419600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4957763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37306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1120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1868488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26162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33655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411321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5356225" y="255270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61626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5639" name="Line 39"/>
          <p:cNvSpPr>
            <a:spLocks noChangeShapeType="1"/>
          </p:cNvSpPr>
          <p:nvPr/>
        </p:nvSpPr>
        <p:spPr bwMode="auto">
          <a:xfrm rot="19062483" flipH="1">
            <a:off x="5029200" y="3082925"/>
            <a:ext cx="13335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4724400" y="25447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1800"/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41" name="Line 41"/>
          <p:cNvSpPr>
            <a:spLocks noChangeShapeType="1"/>
          </p:cNvSpPr>
          <p:nvPr/>
        </p:nvSpPr>
        <p:spPr bwMode="auto">
          <a:xfrm>
            <a:off x="49387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 rot="2537517">
            <a:off x="4410075" y="4887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4181475" y="5181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4652963" y="5210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5646" name="Text Box 46"/>
          <p:cNvSpPr txBox="1">
            <a:spLocks noChangeArrowheads="1"/>
          </p:cNvSpPr>
          <p:nvPr/>
        </p:nvSpPr>
        <p:spPr bwMode="auto">
          <a:xfrm>
            <a:off x="4457700" y="44005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1800"/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47" name="Line 47"/>
          <p:cNvSpPr>
            <a:spLocks noChangeShapeType="1"/>
          </p:cNvSpPr>
          <p:nvPr/>
        </p:nvSpPr>
        <p:spPr bwMode="auto">
          <a:xfrm rot="19062483" flipH="1">
            <a:off x="4733925" y="4897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a Tree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52400" y="1790700"/>
            <a:ext cx="81153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71501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5746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1320800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2068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281463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35607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430688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79152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 rot="2537517">
            <a:off x="4625975" y="29162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4419600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4957763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37306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1120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1868488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26162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33655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411321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6651625" y="255270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7724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 rot="19062483" flipH="1">
            <a:off x="4975225" y="29432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4724400" y="2544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>
            <a:off x="49387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 rot="2537517">
            <a:off x="5686425" y="2811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5457825" y="3105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5929313" y="3105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5734050" y="2419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 rot="19062483" flipH="1">
            <a:off x="6010275" y="2801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5567363" y="2085975"/>
            <a:ext cx="2476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>
            <a:off x="690562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a Tree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2400" y="1790700"/>
            <a:ext cx="70104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5200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60912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48736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123348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19796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27257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68675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rot="2537517">
            <a:off x="30448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28384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33766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287338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10350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17843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25320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5489575" y="25336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667702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 rot="19062483" flipH="1">
            <a:off x="33940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31432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>
            <a:off x="33575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 rot="2537517">
            <a:off x="4371975" y="29257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4143375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461486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4419600" y="25336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 rot="19062483" flipH="1">
            <a:off x="4695825" y="29162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 flipH="1">
            <a:off x="4591050" y="1990725"/>
            <a:ext cx="476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>
            <a:off x="574357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Text Box 45"/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a Tree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4991100" y="18288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60531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73263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48736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123348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19796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27257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68294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rot="2537517">
            <a:off x="30448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28384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33766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287338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10350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17843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5320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6727825" y="25336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810577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 rot="19062483" flipH="1">
            <a:off x="33940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31432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>
            <a:off x="33575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 rot="2537517">
            <a:off x="4295775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4067175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4538663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3434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 rot="19062483" flipH="1">
            <a:off x="4619625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4552950" y="2066925"/>
            <a:ext cx="0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8296275" y="1990725"/>
            <a:ext cx="381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 rot="2537517">
            <a:off x="5543550" y="30210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5343525" y="3324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795963" y="3324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5600700" y="26289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 rot="19062483" flipH="1">
            <a:off x="5886450" y="30114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>
            <a:off x="5776913" y="2085975"/>
            <a:ext cx="9525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a Tree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43434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6324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7848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4175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11636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7315200" y="2097088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 rot="2537517">
            <a:off x="1749425" y="29352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562100" y="34401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2081213" y="34401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2222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9699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7086600" y="26400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8296275" y="26590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 rot="19062483" flipH="1">
            <a:off x="2098675" y="29622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1847850" y="2563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20621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 rot="2537517">
            <a:off x="3071813" y="3173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2843213" y="34671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3314700" y="34671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3119438" y="27813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 rot="19062483" flipH="1">
            <a:off x="3395663" y="31638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3300413" y="2028825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8334375" y="2116138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 rot="2537517">
            <a:off x="5305425" y="32210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5105400" y="3524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5557838" y="3524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5362575" y="28289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 rot="19062483" flipH="1">
            <a:off x="5648325" y="32115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5" name="Line 45"/>
          <p:cNvSpPr>
            <a:spLocks noChangeShapeType="1"/>
          </p:cNvSpPr>
          <p:nvPr/>
        </p:nvSpPr>
        <p:spPr bwMode="auto">
          <a:xfrm>
            <a:off x="5562600" y="1905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0770" name="Line 50"/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a Tree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52400" y="1790700"/>
            <a:ext cx="82677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4495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3530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476567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59055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70818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4175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11636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5343525" y="20669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 rot="2537517">
            <a:off x="1635125" y="29543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428750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1966913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2222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9699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5280025" y="26098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778192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rot="19062483" flipH="1">
            <a:off x="1984375" y="29813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1733550" y="2582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19478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rot="2537517">
            <a:off x="2809875" y="3192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581275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3052763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2857500" y="2800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 rot="19062483" flipH="1">
            <a:off x="3133725" y="3182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2995613" y="2028825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>
            <a:off x="78200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 rot="2537517">
            <a:off x="4057650" y="30781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3857625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4310063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4114800" y="26860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 rot="19062483" flipH="1">
            <a:off x="4400550" y="30686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 flipH="1">
            <a:off x="4286250" y="2009775"/>
            <a:ext cx="9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 rot="2537517">
            <a:off x="6419850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6219825" y="34004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1788" name="Text Box 44"/>
          <p:cNvSpPr txBox="1">
            <a:spLocks noChangeArrowheads="1"/>
          </p:cNvSpPr>
          <p:nvPr/>
        </p:nvSpPr>
        <p:spPr bwMode="auto">
          <a:xfrm>
            <a:off x="6672263" y="34004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1789" name="Text Box 45"/>
          <p:cNvSpPr txBox="1">
            <a:spLocks noChangeArrowheads="1"/>
          </p:cNvSpPr>
          <p:nvPr/>
        </p:nvSpPr>
        <p:spPr bwMode="auto">
          <a:xfrm>
            <a:off x="64770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 rot="19062483" flipH="1">
            <a:off x="6762750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>
            <a:off x="6672263" y="2009775"/>
            <a:ext cx="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a Tree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Relaxation</a:t>
            </a:r>
          </a:p>
        </p:txBody>
      </p:sp>
      <p:sp>
        <p:nvSpPr>
          <p:cNvPr id="2467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3810000" cy="4419600"/>
          </a:xfrm>
        </p:spPr>
        <p:txBody>
          <a:bodyPr/>
          <a:lstStyle/>
          <a:p>
            <a:r>
              <a:rPr lang="en-US" sz="2000"/>
              <a:t>Consider an edge </a:t>
            </a:r>
            <a:r>
              <a:rPr lang="en-US" sz="2000" b="1" i="1">
                <a:latin typeface="Times New Roman" pitchFamily="18" charset="0"/>
              </a:rPr>
              <a:t>e </a:t>
            </a:r>
            <a:r>
              <a:rPr lang="en-US" sz="2000" b="1" i="1">
                <a:latin typeface="Symbol" pitchFamily="18" charset="2"/>
              </a:rPr>
              <a:t>=</a:t>
            </a:r>
            <a:r>
              <a:rPr lang="en-US" sz="2000" b="1" i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u,z</a:t>
            </a:r>
            <a:r>
              <a:rPr lang="en-US" sz="2000">
                <a:latin typeface="Times New Roman" pitchFamily="18" charset="0"/>
              </a:rPr>
              <a:t>)</a:t>
            </a:r>
            <a:r>
              <a:rPr lang="en-US" sz="2000"/>
              <a:t> such that</a:t>
            </a:r>
          </a:p>
          <a:p>
            <a:pPr lvl="1"/>
            <a:r>
              <a:rPr lang="en-US" sz="1800" b="1" i="1">
                <a:latin typeface="Times New Roman" pitchFamily="18" charset="0"/>
              </a:rPr>
              <a:t>u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/>
              <a:t>is the vertex most recently added to the cloud</a:t>
            </a:r>
          </a:p>
          <a:p>
            <a:pPr lvl="1"/>
            <a:r>
              <a:rPr lang="en-US" sz="1800" b="1" i="1">
                <a:latin typeface="Times New Roman" pitchFamily="18" charset="0"/>
              </a:rPr>
              <a:t>z</a:t>
            </a:r>
            <a:r>
              <a:rPr lang="en-US" sz="1800"/>
              <a:t> is not in the cloud</a:t>
            </a:r>
          </a:p>
          <a:p>
            <a:endParaRPr lang="en-US" sz="2000"/>
          </a:p>
          <a:p>
            <a:r>
              <a:rPr lang="en-US" sz="2000"/>
              <a:t>The relaxation of edge </a:t>
            </a:r>
            <a:r>
              <a:rPr lang="en-US" sz="2000" b="1" i="1">
                <a:latin typeface="Times New Roman" pitchFamily="18" charset="0"/>
              </a:rPr>
              <a:t>e </a:t>
            </a:r>
            <a:r>
              <a:rPr lang="en-US" sz="2000"/>
              <a:t>updates distance </a:t>
            </a:r>
            <a:r>
              <a:rPr lang="en-US" sz="2000" b="1" i="1">
                <a:latin typeface="Times New Roman" pitchFamily="18" charset="0"/>
              </a:rPr>
              <a:t>d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z</a:t>
            </a:r>
            <a:r>
              <a:rPr lang="en-US" sz="2000">
                <a:latin typeface="Times New Roman" pitchFamily="18" charset="0"/>
              </a:rPr>
              <a:t>) </a:t>
            </a:r>
            <a:r>
              <a:rPr lang="en-US" sz="2000"/>
              <a:t>as follows:</a:t>
            </a:r>
          </a:p>
          <a:p>
            <a:pPr>
              <a:buFont typeface="Wingdings" pitchFamily="2" charset="2"/>
              <a:buNone/>
            </a:pPr>
            <a:r>
              <a:rPr lang="en-US" sz="2000" b="1" i="1">
                <a:latin typeface="Times New Roman" pitchFamily="18" charset="0"/>
              </a:rPr>
              <a:t>	</a:t>
            </a:r>
            <a:r>
              <a:rPr lang="en-US" sz="1800" b="1" i="1">
                <a:latin typeface="Times New Roman" pitchFamily="18" charset="0"/>
              </a:rPr>
              <a:t>d</a:t>
            </a:r>
            <a:r>
              <a:rPr lang="en-US" sz="1800">
                <a:latin typeface="Times New Roman" pitchFamily="18" charset="0"/>
              </a:rPr>
              <a:t>(</a:t>
            </a:r>
            <a:r>
              <a:rPr lang="en-US" sz="1800" b="1" i="1">
                <a:latin typeface="Times New Roman" pitchFamily="18" charset="0"/>
              </a:rPr>
              <a:t>z</a:t>
            </a:r>
            <a:r>
              <a:rPr lang="en-US" sz="1800">
                <a:latin typeface="Times New Roman" pitchFamily="18" charset="0"/>
              </a:rPr>
              <a:t>)</a:t>
            </a:r>
            <a:r>
              <a:rPr lang="en-US" sz="1800"/>
              <a:t> </a:t>
            </a:r>
            <a:r>
              <a:rPr lang="en-US" sz="180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/>
              <a:t> </a:t>
            </a:r>
            <a:r>
              <a:rPr lang="en-US" sz="1800">
                <a:latin typeface="Times New Roman" pitchFamily="18" charset="0"/>
              </a:rPr>
              <a:t>min{</a:t>
            </a:r>
            <a:r>
              <a:rPr lang="en-US" sz="1800" b="1" i="1">
                <a:latin typeface="Times New Roman" pitchFamily="18" charset="0"/>
              </a:rPr>
              <a:t>d</a:t>
            </a:r>
            <a:r>
              <a:rPr lang="en-US" sz="1800">
                <a:latin typeface="Times New Roman" pitchFamily="18" charset="0"/>
              </a:rPr>
              <a:t>(</a:t>
            </a:r>
            <a:r>
              <a:rPr lang="en-US" sz="1800" b="1" i="1">
                <a:latin typeface="Times New Roman" pitchFamily="18" charset="0"/>
              </a:rPr>
              <a:t>z</a:t>
            </a:r>
            <a:r>
              <a:rPr lang="en-US" sz="1800">
                <a:latin typeface="Times New Roman" pitchFamily="18" charset="0"/>
              </a:rPr>
              <a:t>)</a:t>
            </a:r>
            <a:r>
              <a:rPr lang="en-US" sz="1800" b="1" i="1">
                <a:latin typeface="Times New Roman" pitchFamily="18" charset="0"/>
              </a:rPr>
              <a:t>,d</a:t>
            </a:r>
            <a:r>
              <a:rPr lang="en-US" sz="1800">
                <a:latin typeface="Times New Roman" pitchFamily="18" charset="0"/>
              </a:rPr>
              <a:t>(</a:t>
            </a:r>
            <a:r>
              <a:rPr lang="en-US" sz="1800" b="1" i="1">
                <a:latin typeface="Times New Roman" pitchFamily="18" charset="0"/>
              </a:rPr>
              <a:t>u</a:t>
            </a:r>
            <a:r>
              <a:rPr lang="en-US" sz="1800">
                <a:latin typeface="Times New Roman" pitchFamily="18" charset="0"/>
              </a:rPr>
              <a:t>) </a:t>
            </a:r>
            <a:r>
              <a:rPr lang="en-US" sz="1800">
                <a:latin typeface="Symbol" pitchFamily="18" charset="2"/>
                <a:sym typeface="Symbol" pitchFamily="18" charset="2"/>
              </a:rPr>
              <a:t>+ </a:t>
            </a:r>
            <a:r>
              <a:rPr lang="en-US" sz="1800" b="1" i="1">
                <a:latin typeface="Times New Roman" pitchFamily="18" charset="0"/>
              </a:rPr>
              <a:t>weight</a:t>
            </a:r>
            <a:r>
              <a:rPr lang="en-US" sz="1800">
                <a:latin typeface="Times New Roman" pitchFamily="18" charset="0"/>
              </a:rPr>
              <a:t>(</a:t>
            </a:r>
            <a:r>
              <a:rPr lang="en-US" sz="1800" b="1" i="1">
                <a:latin typeface="Times New Roman" pitchFamily="18" charset="0"/>
              </a:rPr>
              <a:t>e</a:t>
            </a:r>
            <a:r>
              <a:rPr lang="en-US" sz="1800">
                <a:latin typeface="Times New Roman" pitchFamily="18" charset="0"/>
              </a:rPr>
              <a:t>)}</a:t>
            </a:r>
          </a:p>
        </p:txBody>
      </p:sp>
      <p:sp>
        <p:nvSpPr>
          <p:cNvPr id="246804" name="AutoShape 20"/>
          <p:cNvSpPr>
            <a:spLocks noChangeArrowheads="1"/>
          </p:cNvSpPr>
          <p:nvPr/>
        </p:nvSpPr>
        <p:spPr bwMode="auto">
          <a:xfrm rot="5400000">
            <a:off x="6324601" y="3971925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01" name="Rectangle 17"/>
          <p:cNvSpPr>
            <a:spLocks noChangeArrowheads="1"/>
          </p:cNvSpPr>
          <p:nvPr/>
        </p:nvSpPr>
        <p:spPr bwMode="auto">
          <a:xfrm>
            <a:off x="7708900" y="2286000"/>
            <a:ext cx="10985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z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en-US" sz="2000">
                <a:solidFill>
                  <a:schemeClr val="tx2"/>
                </a:solidFill>
                <a:latin typeface="Symbol" pitchFamily="18" charset="2"/>
              </a:rPr>
              <a:t>= 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75</a:t>
            </a:r>
          </a:p>
        </p:txBody>
      </p:sp>
      <p:sp>
        <p:nvSpPr>
          <p:cNvPr id="246797" name="Freeform 13"/>
          <p:cNvSpPr>
            <a:spLocks/>
          </p:cNvSpPr>
          <p:nvPr/>
        </p:nvSpPr>
        <p:spPr bwMode="auto">
          <a:xfrm>
            <a:off x="4300538" y="2065338"/>
            <a:ext cx="2844800" cy="1712912"/>
          </a:xfrm>
          <a:custGeom>
            <a:avLst/>
            <a:gdLst/>
            <a:ahLst/>
            <a:cxnLst>
              <a:cxn ang="0">
                <a:pos x="1283" y="31"/>
              </a:cxn>
              <a:cxn ang="0">
                <a:pos x="1739" y="157"/>
              </a:cxn>
              <a:cxn ang="0">
                <a:pos x="1601" y="571"/>
              </a:cxn>
              <a:cxn ang="0">
                <a:pos x="1481" y="1021"/>
              </a:cxn>
              <a:cxn ang="0">
                <a:pos x="761" y="919"/>
              </a:cxn>
              <a:cxn ang="0">
                <a:pos x="173" y="916"/>
              </a:cxn>
              <a:cxn ang="0">
                <a:pos x="17" y="625"/>
              </a:cxn>
              <a:cxn ang="0">
                <a:pos x="275" y="343"/>
              </a:cxn>
              <a:cxn ang="0">
                <a:pos x="1283" y="31"/>
              </a:cxn>
            </a:cxnLst>
            <a:rect l="0" t="0" r="r" b="b"/>
            <a:pathLst>
              <a:path w="1792" h="1079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792" name="Oval 8"/>
          <p:cNvSpPr>
            <a:spLocks noChangeArrowheads="1"/>
          </p:cNvSpPr>
          <p:nvPr/>
        </p:nvSpPr>
        <p:spPr bwMode="auto">
          <a:xfrm>
            <a:off x="8013700" y="2667000"/>
            <a:ext cx="277813" cy="2778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endParaRPr lang="en-US" sz="1800" b="1" i="1">
              <a:latin typeface="Times New Roman" pitchFamily="18" charset="0"/>
            </a:endParaRPr>
          </a:p>
        </p:txBody>
      </p:sp>
      <p:cxnSp>
        <p:nvCxnSpPr>
          <p:cNvPr id="246793" name="AutoShape 9"/>
          <p:cNvCxnSpPr>
            <a:cxnSpLocks noChangeShapeType="1"/>
            <a:stCxn id="246789" idx="7"/>
            <a:endCxn id="246791" idx="2"/>
          </p:cNvCxnSpPr>
          <p:nvPr/>
        </p:nvCxnSpPr>
        <p:spPr bwMode="auto">
          <a:xfrm rot="16200000">
            <a:off x="5400675" y="1895475"/>
            <a:ext cx="500063" cy="18653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6794" name="AutoShape 10"/>
          <p:cNvCxnSpPr>
            <a:cxnSpLocks noChangeShapeType="1"/>
            <a:stCxn id="246789" idx="6"/>
            <a:endCxn id="246798" idx="2"/>
          </p:cNvCxnSpPr>
          <p:nvPr/>
        </p:nvCxnSpPr>
        <p:spPr bwMode="auto">
          <a:xfrm>
            <a:off x="4772025" y="3189288"/>
            <a:ext cx="1587500" cy="168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6795" name="AutoShape 11"/>
          <p:cNvCxnSpPr>
            <a:cxnSpLocks noChangeShapeType="1"/>
            <a:stCxn id="246791" idx="6"/>
            <a:endCxn id="246792" idx="1"/>
          </p:cNvCxnSpPr>
          <p:nvPr/>
        </p:nvCxnSpPr>
        <p:spPr bwMode="auto">
          <a:xfrm>
            <a:off x="6894513" y="2578100"/>
            <a:ext cx="1160462" cy="120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6789" name="Oval 5"/>
          <p:cNvSpPr>
            <a:spLocks noChangeArrowheads="1"/>
          </p:cNvSpPr>
          <p:nvPr/>
        </p:nvSpPr>
        <p:spPr bwMode="auto">
          <a:xfrm>
            <a:off x="4479925" y="3051175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endParaRPr lang="en-US" sz="1800" b="1" i="1">
              <a:latin typeface="Times New Roman" pitchFamily="18" charset="0"/>
            </a:endParaRPr>
          </a:p>
        </p:txBody>
      </p:sp>
      <p:sp>
        <p:nvSpPr>
          <p:cNvPr id="246791" name="Oval 7"/>
          <p:cNvSpPr>
            <a:spLocks noChangeArrowheads="1"/>
          </p:cNvSpPr>
          <p:nvPr/>
        </p:nvSpPr>
        <p:spPr bwMode="auto">
          <a:xfrm>
            <a:off x="6596063" y="2438400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endParaRPr lang="en-US" sz="1800" b="1" i="1">
              <a:latin typeface="Times New Roman" pitchFamily="18" charset="0"/>
            </a:endParaRPr>
          </a:p>
        </p:txBody>
      </p:sp>
      <p:sp>
        <p:nvSpPr>
          <p:cNvPr id="246798" name="Oval 14"/>
          <p:cNvSpPr>
            <a:spLocks noChangeArrowheads="1"/>
          </p:cNvSpPr>
          <p:nvPr/>
        </p:nvSpPr>
        <p:spPr bwMode="auto">
          <a:xfrm>
            <a:off x="6373813" y="3217863"/>
            <a:ext cx="277812" cy="2778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r>
              <a:rPr lang="en-US" sz="1800" b="1" i="1">
                <a:latin typeface="Times New Roman" pitchFamily="18" charset="0"/>
              </a:rPr>
              <a:t> </a:t>
            </a:r>
          </a:p>
        </p:txBody>
      </p:sp>
      <p:cxnSp>
        <p:nvCxnSpPr>
          <p:cNvPr id="246799" name="AutoShape 15"/>
          <p:cNvCxnSpPr>
            <a:cxnSpLocks noChangeShapeType="1"/>
            <a:stCxn id="246798" idx="6"/>
            <a:endCxn id="246792" idx="3"/>
          </p:cNvCxnSpPr>
          <p:nvPr/>
        </p:nvCxnSpPr>
        <p:spPr bwMode="auto">
          <a:xfrm flipV="1">
            <a:off x="6670675" y="2913063"/>
            <a:ext cx="1384300" cy="444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46800" name="Rectangle 16"/>
          <p:cNvSpPr>
            <a:spLocks noChangeArrowheads="1"/>
          </p:cNvSpPr>
          <p:nvPr/>
        </p:nvSpPr>
        <p:spPr bwMode="auto">
          <a:xfrm>
            <a:off x="5994400" y="2128838"/>
            <a:ext cx="1046163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u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en-US" sz="1800">
                <a:solidFill>
                  <a:schemeClr val="tx2"/>
                </a:solidFill>
                <a:latin typeface="Symbol" pitchFamily="18" charset="2"/>
              </a:rPr>
              <a:t>=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50</a:t>
            </a:r>
            <a:endParaRPr lang="en-US" sz="1800" baseline="-250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6802" name="Rectangle 18"/>
          <p:cNvSpPr>
            <a:spLocks noChangeArrowheads="1"/>
          </p:cNvSpPr>
          <p:nvPr/>
        </p:nvSpPr>
        <p:spPr bwMode="auto">
          <a:xfrm rot="230089">
            <a:off x="7327900" y="230505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10</a:t>
            </a:r>
            <a:endParaRPr lang="en-US" sz="1800" baseline="-25000">
              <a:latin typeface="Times New Roman" pitchFamily="18" charset="0"/>
            </a:endParaRPr>
          </a:p>
        </p:txBody>
      </p:sp>
      <p:sp>
        <p:nvSpPr>
          <p:cNvPr id="246805" name="Rectangle 21"/>
          <p:cNvSpPr>
            <a:spLocks noChangeArrowheads="1"/>
          </p:cNvSpPr>
          <p:nvPr/>
        </p:nvSpPr>
        <p:spPr bwMode="auto">
          <a:xfrm>
            <a:off x="8231188" y="2743200"/>
            <a:ext cx="2730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z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46806" name="Rectangle 22"/>
          <p:cNvSpPr>
            <a:spLocks noChangeArrowheads="1"/>
          </p:cNvSpPr>
          <p:nvPr/>
        </p:nvSpPr>
        <p:spPr bwMode="auto">
          <a:xfrm>
            <a:off x="4481513" y="2757488"/>
            <a:ext cx="2730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s</a:t>
            </a:r>
            <a:endParaRPr lang="en-US" sz="18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6807" name="Rectangle 23"/>
          <p:cNvSpPr>
            <a:spLocks noChangeArrowheads="1"/>
          </p:cNvSpPr>
          <p:nvPr/>
        </p:nvSpPr>
        <p:spPr bwMode="auto">
          <a:xfrm>
            <a:off x="6413500" y="2590800"/>
            <a:ext cx="3111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u</a:t>
            </a:r>
            <a:endParaRPr lang="en-US" sz="18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6811" name="Rectangle 27"/>
          <p:cNvSpPr>
            <a:spLocks noChangeArrowheads="1"/>
          </p:cNvSpPr>
          <p:nvPr/>
        </p:nvSpPr>
        <p:spPr bwMode="auto">
          <a:xfrm>
            <a:off x="7707313" y="4756150"/>
            <a:ext cx="10985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z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en-US" sz="2000">
                <a:solidFill>
                  <a:schemeClr val="tx2"/>
                </a:solidFill>
                <a:latin typeface="Symbol" pitchFamily="18" charset="2"/>
              </a:rPr>
              <a:t>= 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60</a:t>
            </a:r>
          </a:p>
        </p:txBody>
      </p:sp>
      <p:sp>
        <p:nvSpPr>
          <p:cNvPr id="246812" name="Freeform 28"/>
          <p:cNvSpPr>
            <a:spLocks/>
          </p:cNvSpPr>
          <p:nvPr/>
        </p:nvSpPr>
        <p:spPr bwMode="auto">
          <a:xfrm>
            <a:off x="4298950" y="4535488"/>
            <a:ext cx="2844800" cy="1712912"/>
          </a:xfrm>
          <a:custGeom>
            <a:avLst/>
            <a:gdLst/>
            <a:ahLst/>
            <a:cxnLst>
              <a:cxn ang="0">
                <a:pos x="1283" y="31"/>
              </a:cxn>
              <a:cxn ang="0">
                <a:pos x="1739" y="157"/>
              </a:cxn>
              <a:cxn ang="0">
                <a:pos x="1601" y="571"/>
              </a:cxn>
              <a:cxn ang="0">
                <a:pos x="1481" y="1021"/>
              </a:cxn>
              <a:cxn ang="0">
                <a:pos x="761" y="919"/>
              </a:cxn>
              <a:cxn ang="0">
                <a:pos x="173" y="916"/>
              </a:cxn>
              <a:cxn ang="0">
                <a:pos x="17" y="625"/>
              </a:cxn>
              <a:cxn ang="0">
                <a:pos x="275" y="343"/>
              </a:cxn>
              <a:cxn ang="0">
                <a:pos x="1283" y="31"/>
              </a:cxn>
            </a:cxnLst>
            <a:rect l="0" t="0" r="r" b="b"/>
            <a:pathLst>
              <a:path w="1792" h="1079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13" name="Oval 29"/>
          <p:cNvSpPr>
            <a:spLocks noChangeArrowheads="1"/>
          </p:cNvSpPr>
          <p:nvPr/>
        </p:nvSpPr>
        <p:spPr bwMode="auto">
          <a:xfrm>
            <a:off x="8012113" y="5137150"/>
            <a:ext cx="277812" cy="2778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endParaRPr lang="en-US" sz="1800" b="1" i="1">
              <a:latin typeface="Times New Roman" pitchFamily="18" charset="0"/>
            </a:endParaRPr>
          </a:p>
        </p:txBody>
      </p:sp>
      <p:cxnSp>
        <p:nvCxnSpPr>
          <p:cNvPr id="246814" name="AutoShape 30"/>
          <p:cNvCxnSpPr>
            <a:cxnSpLocks noChangeShapeType="1"/>
            <a:stCxn id="246817" idx="7"/>
            <a:endCxn id="246818" idx="2"/>
          </p:cNvCxnSpPr>
          <p:nvPr/>
        </p:nvCxnSpPr>
        <p:spPr bwMode="auto">
          <a:xfrm rot="16200000">
            <a:off x="5399087" y="4365626"/>
            <a:ext cx="500063" cy="18653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6815" name="AutoShape 31"/>
          <p:cNvCxnSpPr>
            <a:cxnSpLocks noChangeShapeType="1"/>
            <a:stCxn id="246817" idx="6"/>
            <a:endCxn id="246819" idx="2"/>
          </p:cNvCxnSpPr>
          <p:nvPr/>
        </p:nvCxnSpPr>
        <p:spPr bwMode="auto">
          <a:xfrm>
            <a:off x="4770438" y="5659438"/>
            <a:ext cx="1587500" cy="168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6816" name="AutoShape 32"/>
          <p:cNvCxnSpPr>
            <a:cxnSpLocks noChangeShapeType="1"/>
            <a:stCxn id="246818" idx="6"/>
            <a:endCxn id="246813" idx="1"/>
          </p:cNvCxnSpPr>
          <p:nvPr/>
        </p:nvCxnSpPr>
        <p:spPr bwMode="auto">
          <a:xfrm>
            <a:off x="6892925" y="5048250"/>
            <a:ext cx="1160463" cy="120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46817" name="Oval 33"/>
          <p:cNvSpPr>
            <a:spLocks noChangeArrowheads="1"/>
          </p:cNvSpPr>
          <p:nvPr/>
        </p:nvSpPr>
        <p:spPr bwMode="auto">
          <a:xfrm>
            <a:off x="4478338" y="5521325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endParaRPr lang="en-US" sz="1800" b="1" i="1">
              <a:latin typeface="Times New Roman" pitchFamily="18" charset="0"/>
            </a:endParaRPr>
          </a:p>
        </p:txBody>
      </p:sp>
      <p:sp>
        <p:nvSpPr>
          <p:cNvPr id="246818" name="Oval 34"/>
          <p:cNvSpPr>
            <a:spLocks noChangeArrowheads="1"/>
          </p:cNvSpPr>
          <p:nvPr/>
        </p:nvSpPr>
        <p:spPr bwMode="auto">
          <a:xfrm>
            <a:off x="6594475" y="4908550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endParaRPr lang="en-US" sz="1800" b="1" i="1">
              <a:latin typeface="Times New Roman" pitchFamily="18" charset="0"/>
            </a:endParaRPr>
          </a:p>
        </p:txBody>
      </p:sp>
      <p:sp>
        <p:nvSpPr>
          <p:cNvPr id="246819" name="Oval 35"/>
          <p:cNvSpPr>
            <a:spLocks noChangeArrowheads="1"/>
          </p:cNvSpPr>
          <p:nvPr/>
        </p:nvSpPr>
        <p:spPr bwMode="auto">
          <a:xfrm>
            <a:off x="6372225" y="5688013"/>
            <a:ext cx="277813" cy="2778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r>
              <a:rPr lang="en-US" sz="1800" b="1" i="1">
                <a:latin typeface="Times New Roman" pitchFamily="18" charset="0"/>
              </a:rPr>
              <a:t> </a:t>
            </a:r>
          </a:p>
        </p:txBody>
      </p:sp>
      <p:cxnSp>
        <p:nvCxnSpPr>
          <p:cNvPr id="246820" name="AutoShape 36"/>
          <p:cNvCxnSpPr>
            <a:cxnSpLocks noChangeShapeType="1"/>
            <a:stCxn id="246819" idx="6"/>
            <a:endCxn id="246813" idx="3"/>
          </p:cNvCxnSpPr>
          <p:nvPr/>
        </p:nvCxnSpPr>
        <p:spPr bwMode="auto">
          <a:xfrm flipV="1">
            <a:off x="6669088" y="5383213"/>
            <a:ext cx="1384300" cy="444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246821" name="Rectangle 37"/>
          <p:cNvSpPr>
            <a:spLocks noChangeArrowheads="1"/>
          </p:cNvSpPr>
          <p:nvPr/>
        </p:nvSpPr>
        <p:spPr bwMode="auto">
          <a:xfrm>
            <a:off x="5992813" y="4598988"/>
            <a:ext cx="1046162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u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en-US" sz="1800">
                <a:solidFill>
                  <a:schemeClr val="tx2"/>
                </a:solidFill>
                <a:latin typeface="Symbol" pitchFamily="18" charset="2"/>
              </a:rPr>
              <a:t>=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50</a:t>
            </a:r>
            <a:endParaRPr lang="en-US" sz="1800" baseline="-250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6822" name="Rectangle 38"/>
          <p:cNvSpPr>
            <a:spLocks noChangeArrowheads="1"/>
          </p:cNvSpPr>
          <p:nvPr/>
        </p:nvSpPr>
        <p:spPr bwMode="auto">
          <a:xfrm rot="230089">
            <a:off x="7326313" y="47752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10</a:t>
            </a:r>
            <a:endParaRPr lang="en-US" sz="1800" baseline="-250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6823" name="Rectangle 39"/>
          <p:cNvSpPr>
            <a:spLocks noChangeArrowheads="1"/>
          </p:cNvSpPr>
          <p:nvPr/>
        </p:nvSpPr>
        <p:spPr bwMode="auto">
          <a:xfrm>
            <a:off x="8229600" y="5213350"/>
            <a:ext cx="2730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z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46824" name="Rectangle 40"/>
          <p:cNvSpPr>
            <a:spLocks noChangeArrowheads="1"/>
          </p:cNvSpPr>
          <p:nvPr/>
        </p:nvSpPr>
        <p:spPr bwMode="auto">
          <a:xfrm>
            <a:off x="4479925" y="5227638"/>
            <a:ext cx="2730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s</a:t>
            </a:r>
            <a:endParaRPr lang="en-US" sz="18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6825" name="Rectangle 41"/>
          <p:cNvSpPr>
            <a:spLocks noChangeArrowheads="1"/>
          </p:cNvSpPr>
          <p:nvPr/>
        </p:nvSpPr>
        <p:spPr bwMode="auto">
          <a:xfrm>
            <a:off x="6411913" y="5060950"/>
            <a:ext cx="3111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u</a:t>
            </a:r>
            <a:endParaRPr lang="en-US" sz="18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6827" name="Text Box 43"/>
          <p:cNvSpPr txBox="1">
            <a:spLocks noChangeArrowheads="1"/>
          </p:cNvSpPr>
          <p:nvPr/>
        </p:nvSpPr>
        <p:spPr bwMode="auto">
          <a:xfrm>
            <a:off x="7181850" y="2514600"/>
            <a:ext cx="285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e</a:t>
            </a:r>
          </a:p>
        </p:txBody>
      </p:sp>
      <p:sp>
        <p:nvSpPr>
          <p:cNvPr id="246828" name="Text Box 44"/>
          <p:cNvSpPr txBox="1">
            <a:spLocks noChangeArrowheads="1"/>
          </p:cNvSpPr>
          <p:nvPr/>
        </p:nvSpPr>
        <p:spPr bwMode="auto">
          <a:xfrm>
            <a:off x="7181850" y="5029200"/>
            <a:ext cx="285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52400" y="1790700"/>
            <a:ext cx="76581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 rot="2537517">
            <a:off x="2635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571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5953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4572000" y="265906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7086600" y="24384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rot="19062483" flipH="1">
            <a:off x="6127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3619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>
            <a:off x="5762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 rot="2537517">
            <a:off x="2009775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1781175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2252663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20574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 rot="19062483" flipH="1">
            <a:off x="2333625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rot="2537517">
            <a:off x="3295650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3095625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3548063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33528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2808" name="Line 40"/>
          <p:cNvSpPr>
            <a:spLocks noChangeShapeType="1"/>
          </p:cNvSpPr>
          <p:nvPr/>
        </p:nvSpPr>
        <p:spPr bwMode="auto">
          <a:xfrm rot="19062483" flipH="1">
            <a:off x="3638550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0" name="Line 42"/>
          <p:cNvSpPr>
            <a:spLocks noChangeShapeType="1"/>
          </p:cNvSpPr>
          <p:nvPr/>
        </p:nvSpPr>
        <p:spPr bwMode="auto">
          <a:xfrm rot="2537517">
            <a:off x="5767388" y="28971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1" name="Text Box 43"/>
          <p:cNvSpPr txBox="1">
            <a:spLocks noChangeArrowheads="1"/>
          </p:cNvSpPr>
          <p:nvPr/>
        </p:nvSpPr>
        <p:spPr bwMode="auto">
          <a:xfrm>
            <a:off x="5567363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6019800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2813" name="Text Box 45"/>
          <p:cNvSpPr txBox="1">
            <a:spLocks noChangeArrowheads="1"/>
          </p:cNvSpPr>
          <p:nvPr/>
        </p:nvSpPr>
        <p:spPr bwMode="auto">
          <a:xfrm>
            <a:off x="5824538" y="25050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2814" name="Line 46"/>
          <p:cNvSpPr>
            <a:spLocks noChangeShapeType="1"/>
          </p:cNvSpPr>
          <p:nvPr/>
        </p:nvSpPr>
        <p:spPr bwMode="auto">
          <a:xfrm rot="19062483" flipH="1">
            <a:off x="6110288" y="28876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6" name="Line 48"/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2820" name="Line 52"/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1" name="Line 53"/>
          <p:cNvSpPr>
            <a:spLocks noChangeShapeType="1"/>
          </p:cNvSpPr>
          <p:nvPr/>
        </p:nvSpPr>
        <p:spPr bwMode="auto">
          <a:xfrm>
            <a:off x="22860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>
            <a:off x="35814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3" name="Line 55"/>
          <p:cNvSpPr>
            <a:spLocks noChangeShapeType="1"/>
          </p:cNvSpPr>
          <p:nvPr/>
        </p:nvSpPr>
        <p:spPr bwMode="auto">
          <a:xfrm>
            <a:off x="4800600" y="2114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>
            <a:off x="601980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5" name="Line 57"/>
          <p:cNvSpPr>
            <a:spLocks noChangeShapeType="1"/>
          </p:cNvSpPr>
          <p:nvPr/>
        </p:nvSpPr>
        <p:spPr bwMode="auto">
          <a:xfrm>
            <a:off x="723900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a Tree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7848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 rot="2537517">
            <a:off x="2635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71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953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4572000" y="265906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8362950" y="24384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rot="19062483" flipH="1">
            <a:off x="6127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619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5762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rot="2537517">
            <a:off x="2009775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1781175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252663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0574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rot="19062483" flipH="1">
            <a:off x="2333625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 rot="2537517">
            <a:off x="3295650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3095625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3548063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33528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 rot="19062483" flipH="1">
            <a:off x="3638550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rot="2537517">
            <a:off x="5767388" y="28971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5567363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6019800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5824538" y="25050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 rot="19062483" flipH="1">
            <a:off x="6110288" y="28876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 rot="2537517">
            <a:off x="7124700" y="29051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6924675" y="3208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7377113" y="3208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7181850" y="25130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 rot="19062483" flipH="1">
            <a:off x="7467600" y="28956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>
            <a:off x="22860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35814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2" name="Line 40"/>
          <p:cNvSpPr>
            <a:spLocks noChangeShapeType="1"/>
          </p:cNvSpPr>
          <p:nvPr/>
        </p:nvSpPr>
        <p:spPr bwMode="auto">
          <a:xfrm>
            <a:off x="4800600" y="2114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3" name="Line 41"/>
          <p:cNvSpPr>
            <a:spLocks noChangeShapeType="1"/>
          </p:cNvSpPr>
          <p:nvPr/>
        </p:nvSpPr>
        <p:spPr bwMode="auto">
          <a:xfrm>
            <a:off x="601980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Line 42"/>
          <p:cNvSpPr>
            <a:spLocks noChangeShapeType="1"/>
          </p:cNvSpPr>
          <p:nvPr/>
        </p:nvSpPr>
        <p:spPr bwMode="auto">
          <a:xfrm>
            <a:off x="851535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5" name="Line 43"/>
          <p:cNvSpPr>
            <a:spLocks noChangeShapeType="1"/>
          </p:cNvSpPr>
          <p:nvPr/>
        </p:nvSpPr>
        <p:spPr bwMode="auto">
          <a:xfrm>
            <a:off x="7391400" y="19621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a Tree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1790700"/>
            <a:ext cx="64579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rot="2537517">
            <a:off x="3335338" y="5259388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048000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514725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1962150" y="26781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5753100" y="24574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rot="19062483" flipH="1">
            <a:off x="3622675" y="5270500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3424238" y="4872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rot="2537517">
            <a:off x="4184650" y="5254625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4005263" y="55292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4457700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4148138" y="4872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 rot="19062483" flipH="1">
            <a:off x="4479925" y="5278438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 rot="2537517">
            <a:off x="685800" y="30019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485775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938213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742950" y="26098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 rot="19062483" flipH="1">
            <a:off x="1028700" y="2992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 rot="2537517">
            <a:off x="3157538" y="29162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295751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3409950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3214688" y="25241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 rot="19062483" flipH="1">
            <a:off x="3500438" y="29067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 rot="2537517">
            <a:off x="4514850" y="2924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4314825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4767263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4572000" y="2532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 rot="19062483" flipH="1">
            <a:off x="4857750" y="2914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97155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2190750" y="2133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>
            <a:off x="3409950" y="20002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5905500" y="19240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478155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3771900" y="42910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 rot="2537517">
            <a:off x="3760788" y="4656138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62" name="Line 46"/>
          <p:cNvSpPr>
            <a:spLocks noChangeShapeType="1"/>
          </p:cNvSpPr>
          <p:nvPr/>
        </p:nvSpPr>
        <p:spPr bwMode="auto">
          <a:xfrm rot="19062483" flipH="1">
            <a:off x="4165600" y="4646613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a Tree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52400" y="1790700"/>
            <a:ext cx="80010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rot="2537517">
            <a:off x="5678488" y="34591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391150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857875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1962150" y="26781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7581900" y="26590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rot="19062483" flipH="1">
            <a:off x="5965825" y="34702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5767388" y="3071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rot="2537517">
            <a:off x="6527800" y="34544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6348413" y="3729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6800850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6491288" y="3071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 rot="19062483" flipH="1">
            <a:off x="6823075" y="34782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 rot="2537517">
            <a:off x="685800" y="30019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485775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938213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742950" y="26098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 rot="19062483" flipH="1">
            <a:off x="1028700" y="2992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 rot="2537517">
            <a:off x="3157538" y="29162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295751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3409950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3214688" y="25241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 rot="19062483" flipH="1">
            <a:off x="3500438" y="29067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 rot="2537517">
            <a:off x="4514850" y="2924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4314825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4767263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4572000" y="2532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 rot="19062483" flipH="1">
            <a:off x="4857750" y="2914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97155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2190750" y="2133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>
            <a:off x="3409950" y="20002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7734300" y="21256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478155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6115050" y="24907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rot="2537517">
            <a:off x="6103938" y="28559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4" name="Line 44"/>
          <p:cNvSpPr>
            <a:spLocks noChangeShapeType="1"/>
          </p:cNvSpPr>
          <p:nvPr/>
        </p:nvSpPr>
        <p:spPr bwMode="auto">
          <a:xfrm rot="19062483" flipH="1">
            <a:off x="6508750" y="28463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5" name="Line 45"/>
          <p:cNvSpPr>
            <a:spLocks noChangeShapeType="1"/>
          </p:cNvSpPr>
          <p:nvPr/>
        </p:nvSpPr>
        <p:spPr bwMode="auto">
          <a:xfrm>
            <a:off x="6267450" y="19161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a Tree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7650" y="1790700"/>
            <a:ext cx="51816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rot="2537517">
            <a:off x="3163888" y="33829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2876550" y="3648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343275" y="3648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633663" y="5054600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781550" y="25828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rot="19062483" flipH="1">
            <a:off x="3451225" y="33940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3252788" y="2995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rot="2537517">
            <a:off x="4013200" y="33782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3833813" y="3652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4286250" y="3648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3976688" y="2995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 rot="19062483" flipH="1">
            <a:off x="4308475" y="34020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 rot="2537517">
            <a:off x="1966913" y="5421313"/>
            <a:ext cx="36512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1724025" y="5610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2176463" y="5610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1938338" y="50673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 rot="19062483" flipH="1">
            <a:off x="2374900" y="5418138"/>
            <a:ext cx="14288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rot="2537517">
            <a:off x="642938" y="28400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442913" y="3143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895350" y="3143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700088" y="24479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 rot="19062483" flipH="1">
            <a:off x="985838" y="28305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 rot="2537517">
            <a:off x="2000250" y="28479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1800225" y="31511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2252663" y="31511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2057400" y="2455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 rot="19062483" flipH="1">
            <a:off x="2343150" y="28384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>
            <a:off x="2709863" y="4948238"/>
            <a:ext cx="138112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>
            <a:off x="895350" y="19240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>
            <a:off x="49339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5" name="Line 41"/>
          <p:cNvSpPr>
            <a:spLocks noChangeShapeType="1"/>
          </p:cNvSpPr>
          <p:nvPr/>
        </p:nvSpPr>
        <p:spPr bwMode="auto">
          <a:xfrm>
            <a:off x="226695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3600450" y="2414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6907" name="Line 43"/>
          <p:cNvSpPr>
            <a:spLocks noChangeShapeType="1"/>
          </p:cNvSpPr>
          <p:nvPr/>
        </p:nvSpPr>
        <p:spPr bwMode="auto">
          <a:xfrm rot="2537517">
            <a:off x="3589338" y="27797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8" name="Line 44"/>
          <p:cNvSpPr>
            <a:spLocks noChangeShapeType="1"/>
          </p:cNvSpPr>
          <p:nvPr/>
        </p:nvSpPr>
        <p:spPr bwMode="auto">
          <a:xfrm rot="19062483" flipH="1">
            <a:off x="3994150" y="27701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9" name="Line 45"/>
          <p:cNvSpPr>
            <a:spLocks noChangeShapeType="1"/>
          </p:cNvSpPr>
          <p:nvPr/>
        </p:nvSpPr>
        <p:spPr bwMode="auto">
          <a:xfrm>
            <a:off x="3752850" y="18399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2352675" y="45624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6911" name="Line 47"/>
          <p:cNvSpPr>
            <a:spLocks noChangeShapeType="1"/>
          </p:cNvSpPr>
          <p:nvPr/>
        </p:nvSpPr>
        <p:spPr bwMode="auto">
          <a:xfrm rot="2537517" flipH="1">
            <a:off x="2309813" y="4892675"/>
            <a:ext cx="539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a Tree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47650" y="1790700"/>
            <a:ext cx="86677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5830888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7985125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 rot="2537517">
            <a:off x="4192588" y="36115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9052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4371975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7200900" y="31400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843915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rot="19062483" flipH="1">
            <a:off x="4479925" y="36226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42814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 rot="2537517">
            <a:off x="5041900" y="36068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4862513" y="38814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53149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50053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rot="19062483" flipH="1">
            <a:off x="5337175" y="36306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rot="2537517">
            <a:off x="6386513" y="34067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6143625" y="35956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6596063" y="35956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6357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 rot="19062483" flipH="1">
            <a:off x="6794500" y="34036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 rot="2537517">
            <a:off x="814388" y="29924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614363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1066800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871538" y="26003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 rot="19062483" flipH="1">
            <a:off x="1157288" y="2982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 rot="2537517">
            <a:off x="2571750" y="29813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2371725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2824163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2628900" y="2589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 rot="19062483" flipH="1">
            <a:off x="2914650" y="2971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>
            <a:off x="7129463" y="29337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>
            <a:off x="106680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>
            <a:off x="859155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Line 40"/>
          <p:cNvSpPr>
            <a:spLocks noChangeShapeType="1"/>
          </p:cNvSpPr>
          <p:nvPr/>
        </p:nvSpPr>
        <p:spPr bwMode="auto">
          <a:xfrm>
            <a:off x="2838450" y="20383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4629150" y="2643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7930" name="Line 42"/>
          <p:cNvSpPr>
            <a:spLocks noChangeShapeType="1"/>
          </p:cNvSpPr>
          <p:nvPr/>
        </p:nvSpPr>
        <p:spPr bwMode="auto">
          <a:xfrm rot="2537517">
            <a:off x="4618038" y="30083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Line 43"/>
          <p:cNvSpPr>
            <a:spLocks noChangeShapeType="1"/>
          </p:cNvSpPr>
          <p:nvPr/>
        </p:nvSpPr>
        <p:spPr bwMode="auto">
          <a:xfrm rot="19062483" flipH="1">
            <a:off x="5022850" y="29987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2" name="Line 44"/>
          <p:cNvSpPr>
            <a:spLocks noChangeShapeType="1"/>
          </p:cNvSpPr>
          <p:nvPr/>
        </p:nvSpPr>
        <p:spPr bwMode="auto">
          <a:xfrm>
            <a:off x="478155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3" name="Text Box 45"/>
          <p:cNvSpPr txBox="1">
            <a:spLocks noChangeArrowheads="1"/>
          </p:cNvSpPr>
          <p:nvPr/>
        </p:nvSpPr>
        <p:spPr bwMode="auto">
          <a:xfrm>
            <a:off x="6772275" y="25479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7934" name="Line 46"/>
          <p:cNvSpPr>
            <a:spLocks noChangeShapeType="1"/>
          </p:cNvSpPr>
          <p:nvPr/>
        </p:nvSpPr>
        <p:spPr bwMode="auto">
          <a:xfrm rot="2537517" flipH="1">
            <a:off x="6729413" y="28781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5" name="Line 47"/>
          <p:cNvSpPr>
            <a:spLocks noChangeShapeType="1"/>
          </p:cNvSpPr>
          <p:nvPr/>
        </p:nvSpPr>
        <p:spPr bwMode="auto">
          <a:xfrm>
            <a:off x="7029450" y="20113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6" name="Text Box 48"/>
          <p:cNvSpPr txBox="1">
            <a:spLocks noChangeArrowheads="1"/>
          </p:cNvSpPr>
          <p:nvPr/>
        </p:nvSpPr>
        <p:spPr bwMode="auto">
          <a:xfrm>
            <a:off x="403225" y="4897438"/>
            <a:ext cx="81597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/>
              <a:t>What is happening to the characters with a low number of occurrences?</a:t>
            </a:r>
          </a:p>
        </p:txBody>
      </p:sp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Building a Tree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47650" y="1790700"/>
            <a:ext cx="56388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rot="2537517">
            <a:off x="554038" y="344011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2667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733425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3429000" y="31781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9149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 rot="19062483" flipH="1">
            <a:off x="841375" y="345122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642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rot="2537517">
            <a:off x="1403350" y="343535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1223963" y="37099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16764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13668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rot="19062483" flipH="1">
            <a:off x="1698625" y="345916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rot="2537517">
            <a:off x="2614613" y="34448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2371725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2824163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2586038" y="3090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 rot="19062483" flipH="1">
            <a:off x="3022600" y="34417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 rot="2537517">
            <a:off x="6091238" y="50498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5891213" y="53530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6343650" y="53530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6148388" y="46577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 rot="19062483" flipH="1">
            <a:off x="6434138" y="50403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 rot="2537517">
            <a:off x="7067550" y="50387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6867525" y="53419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7319963" y="53419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7124700" y="4646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8946" name="Line 34"/>
          <p:cNvSpPr>
            <a:spLocks noChangeShapeType="1"/>
          </p:cNvSpPr>
          <p:nvPr/>
        </p:nvSpPr>
        <p:spPr bwMode="auto">
          <a:xfrm rot="19062483" flipH="1">
            <a:off x="7410450" y="50292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>
            <a:off x="3357563" y="29718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 flipH="1">
            <a:off x="6348413" y="43529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50673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>
            <a:off x="6981825" y="43481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1" name="Text Box 39"/>
          <p:cNvSpPr txBox="1">
            <a:spLocks noChangeArrowheads="1"/>
          </p:cNvSpPr>
          <p:nvPr/>
        </p:nvSpPr>
        <p:spPr bwMode="auto">
          <a:xfrm>
            <a:off x="990600" y="24717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 rot="2537517">
            <a:off x="979488" y="283686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 rot="19062483" flipH="1">
            <a:off x="1384300" y="282733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1143000" y="18970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5" name="Text Box 43"/>
          <p:cNvSpPr txBox="1">
            <a:spLocks noChangeArrowheads="1"/>
          </p:cNvSpPr>
          <p:nvPr/>
        </p:nvSpPr>
        <p:spPr bwMode="auto">
          <a:xfrm>
            <a:off x="3000375" y="2586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8956" name="Line 44"/>
          <p:cNvSpPr>
            <a:spLocks noChangeShapeType="1"/>
          </p:cNvSpPr>
          <p:nvPr/>
        </p:nvSpPr>
        <p:spPr bwMode="auto">
          <a:xfrm rot="2537517" flipH="1">
            <a:off x="2957513" y="29162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7" name="Line 45"/>
          <p:cNvSpPr>
            <a:spLocks noChangeShapeType="1"/>
          </p:cNvSpPr>
          <p:nvPr/>
        </p:nvSpPr>
        <p:spPr bwMode="auto">
          <a:xfrm>
            <a:off x="32575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Text Box 47"/>
          <p:cNvSpPr txBox="1">
            <a:spLocks noChangeArrowheads="1"/>
          </p:cNvSpPr>
          <p:nvPr/>
        </p:nvSpPr>
        <p:spPr bwMode="auto">
          <a:xfrm>
            <a:off x="6643688" y="39719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a Tree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47650" y="1790700"/>
            <a:ext cx="77914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rot="2537517">
            <a:off x="554038" y="344011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667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733425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429000" y="31781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49149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 rot="19062483" flipH="1">
            <a:off x="841375" y="345122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642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rot="2537517">
            <a:off x="1403350" y="343535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1223963" y="37099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16764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13668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rot="19062483" flipH="1">
            <a:off x="1698625" y="345916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rot="2537517">
            <a:off x="2614613" y="34448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2371725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2824163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2586038" y="3090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rot="19062483" flipH="1">
            <a:off x="3022600" y="34417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 rot="2537517">
            <a:off x="6091238" y="36972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5891213" y="4000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6343650" y="4000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6148388" y="33051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rot="19062483" flipH="1">
            <a:off x="6434138" y="36877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 rot="2537517">
            <a:off x="7067550" y="3686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6867525" y="3989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7319963" y="3989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7124700" y="3294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 rot="19062483" flipH="1">
            <a:off x="7410450" y="3676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3357563" y="29718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 flipH="1">
            <a:off x="6348413" y="300037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50673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>
            <a:off x="6981825" y="299561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990600" y="24717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9974" name="Line 38"/>
          <p:cNvSpPr>
            <a:spLocks noChangeShapeType="1"/>
          </p:cNvSpPr>
          <p:nvPr/>
        </p:nvSpPr>
        <p:spPr bwMode="auto">
          <a:xfrm rot="2537517">
            <a:off x="979488" y="283686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 rot="19062483" flipH="1">
            <a:off x="1384300" y="282733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6" name="Line 40"/>
          <p:cNvSpPr>
            <a:spLocks noChangeShapeType="1"/>
          </p:cNvSpPr>
          <p:nvPr/>
        </p:nvSpPr>
        <p:spPr bwMode="auto">
          <a:xfrm>
            <a:off x="1143000" y="18970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Text Box 41"/>
          <p:cNvSpPr txBox="1">
            <a:spLocks noChangeArrowheads="1"/>
          </p:cNvSpPr>
          <p:nvPr/>
        </p:nvSpPr>
        <p:spPr bwMode="auto">
          <a:xfrm>
            <a:off x="3000375" y="2586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9978" name="Line 42"/>
          <p:cNvSpPr>
            <a:spLocks noChangeShapeType="1"/>
          </p:cNvSpPr>
          <p:nvPr/>
        </p:nvSpPr>
        <p:spPr bwMode="auto">
          <a:xfrm rot="2537517" flipH="1">
            <a:off x="2957513" y="29162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Line 43"/>
          <p:cNvSpPr>
            <a:spLocks noChangeShapeType="1"/>
          </p:cNvSpPr>
          <p:nvPr/>
        </p:nvSpPr>
        <p:spPr bwMode="auto">
          <a:xfrm>
            <a:off x="32575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0" name="Text Box 44"/>
          <p:cNvSpPr txBox="1">
            <a:spLocks noChangeArrowheads="1"/>
          </p:cNvSpPr>
          <p:nvPr/>
        </p:nvSpPr>
        <p:spPr bwMode="auto">
          <a:xfrm>
            <a:off x="6643688" y="26193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9981" name="Line 45"/>
          <p:cNvSpPr>
            <a:spLocks noChangeShapeType="1"/>
          </p:cNvSpPr>
          <p:nvPr/>
        </p:nvSpPr>
        <p:spPr bwMode="auto">
          <a:xfrm>
            <a:off x="5886450" y="181927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2" name="Line 46"/>
          <p:cNvSpPr>
            <a:spLocks noChangeShapeType="1"/>
          </p:cNvSpPr>
          <p:nvPr/>
        </p:nvSpPr>
        <p:spPr bwMode="auto">
          <a:xfrm>
            <a:off x="685800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a Tree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47650" y="1790700"/>
            <a:ext cx="35242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rot="2537517">
            <a:off x="4935538" y="49831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4648200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5114925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7581900" y="47974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762000" y="26209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 rot="19062483" flipH="1">
            <a:off x="5222875" y="49942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5024438" y="4595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 rot="2537517">
            <a:off x="5784850" y="49784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5605463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6057900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5748338" y="4595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rot="19062483" flipH="1">
            <a:off x="6080125" y="50022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rot="2537517">
            <a:off x="6767513" y="50641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6524625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6977063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738938" y="4710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 rot="19062483" flipH="1">
            <a:off x="7175500" y="50609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 rot="2537517">
            <a:off x="2071688" y="35639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1871663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2324100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128838" y="31718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 rot="19062483" flipH="1">
            <a:off x="2414588" y="3554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 rot="2537517">
            <a:off x="3048000" y="35528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847975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3300413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3105150" y="3160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 rot="19062483" flipH="1">
            <a:off x="3390900" y="3543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>
            <a:off x="7510463" y="45910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H="1">
            <a:off x="2328863" y="28670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9144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>
            <a:off x="2962275" y="28622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5372100" y="40147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 rot="2537517">
            <a:off x="5360988" y="43799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 rot="19062483" flipH="1">
            <a:off x="5765800" y="43703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 flipH="1">
            <a:off x="5762625" y="38068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7153275" y="42052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 rot="2537517" flipH="1">
            <a:off x="7110413" y="45354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3" name="Line 43"/>
          <p:cNvSpPr>
            <a:spLocks noChangeShapeType="1"/>
          </p:cNvSpPr>
          <p:nvPr/>
        </p:nvSpPr>
        <p:spPr bwMode="auto">
          <a:xfrm>
            <a:off x="6634163" y="38115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4" name="Text Box 44"/>
          <p:cNvSpPr txBox="1">
            <a:spLocks noChangeArrowheads="1"/>
          </p:cNvSpPr>
          <p:nvPr/>
        </p:nvSpPr>
        <p:spPr bwMode="auto">
          <a:xfrm>
            <a:off x="2624138" y="2486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1006" name="Line 46"/>
          <p:cNvSpPr>
            <a:spLocks noChangeShapeType="1"/>
          </p:cNvSpPr>
          <p:nvPr/>
        </p:nvSpPr>
        <p:spPr bwMode="auto">
          <a:xfrm>
            <a:off x="2838450" y="19351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7" name="Text Box 47"/>
          <p:cNvSpPr txBox="1">
            <a:spLocks noChangeArrowheads="1"/>
          </p:cNvSpPr>
          <p:nvPr/>
        </p:nvSpPr>
        <p:spPr bwMode="auto">
          <a:xfrm>
            <a:off x="6096000" y="34480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a Tree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47650" y="1790700"/>
            <a:ext cx="6343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 rot="2537517">
            <a:off x="4173538" y="41068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886200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352925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6819900" y="39211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762000" y="26209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rot="19062483" flipH="1">
            <a:off x="4460875" y="41179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4262438" y="3719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rot="2537517">
            <a:off x="5022850" y="41021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4843463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5295900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4986338" y="3719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rot="19062483" flipH="1">
            <a:off x="5318125" y="41259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rot="2537517">
            <a:off x="6005513" y="41878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5762625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6215063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5976938" y="3833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 rot="19062483" flipH="1">
            <a:off x="6413500" y="41846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 rot="2537517">
            <a:off x="2071688" y="35639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1871663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2324100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2128838" y="31718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 rot="19062483" flipH="1">
            <a:off x="2414588" y="3554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 rot="2537517">
            <a:off x="3048000" y="35528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2847975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3300413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auto">
          <a:xfrm>
            <a:off x="3105150" y="3160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 rot="19062483" flipH="1">
            <a:off x="3390900" y="3543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>
            <a:off x="6748463" y="37147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 flipH="1">
            <a:off x="2328863" y="28670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9144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2962275" y="28622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4610100" y="31384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3046" name="Line 38"/>
          <p:cNvSpPr>
            <a:spLocks noChangeShapeType="1"/>
          </p:cNvSpPr>
          <p:nvPr/>
        </p:nvSpPr>
        <p:spPr bwMode="auto">
          <a:xfrm rot="2537517">
            <a:off x="4598988" y="35036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 rot="19062483" flipH="1">
            <a:off x="5003800" y="34940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 flipH="1">
            <a:off x="5000625" y="29305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9" name="Text Box 41"/>
          <p:cNvSpPr txBox="1">
            <a:spLocks noChangeArrowheads="1"/>
          </p:cNvSpPr>
          <p:nvPr/>
        </p:nvSpPr>
        <p:spPr bwMode="auto">
          <a:xfrm>
            <a:off x="6391275" y="33289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3050" name="Line 42"/>
          <p:cNvSpPr>
            <a:spLocks noChangeShapeType="1"/>
          </p:cNvSpPr>
          <p:nvPr/>
        </p:nvSpPr>
        <p:spPr bwMode="auto">
          <a:xfrm rot="2537517" flipH="1">
            <a:off x="6348413" y="36591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1" name="Line 43"/>
          <p:cNvSpPr>
            <a:spLocks noChangeShapeType="1"/>
          </p:cNvSpPr>
          <p:nvPr/>
        </p:nvSpPr>
        <p:spPr bwMode="auto">
          <a:xfrm>
            <a:off x="5872163" y="29352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2" name="Text Box 44"/>
          <p:cNvSpPr txBox="1">
            <a:spLocks noChangeArrowheads="1"/>
          </p:cNvSpPr>
          <p:nvPr/>
        </p:nvSpPr>
        <p:spPr bwMode="auto">
          <a:xfrm>
            <a:off x="2624138" y="2486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3053" name="Line 45"/>
          <p:cNvSpPr>
            <a:spLocks noChangeShapeType="1"/>
          </p:cNvSpPr>
          <p:nvPr/>
        </p:nvSpPr>
        <p:spPr bwMode="auto">
          <a:xfrm>
            <a:off x="2838450" y="19351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4" name="Text Box 46"/>
          <p:cNvSpPr txBox="1">
            <a:spLocks noChangeArrowheads="1"/>
          </p:cNvSpPr>
          <p:nvPr/>
        </p:nvSpPr>
        <p:spPr bwMode="auto">
          <a:xfrm>
            <a:off x="5334000" y="25717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3055" name="Line 47"/>
          <p:cNvSpPr>
            <a:spLocks noChangeShapeType="1"/>
          </p:cNvSpPr>
          <p:nvPr/>
        </p:nvSpPr>
        <p:spPr bwMode="auto">
          <a:xfrm>
            <a:off x="5619750" y="20304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a Tree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03" name="Freeform 71"/>
          <p:cNvSpPr>
            <a:spLocks/>
          </p:cNvSpPr>
          <p:nvPr/>
        </p:nvSpPr>
        <p:spPr bwMode="auto">
          <a:xfrm>
            <a:off x="2011363" y="1436688"/>
            <a:ext cx="1044575" cy="736600"/>
          </a:xfrm>
          <a:custGeom>
            <a:avLst/>
            <a:gdLst/>
            <a:ahLst/>
            <a:cxnLst>
              <a:cxn ang="0">
                <a:pos x="329" y="13"/>
              </a:cxn>
              <a:cxn ang="0">
                <a:pos x="653" y="259"/>
              </a:cxn>
              <a:cxn ang="0">
                <a:pos x="299" y="451"/>
              </a:cxn>
              <a:cxn ang="0">
                <a:pos x="5" y="181"/>
              </a:cxn>
              <a:cxn ang="0">
                <a:pos x="329" y="13"/>
              </a:cxn>
            </a:cxnLst>
            <a:rect l="0" t="0" r="r" b="b"/>
            <a:pathLst>
              <a:path w="658" h="464">
                <a:moveTo>
                  <a:pt x="329" y="13"/>
                </a:moveTo>
                <a:cubicBezTo>
                  <a:pt x="437" y="26"/>
                  <a:pt x="658" y="186"/>
                  <a:pt x="653" y="259"/>
                </a:cubicBezTo>
                <a:cubicBezTo>
                  <a:pt x="647" y="328"/>
                  <a:pt x="407" y="464"/>
                  <a:pt x="299" y="451"/>
                </a:cubicBezTo>
                <a:cubicBezTo>
                  <a:pt x="191" y="438"/>
                  <a:pt x="0" y="254"/>
                  <a:pt x="5" y="181"/>
                </a:cubicBezTo>
                <a:cubicBezTo>
                  <a:pt x="10" y="108"/>
                  <a:pt x="221" y="0"/>
                  <a:pt x="329" y="13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248835" name="Oval 3"/>
          <p:cNvSpPr>
            <a:spLocks noChangeAspect="1" noChangeArrowheads="1"/>
          </p:cNvSpPr>
          <p:nvPr/>
        </p:nvSpPr>
        <p:spPr bwMode="auto">
          <a:xfrm rot="21600000">
            <a:off x="2287588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48836" name="Oval 4"/>
          <p:cNvSpPr>
            <a:spLocks noChangeAspect="1" noChangeArrowheads="1"/>
          </p:cNvSpPr>
          <p:nvPr/>
        </p:nvSpPr>
        <p:spPr bwMode="auto">
          <a:xfrm rot="21600000">
            <a:off x="914400" y="2482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48837" name="Oval 5"/>
          <p:cNvSpPr>
            <a:spLocks noChangeAspect="1" noChangeArrowheads="1"/>
          </p:cNvSpPr>
          <p:nvPr/>
        </p:nvSpPr>
        <p:spPr bwMode="auto">
          <a:xfrm rot="21600000">
            <a:off x="2286000" y="16764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48838" name="Oval 6"/>
          <p:cNvSpPr>
            <a:spLocks noChangeAspect="1" noChangeArrowheads="1"/>
          </p:cNvSpPr>
          <p:nvPr/>
        </p:nvSpPr>
        <p:spPr bwMode="auto">
          <a:xfrm rot="21600000">
            <a:off x="1524000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48839" name="AutoShape 7"/>
          <p:cNvCxnSpPr>
            <a:cxnSpLocks noChangeAspect="1" noChangeShapeType="1"/>
            <a:stCxn id="248837" idx="2"/>
            <a:endCxn id="248836" idx="0"/>
          </p:cNvCxnSpPr>
          <p:nvPr/>
        </p:nvCxnSpPr>
        <p:spPr bwMode="auto">
          <a:xfrm rot="10800000" flipV="1">
            <a:off x="1096963" y="1858963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8840" name="AutoShape 8"/>
          <p:cNvCxnSpPr>
            <a:cxnSpLocks noChangeAspect="1" noChangeShapeType="1"/>
            <a:stCxn id="248838" idx="2"/>
            <a:endCxn id="248836" idx="4"/>
          </p:cNvCxnSpPr>
          <p:nvPr/>
        </p:nvCxnSpPr>
        <p:spPr bwMode="auto">
          <a:xfrm rot="10800000">
            <a:off x="1096963" y="2857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8841" name="AutoShape 9"/>
          <p:cNvCxnSpPr>
            <a:cxnSpLocks noChangeAspect="1" noChangeShapeType="1"/>
            <a:stCxn id="248838" idx="6"/>
            <a:endCxn id="248835" idx="3"/>
          </p:cNvCxnSpPr>
          <p:nvPr/>
        </p:nvCxnSpPr>
        <p:spPr bwMode="auto">
          <a:xfrm flipV="1">
            <a:off x="1898650" y="28051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8842" name="AutoShape 10"/>
          <p:cNvCxnSpPr>
            <a:cxnSpLocks noChangeAspect="1" noChangeShapeType="1"/>
            <a:stCxn id="248837" idx="4"/>
            <a:endCxn id="248835" idx="0"/>
          </p:cNvCxnSpPr>
          <p:nvPr/>
        </p:nvCxnSpPr>
        <p:spPr bwMode="auto">
          <a:xfrm>
            <a:off x="2468563" y="2060575"/>
            <a:ext cx="1587" cy="4111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8843" name="AutoShape 11"/>
          <p:cNvCxnSpPr>
            <a:cxnSpLocks noChangeAspect="1" noChangeShapeType="1"/>
            <a:stCxn id="248836" idx="6"/>
            <a:endCxn id="248835" idx="2"/>
          </p:cNvCxnSpPr>
          <p:nvPr/>
        </p:nvCxnSpPr>
        <p:spPr bwMode="auto">
          <a:xfrm>
            <a:off x="1289050" y="2665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8844" name="Oval 12"/>
          <p:cNvSpPr>
            <a:spLocks noChangeAspect="1" noChangeArrowheads="1"/>
          </p:cNvSpPr>
          <p:nvPr/>
        </p:nvSpPr>
        <p:spPr bwMode="auto">
          <a:xfrm rot="21600000">
            <a:off x="3649663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48845" name="AutoShape 13"/>
          <p:cNvCxnSpPr>
            <a:cxnSpLocks noChangeAspect="1" noChangeShapeType="1"/>
            <a:stCxn id="248848" idx="6"/>
            <a:endCxn id="248844" idx="4"/>
          </p:cNvCxnSpPr>
          <p:nvPr/>
        </p:nvCxnSpPr>
        <p:spPr bwMode="auto">
          <a:xfrm flipV="1">
            <a:off x="3413125" y="28575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8846" name="AutoShape 14"/>
          <p:cNvCxnSpPr>
            <a:cxnSpLocks noChangeAspect="1" noChangeShapeType="1"/>
            <a:stCxn id="248844" idx="0"/>
            <a:endCxn id="248837" idx="6"/>
          </p:cNvCxnSpPr>
          <p:nvPr/>
        </p:nvCxnSpPr>
        <p:spPr bwMode="auto">
          <a:xfrm rot="5400000" flipH="1">
            <a:off x="2944812" y="1584326"/>
            <a:ext cx="612775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8847" name="AutoShape 15"/>
          <p:cNvCxnSpPr>
            <a:cxnSpLocks noChangeAspect="1" noChangeShapeType="1"/>
            <a:stCxn id="248835" idx="6"/>
            <a:endCxn id="248844" idx="2"/>
          </p:cNvCxnSpPr>
          <p:nvPr/>
        </p:nvCxnSpPr>
        <p:spPr bwMode="auto">
          <a:xfrm>
            <a:off x="2662238" y="2665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8848" name="Oval 16"/>
          <p:cNvSpPr>
            <a:spLocks noChangeAspect="1" noChangeArrowheads="1"/>
          </p:cNvSpPr>
          <p:nvPr/>
        </p:nvSpPr>
        <p:spPr bwMode="auto">
          <a:xfrm rot="21600000">
            <a:off x="3038475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48849" name="AutoShape 17"/>
          <p:cNvCxnSpPr>
            <a:cxnSpLocks noChangeAspect="1" noChangeShapeType="1"/>
            <a:stCxn id="248835" idx="5"/>
            <a:endCxn id="248848" idx="2"/>
          </p:cNvCxnSpPr>
          <p:nvPr/>
        </p:nvCxnSpPr>
        <p:spPr bwMode="auto">
          <a:xfrm rot="16200000" flipH="1">
            <a:off x="2479675" y="2925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8850" name="AutoShape 18"/>
          <p:cNvSpPr>
            <a:spLocks noChangeArrowheads="1"/>
          </p:cNvSpPr>
          <p:nvPr/>
        </p:nvSpPr>
        <p:spPr bwMode="auto">
          <a:xfrm rot="5400000">
            <a:off x="67103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1" name="AutoShape 19"/>
          <p:cNvSpPr>
            <a:spLocks noChangeArrowheads="1"/>
          </p:cNvSpPr>
          <p:nvPr/>
        </p:nvSpPr>
        <p:spPr bwMode="auto">
          <a:xfrm rot="8100000" flipH="1" flipV="1">
            <a:off x="4167188" y="36195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2" name="AutoShape 20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3" name="Text Box 21"/>
          <p:cNvSpPr txBox="1">
            <a:spLocks noChangeArrowheads="1"/>
          </p:cNvSpPr>
          <p:nvPr/>
        </p:nvSpPr>
        <p:spPr bwMode="auto">
          <a:xfrm>
            <a:off x="2520950" y="14478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8854" name="Text Box 22"/>
          <p:cNvSpPr txBox="1">
            <a:spLocks noChangeArrowheads="1"/>
          </p:cNvSpPr>
          <p:nvPr/>
        </p:nvSpPr>
        <p:spPr bwMode="auto">
          <a:xfrm>
            <a:off x="3911600" y="22748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248855" name="Text Box 23"/>
          <p:cNvSpPr txBox="1">
            <a:spLocks noChangeArrowheads="1"/>
          </p:cNvSpPr>
          <p:nvPr/>
        </p:nvSpPr>
        <p:spPr bwMode="auto">
          <a:xfrm>
            <a:off x="2552700" y="22748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48856" name="Text Box 24"/>
          <p:cNvSpPr txBox="1">
            <a:spLocks noChangeArrowheads="1"/>
          </p:cNvSpPr>
          <p:nvPr/>
        </p:nvSpPr>
        <p:spPr bwMode="auto">
          <a:xfrm>
            <a:off x="1181100" y="22748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248857" name="Text Box 25"/>
          <p:cNvSpPr txBox="1">
            <a:spLocks noChangeArrowheads="1"/>
          </p:cNvSpPr>
          <p:nvPr/>
        </p:nvSpPr>
        <p:spPr bwMode="auto">
          <a:xfrm>
            <a:off x="1371600" y="2994025"/>
            <a:ext cx="347663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48858" name="Text Box 26"/>
          <p:cNvSpPr txBox="1">
            <a:spLocks noChangeArrowheads="1"/>
          </p:cNvSpPr>
          <p:nvPr/>
        </p:nvSpPr>
        <p:spPr bwMode="auto">
          <a:xfrm>
            <a:off x="3233738" y="2994025"/>
            <a:ext cx="347662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48859" name="Text Box 27"/>
          <p:cNvSpPr txBox="1">
            <a:spLocks noChangeArrowheads="1"/>
          </p:cNvSpPr>
          <p:nvPr/>
        </p:nvSpPr>
        <p:spPr bwMode="auto">
          <a:xfrm>
            <a:off x="3359150" y="16906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48860" name="Text Box 28"/>
          <p:cNvSpPr txBox="1">
            <a:spLocks noChangeArrowheads="1"/>
          </p:cNvSpPr>
          <p:nvPr/>
        </p:nvSpPr>
        <p:spPr bwMode="auto">
          <a:xfrm>
            <a:off x="1219200" y="17526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48865" name="Text Box 33"/>
          <p:cNvSpPr txBox="1">
            <a:spLocks noChangeArrowheads="1"/>
          </p:cNvSpPr>
          <p:nvPr/>
        </p:nvSpPr>
        <p:spPr bwMode="auto">
          <a:xfrm>
            <a:off x="1600200" y="23622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7</a:t>
            </a:r>
          </a:p>
        </p:txBody>
      </p:sp>
      <p:sp>
        <p:nvSpPr>
          <p:cNvPr id="248866" name="Text Box 34"/>
          <p:cNvSpPr txBox="1">
            <a:spLocks noChangeArrowheads="1"/>
          </p:cNvSpPr>
          <p:nvPr/>
        </p:nvSpPr>
        <p:spPr bwMode="auto">
          <a:xfrm>
            <a:off x="3048000" y="23622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1</a:t>
            </a:r>
          </a:p>
        </p:txBody>
      </p:sp>
      <p:sp>
        <p:nvSpPr>
          <p:cNvPr id="248867" name="Text Box 35"/>
          <p:cNvSpPr txBox="1">
            <a:spLocks noChangeArrowheads="1"/>
          </p:cNvSpPr>
          <p:nvPr/>
        </p:nvSpPr>
        <p:spPr bwMode="auto">
          <a:xfrm>
            <a:off x="914400" y="3162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2</a:t>
            </a:r>
          </a:p>
        </p:txBody>
      </p:sp>
      <p:sp>
        <p:nvSpPr>
          <p:cNvPr id="248869" name="Text Box 37"/>
          <p:cNvSpPr txBox="1">
            <a:spLocks noChangeArrowheads="1"/>
          </p:cNvSpPr>
          <p:nvPr/>
        </p:nvSpPr>
        <p:spPr bwMode="auto">
          <a:xfrm>
            <a:off x="3657600" y="3162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5</a:t>
            </a:r>
          </a:p>
        </p:txBody>
      </p:sp>
      <p:sp>
        <p:nvSpPr>
          <p:cNvPr id="248870" name="Text Box 38"/>
          <p:cNvSpPr txBox="1">
            <a:spLocks noChangeArrowheads="1"/>
          </p:cNvSpPr>
          <p:nvPr/>
        </p:nvSpPr>
        <p:spPr bwMode="auto">
          <a:xfrm>
            <a:off x="2133600" y="20574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8871" name="Text Box 39"/>
          <p:cNvSpPr txBox="1">
            <a:spLocks noChangeArrowheads="1"/>
          </p:cNvSpPr>
          <p:nvPr/>
        </p:nvSpPr>
        <p:spPr bwMode="auto">
          <a:xfrm>
            <a:off x="1981200" y="28956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3</a:t>
            </a:r>
          </a:p>
        </p:txBody>
      </p:sp>
      <p:sp>
        <p:nvSpPr>
          <p:cNvPr id="248872" name="Text Box 40"/>
          <p:cNvSpPr txBox="1">
            <a:spLocks noChangeArrowheads="1"/>
          </p:cNvSpPr>
          <p:nvPr/>
        </p:nvSpPr>
        <p:spPr bwMode="auto">
          <a:xfrm>
            <a:off x="2628900" y="28956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9</a:t>
            </a:r>
          </a:p>
        </p:txBody>
      </p:sp>
      <p:sp>
        <p:nvSpPr>
          <p:cNvPr id="248904" name="Freeform 72"/>
          <p:cNvSpPr>
            <a:spLocks/>
          </p:cNvSpPr>
          <p:nvPr/>
        </p:nvSpPr>
        <p:spPr bwMode="auto">
          <a:xfrm>
            <a:off x="1955800" y="4151313"/>
            <a:ext cx="1073150" cy="1536700"/>
          </a:xfrm>
          <a:custGeom>
            <a:avLst/>
            <a:gdLst/>
            <a:ahLst/>
            <a:cxnLst>
              <a:cxn ang="0">
                <a:pos x="370" y="7"/>
              </a:cxn>
              <a:cxn ang="0">
                <a:pos x="640" y="181"/>
              </a:cxn>
              <a:cxn ang="0">
                <a:pos x="586" y="661"/>
              </a:cxn>
              <a:cxn ang="0">
                <a:pos x="316" y="961"/>
              </a:cxn>
              <a:cxn ang="0">
                <a:pos x="58" y="619"/>
              </a:cxn>
              <a:cxn ang="0">
                <a:pos x="52" y="139"/>
              </a:cxn>
              <a:cxn ang="0">
                <a:pos x="370" y="7"/>
              </a:cxn>
            </a:cxnLst>
            <a:rect l="0" t="0" r="r" b="b"/>
            <a:pathLst>
              <a:path w="676" h="968">
                <a:moveTo>
                  <a:pt x="370" y="7"/>
                </a:moveTo>
                <a:cubicBezTo>
                  <a:pt x="468" y="14"/>
                  <a:pt x="604" y="72"/>
                  <a:pt x="640" y="181"/>
                </a:cubicBezTo>
                <a:cubicBezTo>
                  <a:pt x="676" y="290"/>
                  <a:pt x="640" y="531"/>
                  <a:pt x="586" y="661"/>
                </a:cubicBezTo>
                <a:cubicBezTo>
                  <a:pt x="532" y="791"/>
                  <a:pt x="404" y="968"/>
                  <a:pt x="316" y="961"/>
                </a:cubicBezTo>
                <a:cubicBezTo>
                  <a:pt x="228" y="954"/>
                  <a:pt x="102" y="756"/>
                  <a:pt x="58" y="619"/>
                </a:cubicBezTo>
                <a:cubicBezTo>
                  <a:pt x="14" y="482"/>
                  <a:pt x="0" y="241"/>
                  <a:pt x="52" y="139"/>
                </a:cubicBezTo>
                <a:cubicBezTo>
                  <a:pt x="104" y="37"/>
                  <a:pt x="272" y="0"/>
                  <a:pt x="370" y="7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05" name="Oval 73"/>
          <p:cNvSpPr>
            <a:spLocks noChangeAspect="1" noChangeArrowheads="1"/>
          </p:cNvSpPr>
          <p:nvPr/>
        </p:nvSpPr>
        <p:spPr bwMode="auto">
          <a:xfrm rot="21600000">
            <a:off x="2268538" y="516096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48906" name="Oval 74"/>
          <p:cNvSpPr>
            <a:spLocks noChangeAspect="1" noChangeArrowheads="1"/>
          </p:cNvSpPr>
          <p:nvPr/>
        </p:nvSpPr>
        <p:spPr bwMode="auto">
          <a:xfrm rot="21600000">
            <a:off x="895350" y="51609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48907" name="Oval 75"/>
          <p:cNvSpPr>
            <a:spLocks noChangeAspect="1" noChangeArrowheads="1"/>
          </p:cNvSpPr>
          <p:nvPr/>
        </p:nvSpPr>
        <p:spPr bwMode="auto">
          <a:xfrm rot="21600000">
            <a:off x="2266950" y="435451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48908" name="Oval 76"/>
          <p:cNvSpPr>
            <a:spLocks noChangeAspect="1" noChangeArrowheads="1"/>
          </p:cNvSpPr>
          <p:nvPr/>
        </p:nvSpPr>
        <p:spPr bwMode="auto">
          <a:xfrm rot="21600000">
            <a:off x="1504950" y="5969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48909" name="AutoShape 77"/>
          <p:cNvCxnSpPr>
            <a:cxnSpLocks noChangeAspect="1" noChangeShapeType="1"/>
            <a:stCxn id="248907" idx="2"/>
            <a:endCxn id="248906" idx="0"/>
          </p:cNvCxnSpPr>
          <p:nvPr/>
        </p:nvCxnSpPr>
        <p:spPr bwMode="auto">
          <a:xfrm rot="10800000" flipV="1">
            <a:off x="1077913" y="4537075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8910" name="AutoShape 78"/>
          <p:cNvCxnSpPr>
            <a:cxnSpLocks noChangeAspect="1" noChangeShapeType="1"/>
            <a:stCxn id="248908" idx="2"/>
            <a:endCxn id="248906" idx="4"/>
          </p:cNvCxnSpPr>
          <p:nvPr/>
        </p:nvCxnSpPr>
        <p:spPr bwMode="auto">
          <a:xfrm rot="10800000">
            <a:off x="1077913" y="5535613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8911" name="AutoShape 79"/>
          <p:cNvCxnSpPr>
            <a:cxnSpLocks noChangeAspect="1" noChangeShapeType="1"/>
            <a:stCxn id="248908" idx="6"/>
            <a:endCxn id="248905" idx="3"/>
          </p:cNvCxnSpPr>
          <p:nvPr/>
        </p:nvCxnSpPr>
        <p:spPr bwMode="auto">
          <a:xfrm flipV="1">
            <a:off x="1879600" y="5492750"/>
            <a:ext cx="441325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8912" name="AutoShape 80"/>
          <p:cNvCxnSpPr>
            <a:cxnSpLocks noChangeAspect="1" noChangeShapeType="1"/>
            <a:stCxn id="248907" idx="4"/>
            <a:endCxn id="248905" idx="0"/>
          </p:cNvCxnSpPr>
          <p:nvPr/>
        </p:nvCxnSpPr>
        <p:spPr bwMode="auto">
          <a:xfrm>
            <a:off x="2449513" y="4738688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8913" name="AutoShape 81"/>
          <p:cNvCxnSpPr>
            <a:cxnSpLocks noChangeAspect="1" noChangeShapeType="1"/>
            <a:stCxn id="248906" idx="6"/>
            <a:endCxn id="248905" idx="2"/>
          </p:cNvCxnSpPr>
          <p:nvPr/>
        </p:nvCxnSpPr>
        <p:spPr bwMode="auto">
          <a:xfrm>
            <a:off x="1270000" y="5343525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248914" name="Oval 82"/>
          <p:cNvSpPr>
            <a:spLocks noChangeAspect="1" noChangeArrowheads="1"/>
          </p:cNvSpPr>
          <p:nvPr/>
        </p:nvSpPr>
        <p:spPr bwMode="auto">
          <a:xfrm rot="21600000">
            <a:off x="3630613" y="5160963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48915" name="AutoShape 83"/>
          <p:cNvCxnSpPr>
            <a:cxnSpLocks noChangeAspect="1" noChangeShapeType="1"/>
            <a:stCxn id="248918" idx="6"/>
            <a:endCxn id="248914" idx="4"/>
          </p:cNvCxnSpPr>
          <p:nvPr/>
        </p:nvCxnSpPr>
        <p:spPr bwMode="auto">
          <a:xfrm flipV="1">
            <a:off x="3394075" y="5535613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8916" name="AutoShape 84"/>
          <p:cNvCxnSpPr>
            <a:cxnSpLocks noChangeAspect="1" noChangeShapeType="1"/>
            <a:stCxn id="248914" idx="0"/>
            <a:endCxn id="248907" idx="6"/>
          </p:cNvCxnSpPr>
          <p:nvPr/>
        </p:nvCxnSpPr>
        <p:spPr bwMode="auto">
          <a:xfrm rot="5400000" flipH="1">
            <a:off x="2925762" y="4262438"/>
            <a:ext cx="612775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48917" name="AutoShape 85"/>
          <p:cNvCxnSpPr>
            <a:cxnSpLocks noChangeAspect="1" noChangeShapeType="1"/>
            <a:stCxn id="248905" idx="6"/>
            <a:endCxn id="248914" idx="2"/>
          </p:cNvCxnSpPr>
          <p:nvPr/>
        </p:nvCxnSpPr>
        <p:spPr bwMode="auto">
          <a:xfrm>
            <a:off x="2652713" y="5343525"/>
            <a:ext cx="966787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48918" name="Oval 86"/>
          <p:cNvSpPr>
            <a:spLocks noChangeAspect="1" noChangeArrowheads="1"/>
          </p:cNvSpPr>
          <p:nvPr/>
        </p:nvSpPr>
        <p:spPr bwMode="auto">
          <a:xfrm rot="21600000">
            <a:off x="3019425" y="5969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48919" name="AutoShape 87"/>
          <p:cNvCxnSpPr>
            <a:cxnSpLocks noChangeAspect="1" noChangeShapeType="1"/>
            <a:stCxn id="248905" idx="5"/>
            <a:endCxn id="248918" idx="2"/>
          </p:cNvCxnSpPr>
          <p:nvPr/>
        </p:nvCxnSpPr>
        <p:spPr bwMode="auto">
          <a:xfrm rot="16200000" flipH="1">
            <a:off x="2465387" y="5608638"/>
            <a:ext cx="658813" cy="427038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48920" name="Text Box 88"/>
          <p:cNvSpPr txBox="1">
            <a:spLocks noChangeArrowheads="1"/>
          </p:cNvSpPr>
          <p:nvPr/>
        </p:nvSpPr>
        <p:spPr bwMode="auto">
          <a:xfrm>
            <a:off x="2501900" y="41259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8921" name="Text Box 89"/>
          <p:cNvSpPr txBox="1">
            <a:spLocks noChangeArrowheads="1"/>
          </p:cNvSpPr>
          <p:nvPr/>
        </p:nvSpPr>
        <p:spPr bwMode="auto">
          <a:xfrm>
            <a:off x="3892550" y="49530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248922" name="Text Box 90"/>
          <p:cNvSpPr txBox="1">
            <a:spLocks noChangeArrowheads="1"/>
          </p:cNvSpPr>
          <p:nvPr/>
        </p:nvSpPr>
        <p:spPr bwMode="auto">
          <a:xfrm>
            <a:off x="2533650" y="49530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48923" name="Text Box 91"/>
          <p:cNvSpPr txBox="1">
            <a:spLocks noChangeArrowheads="1"/>
          </p:cNvSpPr>
          <p:nvPr/>
        </p:nvSpPr>
        <p:spPr bwMode="auto">
          <a:xfrm>
            <a:off x="1162050" y="49530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248924" name="Text Box 92"/>
          <p:cNvSpPr txBox="1">
            <a:spLocks noChangeArrowheads="1"/>
          </p:cNvSpPr>
          <p:nvPr/>
        </p:nvSpPr>
        <p:spPr bwMode="auto">
          <a:xfrm>
            <a:off x="1435100" y="56769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48925" name="Text Box 93"/>
          <p:cNvSpPr txBox="1">
            <a:spLocks noChangeArrowheads="1"/>
          </p:cNvSpPr>
          <p:nvPr/>
        </p:nvSpPr>
        <p:spPr bwMode="auto">
          <a:xfrm>
            <a:off x="3181350" y="56769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sp>
        <p:nvSpPr>
          <p:cNvPr id="248926" name="Text Box 94"/>
          <p:cNvSpPr txBox="1">
            <a:spLocks noChangeArrowheads="1"/>
          </p:cNvSpPr>
          <p:nvPr/>
        </p:nvSpPr>
        <p:spPr bwMode="auto">
          <a:xfrm>
            <a:off x="3340100" y="43688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4</a:t>
            </a:r>
          </a:p>
        </p:txBody>
      </p:sp>
      <p:sp>
        <p:nvSpPr>
          <p:cNvPr id="248927" name="Text Box 95"/>
          <p:cNvSpPr txBox="1">
            <a:spLocks noChangeArrowheads="1"/>
          </p:cNvSpPr>
          <p:nvPr/>
        </p:nvSpPr>
        <p:spPr bwMode="auto">
          <a:xfrm>
            <a:off x="1200150" y="44307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48928" name="Text Box 96"/>
          <p:cNvSpPr txBox="1">
            <a:spLocks noChangeArrowheads="1"/>
          </p:cNvSpPr>
          <p:nvPr/>
        </p:nvSpPr>
        <p:spPr bwMode="auto">
          <a:xfrm>
            <a:off x="1581150" y="50403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7</a:t>
            </a:r>
          </a:p>
        </p:txBody>
      </p:sp>
      <p:sp>
        <p:nvSpPr>
          <p:cNvPr id="248929" name="Text Box 97"/>
          <p:cNvSpPr txBox="1">
            <a:spLocks noChangeArrowheads="1"/>
          </p:cNvSpPr>
          <p:nvPr/>
        </p:nvSpPr>
        <p:spPr bwMode="auto">
          <a:xfrm>
            <a:off x="3028950" y="50403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8930" name="Text Box 98"/>
          <p:cNvSpPr txBox="1">
            <a:spLocks noChangeArrowheads="1"/>
          </p:cNvSpPr>
          <p:nvPr/>
        </p:nvSpPr>
        <p:spPr bwMode="auto">
          <a:xfrm>
            <a:off x="895350" y="58404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2</a:t>
            </a:r>
          </a:p>
        </p:txBody>
      </p:sp>
      <p:sp>
        <p:nvSpPr>
          <p:cNvPr id="248931" name="Text Box 99"/>
          <p:cNvSpPr txBox="1">
            <a:spLocks noChangeArrowheads="1"/>
          </p:cNvSpPr>
          <p:nvPr/>
        </p:nvSpPr>
        <p:spPr bwMode="auto">
          <a:xfrm>
            <a:off x="3638550" y="58404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5</a:t>
            </a:r>
          </a:p>
        </p:txBody>
      </p:sp>
      <p:sp>
        <p:nvSpPr>
          <p:cNvPr id="248932" name="Text Box 100"/>
          <p:cNvSpPr txBox="1">
            <a:spLocks noChangeArrowheads="1"/>
          </p:cNvSpPr>
          <p:nvPr/>
        </p:nvSpPr>
        <p:spPr bwMode="auto">
          <a:xfrm>
            <a:off x="2114550" y="47355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8933" name="Text Box 101"/>
          <p:cNvSpPr txBox="1">
            <a:spLocks noChangeArrowheads="1"/>
          </p:cNvSpPr>
          <p:nvPr/>
        </p:nvSpPr>
        <p:spPr bwMode="auto">
          <a:xfrm>
            <a:off x="1962150" y="55737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48934" name="Text Box 102"/>
          <p:cNvSpPr txBox="1">
            <a:spLocks noChangeArrowheads="1"/>
          </p:cNvSpPr>
          <p:nvPr/>
        </p:nvSpPr>
        <p:spPr bwMode="auto">
          <a:xfrm>
            <a:off x="2609850" y="55737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9</a:t>
            </a:r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5391150" y="1430338"/>
            <a:ext cx="3390900" cy="2227262"/>
            <a:chOff x="3396" y="901"/>
            <a:chExt cx="2136" cy="1403"/>
          </a:xfrm>
        </p:grpSpPr>
        <p:sp>
          <p:nvSpPr>
            <p:cNvPr id="248935" name="Freeform 103"/>
            <p:cNvSpPr>
              <a:spLocks/>
            </p:cNvSpPr>
            <p:nvPr/>
          </p:nvSpPr>
          <p:spPr bwMode="auto">
            <a:xfrm>
              <a:off x="4053" y="901"/>
              <a:ext cx="1479" cy="1042"/>
            </a:xfrm>
            <a:custGeom>
              <a:avLst/>
              <a:gdLst/>
              <a:ahLst/>
              <a:cxnLst>
                <a:cxn ang="0">
                  <a:pos x="447" y="23"/>
                </a:cxn>
                <a:cxn ang="0">
                  <a:pos x="1113" y="149"/>
                </a:cxn>
                <a:cxn ang="0">
                  <a:pos x="1413" y="917"/>
                </a:cxn>
                <a:cxn ang="0">
                  <a:pos x="717" y="899"/>
                </a:cxn>
                <a:cxn ang="0">
                  <a:pos x="249" y="983"/>
                </a:cxn>
                <a:cxn ang="0">
                  <a:pos x="69" y="646"/>
                </a:cxn>
                <a:cxn ang="0">
                  <a:pos x="63" y="166"/>
                </a:cxn>
                <a:cxn ang="0">
                  <a:pos x="447" y="23"/>
                </a:cxn>
              </a:cxnLst>
              <a:rect l="0" t="0" r="r" b="b"/>
              <a:pathLst>
                <a:path w="1479" h="1042">
                  <a:moveTo>
                    <a:pt x="447" y="23"/>
                  </a:moveTo>
                  <a:cubicBezTo>
                    <a:pt x="622" y="20"/>
                    <a:pt x="952" y="0"/>
                    <a:pt x="1113" y="149"/>
                  </a:cubicBezTo>
                  <a:cubicBezTo>
                    <a:pt x="1274" y="298"/>
                    <a:pt x="1479" y="792"/>
                    <a:pt x="1413" y="917"/>
                  </a:cubicBezTo>
                  <a:cubicBezTo>
                    <a:pt x="1347" y="1042"/>
                    <a:pt x="911" y="888"/>
                    <a:pt x="717" y="899"/>
                  </a:cubicBezTo>
                  <a:cubicBezTo>
                    <a:pt x="523" y="910"/>
                    <a:pt x="357" y="1025"/>
                    <a:pt x="249" y="983"/>
                  </a:cubicBezTo>
                  <a:cubicBezTo>
                    <a:pt x="141" y="941"/>
                    <a:pt x="100" y="782"/>
                    <a:pt x="69" y="646"/>
                  </a:cubicBezTo>
                  <a:cubicBezTo>
                    <a:pt x="38" y="510"/>
                    <a:pt x="0" y="270"/>
                    <a:pt x="63" y="166"/>
                  </a:cubicBezTo>
                  <a:cubicBezTo>
                    <a:pt x="126" y="62"/>
                    <a:pt x="272" y="26"/>
                    <a:pt x="447" y="23"/>
                  </a:cubicBezTo>
                  <a:close/>
                </a:path>
              </a:pathLst>
            </a:custGeom>
            <a:solidFill>
              <a:srgbClr val="DDDDDD"/>
            </a:solidFill>
            <a:ln w="12700" cap="flat" cmpd="sng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36" name="Oval 104"/>
            <p:cNvSpPr>
              <a:spLocks noChangeAspect="1" noChangeArrowheads="1"/>
            </p:cNvSpPr>
            <p:nvPr/>
          </p:nvSpPr>
          <p:spPr bwMode="auto">
            <a:xfrm rot="21600000">
              <a:off x="4261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48937" name="Oval 105"/>
            <p:cNvSpPr>
              <a:spLocks noChangeAspect="1" noChangeArrowheads="1"/>
            </p:cNvSpPr>
            <p:nvPr/>
          </p:nvSpPr>
          <p:spPr bwMode="auto">
            <a:xfrm rot="21600000">
              <a:off x="3396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8938" name="Oval 106"/>
            <p:cNvSpPr>
              <a:spLocks noChangeAspect="1" noChangeArrowheads="1"/>
            </p:cNvSpPr>
            <p:nvPr/>
          </p:nvSpPr>
          <p:spPr bwMode="auto">
            <a:xfrm rot="21600000">
              <a:off x="4260" y="1056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48939" name="Oval 107"/>
            <p:cNvSpPr>
              <a:spLocks noChangeAspect="1" noChangeArrowheads="1"/>
            </p:cNvSpPr>
            <p:nvPr/>
          </p:nvSpPr>
          <p:spPr bwMode="auto">
            <a:xfrm rot="21600000">
              <a:off x="3780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8940" name="AutoShape 108"/>
            <p:cNvCxnSpPr>
              <a:cxnSpLocks noChangeAspect="1" noChangeShapeType="1"/>
              <a:stCxn id="248938" idx="2"/>
              <a:endCxn id="248937" idx="0"/>
            </p:cNvCxnSpPr>
            <p:nvPr/>
          </p:nvCxnSpPr>
          <p:spPr bwMode="auto">
            <a:xfrm rot="10800000" flipV="1">
              <a:off x="3511" y="1171"/>
              <a:ext cx="736" cy="386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248941" name="AutoShape 109"/>
            <p:cNvCxnSpPr>
              <a:cxnSpLocks noChangeAspect="1" noChangeShapeType="1"/>
              <a:stCxn id="248939" idx="2"/>
              <a:endCxn id="248937" idx="4"/>
            </p:cNvCxnSpPr>
            <p:nvPr/>
          </p:nvCxnSpPr>
          <p:spPr bwMode="auto">
            <a:xfrm rot="10800000">
              <a:off x="3511" y="1800"/>
              <a:ext cx="262" cy="38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942" name="AutoShape 110"/>
            <p:cNvCxnSpPr>
              <a:cxnSpLocks noChangeAspect="1" noChangeShapeType="1"/>
              <a:stCxn id="248939" idx="6"/>
              <a:endCxn id="248936" idx="3"/>
            </p:cNvCxnSpPr>
            <p:nvPr/>
          </p:nvCxnSpPr>
          <p:spPr bwMode="auto">
            <a:xfrm flipV="1">
              <a:off x="4016" y="1773"/>
              <a:ext cx="278" cy="41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248943" name="AutoShape 111"/>
            <p:cNvCxnSpPr>
              <a:cxnSpLocks noChangeAspect="1" noChangeShapeType="1"/>
              <a:stCxn id="248938" idx="4"/>
              <a:endCxn id="248936" idx="0"/>
            </p:cNvCxnSpPr>
            <p:nvPr/>
          </p:nvCxnSpPr>
          <p:spPr bwMode="auto">
            <a:xfrm>
              <a:off x="4375" y="1298"/>
              <a:ext cx="1" cy="25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248944" name="AutoShape 112"/>
            <p:cNvCxnSpPr>
              <a:cxnSpLocks noChangeAspect="1" noChangeShapeType="1"/>
              <a:stCxn id="248937" idx="6"/>
              <a:endCxn id="248936" idx="2"/>
            </p:cNvCxnSpPr>
            <p:nvPr/>
          </p:nvCxnSpPr>
          <p:spPr bwMode="auto">
            <a:xfrm>
              <a:off x="3632" y="1679"/>
              <a:ext cx="6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248945" name="Oval 113"/>
            <p:cNvSpPr>
              <a:spLocks noChangeAspect="1" noChangeArrowheads="1"/>
            </p:cNvSpPr>
            <p:nvPr/>
          </p:nvSpPr>
          <p:spPr bwMode="auto">
            <a:xfrm rot="21600000">
              <a:off x="5119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248946" name="AutoShape 114"/>
            <p:cNvCxnSpPr>
              <a:cxnSpLocks noChangeAspect="1" noChangeShapeType="1"/>
              <a:stCxn id="248949" idx="6"/>
              <a:endCxn id="248945" idx="4"/>
            </p:cNvCxnSpPr>
            <p:nvPr/>
          </p:nvCxnSpPr>
          <p:spPr bwMode="auto">
            <a:xfrm flipV="1">
              <a:off x="4970" y="1806"/>
              <a:ext cx="264" cy="382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248947" name="AutoShape 115"/>
            <p:cNvCxnSpPr>
              <a:cxnSpLocks noChangeAspect="1" noChangeShapeType="1"/>
              <a:stCxn id="248945" idx="0"/>
              <a:endCxn id="248938" idx="6"/>
            </p:cNvCxnSpPr>
            <p:nvPr/>
          </p:nvCxnSpPr>
          <p:spPr bwMode="auto">
            <a:xfrm rot="5400000" flipH="1">
              <a:off x="4678" y="995"/>
              <a:ext cx="380" cy="7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248948" name="AutoShape 116"/>
            <p:cNvCxnSpPr>
              <a:cxnSpLocks noChangeAspect="1" noChangeShapeType="1"/>
              <a:stCxn id="248936" idx="6"/>
              <a:endCxn id="248945" idx="2"/>
            </p:cNvCxnSpPr>
            <p:nvPr/>
          </p:nvCxnSpPr>
          <p:spPr bwMode="auto">
            <a:xfrm>
              <a:off x="4503" y="1679"/>
              <a:ext cx="603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248949" name="Oval 117"/>
            <p:cNvSpPr>
              <a:spLocks noChangeAspect="1" noChangeArrowheads="1"/>
            </p:cNvSpPr>
            <p:nvPr/>
          </p:nvSpPr>
          <p:spPr bwMode="auto">
            <a:xfrm rot="21600000">
              <a:off x="4734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48950" name="AutoShape 118"/>
            <p:cNvCxnSpPr>
              <a:cxnSpLocks noChangeAspect="1" noChangeShapeType="1"/>
              <a:stCxn id="248936" idx="5"/>
              <a:endCxn id="248949" idx="2"/>
            </p:cNvCxnSpPr>
            <p:nvPr/>
          </p:nvCxnSpPr>
          <p:spPr bwMode="auto">
            <a:xfrm rot="16200000" flipH="1">
              <a:off x="4385" y="1846"/>
              <a:ext cx="415" cy="26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248951" name="Text Box 119"/>
            <p:cNvSpPr txBox="1">
              <a:spLocks noChangeArrowheads="1"/>
            </p:cNvSpPr>
            <p:nvPr/>
          </p:nvSpPr>
          <p:spPr bwMode="auto">
            <a:xfrm>
              <a:off x="4408" y="912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48952" name="Text Box 120"/>
            <p:cNvSpPr txBox="1">
              <a:spLocks noChangeArrowheads="1"/>
            </p:cNvSpPr>
            <p:nvPr/>
          </p:nvSpPr>
          <p:spPr bwMode="auto">
            <a:xfrm>
              <a:off x="5284" y="1433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</a:p>
          </p:txBody>
        </p:sp>
        <p:sp>
          <p:nvSpPr>
            <p:cNvPr id="248953" name="Text Box 121"/>
            <p:cNvSpPr txBox="1">
              <a:spLocks noChangeArrowheads="1"/>
            </p:cNvSpPr>
            <p:nvPr/>
          </p:nvSpPr>
          <p:spPr bwMode="auto">
            <a:xfrm>
              <a:off x="4428" y="1433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248954" name="Text Box 122"/>
            <p:cNvSpPr txBox="1">
              <a:spLocks noChangeArrowheads="1"/>
            </p:cNvSpPr>
            <p:nvPr/>
          </p:nvSpPr>
          <p:spPr bwMode="auto">
            <a:xfrm>
              <a:off x="3564" y="1433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248955" name="Text Box 123"/>
            <p:cNvSpPr txBox="1">
              <a:spLocks noChangeArrowheads="1"/>
            </p:cNvSpPr>
            <p:nvPr/>
          </p:nvSpPr>
          <p:spPr bwMode="auto">
            <a:xfrm>
              <a:off x="3736" y="1889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248956" name="Text Box 124"/>
            <p:cNvSpPr txBox="1">
              <a:spLocks noChangeArrowheads="1"/>
            </p:cNvSpPr>
            <p:nvPr/>
          </p:nvSpPr>
          <p:spPr bwMode="auto">
            <a:xfrm>
              <a:off x="4848" y="1889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248957" name="Text Box 125"/>
            <p:cNvSpPr txBox="1">
              <a:spLocks noChangeArrowheads="1"/>
            </p:cNvSpPr>
            <p:nvPr/>
          </p:nvSpPr>
          <p:spPr bwMode="auto">
            <a:xfrm>
              <a:off x="4936" y="1065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48958" name="Text Box 126"/>
            <p:cNvSpPr txBox="1">
              <a:spLocks noChangeArrowheads="1"/>
            </p:cNvSpPr>
            <p:nvPr/>
          </p:nvSpPr>
          <p:spPr bwMode="auto">
            <a:xfrm>
              <a:off x="3588" y="1104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48959" name="Text Box 127"/>
            <p:cNvSpPr txBox="1">
              <a:spLocks noChangeArrowheads="1"/>
            </p:cNvSpPr>
            <p:nvPr/>
          </p:nvSpPr>
          <p:spPr bwMode="auto">
            <a:xfrm>
              <a:off x="3828" y="1488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48960" name="Text Box 128"/>
            <p:cNvSpPr txBox="1">
              <a:spLocks noChangeArrowheads="1"/>
            </p:cNvSpPr>
            <p:nvPr/>
          </p:nvSpPr>
          <p:spPr bwMode="auto">
            <a:xfrm>
              <a:off x="4740" y="1488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8961" name="Text Box 129"/>
            <p:cNvSpPr txBox="1">
              <a:spLocks noChangeArrowheads="1"/>
            </p:cNvSpPr>
            <p:nvPr/>
          </p:nvSpPr>
          <p:spPr bwMode="auto">
            <a:xfrm>
              <a:off x="3396" y="1992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8962" name="Text Box 130"/>
            <p:cNvSpPr txBox="1">
              <a:spLocks noChangeArrowheads="1"/>
            </p:cNvSpPr>
            <p:nvPr/>
          </p:nvSpPr>
          <p:spPr bwMode="auto">
            <a:xfrm>
              <a:off x="5124" y="1992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48963" name="Text Box 131"/>
            <p:cNvSpPr txBox="1">
              <a:spLocks noChangeArrowheads="1"/>
            </p:cNvSpPr>
            <p:nvPr/>
          </p:nvSpPr>
          <p:spPr bwMode="auto">
            <a:xfrm>
              <a:off x="4164" y="1296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8964" name="Text Box 132"/>
            <p:cNvSpPr txBox="1">
              <a:spLocks noChangeArrowheads="1"/>
            </p:cNvSpPr>
            <p:nvPr/>
          </p:nvSpPr>
          <p:spPr bwMode="auto">
            <a:xfrm>
              <a:off x="4068" y="1824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8965" name="Text Box 133"/>
            <p:cNvSpPr txBox="1">
              <a:spLocks noChangeArrowheads="1"/>
            </p:cNvSpPr>
            <p:nvPr/>
          </p:nvSpPr>
          <p:spPr bwMode="auto">
            <a:xfrm>
              <a:off x="4476" y="1824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248966" name="Freeform 134"/>
          <p:cNvSpPr>
            <a:spLocks/>
          </p:cNvSpPr>
          <p:nvPr/>
        </p:nvSpPr>
        <p:spPr bwMode="auto">
          <a:xfrm>
            <a:off x="5756275" y="4114800"/>
            <a:ext cx="3105150" cy="2390775"/>
          </a:xfrm>
          <a:custGeom>
            <a:avLst/>
            <a:gdLst/>
            <a:ahLst/>
            <a:cxnLst>
              <a:cxn ang="0">
                <a:pos x="886" y="23"/>
              </a:cxn>
              <a:cxn ang="0">
                <a:pos x="1552" y="149"/>
              </a:cxn>
              <a:cxn ang="0">
                <a:pos x="1852" y="917"/>
              </a:cxn>
              <a:cxn ang="0">
                <a:pos x="928" y="930"/>
              </a:cxn>
              <a:cxn ang="0">
                <a:pos x="544" y="1416"/>
              </a:cxn>
              <a:cxn ang="0">
                <a:pos x="112" y="1446"/>
              </a:cxn>
              <a:cxn ang="0">
                <a:pos x="34" y="1056"/>
              </a:cxn>
              <a:cxn ang="0">
                <a:pos x="316" y="882"/>
              </a:cxn>
              <a:cxn ang="0">
                <a:pos x="508" y="646"/>
              </a:cxn>
              <a:cxn ang="0">
                <a:pos x="502" y="166"/>
              </a:cxn>
              <a:cxn ang="0">
                <a:pos x="886" y="23"/>
              </a:cxn>
            </a:cxnLst>
            <a:rect l="0" t="0" r="r" b="b"/>
            <a:pathLst>
              <a:path w="1956" h="1506">
                <a:moveTo>
                  <a:pt x="886" y="23"/>
                </a:moveTo>
                <a:cubicBezTo>
                  <a:pt x="1061" y="20"/>
                  <a:pt x="1391" y="0"/>
                  <a:pt x="1552" y="149"/>
                </a:cubicBezTo>
                <a:cubicBezTo>
                  <a:pt x="1713" y="298"/>
                  <a:pt x="1956" y="787"/>
                  <a:pt x="1852" y="917"/>
                </a:cubicBezTo>
                <a:cubicBezTo>
                  <a:pt x="1748" y="1047"/>
                  <a:pt x="1146" y="847"/>
                  <a:pt x="928" y="930"/>
                </a:cubicBezTo>
                <a:cubicBezTo>
                  <a:pt x="710" y="1013"/>
                  <a:pt x="680" y="1330"/>
                  <a:pt x="544" y="1416"/>
                </a:cubicBezTo>
                <a:cubicBezTo>
                  <a:pt x="408" y="1502"/>
                  <a:pt x="197" y="1506"/>
                  <a:pt x="112" y="1446"/>
                </a:cubicBezTo>
                <a:cubicBezTo>
                  <a:pt x="27" y="1386"/>
                  <a:pt x="0" y="1150"/>
                  <a:pt x="34" y="1056"/>
                </a:cubicBezTo>
                <a:cubicBezTo>
                  <a:pt x="68" y="962"/>
                  <a:pt x="237" y="950"/>
                  <a:pt x="316" y="882"/>
                </a:cubicBezTo>
                <a:cubicBezTo>
                  <a:pt x="395" y="814"/>
                  <a:pt x="477" y="765"/>
                  <a:pt x="508" y="646"/>
                </a:cubicBezTo>
                <a:cubicBezTo>
                  <a:pt x="539" y="527"/>
                  <a:pt x="439" y="270"/>
                  <a:pt x="502" y="166"/>
                </a:cubicBezTo>
                <a:cubicBezTo>
                  <a:pt x="565" y="62"/>
                  <a:pt x="711" y="26"/>
                  <a:pt x="886" y="23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67" name="Oval 135"/>
          <p:cNvSpPr>
            <a:spLocks noChangeAspect="1" noChangeArrowheads="1"/>
          </p:cNvSpPr>
          <p:nvPr/>
        </p:nvSpPr>
        <p:spPr bwMode="auto">
          <a:xfrm rot="21600000">
            <a:off x="6783388" y="51673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48968" name="Oval 136"/>
          <p:cNvSpPr>
            <a:spLocks noChangeAspect="1" noChangeArrowheads="1"/>
          </p:cNvSpPr>
          <p:nvPr/>
        </p:nvSpPr>
        <p:spPr bwMode="auto">
          <a:xfrm rot="21600000">
            <a:off x="5410200" y="51673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48969" name="Oval 137"/>
          <p:cNvSpPr>
            <a:spLocks noChangeAspect="1" noChangeArrowheads="1"/>
          </p:cNvSpPr>
          <p:nvPr/>
        </p:nvSpPr>
        <p:spPr bwMode="auto">
          <a:xfrm rot="21600000">
            <a:off x="6781800" y="436086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48970" name="Oval 138"/>
          <p:cNvSpPr>
            <a:spLocks noChangeAspect="1" noChangeArrowheads="1"/>
          </p:cNvSpPr>
          <p:nvPr/>
        </p:nvSpPr>
        <p:spPr bwMode="auto">
          <a:xfrm rot="21600000">
            <a:off x="6019800" y="59753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248971" name="AutoShape 139"/>
          <p:cNvCxnSpPr>
            <a:cxnSpLocks noChangeAspect="1" noChangeShapeType="1"/>
            <a:stCxn id="248969" idx="2"/>
            <a:endCxn id="248968" idx="0"/>
          </p:cNvCxnSpPr>
          <p:nvPr/>
        </p:nvCxnSpPr>
        <p:spPr bwMode="auto">
          <a:xfrm rot="10800000" flipV="1">
            <a:off x="5592763" y="4543425"/>
            <a:ext cx="1168400" cy="612775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48972" name="AutoShape 140"/>
          <p:cNvCxnSpPr>
            <a:cxnSpLocks noChangeAspect="1" noChangeShapeType="1"/>
            <a:stCxn id="248970" idx="2"/>
            <a:endCxn id="248968" idx="4"/>
          </p:cNvCxnSpPr>
          <p:nvPr/>
        </p:nvCxnSpPr>
        <p:spPr bwMode="auto">
          <a:xfrm rot="10800000">
            <a:off x="5592763" y="5541963"/>
            <a:ext cx="4064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8973" name="AutoShape 141"/>
          <p:cNvCxnSpPr>
            <a:cxnSpLocks noChangeAspect="1" noChangeShapeType="1"/>
            <a:stCxn id="248970" idx="6"/>
            <a:endCxn id="248967" idx="3"/>
          </p:cNvCxnSpPr>
          <p:nvPr/>
        </p:nvCxnSpPr>
        <p:spPr bwMode="auto">
          <a:xfrm flipV="1">
            <a:off x="6403975" y="5499100"/>
            <a:ext cx="431800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8974" name="AutoShape 142"/>
          <p:cNvCxnSpPr>
            <a:cxnSpLocks noChangeAspect="1" noChangeShapeType="1"/>
            <a:stCxn id="248969" idx="4"/>
            <a:endCxn id="248967" idx="0"/>
          </p:cNvCxnSpPr>
          <p:nvPr/>
        </p:nvCxnSpPr>
        <p:spPr bwMode="auto">
          <a:xfrm>
            <a:off x="6964363" y="4745038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8975" name="AutoShape 143"/>
          <p:cNvCxnSpPr>
            <a:cxnSpLocks noChangeAspect="1" noChangeShapeType="1"/>
            <a:stCxn id="248968" idx="6"/>
            <a:endCxn id="248967" idx="2"/>
          </p:cNvCxnSpPr>
          <p:nvPr/>
        </p:nvCxnSpPr>
        <p:spPr bwMode="auto">
          <a:xfrm>
            <a:off x="5784850" y="5349875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248976" name="Oval 144"/>
          <p:cNvSpPr>
            <a:spLocks noChangeAspect="1" noChangeArrowheads="1"/>
          </p:cNvSpPr>
          <p:nvPr/>
        </p:nvSpPr>
        <p:spPr bwMode="auto">
          <a:xfrm rot="21600000">
            <a:off x="8145463" y="51673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248977" name="AutoShape 145"/>
          <p:cNvCxnSpPr>
            <a:cxnSpLocks noChangeAspect="1" noChangeShapeType="1"/>
            <a:stCxn id="248980" idx="6"/>
            <a:endCxn id="248976" idx="4"/>
          </p:cNvCxnSpPr>
          <p:nvPr/>
        </p:nvCxnSpPr>
        <p:spPr bwMode="auto">
          <a:xfrm flipV="1">
            <a:off x="7908925" y="5551488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8978" name="AutoShape 146"/>
          <p:cNvCxnSpPr>
            <a:cxnSpLocks noChangeAspect="1" noChangeShapeType="1"/>
            <a:stCxn id="248976" idx="0"/>
            <a:endCxn id="248969" idx="6"/>
          </p:cNvCxnSpPr>
          <p:nvPr/>
        </p:nvCxnSpPr>
        <p:spPr bwMode="auto">
          <a:xfrm rot="5400000" flipH="1">
            <a:off x="7445375" y="4264025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48979" name="AutoShape 147"/>
          <p:cNvCxnSpPr>
            <a:cxnSpLocks noChangeAspect="1" noChangeShapeType="1"/>
            <a:stCxn id="248967" idx="6"/>
            <a:endCxn id="248976" idx="2"/>
          </p:cNvCxnSpPr>
          <p:nvPr/>
        </p:nvCxnSpPr>
        <p:spPr bwMode="auto">
          <a:xfrm>
            <a:off x="7167563" y="5349875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48980" name="Oval 148"/>
          <p:cNvSpPr>
            <a:spLocks noChangeAspect="1" noChangeArrowheads="1"/>
          </p:cNvSpPr>
          <p:nvPr/>
        </p:nvSpPr>
        <p:spPr bwMode="auto">
          <a:xfrm rot="21600000">
            <a:off x="7534275" y="59753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48981" name="AutoShape 149"/>
          <p:cNvCxnSpPr>
            <a:cxnSpLocks noChangeAspect="1" noChangeShapeType="1"/>
            <a:stCxn id="248967" idx="5"/>
            <a:endCxn id="248980" idx="2"/>
          </p:cNvCxnSpPr>
          <p:nvPr/>
        </p:nvCxnSpPr>
        <p:spPr bwMode="auto">
          <a:xfrm rot="16200000" flipH="1">
            <a:off x="6980237" y="5614988"/>
            <a:ext cx="658813" cy="427038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248982" name="Text Box 150"/>
          <p:cNvSpPr txBox="1">
            <a:spLocks noChangeArrowheads="1"/>
          </p:cNvSpPr>
          <p:nvPr/>
        </p:nvSpPr>
        <p:spPr bwMode="auto">
          <a:xfrm>
            <a:off x="7016750" y="41322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8983" name="Text Box 151"/>
          <p:cNvSpPr txBox="1">
            <a:spLocks noChangeArrowheads="1"/>
          </p:cNvSpPr>
          <p:nvPr/>
        </p:nvSpPr>
        <p:spPr bwMode="auto">
          <a:xfrm>
            <a:off x="8407400" y="49593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248984" name="Text Box 152"/>
          <p:cNvSpPr txBox="1">
            <a:spLocks noChangeArrowheads="1"/>
          </p:cNvSpPr>
          <p:nvPr/>
        </p:nvSpPr>
        <p:spPr bwMode="auto">
          <a:xfrm>
            <a:off x="7048500" y="49593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48985" name="Text Box 153"/>
          <p:cNvSpPr txBox="1">
            <a:spLocks noChangeArrowheads="1"/>
          </p:cNvSpPr>
          <p:nvPr/>
        </p:nvSpPr>
        <p:spPr bwMode="auto">
          <a:xfrm>
            <a:off x="5676900" y="49593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248986" name="Text Box 154"/>
          <p:cNvSpPr txBox="1">
            <a:spLocks noChangeArrowheads="1"/>
          </p:cNvSpPr>
          <p:nvPr/>
        </p:nvSpPr>
        <p:spPr bwMode="auto">
          <a:xfrm>
            <a:off x="5949950" y="56832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48987" name="Text Box 155"/>
          <p:cNvSpPr txBox="1">
            <a:spLocks noChangeArrowheads="1"/>
          </p:cNvSpPr>
          <p:nvPr/>
        </p:nvSpPr>
        <p:spPr bwMode="auto">
          <a:xfrm>
            <a:off x="7715250" y="56832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248988" name="Text Box 156"/>
          <p:cNvSpPr txBox="1">
            <a:spLocks noChangeArrowheads="1"/>
          </p:cNvSpPr>
          <p:nvPr/>
        </p:nvSpPr>
        <p:spPr bwMode="auto">
          <a:xfrm>
            <a:off x="7854950" y="43751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4</a:t>
            </a:r>
          </a:p>
        </p:txBody>
      </p:sp>
      <p:sp>
        <p:nvSpPr>
          <p:cNvPr id="248989" name="Text Box 157"/>
          <p:cNvSpPr txBox="1">
            <a:spLocks noChangeArrowheads="1"/>
          </p:cNvSpPr>
          <p:nvPr/>
        </p:nvSpPr>
        <p:spPr bwMode="auto">
          <a:xfrm>
            <a:off x="5715000" y="44370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8</a:t>
            </a:r>
          </a:p>
        </p:txBody>
      </p:sp>
      <p:sp>
        <p:nvSpPr>
          <p:cNvPr id="248990" name="Text Box 158"/>
          <p:cNvSpPr txBox="1">
            <a:spLocks noChangeArrowheads="1"/>
          </p:cNvSpPr>
          <p:nvPr/>
        </p:nvSpPr>
        <p:spPr bwMode="auto">
          <a:xfrm>
            <a:off x="6096000" y="50466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7</a:t>
            </a:r>
          </a:p>
        </p:txBody>
      </p:sp>
      <p:sp>
        <p:nvSpPr>
          <p:cNvPr id="248991" name="Text Box 159"/>
          <p:cNvSpPr txBox="1">
            <a:spLocks noChangeArrowheads="1"/>
          </p:cNvSpPr>
          <p:nvPr/>
        </p:nvSpPr>
        <p:spPr bwMode="auto">
          <a:xfrm>
            <a:off x="7543800" y="50466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8992" name="Text Box 160"/>
          <p:cNvSpPr txBox="1">
            <a:spLocks noChangeArrowheads="1"/>
          </p:cNvSpPr>
          <p:nvPr/>
        </p:nvSpPr>
        <p:spPr bwMode="auto">
          <a:xfrm>
            <a:off x="5410200" y="58467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8993" name="Text Box 161"/>
          <p:cNvSpPr txBox="1">
            <a:spLocks noChangeArrowheads="1"/>
          </p:cNvSpPr>
          <p:nvPr/>
        </p:nvSpPr>
        <p:spPr bwMode="auto">
          <a:xfrm>
            <a:off x="8153400" y="58467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48994" name="Text Box 162"/>
          <p:cNvSpPr txBox="1">
            <a:spLocks noChangeArrowheads="1"/>
          </p:cNvSpPr>
          <p:nvPr/>
        </p:nvSpPr>
        <p:spPr bwMode="auto">
          <a:xfrm>
            <a:off x="6629400" y="47418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8995" name="Text Box 163"/>
          <p:cNvSpPr txBox="1">
            <a:spLocks noChangeArrowheads="1"/>
          </p:cNvSpPr>
          <p:nvPr/>
        </p:nvSpPr>
        <p:spPr bwMode="auto">
          <a:xfrm>
            <a:off x="6477000" y="55800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48996" name="Text Box 164"/>
          <p:cNvSpPr txBox="1">
            <a:spLocks noChangeArrowheads="1"/>
          </p:cNvSpPr>
          <p:nvPr/>
        </p:nvSpPr>
        <p:spPr bwMode="auto">
          <a:xfrm>
            <a:off x="7124700" y="55800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47650" y="1790700"/>
            <a:ext cx="35052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 rot="2537517">
            <a:off x="592138" y="40687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3048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771525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3238500" y="38830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5524500" y="36877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rot="19062483" flipH="1">
            <a:off x="879475" y="40798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6810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rot="2537517">
            <a:off x="1441450" y="40640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12620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17145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14049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rot="19062483" flipH="1">
            <a:off x="1736725" y="40878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 rot="2537517">
            <a:off x="2424113" y="41497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2181225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26336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2395538" y="379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 rot="19062483" flipH="1">
            <a:off x="2832100" y="41465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 rot="2537517">
            <a:off x="5919788" y="47831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5719763" y="50863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6172200" y="50863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976938" y="4391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rot="19062483" flipH="1">
            <a:off x="6262688" y="47736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 rot="2537517">
            <a:off x="6896100" y="47720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6696075" y="50752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7148513" y="50752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6953250" y="43799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 rot="19062483" flipH="1">
            <a:off x="7239000" y="47625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>
            <a:off x="3167063" y="36766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 flipH="1">
            <a:off x="6176963" y="40862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H="1">
            <a:off x="5676900" y="3295650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>
            <a:off x="6810375" y="40814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1028700" y="31003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rot="2537517">
            <a:off x="1017588" y="34655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rot="19062483" flipH="1">
            <a:off x="1422400" y="34559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 flipH="1">
            <a:off x="1419225" y="28924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2809875" y="32908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4074" name="Line 42"/>
          <p:cNvSpPr>
            <a:spLocks noChangeShapeType="1"/>
          </p:cNvSpPr>
          <p:nvPr/>
        </p:nvSpPr>
        <p:spPr bwMode="auto">
          <a:xfrm rot="2537517" flipH="1">
            <a:off x="2767013" y="36210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5" name="Line 43"/>
          <p:cNvSpPr>
            <a:spLocks noChangeShapeType="1"/>
          </p:cNvSpPr>
          <p:nvPr/>
        </p:nvSpPr>
        <p:spPr bwMode="auto">
          <a:xfrm>
            <a:off x="2290763" y="28971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6472238" y="37052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4077" name="Line 45"/>
          <p:cNvSpPr>
            <a:spLocks noChangeShapeType="1"/>
          </p:cNvSpPr>
          <p:nvPr/>
        </p:nvSpPr>
        <p:spPr bwMode="auto">
          <a:xfrm>
            <a:off x="6491288" y="3295650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8" name="Text Box 46"/>
          <p:cNvSpPr txBox="1">
            <a:spLocks noChangeArrowheads="1"/>
          </p:cNvSpPr>
          <p:nvPr/>
        </p:nvSpPr>
        <p:spPr bwMode="auto">
          <a:xfrm>
            <a:off x="1752600" y="25336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4079" name="Line 47"/>
          <p:cNvSpPr>
            <a:spLocks noChangeShapeType="1"/>
          </p:cNvSpPr>
          <p:nvPr/>
        </p:nvSpPr>
        <p:spPr bwMode="auto">
          <a:xfrm>
            <a:off x="2076450" y="19732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0" name="Text Box 48"/>
          <p:cNvSpPr txBox="1">
            <a:spLocks noChangeArrowheads="1"/>
          </p:cNvSpPr>
          <p:nvPr/>
        </p:nvSpPr>
        <p:spPr bwMode="auto">
          <a:xfrm>
            <a:off x="6015038" y="2919413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16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a Tree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47650" y="1790700"/>
            <a:ext cx="68008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rot="2537517">
            <a:off x="592138" y="40687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048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771525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238500" y="38830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591050" y="3411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rot="19062483" flipH="1">
            <a:off x="879475" y="40798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810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rot="2537517">
            <a:off x="1441450" y="40640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12620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17145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14049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 rot="19062483" flipH="1">
            <a:off x="1736725" y="40878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 rot="2537517">
            <a:off x="2424113" y="41497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2181225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26336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2395538" y="379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 rot="19062483" flipH="1">
            <a:off x="2832100" y="41465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 rot="2537517">
            <a:off x="4986338" y="4506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4786313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5238750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5043488" y="4114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 rot="19062483" flipH="1">
            <a:off x="5329238" y="44973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 rot="2537517">
            <a:off x="5962650" y="4495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5762625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6215063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6019800" y="41036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 rot="19062483" flipH="1">
            <a:off x="6305550" y="44862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8" name="Line 32"/>
          <p:cNvSpPr>
            <a:spLocks noChangeShapeType="1"/>
          </p:cNvSpPr>
          <p:nvPr/>
        </p:nvSpPr>
        <p:spPr bwMode="auto">
          <a:xfrm>
            <a:off x="3167063" y="36766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 flipH="1">
            <a:off x="5243513" y="38100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 flipH="1">
            <a:off x="4743450" y="30194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5876925" y="38052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1028700" y="31003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 rot="2537517">
            <a:off x="1017588" y="34655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rot="19062483" flipH="1">
            <a:off x="1422400" y="34559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5" name="Line 39"/>
          <p:cNvSpPr>
            <a:spLocks noChangeShapeType="1"/>
          </p:cNvSpPr>
          <p:nvPr/>
        </p:nvSpPr>
        <p:spPr bwMode="auto">
          <a:xfrm flipH="1">
            <a:off x="1419225" y="28924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6" name="Text Box 40"/>
          <p:cNvSpPr txBox="1">
            <a:spLocks noChangeArrowheads="1"/>
          </p:cNvSpPr>
          <p:nvPr/>
        </p:nvSpPr>
        <p:spPr bwMode="auto">
          <a:xfrm>
            <a:off x="2809875" y="32908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 rot="2537517" flipH="1">
            <a:off x="2767013" y="36210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>
            <a:off x="2290763" y="28971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9" name="Text Box 43"/>
          <p:cNvSpPr txBox="1">
            <a:spLocks noChangeArrowheads="1"/>
          </p:cNvSpPr>
          <p:nvPr/>
        </p:nvSpPr>
        <p:spPr bwMode="auto">
          <a:xfrm>
            <a:off x="5538788" y="3429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5100" name="Line 44"/>
          <p:cNvSpPr>
            <a:spLocks noChangeShapeType="1"/>
          </p:cNvSpPr>
          <p:nvPr/>
        </p:nvSpPr>
        <p:spPr bwMode="auto">
          <a:xfrm>
            <a:off x="5557838" y="30194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01" name="Text Box 45"/>
          <p:cNvSpPr txBox="1">
            <a:spLocks noChangeArrowheads="1"/>
          </p:cNvSpPr>
          <p:nvPr/>
        </p:nvSpPr>
        <p:spPr bwMode="auto">
          <a:xfrm>
            <a:off x="1752600" y="25336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5102" name="Line 46"/>
          <p:cNvSpPr>
            <a:spLocks noChangeShapeType="1"/>
          </p:cNvSpPr>
          <p:nvPr/>
        </p:nvSpPr>
        <p:spPr bwMode="auto">
          <a:xfrm>
            <a:off x="2076450" y="19732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03" name="Text Box 47"/>
          <p:cNvSpPr txBox="1">
            <a:spLocks noChangeArrowheads="1"/>
          </p:cNvSpPr>
          <p:nvPr/>
        </p:nvSpPr>
        <p:spPr bwMode="auto">
          <a:xfrm>
            <a:off x="5081588" y="26431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16</a:t>
            </a:r>
          </a:p>
        </p:txBody>
      </p:sp>
      <p:sp>
        <p:nvSpPr>
          <p:cNvPr id="45104" name="Line 48"/>
          <p:cNvSpPr>
            <a:spLocks noChangeShapeType="1"/>
          </p:cNvSpPr>
          <p:nvPr/>
        </p:nvSpPr>
        <p:spPr bwMode="auto">
          <a:xfrm>
            <a:off x="53721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a Tree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Line 5"/>
          <p:cNvSpPr>
            <a:spLocks noChangeShapeType="1"/>
          </p:cNvSpPr>
          <p:nvPr/>
        </p:nvSpPr>
        <p:spPr bwMode="auto">
          <a:xfrm rot="2537517">
            <a:off x="1316038" y="43354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028700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495425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962400" y="41497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4591050" y="3411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rot="19062483" flipH="1">
            <a:off x="1603375" y="43465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1404938" y="3948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 rot="2537517">
            <a:off x="2165350" y="43307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985963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2438400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2128838" y="3948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rot="19062483" flipH="1">
            <a:off x="2460625" y="43545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 rot="2537517">
            <a:off x="3148013" y="44164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2905125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3357563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3119438" y="4062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 rot="19062483" flipH="1">
            <a:off x="3556000" y="44132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rot="2537517">
            <a:off x="4986338" y="4506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4786313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5238750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5043488" y="4114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rot="19062483" flipH="1">
            <a:off x="5329238" y="44973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 rot="2537517">
            <a:off x="5962650" y="4495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5762625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6215063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6019800" y="41036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 rot="19062483" flipH="1">
            <a:off x="6305550" y="44862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3890963" y="39433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3" name="Line 33"/>
          <p:cNvSpPr>
            <a:spLocks noChangeShapeType="1"/>
          </p:cNvSpPr>
          <p:nvPr/>
        </p:nvSpPr>
        <p:spPr bwMode="auto">
          <a:xfrm flipH="1">
            <a:off x="5243513" y="38100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Line 34"/>
          <p:cNvSpPr>
            <a:spLocks noChangeShapeType="1"/>
          </p:cNvSpPr>
          <p:nvPr/>
        </p:nvSpPr>
        <p:spPr bwMode="auto">
          <a:xfrm flipH="1">
            <a:off x="4743450" y="30194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>
            <a:off x="5876925" y="38052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1752600" y="33670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6117" name="Line 37"/>
          <p:cNvSpPr>
            <a:spLocks noChangeShapeType="1"/>
          </p:cNvSpPr>
          <p:nvPr/>
        </p:nvSpPr>
        <p:spPr bwMode="auto">
          <a:xfrm rot="2537517">
            <a:off x="1741488" y="37322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rot="19062483" flipH="1">
            <a:off x="2146300" y="37226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9" name="Line 39"/>
          <p:cNvSpPr>
            <a:spLocks noChangeShapeType="1"/>
          </p:cNvSpPr>
          <p:nvPr/>
        </p:nvSpPr>
        <p:spPr bwMode="auto">
          <a:xfrm flipH="1">
            <a:off x="2143125" y="31591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3533775" y="3557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 rot="2537517" flipH="1">
            <a:off x="3490913" y="38877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2" name="Line 42"/>
          <p:cNvSpPr>
            <a:spLocks noChangeShapeType="1"/>
          </p:cNvSpPr>
          <p:nvPr/>
        </p:nvSpPr>
        <p:spPr bwMode="auto">
          <a:xfrm>
            <a:off x="3014663" y="31638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5538788" y="3429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6124" name="Line 44"/>
          <p:cNvSpPr>
            <a:spLocks noChangeShapeType="1"/>
          </p:cNvSpPr>
          <p:nvPr/>
        </p:nvSpPr>
        <p:spPr bwMode="auto">
          <a:xfrm>
            <a:off x="5557838" y="30194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5" name="Text Box 45"/>
          <p:cNvSpPr txBox="1">
            <a:spLocks noChangeArrowheads="1"/>
          </p:cNvSpPr>
          <p:nvPr/>
        </p:nvSpPr>
        <p:spPr bwMode="auto">
          <a:xfrm>
            <a:off x="2476500" y="28003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6126" name="Line 46"/>
          <p:cNvSpPr>
            <a:spLocks noChangeShapeType="1"/>
          </p:cNvSpPr>
          <p:nvPr/>
        </p:nvSpPr>
        <p:spPr bwMode="auto">
          <a:xfrm flipH="1">
            <a:off x="3000375" y="2392363"/>
            <a:ext cx="7048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Text Box 47"/>
          <p:cNvSpPr txBox="1">
            <a:spLocks noChangeArrowheads="1"/>
          </p:cNvSpPr>
          <p:nvPr/>
        </p:nvSpPr>
        <p:spPr bwMode="auto">
          <a:xfrm>
            <a:off x="5081588" y="26431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16</a:t>
            </a:r>
          </a:p>
        </p:txBody>
      </p:sp>
      <p:sp>
        <p:nvSpPr>
          <p:cNvPr id="46128" name="Line 48"/>
          <p:cNvSpPr>
            <a:spLocks noChangeShapeType="1"/>
          </p:cNvSpPr>
          <p:nvPr/>
        </p:nvSpPr>
        <p:spPr bwMode="auto">
          <a:xfrm>
            <a:off x="4286250" y="2392363"/>
            <a:ext cx="8096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9" name="Text Box 49"/>
          <p:cNvSpPr txBox="1">
            <a:spLocks noChangeArrowheads="1"/>
          </p:cNvSpPr>
          <p:nvPr/>
        </p:nvSpPr>
        <p:spPr bwMode="auto">
          <a:xfrm>
            <a:off x="3729038" y="20335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26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a Tree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Line 3"/>
          <p:cNvSpPr>
            <a:spLocks noChangeShapeType="1"/>
          </p:cNvSpPr>
          <p:nvPr/>
        </p:nvSpPr>
        <p:spPr bwMode="auto">
          <a:xfrm rot="2537517">
            <a:off x="763588" y="49069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76250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942975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409950" y="47212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038600" y="398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rot="19062483" flipH="1">
            <a:off x="1050925" y="49180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852488" y="4519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 rot="2537517">
            <a:off x="1612900" y="49022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1433513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885950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1576388" y="4519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 rot="19062483" flipH="1">
            <a:off x="1908175" y="49260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 rot="2537517">
            <a:off x="2595563" y="49879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2352675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2805113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2566988" y="46339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rot="19062483" flipH="1">
            <a:off x="3003550" y="49847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 rot="2537517">
            <a:off x="4433888" y="5078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4233863" y="53816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4686300" y="53816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4491038" y="46863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 rot="19062483" flipH="1">
            <a:off x="4776788" y="50688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 rot="2537517">
            <a:off x="5410200" y="5067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5210175" y="53705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5662613" y="53705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5467350" y="4675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 rot="19062483" flipH="1">
            <a:off x="5753100" y="50577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>
            <a:off x="3338513" y="45148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 flipH="1">
            <a:off x="4691063" y="43815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 flipH="1">
            <a:off x="4191000" y="35909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>
            <a:off x="5324475" y="43767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1200150" y="3938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 rot="2537517">
            <a:off x="1189038" y="43037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 rot="19062483" flipH="1">
            <a:off x="1593850" y="42941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 flipH="1">
            <a:off x="1590675" y="37306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2" name="Text Box 38"/>
          <p:cNvSpPr txBox="1">
            <a:spLocks noChangeArrowheads="1"/>
          </p:cNvSpPr>
          <p:nvPr/>
        </p:nvSpPr>
        <p:spPr bwMode="auto">
          <a:xfrm>
            <a:off x="2981325" y="41290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 rot="2537517" flipH="1">
            <a:off x="2938463" y="44592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2462213" y="37353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4986338" y="40005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7146" name="Line 42"/>
          <p:cNvSpPr>
            <a:spLocks noChangeShapeType="1"/>
          </p:cNvSpPr>
          <p:nvPr/>
        </p:nvSpPr>
        <p:spPr bwMode="auto">
          <a:xfrm>
            <a:off x="5005388" y="35909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7" name="Text Box 43"/>
          <p:cNvSpPr txBox="1">
            <a:spLocks noChangeArrowheads="1"/>
          </p:cNvSpPr>
          <p:nvPr/>
        </p:nvSpPr>
        <p:spPr bwMode="auto">
          <a:xfrm>
            <a:off x="1924050" y="33718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 flipH="1">
            <a:off x="2447925" y="2963863"/>
            <a:ext cx="7048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9" name="Text Box 45"/>
          <p:cNvSpPr txBox="1">
            <a:spLocks noChangeArrowheads="1"/>
          </p:cNvSpPr>
          <p:nvPr/>
        </p:nvSpPr>
        <p:spPr bwMode="auto">
          <a:xfrm>
            <a:off x="4529138" y="32146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16</a:t>
            </a:r>
          </a:p>
        </p:txBody>
      </p:sp>
      <p:sp>
        <p:nvSpPr>
          <p:cNvPr id="47150" name="Line 46"/>
          <p:cNvSpPr>
            <a:spLocks noChangeShapeType="1"/>
          </p:cNvSpPr>
          <p:nvPr/>
        </p:nvSpPr>
        <p:spPr bwMode="auto">
          <a:xfrm>
            <a:off x="3733800" y="2963863"/>
            <a:ext cx="8096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1" name="Text Box 47"/>
          <p:cNvSpPr txBox="1">
            <a:spLocks noChangeArrowheads="1"/>
          </p:cNvSpPr>
          <p:nvPr/>
        </p:nvSpPr>
        <p:spPr bwMode="auto">
          <a:xfrm>
            <a:off x="3176588" y="26050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26</a:t>
            </a:r>
          </a:p>
        </p:txBody>
      </p:sp>
      <p:sp>
        <p:nvSpPr>
          <p:cNvPr id="47152" name="Rectangle 48"/>
          <p:cNvSpPr>
            <a:spLocks noChangeArrowheads="1"/>
          </p:cNvSpPr>
          <p:nvPr/>
        </p:nvSpPr>
        <p:spPr bwMode="auto">
          <a:xfrm>
            <a:off x="2571750" y="1790700"/>
            <a:ext cx="1771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3" name="Line 49"/>
          <p:cNvSpPr>
            <a:spLocks noChangeShapeType="1"/>
          </p:cNvSpPr>
          <p:nvPr/>
        </p:nvSpPr>
        <p:spPr bwMode="auto">
          <a:xfrm>
            <a:off x="346710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4" name="Text Box 50"/>
          <p:cNvSpPr txBox="1">
            <a:spLocks noChangeArrowheads="1"/>
          </p:cNvSpPr>
          <p:nvPr/>
        </p:nvSpPr>
        <p:spPr bwMode="auto">
          <a:xfrm>
            <a:off x="6130925" y="1601788"/>
            <a:ext cx="3013075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After enqueueing this node there is only one node left in priority queue.</a:t>
            </a:r>
          </a:p>
        </p:txBody>
      </p: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a Tree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3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78" name="Text Box 50"/>
          <p:cNvSpPr txBox="1">
            <a:spLocks noChangeArrowheads="1"/>
          </p:cNvSpPr>
          <p:nvPr/>
        </p:nvSpPr>
        <p:spPr bwMode="auto">
          <a:xfrm>
            <a:off x="492125" y="1658938"/>
            <a:ext cx="455612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300"/>
              <a:t>Dequeue the single node left in the queue.</a:t>
            </a:r>
          </a:p>
          <a:p>
            <a:pPr>
              <a:buFontTx/>
              <a:buNone/>
            </a:pPr>
            <a:endParaRPr lang="en-US" sz="2300"/>
          </a:p>
          <a:p>
            <a:pPr>
              <a:buFontTx/>
              <a:buNone/>
            </a:pPr>
            <a:r>
              <a:rPr lang="en-US" sz="2300"/>
              <a:t>This tree contains the new code words for each character.</a:t>
            </a:r>
          </a:p>
          <a:p>
            <a:pPr>
              <a:buFontTx/>
              <a:buNone/>
            </a:pPr>
            <a:endParaRPr lang="en-US" sz="2300"/>
          </a:p>
          <a:p>
            <a:pPr>
              <a:buFontTx/>
              <a:buNone/>
            </a:pPr>
            <a:r>
              <a:rPr lang="en-US" sz="2300"/>
              <a:t>Frequency of root node should equal number of characters in text.</a:t>
            </a: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5067300" y="1801813"/>
            <a:ext cx="3643313" cy="3365500"/>
            <a:chOff x="3060" y="1471"/>
            <a:chExt cx="2295" cy="2120"/>
          </a:xfrm>
        </p:grpSpPr>
        <p:sp>
          <p:nvSpPr>
            <p:cNvPr id="48181" name="Line 53"/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2" name="Text Box 54"/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83" name="Text Box 55"/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84" name="Text Box 56"/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8185" name="Text Box 57"/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48186" name="Line 58"/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7" name="Text Box 59"/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8188" name="Line 60"/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9" name="Text Box 61"/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90" name="Text Box 62"/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91" name="Text Box 63"/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8192" name="Line 64"/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3" name="Line 65"/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4" name="Text Box 66"/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95" name="Text Box 67"/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96" name="Text Box 68"/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8197" name="Line 69"/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8" name="Line 70"/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9" name="Text Box 71"/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8200" name="Text Box 72"/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8201" name="Text Box 73"/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8202" name="Line 74"/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3" name="Line 75"/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4" name="Text Box 76"/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8205" name="Text Box 77"/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8206" name="Text Box 78"/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8207" name="Line 79"/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8" name="Line 80"/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9" name="Line 81"/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0" name="Line 82"/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1" name="Line 83"/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2" name="Text Box 84"/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8213" name="Line 85"/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4" name="Line 86"/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5" name="Line 87"/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6" name="Text Box 88"/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6</a:t>
              </a:r>
            </a:p>
          </p:txBody>
        </p:sp>
        <p:sp>
          <p:nvSpPr>
            <p:cNvPr id="48217" name="Line 89"/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8" name="Line 90"/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9" name="Text Box 91"/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48220" name="Line 92"/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1" name="Text Box 93"/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10</a:t>
              </a:r>
            </a:p>
          </p:txBody>
        </p:sp>
        <p:sp>
          <p:nvSpPr>
            <p:cNvPr id="48222" name="Line 94"/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3" name="Text Box 95"/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16</a:t>
              </a:r>
            </a:p>
          </p:txBody>
        </p:sp>
        <p:sp>
          <p:nvSpPr>
            <p:cNvPr id="48224" name="Line 96"/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5" name="Text Box 97"/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26</a:t>
              </a:r>
            </a:p>
          </p:txBody>
        </p:sp>
        <p:sp>
          <p:nvSpPr>
            <p:cNvPr id="48226" name="Line 98"/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227" name="Rectangle 99"/>
          <p:cNvSpPr>
            <a:spLocks noChangeArrowheads="1"/>
          </p:cNvSpPr>
          <p:nvPr/>
        </p:nvSpPr>
        <p:spPr bwMode="auto">
          <a:xfrm>
            <a:off x="476250" y="5522913"/>
            <a:ext cx="7512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3200" b="0">
                <a:latin typeface="Times New Roman" pitchFamily="18" charset="0"/>
              </a:rPr>
              <a:t>Eerie eyes seen near lake.     </a:t>
            </a:r>
            <a:r>
              <a:rPr lang="en-US" sz="3200" b="0">
                <a:latin typeface="Times New Roman" pitchFamily="18" charset="0"/>
                <a:sym typeface="Monotype Sorts" pitchFamily="2" charset="2"/>
              </a:rPr>
              <a:t></a:t>
            </a:r>
            <a:r>
              <a:rPr lang="en-US" sz="3200" b="0">
                <a:latin typeface="Times New Roman" pitchFamily="18" charset="0"/>
              </a:rPr>
              <a:t> 26 characters</a:t>
            </a:r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a Tree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-12700" y="-152400"/>
            <a:ext cx="82423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Encoding the </a:t>
            </a:r>
            <a:r>
              <a:rPr lang="en-US" sz="3200" dirty="0" smtClean="0">
                <a:solidFill>
                  <a:srgbClr val="FF0000"/>
                </a:solidFill>
              </a:rPr>
              <a:t>File Traverse </a:t>
            </a:r>
            <a:r>
              <a:rPr lang="en-US" sz="3200" dirty="0">
                <a:solidFill>
                  <a:srgbClr val="FF0000"/>
                </a:solidFill>
              </a:rPr>
              <a:t>Tree for Codes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981200"/>
            <a:ext cx="4095750" cy="4114800"/>
          </a:xfrm>
        </p:spPr>
        <p:txBody>
          <a:bodyPr/>
          <a:lstStyle/>
          <a:p>
            <a:r>
              <a:rPr lang="en-US" sz="2400"/>
              <a:t>Perform a traversal of the tree to obtain new code words</a:t>
            </a:r>
          </a:p>
          <a:p>
            <a:r>
              <a:rPr lang="en-US" sz="2400"/>
              <a:t>Going left is a 0 going right is a 1</a:t>
            </a:r>
          </a:p>
          <a:p>
            <a:r>
              <a:rPr lang="en-US" sz="2400"/>
              <a:t>code word is only completed when a leaf node is reached 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4857750" y="2335213"/>
            <a:ext cx="3643313" cy="3365500"/>
            <a:chOff x="3060" y="1471"/>
            <a:chExt cx="2295" cy="2120"/>
          </a:xfrm>
        </p:grpSpPr>
        <p:sp>
          <p:nvSpPr>
            <p:cNvPr id="49158" name="Line 6"/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9162" name="Text Box 10"/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4" name="Text Box 12"/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6" name="Text Box 14"/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9167" name="Text Box 15"/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9168" name="Text Box 16"/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Text Box 19"/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9172" name="Text Box 20"/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9174" name="Line 22"/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Text Box 24"/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9177" name="Text Box 25"/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9178" name="Text Box 26"/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1" name="Text Box 29"/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9182" name="Text Box 30"/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9183" name="Text Box 31"/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9184" name="Line 32"/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5" name="Line 33"/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6" name="Line 34"/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7" name="Line 35"/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8" name="Line 36"/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9" name="Text Box 37"/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9190" name="Line 38"/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1" name="Line 39"/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2" name="Line 40"/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3" name="Text Box 41"/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6</a:t>
              </a:r>
            </a:p>
          </p:txBody>
        </p:sp>
        <p:sp>
          <p:nvSpPr>
            <p:cNvPr id="49194" name="Line 42"/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5" name="Line 43"/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6" name="Text Box 44"/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49197" name="Line 45"/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8" name="Text Box 46"/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10</a:t>
              </a:r>
            </a:p>
          </p:txBody>
        </p:sp>
        <p:sp>
          <p:nvSpPr>
            <p:cNvPr id="49199" name="Line 47"/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0" name="Text Box 48"/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16</a:t>
              </a:r>
            </a:p>
          </p:txBody>
        </p:sp>
        <p:sp>
          <p:nvSpPr>
            <p:cNvPr id="49201" name="Line 49"/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2" name="Text Box 50"/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26</a:t>
              </a:r>
            </a:p>
          </p:txBody>
        </p:sp>
        <p:sp>
          <p:nvSpPr>
            <p:cNvPr id="49203" name="Line 51"/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77724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rgbClr val="FF0000"/>
                </a:solidFill>
              </a:rPr>
              <a:t>Encoding the </a:t>
            </a:r>
            <a:r>
              <a:rPr lang="en-US" sz="3000" dirty="0" smtClean="0">
                <a:solidFill>
                  <a:srgbClr val="FF0000"/>
                </a:solidFill>
              </a:rPr>
              <a:t>File Traverse </a:t>
            </a:r>
            <a:r>
              <a:rPr lang="en-US" sz="3000" dirty="0">
                <a:solidFill>
                  <a:srgbClr val="FF0000"/>
                </a:solidFill>
              </a:rPr>
              <a:t>Tree for Codes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1050" y="1619250"/>
            <a:ext cx="3810000" cy="45529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800"/>
              <a:t>Char		Code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/>
              <a:t>E			0000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/>
              <a:t>i			0001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/>
              <a:t>y			0010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/>
              <a:t>l			0011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/>
              <a:t>k			0100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/>
              <a:t>.			0101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/>
              <a:t>space	011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/>
              <a:t>e			10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/>
              <a:t>r			1100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/>
              <a:t>s			1101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/>
              <a:t>n			1110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/>
              <a:t>a			1111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857750" y="2335213"/>
            <a:ext cx="3643313" cy="3365500"/>
            <a:chOff x="3060" y="1471"/>
            <a:chExt cx="2295" cy="2120"/>
          </a:xfrm>
        </p:grpSpPr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7" name="Text Box 7"/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4" name="Text Box 14"/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15" name="Text Box 15"/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16" name="Text Box 16"/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9" name="Text Box 19"/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20" name="Text Box 20"/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4" name="Text Box 24"/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1225" name="Text Box 25"/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1226" name="Text Box 26"/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9" name="Text Box 29"/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1230" name="Text Box 30"/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1231" name="Text Box 31"/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1232" name="Line 32"/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3" name="Line 33"/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4" name="Line 34"/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5" name="Line 35"/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Text Box 37"/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1238" name="Line 38"/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0" name="Line 40"/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1" name="Text Box 41"/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6</a:t>
              </a:r>
            </a:p>
          </p:txBody>
        </p:sp>
        <p:sp>
          <p:nvSpPr>
            <p:cNvPr id="51242" name="Line 42"/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4" name="Text Box 44"/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51245" name="Line 45"/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6" name="Text Box 46"/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10</a:t>
              </a:r>
            </a:p>
          </p:txBody>
        </p:sp>
        <p:sp>
          <p:nvSpPr>
            <p:cNvPr id="51247" name="Line 47"/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8" name="Text Box 48"/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16</a:t>
              </a:r>
            </a:p>
          </p:txBody>
        </p:sp>
        <p:sp>
          <p:nvSpPr>
            <p:cNvPr id="51249" name="Line 49"/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0" name="Text Box 50"/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26</a:t>
              </a:r>
            </a:p>
          </p:txBody>
        </p:sp>
        <p:sp>
          <p:nvSpPr>
            <p:cNvPr id="51251" name="Line 51"/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Encoding the File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581150"/>
            <a:ext cx="4343400" cy="1581150"/>
          </a:xfrm>
        </p:spPr>
        <p:txBody>
          <a:bodyPr/>
          <a:lstStyle/>
          <a:p>
            <a:r>
              <a:rPr lang="en-US" sz="2400"/>
              <a:t>Rescan text and encode file using new code words</a:t>
            </a:r>
          </a:p>
          <a:p>
            <a:pPr>
              <a:buFont typeface="Symbol" pitchFamily="18" charset="2"/>
              <a:buNone/>
            </a:pPr>
            <a:r>
              <a:rPr lang="en-US" sz="2000"/>
              <a:t>Eerie eyes seen near lake.</a:t>
            </a:r>
          </a:p>
          <a:p>
            <a:pPr>
              <a:buFont typeface="Symbol" pitchFamily="18" charset="2"/>
              <a:buNone/>
            </a:pPr>
            <a:endParaRPr lang="en-US" sz="3600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953000" y="1790700"/>
            <a:ext cx="3810000" cy="424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Symbol" pitchFamily="18" charset="2"/>
              <a:buNone/>
            </a:pPr>
            <a:r>
              <a:rPr lang="en-US" sz="2600"/>
              <a:t>Char		Code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E			0000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i			0001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y			0010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l			0011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k			0100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.			0101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space	011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e			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r			1100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s			1101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n			1110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a			1111</a:t>
            </a:r>
            <a:endParaRPr lang="en-US"/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50825" y="3221038"/>
            <a:ext cx="4435475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/>
              <a:t>0000101100000110011100010101101101001111101011111100011001111110100100101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247650" y="5067300"/>
            <a:ext cx="43434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Symbol" pitchFamily="18" charset="2"/>
              <a:buChar char="·"/>
            </a:pPr>
            <a:r>
              <a:rPr lang="en-US" sz="2400"/>
              <a:t>Why is there no need for a separator character?</a:t>
            </a:r>
          </a:p>
          <a:p>
            <a:pPr marL="342900" indent="-342900">
              <a:buFont typeface="Symbol" pitchFamily="18" charset="2"/>
              <a:buNone/>
            </a:pPr>
            <a:r>
              <a:rPr lang="en-US" sz="2000"/>
              <a:t>.</a:t>
            </a:r>
          </a:p>
          <a:p>
            <a:pPr marL="342900" indent="-342900">
              <a:buFont typeface="Symbol" pitchFamily="18" charset="2"/>
              <a:buNone/>
            </a:pPr>
            <a:endParaRPr lang="en-US" sz="3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600200"/>
            <a:ext cx="4343400" cy="4114800"/>
          </a:xfrm>
        </p:spPr>
        <p:txBody>
          <a:bodyPr/>
          <a:lstStyle/>
          <a:p>
            <a:r>
              <a:rPr lang="en-US"/>
              <a:t>Have we made things any better?</a:t>
            </a:r>
          </a:p>
          <a:p>
            <a:r>
              <a:rPr lang="en-US"/>
              <a:t>73 bits to encode the text</a:t>
            </a:r>
          </a:p>
          <a:p>
            <a:r>
              <a:rPr lang="en-US"/>
              <a:t>ASCII would take 8 * 26 = 208 bits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4591050" y="1925638"/>
            <a:ext cx="4435475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/>
              <a:t>0000101100000110011100010101101101001111101011111100011001111110100100101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55575" y="4706938"/>
            <a:ext cx="8378825" cy="128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Marlett" pitchFamily="2" charset="2"/>
              <a:buChar char="h"/>
            </a:pPr>
            <a:r>
              <a:rPr lang="en-US"/>
              <a:t>If modified code used 4 bits per </a:t>
            </a:r>
          </a:p>
          <a:p>
            <a:pPr>
              <a:lnSpc>
                <a:spcPct val="70000"/>
              </a:lnSpc>
              <a:buFont typeface="Marlett" pitchFamily="2" charset="2"/>
              <a:buNone/>
            </a:pPr>
            <a:r>
              <a:rPr lang="en-US"/>
              <a:t>  character are needed.  Total bits </a:t>
            </a:r>
          </a:p>
          <a:p>
            <a:pPr>
              <a:lnSpc>
                <a:spcPct val="70000"/>
              </a:lnSpc>
              <a:buFont typeface="Marlett" pitchFamily="2" charset="2"/>
              <a:buNone/>
            </a:pPr>
            <a:r>
              <a:rPr lang="en-US"/>
              <a:t>  4 * 26 = 104.  Savings not as great.</a:t>
            </a:r>
            <a:endParaRPr lang="en-US" sz="2400" b="0">
              <a:latin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Encoding the File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the File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981200"/>
            <a:ext cx="8648700" cy="4114800"/>
          </a:xfrm>
        </p:spPr>
        <p:txBody>
          <a:bodyPr/>
          <a:lstStyle/>
          <a:p>
            <a:r>
              <a:rPr lang="en-US" sz="2400"/>
              <a:t>How does receiver know what the codes are?</a:t>
            </a:r>
          </a:p>
          <a:p>
            <a:r>
              <a:rPr lang="en-US" sz="2400"/>
              <a:t>Tree constructed for each text file.  </a:t>
            </a:r>
          </a:p>
          <a:p>
            <a:pPr lvl="1"/>
            <a:r>
              <a:rPr lang="en-US" sz="2000"/>
              <a:t>Considers frequency for each file</a:t>
            </a:r>
          </a:p>
          <a:p>
            <a:pPr lvl="1"/>
            <a:r>
              <a:rPr lang="en-US" sz="2000"/>
              <a:t>Big hit on compression, especially for smaller files</a:t>
            </a:r>
          </a:p>
          <a:p>
            <a:r>
              <a:rPr lang="en-US" sz="2400"/>
              <a:t>Tree predetermined</a:t>
            </a:r>
          </a:p>
          <a:p>
            <a:pPr lvl="1"/>
            <a:r>
              <a:rPr lang="en-US" sz="2000"/>
              <a:t>based on statistical analysis of text files or file types</a:t>
            </a:r>
          </a:p>
          <a:p>
            <a:r>
              <a:rPr lang="en-US" sz="2400"/>
              <a:t>Data transmission is bit based versus byte based</a:t>
            </a:r>
            <a:endParaRPr lang="en-US" sz="2000"/>
          </a:p>
          <a:p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Example (cont.)</a:t>
            </a:r>
          </a:p>
        </p:txBody>
      </p:sp>
      <p:sp>
        <p:nvSpPr>
          <p:cNvPr id="249859" name="Freeform 2051"/>
          <p:cNvSpPr>
            <a:spLocks/>
          </p:cNvSpPr>
          <p:nvPr/>
        </p:nvSpPr>
        <p:spPr bwMode="auto">
          <a:xfrm>
            <a:off x="668338" y="1695450"/>
            <a:ext cx="3711575" cy="2387600"/>
          </a:xfrm>
          <a:custGeom>
            <a:avLst/>
            <a:gdLst/>
            <a:ahLst/>
            <a:cxnLst>
              <a:cxn ang="0">
                <a:pos x="1271" y="0"/>
              </a:cxn>
              <a:cxn ang="0">
                <a:pos x="1996" y="184"/>
              </a:cxn>
              <a:cxn ang="0">
                <a:pos x="2207" y="950"/>
              </a:cxn>
              <a:cxn ang="0">
                <a:pos x="1211" y="954"/>
              </a:cxn>
              <a:cxn ang="0">
                <a:pos x="917" y="1374"/>
              </a:cxn>
              <a:cxn ang="0">
                <a:pos x="419" y="1482"/>
              </a:cxn>
              <a:cxn ang="0">
                <a:pos x="101" y="1242"/>
              </a:cxn>
              <a:cxn ang="0">
                <a:pos x="41" y="624"/>
              </a:cxn>
              <a:cxn ang="0">
                <a:pos x="347" y="138"/>
              </a:cxn>
              <a:cxn ang="0">
                <a:pos x="863" y="30"/>
              </a:cxn>
              <a:cxn ang="0">
                <a:pos x="1271" y="0"/>
              </a:cxn>
            </a:cxnLst>
            <a:rect l="0" t="0" r="r" b="b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860" name="Oval 2052"/>
          <p:cNvSpPr>
            <a:spLocks noChangeAspect="1" noChangeArrowheads="1"/>
          </p:cNvSpPr>
          <p:nvPr/>
        </p:nvSpPr>
        <p:spPr bwMode="auto">
          <a:xfrm rot="21600000">
            <a:off x="2192338" y="271145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49861" name="Oval 2053"/>
          <p:cNvSpPr>
            <a:spLocks noChangeAspect="1" noChangeArrowheads="1"/>
          </p:cNvSpPr>
          <p:nvPr/>
        </p:nvSpPr>
        <p:spPr bwMode="auto">
          <a:xfrm rot="21600000">
            <a:off x="819150" y="27114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49862" name="Oval 2054"/>
          <p:cNvSpPr>
            <a:spLocks noChangeAspect="1" noChangeArrowheads="1"/>
          </p:cNvSpPr>
          <p:nvPr/>
        </p:nvSpPr>
        <p:spPr bwMode="auto">
          <a:xfrm rot="21600000">
            <a:off x="2190750" y="19050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49863" name="Oval 2055"/>
          <p:cNvSpPr>
            <a:spLocks noChangeAspect="1" noChangeArrowheads="1"/>
          </p:cNvSpPr>
          <p:nvPr/>
        </p:nvSpPr>
        <p:spPr bwMode="auto">
          <a:xfrm rot="21600000">
            <a:off x="1428750" y="3519488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249864" name="AutoShape 2056"/>
          <p:cNvCxnSpPr>
            <a:cxnSpLocks noChangeAspect="1" noChangeShapeType="1"/>
            <a:stCxn id="249862" idx="2"/>
            <a:endCxn id="249861" idx="0"/>
          </p:cNvCxnSpPr>
          <p:nvPr/>
        </p:nvCxnSpPr>
        <p:spPr bwMode="auto">
          <a:xfrm rot="10800000" flipV="1">
            <a:off x="1001713" y="2087563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49865" name="AutoShape 2057"/>
          <p:cNvCxnSpPr>
            <a:cxnSpLocks noChangeAspect="1" noChangeShapeType="1"/>
            <a:stCxn id="249863" idx="2"/>
            <a:endCxn id="249861" idx="4"/>
          </p:cNvCxnSpPr>
          <p:nvPr/>
        </p:nvCxnSpPr>
        <p:spPr bwMode="auto">
          <a:xfrm rot="10800000">
            <a:off x="1001713" y="3095625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9866" name="AutoShape 2058"/>
          <p:cNvCxnSpPr>
            <a:cxnSpLocks noChangeAspect="1" noChangeShapeType="1"/>
            <a:stCxn id="249863" idx="6"/>
            <a:endCxn id="249860" idx="3"/>
          </p:cNvCxnSpPr>
          <p:nvPr/>
        </p:nvCxnSpPr>
        <p:spPr bwMode="auto">
          <a:xfrm flipV="1">
            <a:off x="1812925" y="3043238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9867" name="AutoShape 2059"/>
          <p:cNvCxnSpPr>
            <a:cxnSpLocks noChangeAspect="1" noChangeShapeType="1"/>
            <a:stCxn id="249862" idx="4"/>
            <a:endCxn id="249860" idx="0"/>
          </p:cNvCxnSpPr>
          <p:nvPr/>
        </p:nvCxnSpPr>
        <p:spPr bwMode="auto">
          <a:xfrm>
            <a:off x="2373313" y="2289175"/>
            <a:ext cx="1587" cy="4016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9868" name="AutoShape 2060"/>
          <p:cNvCxnSpPr>
            <a:cxnSpLocks noChangeAspect="1" noChangeShapeType="1"/>
            <a:stCxn id="249861" idx="6"/>
            <a:endCxn id="249860" idx="2"/>
          </p:cNvCxnSpPr>
          <p:nvPr/>
        </p:nvCxnSpPr>
        <p:spPr bwMode="auto">
          <a:xfrm>
            <a:off x="1203325" y="2894013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249869" name="Oval 2061"/>
          <p:cNvSpPr>
            <a:spLocks noChangeAspect="1" noChangeArrowheads="1"/>
          </p:cNvSpPr>
          <p:nvPr/>
        </p:nvSpPr>
        <p:spPr bwMode="auto">
          <a:xfrm rot="21600000">
            <a:off x="3554413" y="271145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249870" name="AutoShape 2062"/>
          <p:cNvCxnSpPr>
            <a:cxnSpLocks noChangeAspect="1" noChangeShapeType="1"/>
            <a:stCxn id="249873" idx="6"/>
            <a:endCxn id="249869" idx="4"/>
          </p:cNvCxnSpPr>
          <p:nvPr/>
        </p:nvCxnSpPr>
        <p:spPr bwMode="auto">
          <a:xfrm flipV="1">
            <a:off x="3317875" y="3095625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9871" name="AutoShape 2063"/>
          <p:cNvCxnSpPr>
            <a:cxnSpLocks noChangeAspect="1" noChangeShapeType="1"/>
            <a:stCxn id="249869" idx="0"/>
            <a:endCxn id="249862" idx="6"/>
          </p:cNvCxnSpPr>
          <p:nvPr/>
        </p:nvCxnSpPr>
        <p:spPr bwMode="auto">
          <a:xfrm rot="5400000" flipH="1">
            <a:off x="2854325" y="1808163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49872" name="AutoShape 2064"/>
          <p:cNvCxnSpPr>
            <a:cxnSpLocks noChangeAspect="1" noChangeShapeType="1"/>
            <a:stCxn id="249860" idx="6"/>
            <a:endCxn id="249869" idx="2"/>
          </p:cNvCxnSpPr>
          <p:nvPr/>
        </p:nvCxnSpPr>
        <p:spPr bwMode="auto">
          <a:xfrm>
            <a:off x="2576513" y="2894013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49873" name="Oval 2065"/>
          <p:cNvSpPr>
            <a:spLocks noChangeAspect="1" noChangeArrowheads="1"/>
          </p:cNvSpPr>
          <p:nvPr/>
        </p:nvSpPr>
        <p:spPr bwMode="auto">
          <a:xfrm rot="21600000">
            <a:off x="294322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49874" name="AutoShape 2066"/>
          <p:cNvCxnSpPr>
            <a:cxnSpLocks noChangeAspect="1" noChangeShapeType="1"/>
            <a:stCxn id="249860" idx="5"/>
            <a:endCxn id="249873" idx="2"/>
          </p:cNvCxnSpPr>
          <p:nvPr/>
        </p:nvCxnSpPr>
        <p:spPr bwMode="auto">
          <a:xfrm rot="16200000" flipH="1">
            <a:off x="2389188" y="3159125"/>
            <a:ext cx="658812" cy="427038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249875" name="Text Box 2067"/>
          <p:cNvSpPr txBox="1">
            <a:spLocks noChangeArrowheads="1"/>
          </p:cNvSpPr>
          <p:nvPr/>
        </p:nvSpPr>
        <p:spPr bwMode="auto">
          <a:xfrm>
            <a:off x="2425700" y="16764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9876" name="Text Box 2068"/>
          <p:cNvSpPr txBox="1">
            <a:spLocks noChangeArrowheads="1"/>
          </p:cNvSpPr>
          <p:nvPr/>
        </p:nvSpPr>
        <p:spPr bwMode="auto">
          <a:xfrm>
            <a:off x="3816350" y="25034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249877" name="Text Box 2069"/>
          <p:cNvSpPr txBox="1">
            <a:spLocks noChangeArrowheads="1"/>
          </p:cNvSpPr>
          <p:nvPr/>
        </p:nvSpPr>
        <p:spPr bwMode="auto">
          <a:xfrm>
            <a:off x="2457450" y="25034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49878" name="Text Box 2070"/>
          <p:cNvSpPr txBox="1">
            <a:spLocks noChangeArrowheads="1"/>
          </p:cNvSpPr>
          <p:nvPr/>
        </p:nvSpPr>
        <p:spPr bwMode="auto">
          <a:xfrm>
            <a:off x="1085850" y="25034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249879" name="Text Box 2071"/>
          <p:cNvSpPr txBox="1">
            <a:spLocks noChangeArrowheads="1"/>
          </p:cNvSpPr>
          <p:nvPr/>
        </p:nvSpPr>
        <p:spPr bwMode="auto">
          <a:xfrm>
            <a:off x="1300163" y="32273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49880" name="Text Box 2072"/>
          <p:cNvSpPr txBox="1">
            <a:spLocks noChangeArrowheads="1"/>
          </p:cNvSpPr>
          <p:nvPr/>
        </p:nvSpPr>
        <p:spPr bwMode="auto">
          <a:xfrm>
            <a:off x="3124200" y="32273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249881" name="Text Box 2073"/>
          <p:cNvSpPr txBox="1">
            <a:spLocks noChangeArrowheads="1"/>
          </p:cNvSpPr>
          <p:nvPr/>
        </p:nvSpPr>
        <p:spPr bwMode="auto">
          <a:xfrm>
            <a:off x="3263900" y="19192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4</a:t>
            </a:r>
          </a:p>
        </p:txBody>
      </p:sp>
      <p:sp>
        <p:nvSpPr>
          <p:cNvPr id="249882" name="Text Box 2074"/>
          <p:cNvSpPr txBox="1">
            <a:spLocks noChangeArrowheads="1"/>
          </p:cNvSpPr>
          <p:nvPr/>
        </p:nvSpPr>
        <p:spPr bwMode="auto">
          <a:xfrm>
            <a:off x="1123950" y="19812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8</a:t>
            </a:r>
          </a:p>
        </p:txBody>
      </p:sp>
      <p:sp>
        <p:nvSpPr>
          <p:cNvPr id="249883" name="Text Box 2075"/>
          <p:cNvSpPr txBox="1">
            <a:spLocks noChangeArrowheads="1"/>
          </p:cNvSpPr>
          <p:nvPr/>
        </p:nvSpPr>
        <p:spPr bwMode="auto">
          <a:xfrm>
            <a:off x="1504950" y="25908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7</a:t>
            </a:r>
          </a:p>
        </p:txBody>
      </p:sp>
      <p:sp>
        <p:nvSpPr>
          <p:cNvPr id="249884" name="Text Box 2076"/>
          <p:cNvSpPr txBox="1">
            <a:spLocks noChangeArrowheads="1"/>
          </p:cNvSpPr>
          <p:nvPr/>
        </p:nvSpPr>
        <p:spPr bwMode="auto">
          <a:xfrm>
            <a:off x="2952750" y="25908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9885" name="Text Box 2077"/>
          <p:cNvSpPr txBox="1">
            <a:spLocks noChangeArrowheads="1"/>
          </p:cNvSpPr>
          <p:nvPr/>
        </p:nvSpPr>
        <p:spPr bwMode="auto">
          <a:xfrm>
            <a:off x="819150" y="33909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2</a:t>
            </a:r>
          </a:p>
        </p:txBody>
      </p:sp>
      <p:sp>
        <p:nvSpPr>
          <p:cNvPr id="249886" name="Text Box 2078"/>
          <p:cNvSpPr txBox="1">
            <a:spLocks noChangeArrowheads="1"/>
          </p:cNvSpPr>
          <p:nvPr/>
        </p:nvSpPr>
        <p:spPr bwMode="auto">
          <a:xfrm>
            <a:off x="3562350" y="33909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49887" name="Text Box 2079"/>
          <p:cNvSpPr txBox="1">
            <a:spLocks noChangeArrowheads="1"/>
          </p:cNvSpPr>
          <p:nvPr/>
        </p:nvSpPr>
        <p:spPr bwMode="auto">
          <a:xfrm>
            <a:off x="2038350" y="22860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9888" name="Text Box 2080"/>
          <p:cNvSpPr txBox="1">
            <a:spLocks noChangeArrowheads="1"/>
          </p:cNvSpPr>
          <p:nvPr/>
        </p:nvSpPr>
        <p:spPr bwMode="auto">
          <a:xfrm>
            <a:off x="1885950" y="31242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49889" name="Text Box 2081"/>
          <p:cNvSpPr txBox="1">
            <a:spLocks noChangeArrowheads="1"/>
          </p:cNvSpPr>
          <p:nvPr/>
        </p:nvSpPr>
        <p:spPr bwMode="auto">
          <a:xfrm>
            <a:off x="2533650" y="31242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9</a:t>
            </a:r>
          </a:p>
        </p:txBody>
      </p:sp>
      <p:sp>
        <p:nvSpPr>
          <p:cNvPr id="249890" name="Freeform 2082"/>
          <p:cNvSpPr>
            <a:spLocks/>
          </p:cNvSpPr>
          <p:nvPr/>
        </p:nvSpPr>
        <p:spPr bwMode="auto">
          <a:xfrm>
            <a:off x="4930775" y="3810000"/>
            <a:ext cx="3567113" cy="2459038"/>
          </a:xfrm>
          <a:custGeom>
            <a:avLst/>
            <a:gdLst/>
            <a:ahLst/>
            <a:cxnLst>
              <a:cxn ang="0">
                <a:pos x="1274" y="23"/>
              </a:cxn>
              <a:cxn ang="0">
                <a:pos x="1940" y="149"/>
              </a:cxn>
              <a:cxn ang="0">
                <a:pos x="2240" y="917"/>
              </a:cxn>
              <a:cxn ang="0">
                <a:pos x="1899" y="1461"/>
              </a:cxn>
              <a:cxn ang="0">
                <a:pos x="452" y="1446"/>
              </a:cxn>
              <a:cxn ang="0">
                <a:pos x="50" y="1038"/>
              </a:cxn>
              <a:cxn ang="0">
                <a:pos x="152" y="456"/>
              </a:cxn>
              <a:cxn ang="0">
                <a:pos x="536" y="138"/>
              </a:cxn>
              <a:cxn ang="0">
                <a:pos x="1274" y="23"/>
              </a:cxn>
            </a:cxnLst>
            <a:rect l="0" t="0" r="r" b="b"/>
            <a:pathLst>
              <a:path w="2247" h="1549">
                <a:moveTo>
                  <a:pt x="1274" y="23"/>
                </a:moveTo>
                <a:cubicBezTo>
                  <a:pt x="1508" y="25"/>
                  <a:pt x="1779" y="0"/>
                  <a:pt x="1940" y="149"/>
                </a:cubicBezTo>
                <a:cubicBezTo>
                  <a:pt x="2101" y="298"/>
                  <a:pt x="2247" y="698"/>
                  <a:pt x="2240" y="917"/>
                </a:cubicBezTo>
                <a:cubicBezTo>
                  <a:pt x="2233" y="1136"/>
                  <a:pt x="2197" y="1373"/>
                  <a:pt x="1899" y="1461"/>
                </a:cubicBezTo>
                <a:cubicBezTo>
                  <a:pt x="1601" y="1549"/>
                  <a:pt x="760" y="1516"/>
                  <a:pt x="452" y="1446"/>
                </a:cubicBezTo>
                <a:cubicBezTo>
                  <a:pt x="144" y="1376"/>
                  <a:pt x="100" y="1203"/>
                  <a:pt x="50" y="1038"/>
                </a:cubicBezTo>
                <a:cubicBezTo>
                  <a:pt x="0" y="873"/>
                  <a:pt x="71" y="606"/>
                  <a:pt x="152" y="456"/>
                </a:cubicBezTo>
                <a:cubicBezTo>
                  <a:pt x="233" y="306"/>
                  <a:pt x="349" y="210"/>
                  <a:pt x="536" y="138"/>
                </a:cubicBezTo>
                <a:cubicBezTo>
                  <a:pt x="723" y="66"/>
                  <a:pt x="1040" y="21"/>
                  <a:pt x="1274" y="23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891" name="Oval 2083"/>
          <p:cNvSpPr>
            <a:spLocks noChangeAspect="1" noChangeArrowheads="1"/>
          </p:cNvSpPr>
          <p:nvPr/>
        </p:nvSpPr>
        <p:spPr bwMode="auto">
          <a:xfrm rot="21600000">
            <a:off x="6573838" y="48625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49892" name="Oval 2084"/>
          <p:cNvSpPr>
            <a:spLocks noChangeAspect="1" noChangeArrowheads="1"/>
          </p:cNvSpPr>
          <p:nvPr/>
        </p:nvSpPr>
        <p:spPr bwMode="auto">
          <a:xfrm rot="21600000">
            <a:off x="5200650" y="486251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49893" name="Oval 2085"/>
          <p:cNvSpPr>
            <a:spLocks noChangeAspect="1" noChangeArrowheads="1"/>
          </p:cNvSpPr>
          <p:nvPr/>
        </p:nvSpPr>
        <p:spPr bwMode="auto">
          <a:xfrm rot="21600000">
            <a:off x="6572250" y="405606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49894" name="Oval 2086"/>
          <p:cNvSpPr>
            <a:spLocks noChangeAspect="1" noChangeArrowheads="1"/>
          </p:cNvSpPr>
          <p:nvPr/>
        </p:nvSpPr>
        <p:spPr bwMode="auto">
          <a:xfrm rot="21600000">
            <a:off x="5810250" y="56705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249895" name="AutoShape 2087"/>
          <p:cNvCxnSpPr>
            <a:cxnSpLocks noChangeAspect="1" noChangeShapeType="1"/>
            <a:stCxn id="249893" idx="2"/>
            <a:endCxn id="249892" idx="0"/>
          </p:cNvCxnSpPr>
          <p:nvPr/>
        </p:nvCxnSpPr>
        <p:spPr bwMode="auto">
          <a:xfrm rot="10800000" flipV="1">
            <a:off x="5383213" y="4238625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49896" name="AutoShape 2088"/>
          <p:cNvCxnSpPr>
            <a:cxnSpLocks noChangeAspect="1" noChangeShapeType="1"/>
            <a:stCxn id="249894" idx="2"/>
            <a:endCxn id="249892" idx="4"/>
          </p:cNvCxnSpPr>
          <p:nvPr/>
        </p:nvCxnSpPr>
        <p:spPr bwMode="auto">
          <a:xfrm rot="10800000">
            <a:off x="5383213" y="5246688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9897" name="AutoShape 2089"/>
          <p:cNvCxnSpPr>
            <a:cxnSpLocks noChangeAspect="1" noChangeShapeType="1"/>
            <a:stCxn id="249894" idx="6"/>
            <a:endCxn id="249891" idx="3"/>
          </p:cNvCxnSpPr>
          <p:nvPr/>
        </p:nvCxnSpPr>
        <p:spPr bwMode="auto">
          <a:xfrm flipV="1">
            <a:off x="6194425" y="5194300"/>
            <a:ext cx="431800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9898" name="AutoShape 2090"/>
          <p:cNvCxnSpPr>
            <a:cxnSpLocks noChangeAspect="1" noChangeShapeType="1"/>
            <a:stCxn id="249893" idx="4"/>
            <a:endCxn id="249891" idx="0"/>
          </p:cNvCxnSpPr>
          <p:nvPr/>
        </p:nvCxnSpPr>
        <p:spPr bwMode="auto">
          <a:xfrm>
            <a:off x="6754813" y="4440238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9899" name="AutoShape 2091"/>
          <p:cNvCxnSpPr>
            <a:cxnSpLocks noChangeAspect="1" noChangeShapeType="1"/>
            <a:stCxn id="249892" idx="6"/>
            <a:endCxn id="249891" idx="2"/>
          </p:cNvCxnSpPr>
          <p:nvPr/>
        </p:nvCxnSpPr>
        <p:spPr bwMode="auto">
          <a:xfrm>
            <a:off x="5584825" y="5045075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249900" name="Oval 2092"/>
          <p:cNvSpPr>
            <a:spLocks noChangeAspect="1" noChangeArrowheads="1"/>
          </p:cNvSpPr>
          <p:nvPr/>
        </p:nvSpPr>
        <p:spPr bwMode="auto">
          <a:xfrm rot="21600000">
            <a:off x="7935913" y="48625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249901" name="AutoShape 2093"/>
          <p:cNvCxnSpPr>
            <a:cxnSpLocks noChangeAspect="1" noChangeShapeType="1"/>
            <a:stCxn id="249904" idx="6"/>
            <a:endCxn id="249900" idx="4"/>
          </p:cNvCxnSpPr>
          <p:nvPr/>
        </p:nvCxnSpPr>
        <p:spPr bwMode="auto">
          <a:xfrm flipV="1">
            <a:off x="7708900" y="5246688"/>
            <a:ext cx="409575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9902" name="AutoShape 2094"/>
          <p:cNvCxnSpPr>
            <a:cxnSpLocks noChangeAspect="1" noChangeShapeType="1"/>
            <a:stCxn id="249900" idx="0"/>
            <a:endCxn id="249893" idx="6"/>
          </p:cNvCxnSpPr>
          <p:nvPr/>
        </p:nvCxnSpPr>
        <p:spPr bwMode="auto">
          <a:xfrm rot="5400000" flipH="1">
            <a:off x="7235825" y="3959225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49903" name="AutoShape 2095"/>
          <p:cNvCxnSpPr>
            <a:cxnSpLocks noChangeAspect="1" noChangeShapeType="1"/>
            <a:stCxn id="249891" idx="6"/>
            <a:endCxn id="249900" idx="2"/>
          </p:cNvCxnSpPr>
          <p:nvPr/>
        </p:nvCxnSpPr>
        <p:spPr bwMode="auto">
          <a:xfrm>
            <a:off x="6958013" y="5045075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49904" name="Oval 2096"/>
          <p:cNvSpPr>
            <a:spLocks noChangeAspect="1" noChangeArrowheads="1"/>
          </p:cNvSpPr>
          <p:nvPr/>
        </p:nvSpPr>
        <p:spPr bwMode="auto">
          <a:xfrm rot="21600000">
            <a:off x="7324725" y="56705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249905" name="AutoShape 2097"/>
          <p:cNvCxnSpPr>
            <a:cxnSpLocks noChangeAspect="1" noChangeShapeType="1"/>
            <a:stCxn id="249891" idx="5"/>
            <a:endCxn id="249904" idx="2"/>
          </p:cNvCxnSpPr>
          <p:nvPr/>
        </p:nvCxnSpPr>
        <p:spPr bwMode="auto">
          <a:xfrm rot="16200000" flipH="1">
            <a:off x="6765925" y="5314950"/>
            <a:ext cx="658813" cy="417513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249906" name="Text Box 2098"/>
          <p:cNvSpPr txBox="1">
            <a:spLocks noChangeArrowheads="1"/>
          </p:cNvSpPr>
          <p:nvPr/>
        </p:nvSpPr>
        <p:spPr bwMode="auto">
          <a:xfrm>
            <a:off x="6807200" y="38274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9907" name="Text Box 2099"/>
          <p:cNvSpPr txBox="1">
            <a:spLocks noChangeArrowheads="1"/>
          </p:cNvSpPr>
          <p:nvPr/>
        </p:nvSpPr>
        <p:spPr bwMode="auto">
          <a:xfrm>
            <a:off x="8197850" y="46545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249908" name="Text Box 2100"/>
          <p:cNvSpPr txBox="1">
            <a:spLocks noChangeArrowheads="1"/>
          </p:cNvSpPr>
          <p:nvPr/>
        </p:nvSpPr>
        <p:spPr bwMode="auto">
          <a:xfrm>
            <a:off x="6838950" y="46545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49909" name="Text Box 2101"/>
          <p:cNvSpPr txBox="1">
            <a:spLocks noChangeArrowheads="1"/>
          </p:cNvSpPr>
          <p:nvPr/>
        </p:nvSpPr>
        <p:spPr bwMode="auto">
          <a:xfrm>
            <a:off x="5467350" y="46545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249910" name="Text Box 2102"/>
          <p:cNvSpPr txBox="1">
            <a:spLocks noChangeArrowheads="1"/>
          </p:cNvSpPr>
          <p:nvPr/>
        </p:nvSpPr>
        <p:spPr bwMode="auto">
          <a:xfrm>
            <a:off x="5681663" y="53784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49911" name="Text Box 2103"/>
          <p:cNvSpPr txBox="1">
            <a:spLocks noChangeArrowheads="1"/>
          </p:cNvSpPr>
          <p:nvPr/>
        </p:nvSpPr>
        <p:spPr bwMode="auto">
          <a:xfrm>
            <a:off x="7505700" y="53784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249912" name="Text Box 2104"/>
          <p:cNvSpPr txBox="1">
            <a:spLocks noChangeArrowheads="1"/>
          </p:cNvSpPr>
          <p:nvPr/>
        </p:nvSpPr>
        <p:spPr bwMode="auto">
          <a:xfrm>
            <a:off x="7645400" y="40703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4</a:t>
            </a:r>
          </a:p>
        </p:txBody>
      </p:sp>
      <p:sp>
        <p:nvSpPr>
          <p:cNvPr id="249913" name="Text Box 2105"/>
          <p:cNvSpPr txBox="1">
            <a:spLocks noChangeArrowheads="1"/>
          </p:cNvSpPr>
          <p:nvPr/>
        </p:nvSpPr>
        <p:spPr bwMode="auto">
          <a:xfrm>
            <a:off x="5505450" y="41322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8</a:t>
            </a:r>
          </a:p>
        </p:txBody>
      </p:sp>
      <p:sp>
        <p:nvSpPr>
          <p:cNvPr id="249914" name="Text Box 2106"/>
          <p:cNvSpPr txBox="1">
            <a:spLocks noChangeArrowheads="1"/>
          </p:cNvSpPr>
          <p:nvPr/>
        </p:nvSpPr>
        <p:spPr bwMode="auto">
          <a:xfrm>
            <a:off x="5886450" y="47418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7</a:t>
            </a:r>
          </a:p>
        </p:txBody>
      </p:sp>
      <p:sp>
        <p:nvSpPr>
          <p:cNvPr id="249915" name="Text Box 2107"/>
          <p:cNvSpPr txBox="1">
            <a:spLocks noChangeArrowheads="1"/>
          </p:cNvSpPr>
          <p:nvPr/>
        </p:nvSpPr>
        <p:spPr bwMode="auto">
          <a:xfrm>
            <a:off x="7334250" y="47418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9916" name="Text Box 2108"/>
          <p:cNvSpPr txBox="1">
            <a:spLocks noChangeArrowheads="1"/>
          </p:cNvSpPr>
          <p:nvPr/>
        </p:nvSpPr>
        <p:spPr bwMode="auto">
          <a:xfrm>
            <a:off x="5200650" y="55419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9917" name="Text Box 2109"/>
          <p:cNvSpPr txBox="1">
            <a:spLocks noChangeArrowheads="1"/>
          </p:cNvSpPr>
          <p:nvPr/>
        </p:nvSpPr>
        <p:spPr bwMode="auto">
          <a:xfrm>
            <a:off x="7943850" y="55419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49918" name="Text Box 2110"/>
          <p:cNvSpPr txBox="1">
            <a:spLocks noChangeArrowheads="1"/>
          </p:cNvSpPr>
          <p:nvPr/>
        </p:nvSpPr>
        <p:spPr bwMode="auto">
          <a:xfrm>
            <a:off x="6419850" y="44370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9919" name="Text Box 2111"/>
          <p:cNvSpPr txBox="1">
            <a:spLocks noChangeArrowheads="1"/>
          </p:cNvSpPr>
          <p:nvPr/>
        </p:nvSpPr>
        <p:spPr bwMode="auto">
          <a:xfrm>
            <a:off x="6267450" y="52752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49920" name="Text Box 2112"/>
          <p:cNvSpPr txBox="1">
            <a:spLocks noChangeArrowheads="1"/>
          </p:cNvSpPr>
          <p:nvPr/>
        </p:nvSpPr>
        <p:spPr bwMode="auto">
          <a:xfrm>
            <a:off x="6915150" y="52752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9</a:t>
            </a:r>
          </a:p>
        </p:txBody>
      </p:sp>
      <p:sp>
        <p:nvSpPr>
          <p:cNvPr id="249921" name="AutoShape 2113"/>
          <p:cNvSpPr>
            <a:spLocks noChangeArrowheads="1"/>
          </p:cNvSpPr>
          <p:nvPr/>
        </p:nvSpPr>
        <p:spPr bwMode="auto">
          <a:xfrm rot="13500000" flipH="1" flipV="1">
            <a:off x="4510088" y="3871912"/>
            <a:ext cx="609600" cy="333375"/>
          </a:xfrm>
          <a:prstGeom prst="rightArrow">
            <a:avLst>
              <a:gd name="adj1" fmla="val 50000"/>
              <a:gd name="adj2" fmla="val 457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581150"/>
            <a:ext cx="4648200" cy="2457450"/>
          </a:xfrm>
        </p:spPr>
        <p:txBody>
          <a:bodyPr/>
          <a:lstStyle/>
          <a:p>
            <a:r>
              <a:rPr lang="en-US"/>
              <a:t>Once receiver has tree it scans incoming bit stream</a:t>
            </a:r>
          </a:p>
          <a:p>
            <a:r>
              <a:rPr lang="en-US"/>
              <a:t>0 </a:t>
            </a:r>
            <a:r>
              <a:rPr lang="en-US">
                <a:sym typeface="Symbol" pitchFamily="18" charset="2"/>
              </a:rPr>
              <a:t> go left</a:t>
            </a:r>
          </a:p>
          <a:p>
            <a:r>
              <a:rPr lang="en-US">
                <a:sym typeface="Symbol" pitchFamily="18" charset="2"/>
              </a:rPr>
              <a:t>1  go right</a:t>
            </a: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0" y="1630363"/>
            <a:ext cx="3643313" cy="3365500"/>
            <a:chOff x="3060" y="1471"/>
            <a:chExt cx="2295" cy="2120"/>
          </a:xfrm>
        </p:grpSpPr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29" name="Text Box 9"/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6330" name="Text Box 10"/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2" name="Text Box 12"/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4" name="Text Box 14"/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35" name="Text Box 15"/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36" name="Text Box 16"/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9" name="Text Box 19"/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40" name="Text Box 20"/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41" name="Text Box 21"/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4" name="Text Box 24"/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6345" name="Text Box 25"/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6346" name="Text Box 26"/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9" name="Text Box 29"/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6350" name="Text Box 30"/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6351" name="Text Box 31"/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7" name="Text Box 37"/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1" name="Text Box 41"/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6</a:t>
              </a:r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4" name="Text Box 44"/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6" name="Text Box 46"/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10</a:t>
              </a:r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8" name="Text Box 48"/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16</a:t>
              </a:r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0" name="Text Box 50"/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26</a:t>
              </a:r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72" name="Text Box 52"/>
          <p:cNvSpPr txBox="1">
            <a:spLocks noChangeArrowheads="1"/>
          </p:cNvSpPr>
          <p:nvPr/>
        </p:nvSpPr>
        <p:spPr bwMode="auto">
          <a:xfrm>
            <a:off x="476250" y="4211638"/>
            <a:ext cx="4435475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3000"/>
              <a:t>10100011011110111101111110000110101</a:t>
            </a:r>
            <a:endParaRPr lang="en-US"/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>
          <a:xfrm>
            <a:off x="0" y="-182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Decoding the File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Huffman coding is a technique used to compress files for transmission</a:t>
            </a:r>
          </a:p>
          <a:p>
            <a:r>
              <a:rPr lang="en-US" sz="2800"/>
              <a:t>Uses statistical coding</a:t>
            </a:r>
          </a:p>
          <a:p>
            <a:pPr lvl="1"/>
            <a:r>
              <a:rPr lang="en-US" sz="2400"/>
              <a:t>more frequently used symbols have shorter code words</a:t>
            </a:r>
          </a:p>
          <a:p>
            <a:r>
              <a:rPr lang="en-US" sz="2800"/>
              <a:t>Works well for text and fax transmissions</a:t>
            </a:r>
          </a:p>
          <a:p>
            <a:r>
              <a:rPr lang="en-US" sz="2800"/>
              <a:t>An application that uses several data structures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2478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276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 priority queue stores the vertices outside the cloud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Key: distance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Element: vertex</a:t>
            </a:r>
          </a:p>
          <a:p>
            <a:pPr>
              <a:lnSpc>
                <a:spcPct val="90000"/>
              </a:lnSpc>
            </a:pPr>
            <a:r>
              <a:rPr lang="en-US" sz="2000"/>
              <a:t>Locator-based methods</a:t>
            </a:r>
          </a:p>
          <a:p>
            <a:pPr lvl="1">
              <a:lnSpc>
                <a:spcPct val="90000"/>
              </a:lnSpc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insert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k,e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 </a:t>
            </a:r>
            <a:r>
              <a:rPr lang="en-US" sz="1800"/>
              <a:t>returns a locator </a:t>
            </a:r>
          </a:p>
          <a:p>
            <a:pPr lvl="1">
              <a:lnSpc>
                <a:spcPct val="90000"/>
              </a:lnSpc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replaceKey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l,k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sz="1800"/>
              <a:t> changes the key of an item</a:t>
            </a:r>
          </a:p>
          <a:p>
            <a:pPr>
              <a:lnSpc>
                <a:spcPct val="90000"/>
              </a:lnSpc>
            </a:pPr>
            <a:r>
              <a:rPr lang="en-US" sz="2000"/>
              <a:t>We store two labels with each vertex: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Distance (d(v) label)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locator in priority queue</a:t>
            </a:r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4267200" y="1598613"/>
            <a:ext cx="4514850" cy="4787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DijkstraDistances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G, s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Q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new heap-based priority queue</a:t>
            </a: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endParaRPr lang="en-US" sz="1800">
              <a:solidFill>
                <a:schemeClr val="tx2"/>
              </a:solidFill>
              <a:latin typeface="Times New Roman" pitchFamily="18" charset="0"/>
            </a:endParaRP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setDistance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v, 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sz="1800" b="1" i="1">
              <a:solidFill>
                <a:schemeClr val="accent2"/>
              </a:solidFill>
              <a:latin typeface="Times New Roman" pitchFamily="18" charset="0"/>
            </a:endParaRP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else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		setDistance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v, </a:t>
            </a:r>
            <a:r>
              <a:rPr lang="en-US" sz="1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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sz="1800" b="1" i="1">
              <a:solidFill>
                <a:schemeClr val="accent2"/>
              </a:solidFill>
              <a:latin typeface="Times New Roman" pitchFamily="18" charset="0"/>
            </a:endParaRP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	l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Q.insert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getDistance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setLocator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v,l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while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Q.isEmpty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u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Q.removeMin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G.incidentEdges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>
                <a:latin typeface="Times New Roman" pitchFamily="18" charset="0"/>
              </a:rPr>
              <a:t>{ relax edge </a:t>
            </a:r>
            <a:r>
              <a:rPr lang="en-US" sz="1800" b="1" i="1">
                <a:latin typeface="Times New Roman" pitchFamily="18" charset="0"/>
              </a:rPr>
              <a:t>e</a:t>
            </a:r>
            <a:r>
              <a:rPr lang="en-US" sz="1800">
                <a:latin typeface="Times New Roman" pitchFamily="18" charset="0"/>
              </a:rPr>
              <a:t> }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z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G.opposite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u,e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	r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getDistance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+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weight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sz="1800" b="1">
              <a:solidFill>
                <a:srgbClr val="000000"/>
              </a:solidFill>
              <a:latin typeface="Times New Roman" pitchFamily="18" charset="0"/>
            </a:endParaRP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	if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r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&lt;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getDistance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z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sz="1800" b="1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setDistance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z,r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/>
            </a:r>
            <a:b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</a:b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	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Q.replaceKey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getLocator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z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,r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Analysis</a:t>
            </a:r>
          </a:p>
        </p:txBody>
      </p:sp>
      <p:sp>
        <p:nvSpPr>
          <p:cNvPr id="230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924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Graph operations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Method </a:t>
            </a:r>
            <a:r>
              <a:rPr lang="en-US" sz="1800" dirty="0" err="1"/>
              <a:t>incidentEdges</a:t>
            </a:r>
            <a:r>
              <a:rPr lang="en-US" sz="1800" dirty="0"/>
              <a:t> is called once for each vertex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Label operations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We set/get the distance and locator labels of vertex </a:t>
            </a:r>
            <a:r>
              <a:rPr lang="en-US" sz="1800" b="1" i="1" dirty="0">
                <a:latin typeface="Times New Roman" pitchFamily="18" charset="0"/>
              </a:rPr>
              <a:t>z</a:t>
            </a:r>
            <a:r>
              <a:rPr lang="en-US" sz="1800" dirty="0"/>
              <a:t>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(deg(</a:t>
            </a:r>
            <a:r>
              <a:rPr lang="en-US" sz="1800" b="1" i="1" dirty="0">
                <a:latin typeface="Times New Roman" pitchFamily="18" charset="0"/>
              </a:rPr>
              <a:t>z</a:t>
            </a:r>
            <a:r>
              <a:rPr lang="en-US" sz="1800" dirty="0">
                <a:latin typeface="Times New Roman" pitchFamily="18" charset="0"/>
              </a:rPr>
              <a:t>))</a:t>
            </a:r>
            <a:r>
              <a:rPr lang="en-US" sz="1800" dirty="0"/>
              <a:t> times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Setting/getting a label takes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(1)</a:t>
            </a:r>
            <a:r>
              <a:rPr lang="en-US" sz="1800" dirty="0"/>
              <a:t> time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Priority queue operations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vertex is inserted once into and removed once from the priority queue, where each insertion or removal takes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(log </a:t>
            </a:r>
            <a:r>
              <a:rPr lang="en-US" sz="1800" b="1" i="1" dirty="0">
                <a:latin typeface="Times New Roman" pitchFamily="18" charset="0"/>
              </a:rPr>
              <a:t>n</a:t>
            </a:r>
            <a:r>
              <a:rPr lang="en-US" sz="1800" dirty="0">
                <a:latin typeface="Times New Roman" pitchFamily="18" charset="0"/>
              </a:rPr>
              <a:t>) </a:t>
            </a:r>
            <a:r>
              <a:rPr lang="en-US" sz="1800" dirty="0"/>
              <a:t>time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key of a vertex in the priority queue is modified at most </a:t>
            </a:r>
            <a:r>
              <a:rPr lang="en-US" sz="1800" dirty="0">
                <a:latin typeface="Times New Roman" pitchFamily="18" charset="0"/>
              </a:rPr>
              <a:t>deg(</a:t>
            </a:r>
            <a:r>
              <a:rPr lang="en-US" sz="1800" b="1" i="1" dirty="0">
                <a:latin typeface="Times New Roman" pitchFamily="18" charset="0"/>
              </a:rPr>
              <a:t>w</a:t>
            </a:r>
            <a:r>
              <a:rPr lang="en-US" sz="1800" dirty="0">
                <a:latin typeface="Times New Roman" pitchFamily="18" charset="0"/>
              </a:rPr>
              <a:t>) </a:t>
            </a:r>
            <a:r>
              <a:rPr lang="en-US" sz="1800" dirty="0"/>
              <a:t>times, where each key change takes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(log </a:t>
            </a:r>
            <a:r>
              <a:rPr lang="en-US" sz="1800" b="1" i="1" dirty="0">
                <a:latin typeface="Times New Roman" pitchFamily="18" charset="0"/>
              </a:rPr>
              <a:t>n</a:t>
            </a:r>
            <a:r>
              <a:rPr lang="en-US" sz="1800" dirty="0">
                <a:latin typeface="Times New Roman" pitchFamily="18" charset="0"/>
              </a:rPr>
              <a:t>) </a:t>
            </a:r>
            <a:r>
              <a:rPr lang="en-US" sz="1800" dirty="0"/>
              <a:t>time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Dijkstra’s algorithm runs in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((</a:t>
            </a:r>
            <a:r>
              <a:rPr lang="en-US" sz="2000" b="1" i="1" dirty="0">
                <a:latin typeface="Times New Roman" pitchFamily="18" charset="0"/>
              </a:rPr>
              <a:t>n </a:t>
            </a:r>
            <a:r>
              <a:rPr lang="en-US" sz="2000" dirty="0">
                <a:latin typeface="Symbol" pitchFamily="18" charset="2"/>
              </a:rPr>
              <a:t>+</a:t>
            </a:r>
            <a:r>
              <a:rPr lang="en-US" sz="2000" b="1" i="1" dirty="0">
                <a:latin typeface="Times New Roman" pitchFamily="18" charset="0"/>
              </a:rPr>
              <a:t> m</a:t>
            </a:r>
            <a:r>
              <a:rPr lang="en-US" sz="2000" dirty="0">
                <a:latin typeface="Times New Roman" pitchFamily="18" charset="0"/>
              </a:rPr>
              <a:t>) log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dirty="0"/>
              <a:t> time provided the graph is represented by the adjacency list structure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Recall that </a:t>
            </a:r>
            <a:r>
              <a:rPr lang="en-US" b="1" dirty="0" err="1">
                <a:latin typeface="Symbol" pitchFamily="18" charset="2"/>
              </a:rPr>
              <a:t>S</a:t>
            </a:r>
            <a:r>
              <a:rPr lang="en-US" sz="1800" b="1" i="1" baseline="-25000" dirty="0" err="1">
                <a:latin typeface="Times New Roman" pitchFamily="18" charset="0"/>
              </a:rPr>
              <a:t>v</a:t>
            </a:r>
            <a:r>
              <a:rPr lang="en-US" sz="1800" b="1" i="1" baseline="-25000" dirty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deg(</a:t>
            </a:r>
            <a:r>
              <a:rPr lang="en-US" sz="1800" b="1" i="1" dirty="0">
                <a:latin typeface="Times New Roman" pitchFamily="18" charset="0"/>
              </a:rPr>
              <a:t>v</a:t>
            </a:r>
            <a:r>
              <a:rPr lang="en-US" sz="1800" dirty="0">
                <a:latin typeface="Times New Roman" pitchFamily="18" charset="0"/>
              </a:rPr>
              <a:t>)</a:t>
            </a:r>
            <a:r>
              <a:rPr lang="en-US" sz="1800" b="1" i="1" dirty="0">
                <a:latin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</a:rPr>
              <a:t>= </a:t>
            </a:r>
            <a:r>
              <a:rPr lang="en-US" sz="1800" dirty="0">
                <a:latin typeface="Times New Roman" pitchFamily="18" charset="0"/>
              </a:rPr>
              <a:t>2</a:t>
            </a:r>
            <a:r>
              <a:rPr lang="en-US" sz="1800" b="1" i="1" dirty="0">
                <a:latin typeface="Times New Roman" pitchFamily="18" charset="0"/>
              </a:rPr>
              <a:t>m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running time can also be expressed as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</a:rPr>
              <a:t> log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dirty="0"/>
              <a:t> since the graph is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Extension</a:t>
            </a:r>
          </a:p>
        </p:txBody>
      </p:sp>
      <p:sp>
        <p:nvSpPr>
          <p:cNvPr id="2508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1242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Using the template method pattern, we can extend Dijkstra’s algorithm to return a tree of shortest paths from the start vertex to all other vertices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We store with each vertex a third label: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parent edge in the shortest path tree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 the edge relaxation step, we update the parent label</a:t>
            </a: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4267200" y="1644650"/>
            <a:ext cx="4343400" cy="452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DijkstraShortestPathsTree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G, s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80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…</a:t>
            </a: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800">
              <a:solidFill>
                <a:schemeClr val="tx2"/>
              </a:solidFill>
              <a:latin typeface="Times New Roman" pitchFamily="18" charset="0"/>
            </a:endParaRP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…</a:t>
            </a:r>
            <a:endParaRPr lang="en-US" sz="1800" b="1" i="1">
              <a:solidFill>
                <a:schemeClr val="accent2"/>
              </a:solidFill>
              <a:latin typeface="Times New Roman" pitchFamily="18" charset="0"/>
            </a:endParaRP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setParent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v, </a:t>
            </a:r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lang="en-US" sz="1800" b="1" i="1">
              <a:solidFill>
                <a:schemeClr val="tx2"/>
              </a:solidFill>
              <a:latin typeface="Times New Roman" pitchFamily="18" charset="0"/>
            </a:endParaRP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…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80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G.incidentEdges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>
                <a:latin typeface="Times New Roman" pitchFamily="18" charset="0"/>
              </a:rPr>
              <a:t>{ relax edge </a:t>
            </a:r>
            <a:r>
              <a:rPr lang="en-US" sz="1800" b="1" i="1">
                <a:latin typeface="Times New Roman" pitchFamily="18" charset="0"/>
              </a:rPr>
              <a:t>e</a:t>
            </a:r>
            <a:r>
              <a:rPr lang="en-US" sz="1800">
                <a:latin typeface="Times New Roman" pitchFamily="18" charset="0"/>
              </a:rPr>
              <a:t> }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z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G.opposite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u,e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	r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getDistance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+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weight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sz="1800" b="1">
              <a:solidFill>
                <a:srgbClr val="000000"/>
              </a:solidFill>
              <a:latin typeface="Times New Roman" pitchFamily="18" charset="0"/>
            </a:endParaRP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	if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r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&lt;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getDistance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z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sz="1800" b="1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setDistance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z,r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sz="180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setParent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z,e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				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Q.replaceKey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getLocator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z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,r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Dijkstra’s Algorithm Works</a:t>
            </a:r>
          </a:p>
        </p:txBody>
      </p:sp>
      <p:sp>
        <p:nvSpPr>
          <p:cNvPr id="260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010400" cy="1174750"/>
          </a:xfrm>
        </p:spPr>
        <p:txBody>
          <a:bodyPr/>
          <a:lstStyle/>
          <a:p>
            <a:r>
              <a:rPr lang="en-US" sz="2400" dirty="0"/>
              <a:t>Dijkstra’s algorithm is based on the greedy method. It adds vertices by increasing distance.</a:t>
            </a:r>
          </a:p>
        </p:txBody>
      </p:sp>
      <p:sp>
        <p:nvSpPr>
          <p:cNvPr id="260166" name="Freeform 70"/>
          <p:cNvSpPr>
            <a:spLocks/>
          </p:cNvSpPr>
          <p:nvPr/>
        </p:nvSpPr>
        <p:spPr bwMode="auto">
          <a:xfrm>
            <a:off x="5356225" y="2717800"/>
            <a:ext cx="3711575" cy="2387600"/>
          </a:xfrm>
          <a:custGeom>
            <a:avLst/>
            <a:gdLst/>
            <a:ahLst/>
            <a:cxnLst>
              <a:cxn ang="0">
                <a:pos x="1271" y="0"/>
              </a:cxn>
              <a:cxn ang="0">
                <a:pos x="1996" y="184"/>
              </a:cxn>
              <a:cxn ang="0">
                <a:pos x="2207" y="950"/>
              </a:cxn>
              <a:cxn ang="0">
                <a:pos x="1211" y="954"/>
              </a:cxn>
              <a:cxn ang="0">
                <a:pos x="917" y="1374"/>
              </a:cxn>
              <a:cxn ang="0">
                <a:pos x="419" y="1482"/>
              </a:cxn>
              <a:cxn ang="0">
                <a:pos x="101" y="1242"/>
              </a:cxn>
              <a:cxn ang="0">
                <a:pos x="41" y="624"/>
              </a:cxn>
              <a:cxn ang="0">
                <a:pos x="347" y="138"/>
              </a:cxn>
              <a:cxn ang="0">
                <a:pos x="863" y="30"/>
              </a:cxn>
              <a:cxn ang="0">
                <a:pos x="1271" y="0"/>
              </a:cxn>
            </a:cxnLst>
            <a:rect l="0" t="0" r="r" b="b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67" name="Oval 71"/>
          <p:cNvSpPr>
            <a:spLocks noChangeAspect="1" noChangeArrowheads="1"/>
          </p:cNvSpPr>
          <p:nvPr/>
        </p:nvSpPr>
        <p:spPr bwMode="auto">
          <a:xfrm rot="21600000">
            <a:off x="6880225" y="37338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60168" name="Oval 72"/>
          <p:cNvSpPr>
            <a:spLocks noChangeAspect="1" noChangeArrowheads="1"/>
          </p:cNvSpPr>
          <p:nvPr/>
        </p:nvSpPr>
        <p:spPr bwMode="auto">
          <a:xfrm rot="21600000">
            <a:off x="5507038" y="373380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60169" name="Oval 73"/>
          <p:cNvSpPr>
            <a:spLocks noChangeAspect="1" noChangeArrowheads="1"/>
          </p:cNvSpPr>
          <p:nvPr/>
        </p:nvSpPr>
        <p:spPr bwMode="auto">
          <a:xfrm rot="21600000">
            <a:off x="6878638" y="292735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60170" name="Oval 74"/>
          <p:cNvSpPr>
            <a:spLocks noChangeAspect="1" noChangeArrowheads="1"/>
          </p:cNvSpPr>
          <p:nvPr/>
        </p:nvSpPr>
        <p:spPr bwMode="auto">
          <a:xfrm rot="21600000">
            <a:off x="6116638" y="4541838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260171" name="AutoShape 75"/>
          <p:cNvCxnSpPr>
            <a:cxnSpLocks noChangeAspect="1" noChangeShapeType="1"/>
            <a:stCxn id="260169" idx="2"/>
            <a:endCxn id="260168" idx="0"/>
          </p:cNvCxnSpPr>
          <p:nvPr/>
        </p:nvCxnSpPr>
        <p:spPr bwMode="auto">
          <a:xfrm rot="10800000" flipV="1">
            <a:off x="5689600" y="3109913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60172" name="AutoShape 76"/>
          <p:cNvCxnSpPr>
            <a:cxnSpLocks noChangeAspect="1" noChangeShapeType="1"/>
            <a:stCxn id="260170" idx="2"/>
            <a:endCxn id="260168" idx="4"/>
          </p:cNvCxnSpPr>
          <p:nvPr/>
        </p:nvCxnSpPr>
        <p:spPr bwMode="auto">
          <a:xfrm rot="10800000">
            <a:off x="5689600" y="4117975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60173" name="AutoShape 77"/>
          <p:cNvCxnSpPr>
            <a:cxnSpLocks noChangeAspect="1" noChangeShapeType="1"/>
            <a:stCxn id="260170" idx="6"/>
            <a:endCxn id="260167" idx="3"/>
          </p:cNvCxnSpPr>
          <p:nvPr/>
        </p:nvCxnSpPr>
        <p:spPr bwMode="auto">
          <a:xfrm flipV="1">
            <a:off x="6500813" y="4065588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60174" name="AutoShape 78"/>
          <p:cNvCxnSpPr>
            <a:cxnSpLocks noChangeAspect="1" noChangeShapeType="1"/>
            <a:stCxn id="260169" idx="4"/>
            <a:endCxn id="260167" idx="0"/>
          </p:cNvCxnSpPr>
          <p:nvPr/>
        </p:nvCxnSpPr>
        <p:spPr bwMode="auto">
          <a:xfrm>
            <a:off x="7061200" y="3311525"/>
            <a:ext cx="1588" cy="4016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60175" name="AutoShape 79"/>
          <p:cNvCxnSpPr>
            <a:cxnSpLocks noChangeAspect="1" noChangeShapeType="1"/>
            <a:stCxn id="260168" idx="6"/>
            <a:endCxn id="260167" idx="2"/>
          </p:cNvCxnSpPr>
          <p:nvPr/>
        </p:nvCxnSpPr>
        <p:spPr bwMode="auto">
          <a:xfrm>
            <a:off x="5891213" y="3916363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260176" name="Oval 80"/>
          <p:cNvSpPr>
            <a:spLocks noChangeAspect="1" noChangeArrowheads="1"/>
          </p:cNvSpPr>
          <p:nvPr/>
        </p:nvSpPr>
        <p:spPr bwMode="auto">
          <a:xfrm rot="21600000">
            <a:off x="8242300" y="37338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260177" name="AutoShape 81"/>
          <p:cNvCxnSpPr>
            <a:cxnSpLocks noChangeAspect="1" noChangeShapeType="1"/>
            <a:stCxn id="260180" idx="6"/>
            <a:endCxn id="260176" idx="4"/>
          </p:cNvCxnSpPr>
          <p:nvPr/>
        </p:nvCxnSpPr>
        <p:spPr bwMode="auto">
          <a:xfrm flipV="1">
            <a:off x="8005763" y="4117975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60178" name="AutoShape 82"/>
          <p:cNvCxnSpPr>
            <a:cxnSpLocks noChangeAspect="1" noChangeShapeType="1"/>
            <a:stCxn id="260176" idx="0"/>
            <a:endCxn id="260169" idx="6"/>
          </p:cNvCxnSpPr>
          <p:nvPr/>
        </p:nvCxnSpPr>
        <p:spPr bwMode="auto">
          <a:xfrm rot="5400000" flipH="1">
            <a:off x="7542213" y="2830513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60179" name="AutoShape 83"/>
          <p:cNvCxnSpPr>
            <a:cxnSpLocks noChangeAspect="1" noChangeShapeType="1"/>
            <a:stCxn id="260167" idx="6"/>
            <a:endCxn id="260176" idx="2"/>
          </p:cNvCxnSpPr>
          <p:nvPr/>
        </p:nvCxnSpPr>
        <p:spPr bwMode="auto">
          <a:xfrm>
            <a:off x="7264400" y="3916363"/>
            <a:ext cx="957263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60180" name="Oval 84"/>
          <p:cNvSpPr>
            <a:spLocks noChangeAspect="1" noChangeArrowheads="1"/>
          </p:cNvSpPr>
          <p:nvPr/>
        </p:nvSpPr>
        <p:spPr bwMode="auto">
          <a:xfrm rot="21600000">
            <a:off x="7631113" y="454183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0181" name="AutoShape 85"/>
          <p:cNvCxnSpPr>
            <a:cxnSpLocks noChangeAspect="1" noChangeShapeType="1"/>
            <a:stCxn id="260167" idx="5"/>
            <a:endCxn id="260180" idx="2"/>
          </p:cNvCxnSpPr>
          <p:nvPr/>
        </p:nvCxnSpPr>
        <p:spPr bwMode="auto">
          <a:xfrm rot="16200000" flipH="1">
            <a:off x="7077076" y="4181475"/>
            <a:ext cx="658812" cy="427037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260182" name="Text Box 86"/>
          <p:cNvSpPr txBox="1">
            <a:spLocks noChangeArrowheads="1"/>
          </p:cNvSpPr>
          <p:nvPr/>
        </p:nvSpPr>
        <p:spPr bwMode="auto">
          <a:xfrm>
            <a:off x="7113588" y="26987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60183" name="Text Box 87"/>
          <p:cNvSpPr txBox="1">
            <a:spLocks noChangeArrowheads="1"/>
          </p:cNvSpPr>
          <p:nvPr/>
        </p:nvSpPr>
        <p:spPr bwMode="auto">
          <a:xfrm>
            <a:off x="8504238" y="35258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260184" name="Text Box 88"/>
          <p:cNvSpPr txBox="1">
            <a:spLocks noChangeArrowheads="1"/>
          </p:cNvSpPr>
          <p:nvPr/>
        </p:nvSpPr>
        <p:spPr bwMode="auto">
          <a:xfrm>
            <a:off x="7145338" y="35258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60185" name="Text Box 89"/>
          <p:cNvSpPr txBox="1">
            <a:spLocks noChangeArrowheads="1"/>
          </p:cNvSpPr>
          <p:nvPr/>
        </p:nvSpPr>
        <p:spPr bwMode="auto">
          <a:xfrm>
            <a:off x="5773738" y="35258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260186" name="Text Box 90"/>
          <p:cNvSpPr txBox="1">
            <a:spLocks noChangeArrowheads="1"/>
          </p:cNvSpPr>
          <p:nvPr/>
        </p:nvSpPr>
        <p:spPr bwMode="auto">
          <a:xfrm>
            <a:off x="5988050" y="42497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60187" name="Text Box 91"/>
          <p:cNvSpPr txBox="1">
            <a:spLocks noChangeArrowheads="1"/>
          </p:cNvSpPr>
          <p:nvPr/>
        </p:nvSpPr>
        <p:spPr bwMode="auto">
          <a:xfrm>
            <a:off x="7812088" y="42497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260188" name="Text Box 92"/>
          <p:cNvSpPr txBox="1">
            <a:spLocks noChangeArrowheads="1"/>
          </p:cNvSpPr>
          <p:nvPr/>
        </p:nvSpPr>
        <p:spPr bwMode="auto">
          <a:xfrm>
            <a:off x="7951788" y="29416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4</a:t>
            </a:r>
          </a:p>
        </p:txBody>
      </p:sp>
      <p:sp>
        <p:nvSpPr>
          <p:cNvPr id="260189" name="Text Box 93"/>
          <p:cNvSpPr txBox="1">
            <a:spLocks noChangeArrowheads="1"/>
          </p:cNvSpPr>
          <p:nvPr/>
        </p:nvSpPr>
        <p:spPr bwMode="auto">
          <a:xfrm>
            <a:off x="5811838" y="30035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8</a:t>
            </a:r>
          </a:p>
        </p:txBody>
      </p:sp>
      <p:sp>
        <p:nvSpPr>
          <p:cNvPr id="260190" name="Text Box 94"/>
          <p:cNvSpPr txBox="1">
            <a:spLocks noChangeArrowheads="1"/>
          </p:cNvSpPr>
          <p:nvPr/>
        </p:nvSpPr>
        <p:spPr bwMode="auto">
          <a:xfrm>
            <a:off x="6192838" y="36131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7</a:t>
            </a:r>
          </a:p>
        </p:txBody>
      </p:sp>
      <p:sp>
        <p:nvSpPr>
          <p:cNvPr id="260191" name="Text Box 95"/>
          <p:cNvSpPr txBox="1">
            <a:spLocks noChangeArrowheads="1"/>
          </p:cNvSpPr>
          <p:nvPr/>
        </p:nvSpPr>
        <p:spPr bwMode="auto">
          <a:xfrm>
            <a:off x="7640638" y="36131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60192" name="Text Box 96"/>
          <p:cNvSpPr txBox="1">
            <a:spLocks noChangeArrowheads="1"/>
          </p:cNvSpPr>
          <p:nvPr/>
        </p:nvSpPr>
        <p:spPr bwMode="auto">
          <a:xfrm>
            <a:off x="5507038" y="44132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2</a:t>
            </a:r>
          </a:p>
        </p:txBody>
      </p:sp>
      <p:sp>
        <p:nvSpPr>
          <p:cNvPr id="260193" name="Text Box 97"/>
          <p:cNvSpPr txBox="1">
            <a:spLocks noChangeArrowheads="1"/>
          </p:cNvSpPr>
          <p:nvPr/>
        </p:nvSpPr>
        <p:spPr bwMode="auto">
          <a:xfrm>
            <a:off x="8250238" y="44132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60194" name="Text Box 98"/>
          <p:cNvSpPr txBox="1">
            <a:spLocks noChangeArrowheads="1"/>
          </p:cNvSpPr>
          <p:nvPr/>
        </p:nvSpPr>
        <p:spPr bwMode="auto">
          <a:xfrm>
            <a:off x="6726238" y="33083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60195" name="Text Box 99"/>
          <p:cNvSpPr txBox="1">
            <a:spLocks noChangeArrowheads="1"/>
          </p:cNvSpPr>
          <p:nvPr/>
        </p:nvSpPr>
        <p:spPr bwMode="auto">
          <a:xfrm>
            <a:off x="6573838" y="41465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60196" name="Text Box 100"/>
          <p:cNvSpPr txBox="1">
            <a:spLocks noChangeArrowheads="1"/>
          </p:cNvSpPr>
          <p:nvPr/>
        </p:nvSpPr>
        <p:spPr bwMode="auto">
          <a:xfrm>
            <a:off x="7221538" y="41465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9</a:t>
            </a:r>
          </a:p>
        </p:txBody>
      </p:sp>
      <p:sp>
        <p:nvSpPr>
          <p:cNvPr id="260199" name="Rectangle 10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81000" y="2362200"/>
            <a:ext cx="4897438" cy="390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Suppose it didn’t find all shortest distances. Let F be the first wrong vertex the algorithm processed.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When the previous node, D, on the true shortest path was considered, its distance was correct.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But the edge (D,F) was </a:t>
            </a:r>
            <a:r>
              <a:rPr lang="en-US" sz="2000" b="1">
                <a:solidFill>
                  <a:schemeClr val="tx2"/>
                </a:solidFill>
              </a:rPr>
              <a:t>relaxed</a:t>
            </a:r>
            <a:r>
              <a:rPr lang="en-US" sz="2000"/>
              <a:t> at that time!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Thus, so long as d(F)</a:t>
            </a:r>
            <a:r>
              <a:rPr lang="en-US" sz="2000" u="sng"/>
              <a:t>&gt;</a:t>
            </a:r>
            <a:r>
              <a:rPr lang="en-US" sz="2000"/>
              <a:t>d(D), F’s distance cannot be wrong.  That is, there is no wrong vertex.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2600</Words>
  <Application>Microsoft Office PowerPoint</Application>
  <PresentationFormat>On-screen Show (4:3)</PresentationFormat>
  <Paragraphs>1424</Paragraphs>
  <Slides>52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CSE408 Dijkstra,Huffmancoding</vt:lpstr>
      <vt:lpstr>Dijkstra’s Algorithm</vt:lpstr>
      <vt:lpstr>Edge Relaxation</vt:lpstr>
      <vt:lpstr>Example</vt:lpstr>
      <vt:lpstr>Example (cont.)</vt:lpstr>
      <vt:lpstr>Dijkstra’s Algorithm</vt:lpstr>
      <vt:lpstr>Analysis</vt:lpstr>
      <vt:lpstr>Extension</vt:lpstr>
      <vt:lpstr>Why Dijkstra’s Algorithm Works</vt:lpstr>
      <vt:lpstr>Purpose of Huffman Coding</vt:lpstr>
      <vt:lpstr>The Basic Algorithm </vt:lpstr>
      <vt:lpstr>The Basic Algorithm </vt:lpstr>
      <vt:lpstr>The (Real) Basic Algorithm</vt:lpstr>
      <vt:lpstr>Building a Tree Scan the original text</vt:lpstr>
      <vt:lpstr>Building a Tree Scan the original text</vt:lpstr>
      <vt:lpstr>Building a Tree Scan the original text</vt:lpstr>
      <vt:lpstr>Building a Tree Prioritize characters</vt:lpstr>
      <vt:lpstr>Building a Tree Prioritize characters</vt:lpstr>
      <vt:lpstr>Building a Tree</vt:lpstr>
      <vt:lpstr>Building a Tree</vt:lpstr>
      <vt:lpstr>Building a Tree</vt:lpstr>
      <vt:lpstr>Building a Tree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Building a Tree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Encoding the File Traverse Tree for Codes</vt:lpstr>
      <vt:lpstr>Encoding the File Traverse Tree for Codes</vt:lpstr>
      <vt:lpstr>Encoding the File</vt:lpstr>
      <vt:lpstr>Slide 48</vt:lpstr>
      <vt:lpstr>Decoding the File</vt:lpstr>
      <vt:lpstr>Slide 50</vt:lpstr>
      <vt:lpstr>Summary</vt:lpstr>
      <vt:lpstr>Slide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Design and analysis of algorithms</dc:title>
  <dc:creator>DELL</dc:creator>
  <cp:lastModifiedBy>DELL</cp:lastModifiedBy>
  <cp:revision>106</cp:revision>
  <dcterms:created xsi:type="dcterms:W3CDTF">2014-12-10T04:50:26Z</dcterms:created>
  <dcterms:modified xsi:type="dcterms:W3CDTF">2014-12-18T05:43:31Z</dcterms:modified>
</cp:coreProperties>
</file>