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7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Shortest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Single Source Shortest path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19530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28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247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276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priority queue stores the vertices outside the cloud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Key: distance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Element: vertex</a:t>
            </a:r>
          </a:p>
          <a:p>
            <a:pPr>
              <a:lnSpc>
                <a:spcPct val="90000"/>
              </a:lnSpc>
            </a:pPr>
            <a:r>
              <a:rPr lang="en-US" sz="2000"/>
              <a:t>Locator-based methods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k,e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/>
              <a:t>returns a locator </a:t>
            </a:r>
          </a:p>
          <a:p>
            <a:pPr lvl="1">
              <a:lnSpc>
                <a:spcPct val="90000"/>
              </a:lnSpc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l,k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/>
              <a:t> changes the key of an item</a:t>
            </a:r>
          </a:p>
          <a:p>
            <a:pPr>
              <a:lnSpc>
                <a:spcPct val="90000"/>
              </a:lnSpc>
            </a:pPr>
            <a:r>
              <a:rPr lang="en-US" sz="2000"/>
              <a:t>We store two labels with each vertex: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Distance (d(v) label)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locator in priority queue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267200" y="1598613"/>
            <a:ext cx="4514850" cy="478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DijkstraDistances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new heap-based priority queue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l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Q.insert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setLocator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v,l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while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Q.isEmpty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u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Q.removeMin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</a:rPr>
              <a:t>{ relax edge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 }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/>
            </a:r>
            <a:b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Graph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Label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 set/get the distance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Priority queue operations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key of a vertex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Dijkstra’s algorithm runs in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((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m</a:t>
            </a:r>
            <a:r>
              <a:rPr lang="en-US" sz="2000" dirty="0">
                <a:latin typeface="Times New Roman" pitchFamily="18" charset="0"/>
              </a:rPr>
              <a:t>)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Recall that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running time can also be expressed as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</a:t>
            </a:r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124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Using the template method pattern, we can extend Dijkstra’s algorithm to return a tree of shortest paths from the start vertex to all other vertices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store with each vertex a third label: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parent edge in the shortest path tree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edge relaxation step, we update the parent label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267200" y="164465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DijkstraShortestPathsTree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setParent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v, </a:t>
            </a:r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tx2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…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G.incidentEdges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</a:rPr>
              <a:t>{ relax edge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 }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setParent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z,e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				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Q.replaceKey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getLocator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Dijkstra’s Algorithm Works</a:t>
            </a:r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010400" cy="1174750"/>
          </a:xfrm>
        </p:spPr>
        <p:txBody>
          <a:bodyPr/>
          <a:lstStyle/>
          <a:p>
            <a:r>
              <a:rPr lang="en-US" sz="2400" dirty="0"/>
              <a:t>Dijkstra’s algorithm is based on the greedy method. It adds vertices by increasing distance.</a:t>
            </a:r>
          </a:p>
        </p:txBody>
      </p:sp>
      <p:sp>
        <p:nvSpPr>
          <p:cNvPr id="260166" name="Freeform 70"/>
          <p:cNvSpPr>
            <a:spLocks/>
          </p:cNvSpPr>
          <p:nvPr/>
        </p:nvSpPr>
        <p:spPr bwMode="auto">
          <a:xfrm>
            <a:off x="5356225" y="2717800"/>
            <a:ext cx="3711575" cy="2387600"/>
          </a:xfrm>
          <a:custGeom>
            <a:avLst/>
            <a:gdLst/>
            <a:ahLst/>
            <a:cxnLst>
              <a:cxn ang="0">
                <a:pos x="1271" y="0"/>
              </a:cxn>
              <a:cxn ang="0">
                <a:pos x="1996" y="184"/>
              </a:cxn>
              <a:cxn ang="0">
                <a:pos x="2207" y="950"/>
              </a:cxn>
              <a:cxn ang="0">
                <a:pos x="1211" y="954"/>
              </a:cxn>
              <a:cxn ang="0">
                <a:pos x="917" y="1374"/>
              </a:cxn>
              <a:cxn ang="0">
                <a:pos x="419" y="1482"/>
              </a:cxn>
              <a:cxn ang="0">
                <a:pos x="101" y="1242"/>
              </a:cxn>
              <a:cxn ang="0">
                <a:pos x="41" y="624"/>
              </a:cxn>
              <a:cxn ang="0">
                <a:pos x="347" y="138"/>
              </a:cxn>
              <a:cxn ang="0">
                <a:pos x="863" y="30"/>
              </a:cxn>
              <a:cxn ang="0">
                <a:pos x="1271" y="0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67" name="Oval 71"/>
          <p:cNvSpPr>
            <a:spLocks noChangeAspect="1" noChangeArrowheads="1"/>
          </p:cNvSpPr>
          <p:nvPr/>
        </p:nvSpPr>
        <p:spPr bwMode="auto">
          <a:xfrm rot="21600000">
            <a:off x="68802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0168" name="Oval 72"/>
          <p:cNvSpPr>
            <a:spLocks noChangeAspect="1" noChangeArrowheads="1"/>
          </p:cNvSpPr>
          <p:nvPr/>
        </p:nvSpPr>
        <p:spPr bwMode="auto">
          <a:xfrm rot="21600000">
            <a:off x="55070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60169" name="Oval 73"/>
          <p:cNvSpPr>
            <a:spLocks noChangeAspect="1" noChangeArrowheads="1"/>
          </p:cNvSpPr>
          <p:nvPr/>
        </p:nvSpPr>
        <p:spPr bwMode="auto">
          <a:xfrm rot="21600000">
            <a:off x="68786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60170" name="Oval 74"/>
          <p:cNvSpPr>
            <a:spLocks noChangeAspect="1" noChangeArrowheads="1"/>
          </p:cNvSpPr>
          <p:nvPr/>
        </p:nvSpPr>
        <p:spPr bwMode="auto">
          <a:xfrm rot="21600000">
            <a:off x="6116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60171" name="AutoShape 75"/>
          <p:cNvCxnSpPr>
            <a:cxnSpLocks noChangeAspect="1" noChangeShapeType="1"/>
            <a:stCxn id="260169" idx="2"/>
            <a:endCxn id="260168" idx="0"/>
          </p:cNvCxnSpPr>
          <p:nvPr/>
        </p:nvCxnSpPr>
        <p:spPr bwMode="auto">
          <a:xfrm rot="10800000" flipV="1">
            <a:off x="5689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0172" name="AutoShape 76"/>
          <p:cNvCxnSpPr>
            <a:cxnSpLocks noChangeAspect="1" noChangeShapeType="1"/>
            <a:stCxn id="260170" idx="2"/>
            <a:endCxn id="260168" idx="4"/>
          </p:cNvCxnSpPr>
          <p:nvPr/>
        </p:nvCxnSpPr>
        <p:spPr bwMode="auto">
          <a:xfrm rot="10800000">
            <a:off x="56896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3" name="AutoShape 77"/>
          <p:cNvCxnSpPr>
            <a:cxnSpLocks noChangeAspect="1" noChangeShapeType="1"/>
            <a:stCxn id="260170" idx="6"/>
            <a:endCxn id="260167" idx="3"/>
          </p:cNvCxnSpPr>
          <p:nvPr/>
        </p:nvCxnSpPr>
        <p:spPr bwMode="auto">
          <a:xfrm flipV="1">
            <a:off x="6500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4" name="AutoShape 78"/>
          <p:cNvCxnSpPr>
            <a:cxnSpLocks noChangeAspect="1" noChangeShapeType="1"/>
            <a:stCxn id="260169" idx="4"/>
            <a:endCxn id="260167" idx="0"/>
          </p:cNvCxnSpPr>
          <p:nvPr/>
        </p:nvCxnSpPr>
        <p:spPr bwMode="auto">
          <a:xfrm>
            <a:off x="7061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5" name="AutoShape 79"/>
          <p:cNvCxnSpPr>
            <a:cxnSpLocks noChangeAspect="1" noChangeShapeType="1"/>
            <a:stCxn id="260168" idx="6"/>
            <a:endCxn id="260167" idx="2"/>
          </p:cNvCxnSpPr>
          <p:nvPr/>
        </p:nvCxnSpPr>
        <p:spPr bwMode="auto">
          <a:xfrm>
            <a:off x="58912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0176" name="Oval 80"/>
          <p:cNvSpPr>
            <a:spLocks noChangeAspect="1" noChangeArrowheads="1"/>
          </p:cNvSpPr>
          <p:nvPr/>
        </p:nvSpPr>
        <p:spPr bwMode="auto">
          <a:xfrm rot="21600000">
            <a:off x="82423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60177" name="AutoShape 81"/>
          <p:cNvCxnSpPr>
            <a:cxnSpLocks noChangeAspect="1" noChangeShapeType="1"/>
            <a:stCxn id="260180" idx="6"/>
            <a:endCxn id="260176" idx="4"/>
          </p:cNvCxnSpPr>
          <p:nvPr/>
        </p:nvCxnSpPr>
        <p:spPr bwMode="auto">
          <a:xfrm flipV="1">
            <a:off x="80057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0178" name="AutoShape 82"/>
          <p:cNvCxnSpPr>
            <a:cxnSpLocks noChangeAspect="1" noChangeShapeType="1"/>
            <a:stCxn id="260176" idx="0"/>
            <a:endCxn id="260169" idx="6"/>
          </p:cNvCxnSpPr>
          <p:nvPr/>
        </p:nvCxnSpPr>
        <p:spPr bwMode="auto">
          <a:xfrm rot="5400000" flipH="1">
            <a:off x="7542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0179" name="AutoShape 83"/>
          <p:cNvCxnSpPr>
            <a:cxnSpLocks noChangeAspect="1" noChangeShapeType="1"/>
            <a:stCxn id="260167" idx="6"/>
            <a:endCxn id="260176" idx="2"/>
          </p:cNvCxnSpPr>
          <p:nvPr/>
        </p:nvCxnSpPr>
        <p:spPr bwMode="auto">
          <a:xfrm>
            <a:off x="72644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60180" name="Oval 84"/>
          <p:cNvSpPr>
            <a:spLocks noChangeAspect="1" noChangeArrowheads="1"/>
          </p:cNvSpPr>
          <p:nvPr/>
        </p:nvSpPr>
        <p:spPr bwMode="auto">
          <a:xfrm rot="21600000">
            <a:off x="7631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0181" name="AutoShape 85"/>
          <p:cNvCxnSpPr>
            <a:cxnSpLocks noChangeAspect="1" noChangeShapeType="1"/>
            <a:stCxn id="260167" idx="5"/>
            <a:endCxn id="260180" idx="2"/>
          </p:cNvCxnSpPr>
          <p:nvPr/>
        </p:nvCxnSpPr>
        <p:spPr bwMode="auto">
          <a:xfrm rot="16200000" flipH="1">
            <a:off x="70770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0182" name="Text Box 86"/>
          <p:cNvSpPr txBox="1">
            <a:spLocks noChangeArrowheads="1"/>
          </p:cNvSpPr>
          <p:nvPr/>
        </p:nvSpPr>
        <p:spPr bwMode="auto">
          <a:xfrm>
            <a:off x="7113588" y="26987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0183" name="Text Box 87"/>
          <p:cNvSpPr txBox="1">
            <a:spLocks noChangeArrowheads="1"/>
          </p:cNvSpPr>
          <p:nvPr/>
        </p:nvSpPr>
        <p:spPr bwMode="auto">
          <a:xfrm>
            <a:off x="85042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60184" name="Text Box 88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60185" name="Text Box 89"/>
          <p:cNvSpPr txBox="1">
            <a:spLocks noChangeArrowheads="1"/>
          </p:cNvSpPr>
          <p:nvPr/>
        </p:nvSpPr>
        <p:spPr bwMode="auto">
          <a:xfrm>
            <a:off x="57737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60186" name="Text Box 90"/>
          <p:cNvSpPr txBox="1">
            <a:spLocks noChangeArrowheads="1"/>
          </p:cNvSpPr>
          <p:nvPr/>
        </p:nvSpPr>
        <p:spPr bwMode="auto">
          <a:xfrm>
            <a:off x="59880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60187" name="Text Box 91"/>
          <p:cNvSpPr txBox="1">
            <a:spLocks noChangeArrowheads="1"/>
          </p:cNvSpPr>
          <p:nvPr/>
        </p:nvSpPr>
        <p:spPr bwMode="auto">
          <a:xfrm>
            <a:off x="78120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60188" name="Text Box 92"/>
          <p:cNvSpPr txBox="1">
            <a:spLocks noChangeArrowheads="1"/>
          </p:cNvSpPr>
          <p:nvPr/>
        </p:nvSpPr>
        <p:spPr bwMode="auto">
          <a:xfrm>
            <a:off x="79517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60189" name="Text Box 93"/>
          <p:cNvSpPr txBox="1">
            <a:spLocks noChangeArrowheads="1"/>
          </p:cNvSpPr>
          <p:nvPr/>
        </p:nvSpPr>
        <p:spPr bwMode="auto">
          <a:xfrm>
            <a:off x="5811838" y="3003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60190" name="Text Box 94"/>
          <p:cNvSpPr txBox="1">
            <a:spLocks noChangeArrowheads="1"/>
          </p:cNvSpPr>
          <p:nvPr/>
        </p:nvSpPr>
        <p:spPr bwMode="auto">
          <a:xfrm>
            <a:off x="61928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60191" name="Text Box 95"/>
          <p:cNvSpPr txBox="1">
            <a:spLocks noChangeArrowheads="1"/>
          </p:cNvSpPr>
          <p:nvPr/>
        </p:nvSpPr>
        <p:spPr bwMode="auto">
          <a:xfrm>
            <a:off x="76406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0192" name="Text Box 96"/>
          <p:cNvSpPr txBox="1">
            <a:spLocks noChangeArrowheads="1"/>
          </p:cNvSpPr>
          <p:nvPr/>
        </p:nvSpPr>
        <p:spPr bwMode="auto">
          <a:xfrm>
            <a:off x="55070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60193" name="Text Box 97"/>
          <p:cNvSpPr txBox="1">
            <a:spLocks noChangeArrowheads="1"/>
          </p:cNvSpPr>
          <p:nvPr/>
        </p:nvSpPr>
        <p:spPr bwMode="auto">
          <a:xfrm>
            <a:off x="82502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60194" name="Text Box 98"/>
          <p:cNvSpPr txBox="1">
            <a:spLocks noChangeArrowheads="1"/>
          </p:cNvSpPr>
          <p:nvPr/>
        </p:nvSpPr>
        <p:spPr bwMode="auto">
          <a:xfrm>
            <a:off x="6726238" y="3308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60195" name="Text Box 99"/>
          <p:cNvSpPr txBox="1">
            <a:spLocks noChangeArrowheads="1"/>
          </p:cNvSpPr>
          <p:nvPr/>
        </p:nvSpPr>
        <p:spPr bwMode="auto">
          <a:xfrm>
            <a:off x="6573838" y="4146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0196" name="Text Box 100"/>
          <p:cNvSpPr txBox="1">
            <a:spLocks noChangeArrowheads="1"/>
          </p:cNvSpPr>
          <p:nvPr/>
        </p:nvSpPr>
        <p:spPr bwMode="auto">
          <a:xfrm>
            <a:off x="7221538" y="4146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60199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2362200"/>
            <a:ext cx="4897438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Suppose it didn’t find all shortest distances. Let F be the first wrong vertex the algorithm processed.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When the previous node, D, on the true shortest path was considered, its distance was correct.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But the edge (D,F) was </a:t>
            </a:r>
            <a:r>
              <a:rPr lang="en-US" sz="2000" b="1">
                <a:solidFill>
                  <a:schemeClr val="tx2"/>
                </a:solidFill>
              </a:rPr>
              <a:t>relaxed</a:t>
            </a:r>
            <a:r>
              <a:rPr lang="en-US" sz="2000"/>
              <a:t> at that time!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Thus, so long as d(F)</a:t>
            </a:r>
            <a:r>
              <a:rPr lang="en-US" sz="2000" u="sng"/>
              <a:t>&gt;</a:t>
            </a:r>
            <a:r>
              <a:rPr lang="en-US" sz="2000"/>
              <a:t>d(D), F’s distance cannot be wrong.  That is, there is no wrong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It Doesn’t Work for Negative-Weight Edges</a:t>
            </a:r>
          </a:p>
        </p:txBody>
      </p:sp>
      <p:sp>
        <p:nvSpPr>
          <p:cNvPr id="261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3168650"/>
            <a:ext cx="4592638" cy="2470150"/>
          </a:xfrm>
        </p:spPr>
        <p:txBody>
          <a:bodyPr/>
          <a:lstStyle/>
          <a:p>
            <a:pPr lvl="1"/>
            <a:r>
              <a:rPr lang="en-US" sz="2000"/>
              <a:t>If a node with a negative incident edge were to be added late to the cloud, it could mess up distances for vertices already in the cloud. </a:t>
            </a:r>
          </a:p>
        </p:txBody>
      </p:sp>
      <p:sp>
        <p:nvSpPr>
          <p:cNvPr id="261124" name="Freeform 4"/>
          <p:cNvSpPr>
            <a:spLocks/>
          </p:cNvSpPr>
          <p:nvPr/>
        </p:nvSpPr>
        <p:spPr bwMode="auto">
          <a:xfrm>
            <a:off x="5203825" y="2717800"/>
            <a:ext cx="3711575" cy="2387600"/>
          </a:xfrm>
          <a:custGeom>
            <a:avLst/>
            <a:gdLst/>
            <a:ahLst/>
            <a:cxnLst>
              <a:cxn ang="0">
                <a:pos x="1271" y="0"/>
              </a:cxn>
              <a:cxn ang="0">
                <a:pos x="1996" y="184"/>
              </a:cxn>
              <a:cxn ang="0">
                <a:pos x="2207" y="950"/>
              </a:cxn>
              <a:cxn ang="0">
                <a:pos x="1211" y="954"/>
              </a:cxn>
              <a:cxn ang="0">
                <a:pos x="917" y="1374"/>
              </a:cxn>
              <a:cxn ang="0">
                <a:pos x="419" y="1482"/>
              </a:cxn>
              <a:cxn ang="0">
                <a:pos x="101" y="1242"/>
              </a:cxn>
              <a:cxn ang="0">
                <a:pos x="41" y="624"/>
              </a:cxn>
              <a:cxn ang="0">
                <a:pos x="347" y="138"/>
              </a:cxn>
              <a:cxn ang="0">
                <a:pos x="863" y="30"/>
              </a:cxn>
              <a:cxn ang="0">
                <a:pos x="1271" y="0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Oval 5"/>
          <p:cNvSpPr>
            <a:spLocks noChangeAspect="1" noChangeArrowheads="1"/>
          </p:cNvSpPr>
          <p:nvPr/>
        </p:nvSpPr>
        <p:spPr bwMode="auto">
          <a:xfrm rot="21600000">
            <a:off x="67278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1126" name="Oval 6"/>
          <p:cNvSpPr>
            <a:spLocks noChangeAspect="1" noChangeArrowheads="1"/>
          </p:cNvSpPr>
          <p:nvPr/>
        </p:nvSpPr>
        <p:spPr bwMode="auto">
          <a:xfrm rot="21600000">
            <a:off x="53546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61127" name="Oval 7"/>
          <p:cNvSpPr>
            <a:spLocks noChangeAspect="1" noChangeArrowheads="1"/>
          </p:cNvSpPr>
          <p:nvPr/>
        </p:nvSpPr>
        <p:spPr bwMode="auto">
          <a:xfrm rot="21600000">
            <a:off x="67262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61128" name="Oval 8"/>
          <p:cNvSpPr>
            <a:spLocks noChangeAspect="1" noChangeArrowheads="1"/>
          </p:cNvSpPr>
          <p:nvPr/>
        </p:nvSpPr>
        <p:spPr bwMode="auto">
          <a:xfrm rot="21600000">
            <a:off x="5964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61129" name="AutoShape 9"/>
          <p:cNvCxnSpPr>
            <a:cxnSpLocks noChangeAspect="1" noChangeShapeType="1"/>
            <a:stCxn id="261127" idx="2"/>
            <a:endCxn id="261126" idx="0"/>
          </p:cNvCxnSpPr>
          <p:nvPr/>
        </p:nvCxnSpPr>
        <p:spPr bwMode="auto">
          <a:xfrm rot="10800000" flipV="1">
            <a:off x="5537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1130" name="AutoShape 10"/>
          <p:cNvCxnSpPr>
            <a:cxnSpLocks noChangeAspect="1" noChangeShapeType="1"/>
            <a:stCxn id="261128" idx="2"/>
            <a:endCxn id="261126" idx="4"/>
          </p:cNvCxnSpPr>
          <p:nvPr/>
        </p:nvCxnSpPr>
        <p:spPr bwMode="auto">
          <a:xfrm rot="10800000">
            <a:off x="55372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1131" name="AutoShape 11"/>
          <p:cNvCxnSpPr>
            <a:cxnSpLocks noChangeAspect="1" noChangeShapeType="1"/>
            <a:stCxn id="261128" idx="6"/>
            <a:endCxn id="261125" idx="3"/>
          </p:cNvCxnSpPr>
          <p:nvPr/>
        </p:nvCxnSpPr>
        <p:spPr bwMode="auto">
          <a:xfrm flipV="1">
            <a:off x="6348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1132" name="AutoShape 12"/>
          <p:cNvCxnSpPr>
            <a:cxnSpLocks noChangeAspect="1" noChangeShapeType="1"/>
            <a:stCxn id="261127" idx="4"/>
            <a:endCxn id="261125" idx="0"/>
          </p:cNvCxnSpPr>
          <p:nvPr/>
        </p:nvCxnSpPr>
        <p:spPr bwMode="auto">
          <a:xfrm>
            <a:off x="6908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61133" name="AutoShape 13"/>
          <p:cNvCxnSpPr>
            <a:cxnSpLocks noChangeAspect="1" noChangeShapeType="1"/>
            <a:stCxn id="261126" idx="6"/>
            <a:endCxn id="261125" idx="2"/>
          </p:cNvCxnSpPr>
          <p:nvPr/>
        </p:nvCxnSpPr>
        <p:spPr bwMode="auto">
          <a:xfrm>
            <a:off x="57388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1134" name="Oval 14"/>
          <p:cNvSpPr>
            <a:spLocks noChangeAspect="1" noChangeArrowheads="1"/>
          </p:cNvSpPr>
          <p:nvPr/>
        </p:nvSpPr>
        <p:spPr bwMode="auto">
          <a:xfrm rot="21600000">
            <a:off x="80899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61135" name="AutoShape 15"/>
          <p:cNvCxnSpPr>
            <a:cxnSpLocks noChangeAspect="1" noChangeShapeType="1"/>
            <a:stCxn id="261138" idx="6"/>
            <a:endCxn id="261134" idx="4"/>
          </p:cNvCxnSpPr>
          <p:nvPr/>
        </p:nvCxnSpPr>
        <p:spPr bwMode="auto">
          <a:xfrm flipV="1">
            <a:off x="78533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1136" name="AutoShape 16"/>
          <p:cNvCxnSpPr>
            <a:cxnSpLocks noChangeAspect="1" noChangeShapeType="1"/>
            <a:stCxn id="261134" idx="0"/>
            <a:endCxn id="261127" idx="6"/>
          </p:cNvCxnSpPr>
          <p:nvPr/>
        </p:nvCxnSpPr>
        <p:spPr bwMode="auto">
          <a:xfrm rot="5400000" flipH="1">
            <a:off x="7389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61137" name="AutoShape 17"/>
          <p:cNvCxnSpPr>
            <a:cxnSpLocks noChangeAspect="1" noChangeShapeType="1"/>
            <a:stCxn id="261125" idx="6"/>
            <a:endCxn id="261134" idx="2"/>
          </p:cNvCxnSpPr>
          <p:nvPr/>
        </p:nvCxnSpPr>
        <p:spPr bwMode="auto">
          <a:xfrm>
            <a:off x="71120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61138" name="Oval 18"/>
          <p:cNvSpPr>
            <a:spLocks noChangeAspect="1" noChangeArrowheads="1"/>
          </p:cNvSpPr>
          <p:nvPr/>
        </p:nvSpPr>
        <p:spPr bwMode="auto">
          <a:xfrm rot="21600000">
            <a:off x="7478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1139" name="AutoShape 19"/>
          <p:cNvCxnSpPr>
            <a:cxnSpLocks noChangeAspect="1" noChangeShapeType="1"/>
            <a:stCxn id="261125" idx="5"/>
            <a:endCxn id="261138" idx="2"/>
          </p:cNvCxnSpPr>
          <p:nvPr/>
        </p:nvCxnSpPr>
        <p:spPr bwMode="auto">
          <a:xfrm rot="16200000" flipH="1">
            <a:off x="69246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6961188" y="26987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83518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69929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5621338" y="35258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5835650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7659688" y="42497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7799388" y="29416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5659438" y="3003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60404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7488238" y="3613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53546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8097838" y="441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61152" name="Text Box 32"/>
          <p:cNvSpPr txBox="1">
            <a:spLocks noChangeArrowheads="1"/>
          </p:cNvSpPr>
          <p:nvPr/>
        </p:nvSpPr>
        <p:spPr bwMode="auto">
          <a:xfrm>
            <a:off x="6573838" y="3308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61153" name="Text Box 33"/>
          <p:cNvSpPr txBox="1">
            <a:spLocks noChangeArrowheads="1"/>
          </p:cNvSpPr>
          <p:nvPr/>
        </p:nvSpPr>
        <p:spPr bwMode="auto">
          <a:xfrm>
            <a:off x="6421438" y="4146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1154" name="Text Box 34"/>
          <p:cNvSpPr txBox="1">
            <a:spLocks noChangeArrowheads="1"/>
          </p:cNvSpPr>
          <p:nvPr/>
        </p:nvSpPr>
        <p:spPr bwMode="auto">
          <a:xfrm>
            <a:off x="7092950" y="414655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-8</a:t>
            </a:r>
          </a:p>
        </p:txBody>
      </p:sp>
      <p:sp>
        <p:nvSpPr>
          <p:cNvPr id="261157" name="Rectangle 3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70500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dirty="0"/>
              <a:t>Dijkstra’s algorithm is based on the greedy method. It adds vertices by increasing distance.</a:t>
            </a:r>
          </a:p>
        </p:txBody>
      </p:sp>
      <p:sp>
        <p:nvSpPr>
          <p:cNvPr id="261158" name="Text Box 38"/>
          <p:cNvSpPr txBox="1">
            <a:spLocks noChangeArrowheads="1"/>
          </p:cNvSpPr>
          <p:nvPr/>
        </p:nvSpPr>
        <p:spPr bwMode="auto">
          <a:xfrm>
            <a:off x="4813300" y="5257800"/>
            <a:ext cx="3721100" cy="11874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C’s true distance is 1, but it is already in the cloud with d(C)=5!</a:t>
            </a:r>
          </a:p>
        </p:txBody>
      </p:sp>
      <p:sp>
        <p:nvSpPr>
          <p:cNvPr id="261159" name="Line 39"/>
          <p:cNvSpPr>
            <a:spLocks noChangeShapeType="1"/>
          </p:cNvSpPr>
          <p:nvPr/>
        </p:nvSpPr>
        <p:spPr bwMode="auto">
          <a:xfrm flipH="1" flipV="1">
            <a:off x="6872288" y="4191000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657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Works even with negative-weight edges</a:t>
            </a:r>
          </a:p>
          <a:p>
            <a:pPr>
              <a:lnSpc>
                <a:spcPct val="90000"/>
              </a:lnSpc>
            </a:pPr>
            <a:r>
              <a:rPr lang="en-US" sz="2000"/>
              <a:t>Must assume directed edges (for otherwise we would have negative-weight cycles)</a:t>
            </a:r>
          </a:p>
          <a:p>
            <a:pPr>
              <a:lnSpc>
                <a:spcPct val="90000"/>
              </a:lnSpc>
            </a:pPr>
            <a:r>
              <a:rPr lang="en-US" sz="2000"/>
              <a:t>Iteration i finds all shortest paths that use i edges.</a:t>
            </a:r>
          </a:p>
          <a:p>
            <a:pPr>
              <a:lnSpc>
                <a:spcPct val="90000"/>
              </a:lnSpc>
            </a:pPr>
            <a:r>
              <a:rPr lang="en-US" sz="2000"/>
              <a:t>Running time: O(nm).</a:t>
            </a:r>
          </a:p>
          <a:p>
            <a:pPr>
              <a:lnSpc>
                <a:spcPct val="90000"/>
              </a:lnSpc>
            </a:pPr>
            <a:r>
              <a:rPr lang="en-US" sz="2000"/>
              <a:t>Can be extended to detect a negative-weight cycle if it exists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How?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4267200" y="1739900"/>
            <a:ext cx="4514850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BellmanFord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n-1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endParaRPr 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each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>
                <a:latin typeface="Times New Roman" pitchFamily="18" charset="0"/>
              </a:rPr>
              <a:t>{ relax edge 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 }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G.origin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z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marL="228600" lvl="1"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3" name="Oval 133"/>
          <p:cNvSpPr>
            <a:spLocks noChangeAspect="1" noChangeArrowheads="1"/>
          </p:cNvSpPr>
          <p:nvPr/>
        </p:nvSpPr>
        <p:spPr bwMode="auto">
          <a:xfrm rot="21600000"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156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Bellman-Ford Example</a:t>
            </a:r>
          </a:p>
        </p:txBody>
      </p:sp>
      <p:sp>
        <p:nvSpPr>
          <p:cNvPr id="256005" name="Oval 5"/>
          <p:cNvSpPr>
            <a:spLocks noChangeAspect="1" noChangeArrowheads="1"/>
          </p:cNvSpPr>
          <p:nvPr/>
        </p:nvSpPr>
        <p:spPr bwMode="auto">
          <a:xfrm rot="21600000"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006" name="Oval 6"/>
          <p:cNvSpPr>
            <a:spLocks noChangeAspect="1" noChangeArrowheads="1"/>
          </p:cNvSpPr>
          <p:nvPr/>
        </p:nvSpPr>
        <p:spPr bwMode="auto">
          <a:xfrm rot="21600000"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007" name="Oval 7"/>
          <p:cNvSpPr>
            <a:spLocks noChangeAspect="1" noChangeArrowheads="1"/>
          </p:cNvSpPr>
          <p:nvPr/>
        </p:nvSpPr>
        <p:spPr bwMode="auto">
          <a:xfrm rot="21600000"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008" name="Oval 8"/>
          <p:cNvSpPr>
            <a:spLocks noChangeAspect="1" noChangeArrowheads="1"/>
          </p:cNvSpPr>
          <p:nvPr/>
        </p:nvSpPr>
        <p:spPr bwMode="auto">
          <a:xfrm rot="21600000"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009" name="AutoShape 9"/>
          <p:cNvCxnSpPr>
            <a:cxnSpLocks noChangeAspect="1" noChangeShapeType="1"/>
            <a:stCxn id="256007" idx="2"/>
            <a:endCxn id="256006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010" name="AutoShape 10"/>
          <p:cNvCxnSpPr>
            <a:cxnSpLocks noChangeAspect="1" noChangeShapeType="1"/>
            <a:stCxn id="256008" idx="2"/>
            <a:endCxn id="256006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011" name="AutoShape 11"/>
          <p:cNvCxnSpPr>
            <a:cxnSpLocks noChangeAspect="1" noChangeShapeType="1"/>
            <a:stCxn id="256008" idx="6"/>
            <a:endCxn id="256005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012" name="AutoShape 12"/>
          <p:cNvCxnSpPr>
            <a:cxnSpLocks noChangeAspect="1" noChangeShapeType="1"/>
            <a:stCxn id="256007" idx="4"/>
            <a:endCxn id="256005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013" name="AutoShape 13"/>
          <p:cNvCxnSpPr>
            <a:cxnSpLocks noChangeAspect="1" noChangeShapeType="1"/>
            <a:stCxn id="256006" idx="6"/>
            <a:endCxn id="256005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014" name="Oval 14"/>
          <p:cNvSpPr>
            <a:spLocks noChangeAspect="1" noChangeArrowheads="1"/>
          </p:cNvSpPr>
          <p:nvPr/>
        </p:nvSpPr>
        <p:spPr bwMode="auto">
          <a:xfrm rot="21600000"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015" name="AutoShape 15"/>
          <p:cNvCxnSpPr>
            <a:cxnSpLocks noChangeAspect="1" noChangeShapeType="1"/>
            <a:stCxn id="256018" idx="6"/>
            <a:endCxn id="256014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016" name="AutoShape 16"/>
          <p:cNvCxnSpPr>
            <a:cxnSpLocks noChangeAspect="1" noChangeShapeType="1"/>
            <a:stCxn id="256014" idx="0"/>
            <a:endCxn id="256007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017" name="AutoShape 17"/>
          <p:cNvCxnSpPr>
            <a:cxnSpLocks noChangeAspect="1" noChangeShapeType="1"/>
            <a:stCxn id="256005" idx="6"/>
            <a:endCxn id="256014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018" name="Oval 18"/>
          <p:cNvSpPr>
            <a:spLocks noChangeAspect="1" noChangeArrowheads="1"/>
          </p:cNvSpPr>
          <p:nvPr/>
        </p:nvSpPr>
        <p:spPr bwMode="auto">
          <a:xfrm rot="21600000"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019" name="AutoShape 19"/>
          <p:cNvCxnSpPr>
            <a:cxnSpLocks noChangeAspect="1" noChangeShapeType="1"/>
            <a:stCxn id="256005" idx="5"/>
            <a:endCxn id="256018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026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56027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031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033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56034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56100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1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2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2" name="Oval 132"/>
          <p:cNvSpPr>
            <a:spLocks noChangeAspect="1" noChangeArrowheads="1"/>
          </p:cNvSpPr>
          <p:nvPr/>
        </p:nvSpPr>
        <p:spPr bwMode="auto">
          <a:xfrm rot="21600000"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134" name="Oval 134"/>
          <p:cNvSpPr>
            <a:spLocks noChangeAspect="1" noChangeArrowheads="1"/>
          </p:cNvSpPr>
          <p:nvPr/>
        </p:nvSpPr>
        <p:spPr bwMode="auto">
          <a:xfrm rot="21600000"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135" name="Oval 135"/>
          <p:cNvSpPr>
            <a:spLocks noChangeAspect="1" noChangeArrowheads="1"/>
          </p:cNvSpPr>
          <p:nvPr/>
        </p:nvSpPr>
        <p:spPr bwMode="auto">
          <a:xfrm rot="21600000"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136" name="AutoShape 136"/>
          <p:cNvCxnSpPr>
            <a:cxnSpLocks noChangeAspect="1" noChangeShapeType="1"/>
            <a:stCxn id="256134" idx="2"/>
            <a:endCxn id="256133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137" name="AutoShape 137"/>
          <p:cNvCxnSpPr>
            <a:cxnSpLocks noChangeAspect="1" noChangeShapeType="1"/>
            <a:stCxn id="256135" idx="2"/>
            <a:endCxn id="256133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138" name="AutoShape 138"/>
          <p:cNvCxnSpPr>
            <a:cxnSpLocks noChangeAspect="1" noChangeShapeType="1"/>
            <a:stCxn id="256135" idx="6"/>
            <a:endCxn id="256132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139" name="AutoShape 139"/>
          <p:cNvCxnSpPr>
            <a:cxnSpLocks noChangeAspect="1" noChangeShapeType="1"/>
            <a:stCxn id="256134" idx="4"/>
            <a:endCxn id="256132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140" name="AutoShape 140"/>
          <p:cNvCxnSpPr>
            <a:cxnSpLocks noChangeAspect="1" noChangeShapeType="1"/>
            <a:stCxn id="256133" idx="6"/>
            <a:endCxn id="256132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141" name="Oval 141"/>
          <p:cNvSpPr>
            <a:spLocks noChangeAspect="1" noChangeArrowheads="1"/>
          </p:cNvSpPr>
          <p:nvPr/>
        </p:nvSpPr>
        <p:spPr bwMode="auto">
          <a:xfrm rot="21600000"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142" name="AutoShape 142"/>
          <p:cNvCxnSpPr>
            <a:cxnSpLocks noChangeAspect="1" noChangeShapeType="1"/>
            <a:stCxn id="256145" idx="6"/>
            <a:endCxn id="256141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143" name="AutoShape 143"/>
          <p:cNvCxnSpPr>
            <a:cxnSpLocks noChangeAspect="1" noChangeShapeType="1"/>
            <a:stCxn id="256141" idx="0"/>
            <a:endCxn id="256134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144" name="AutoShape 144"/>
          <p:cNvCxnSpPr>
            <a:cxnSpLocks noChangeAspect="1" noChangeShapeType="1"/>
            <a:stCxn id="256132" idx="6"/>
            <a:endCxn id="256141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145" name="Oval 145"/>
          <p:cNvSpPr>
            <a:spLocks noChangeAspect="1" noChangeArrowheads="1"/>
          </p:cNvSpPr>
          <p:nvPr/>
        </p:nvSpPr>
        <p:spPr bwMode="auto">
          <a:xfrm rot="21600000"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146" name="AutoShape 146"/>
          <p:cNvCxnSpPr>
            <a:cxnSpLocks noChangeAspect="1" noChangeShapeType="1"/>
            <a:stCxn id="256132" idx="5"/>
            <a:endCxn id="256145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150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56151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56152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56153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56154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155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56157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56158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56203" name="Text Box 203"/>
          <p:cNvSpPr txBox="1">
            <a:spLocks noChangeArrowheads="1"/>
          </p:cNvSpPr>
          <p:nvPr/>
        </p:nvSpPr>
        <p:spPr bwMode="auto">
          <a:xfrm>
            <a:off x="2744788" y="1371600"/>
            <a:ext cx="55610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Nodes are labeled with their d(v) values</a:t>
            </a:r>
          </a:p>
        </p:txBody>
      </p:sp>
      <p:sp>
        <p:nvSpPr>
          <p:cNvPr id="256210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211" name="Oval 211"/>
          <p:cNvSpPr>
            <a:spLocks noChangeAspect="1" noChangeArrowheads="1"/>
          </p:cNvSpPr>
          <p:nvPr/>
        </p:nvSpPr>
        <p:spPr bwMode="auto">
          <a:xfrm rot="21600000"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-2</a:t>
            </a:r>
          </a:p>
        </p:txBody>
      </p:sp>
      <p:sp>
        <p:nvSpPr>
          <p:cNvPr id="256212" name="Oval 212"/>
          <p:cNvSpPr>
            <a:spLocks noChangeAspect="1" noChangeArrowheads="1"/>
          </p:cNvSpPr>
          <p:nvPr/>
        </p:nvSpPr>
        <p:spPr bwMode="auto">
          <a:xfrm rot="21600000"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56213" name="Oval 213"/>
          <p:cNvSpPr>
            <a:spLocks noChangeAspect="1" noChangeArrowheads="1"/>
          </p:cNvSpPr>
          <p:nvPr/>
        </p:nvSpPr>
        <p:spPr bwMode="auto">
          <a:xfrm rot="21600000"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56215" name="AutoShape 215"/>
          <p:cNvCxnSpPr>
            <a:cxnSpLocks noChangeAspect="1" noChangeShapeType="1"/>
            <a:stCxn id="256213" idx="2"/>
            <a:endCxn id="256212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6" name="AutoShape 216"/>
          <p:cNvCxnSpPr>
            <a:cxnSpLocks noChangeAspect="1" noChangeShapeType="1"/>
            <a:stCxn id="256214" idx="2"/>
            <a:endCxn id="256212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17" name="AutoShape 217"/>
          <p:cNvCxnSpPr>
            <a:cxnSpLocks noChangeAspect="1" noChangeShapeType="1"/>
            <a:stCxn id="256214" idx="6"/>
            <a:endCxn id="256211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18" name="AutoShape 218"/>
          <p:cNvCxnSpPr>
            <a:cxnSpLocks noChangeAspect="1" noChangeShapeType="1"/>
            <a:stCxn id="256213" idx="4"/>
            <a:endCxn id="256211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9" name="AutoShape 219"/>
          <p:cNvCxnSpPr>
            <a:cxnSpLocks noChangeAspect="1" noChangeShapeType="1"/>
            <a:stCxn id="256212" idx="6"/>
            <a:endCxn id="256211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sp>
        <p:nvSpPr>
          <p:cNvPr id="256220" name="Oval 220"/>
          <p:cNvSpPr>
            <a:spLocks noChangeAspect="1" noChangeArrowheads="1"/>
          </p:cNvSpPr>
          <p:nvPr/>
        </p:nvSpPr>
        <p:spPr bwMode="auto">
          <a:xfrm rot="21600000"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56221" name="AutoShape 221"/>
          <p:cNvCxnSpPr>
            <a:cxnSpLocks noChangeAspect="1" noChangeShapeType="1"/>
            <a:stCxn id="256224" idx="6"/>
            <a:endCxn id="256220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22" name="AutoShape 222"/>
          <p:cNvCxnSpPr>
            <a:cxnSpLocks noChangeAspect="1" noChangeShapeType="1"/>
            <a:stCxn id="256220" idx="0"/>
            <a:endCxn id="256213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23" name="AutoShape 223"/>
          <p:cNvCxnSpPr>
            <a:cxnSpLocks noChangeAspect="1" noChangeShapeType="1"/>
            <a:stCxn id="256211" idx="6"/>
            <a:endCxn id="256220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56224" name="Oval 224"/>
          <p:cNvSpPr>
            <a:spLocks noChangeAspect="1" noChangeArrowheads="1"/>
          </p:cNvSpPr>
          <p:nvPr/>
        </p:nvSpPr>
        <p:spPr bwMode="auto">
          <a:xfrm rot="21600000"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256225" name="AutoShape 225"/>
          <p:cNvCxnSpPr>
            <a:cxnSpLocks noChangeAspect="1" noChangeShapeType="1"/>
            <a:stCxn id="256211" idx="5"/>
            <a:endCxn id="256224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226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56227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56228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56229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56230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231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56232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56233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56214" name="Oval 214"/>
          <p:cNvSpPr>
            <a:spLocks noChangeAspect="1" noChangeArrowheads="1"/>
          </p:cNvSpPr>
          <p:nvPr/>
        </p:nvSpPr>
        <p:spPr bwMode="auto">
          <a:xfrm rot="21600000"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56204" name="Oval 204"/>
          <p:cNvSpPr>
            <a:spLocks noChangeAspect="1" noChangeArrowheads="1"/>
          </p:cNvSpPr>
          <p:nvPr/>
        </p:nvSpPr>
        <p:spPr bwMode="auto">
          <a:xfrm rot="21600000"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56206" name="Oval 206"/>
          <p:cNvSpPr>
            <a:spLocks noChangeAspect="1" noChangeArrowheads="1"/>
          </p:cNvSpPr>
          <p:nvPr/>
        </p:nvSpPr>
        <p:spPr bwMode="auto">
          <a:xfrm rot="21600000"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-2</a:t>
            </a:r>
          </a:p>
        </p:txBody>
      </p:sp>
      <p:sp>
        <p:nvSpPr>
          <p:cNvPr id="256205" name="Oval 205"/>
          <p:cNvSpPr>
            <a:spLocks noChangeAspect="1" noChangeArrowheads="1"/>
          </p:cNvSpPr>
          <p:nvPr/>
        </p:nvSpPr>
        <p:spPr bwMode="auto">
          <a:xfrm rot="21600000"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56207" name="Oval 207"/>
          <p:cNvSpPr>
            <a:spLocks noChangeAspect="1" noChangeArrowheads="1"/>
          </p:cNvSpPr>
          <p:nvPr/>
        </p:nvSpPr>
        <p:spPr bwMode="auto">
          <a:xfrm rot="21600000"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</a:p>
        </p:txBody>
      </p:sp>
      <p:sp>
        <p:nvSpPr>
          <p:cNvPr id="256209" name="Oval 209"/>
          <p:cNvSpPr>
            <a:spLocks noChangeAspect="1" noChangeArrowheads="1"/>
          </p:cNvSpPr>
          <p:nvPr/>
        </p:nvSpPr>
        <p:spPr bwMode="auto">
          <a:xfrm rot="21600000"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56234" name="Oval 234"/>
          <p:cNvSpPr>
            <a:spLocks noChangeAspect="1" noChangeArrowheads="1"/>
          </p:cNvSpPr>
          <p:nvPr/>
        </p:nvSpPr>
        <p:spPr bwMode="auto">
          <a:xfrm rot="21600000"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56208" name="Oval 208"/>
          <p:cNvSpPr>
            <a:spLocks noChangeAspect="1" noChangeArrowheads="1"/>
          </p:cNvSpPr>
          <p:nvPr/>
        </p:nvSpPr>
        <p:spPr bwMode="auto">
          <a:xfrm rot="21600000"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256235" name="Oval 235"/>
          <p:cNvSpPr>
            <a:spLocks noChangeAspect="1" noChangeArrowheads="1"/>
          </p:cNvSpPr>
          <p:nvPr/>
        </p:nvSpPr>
        <p:spPr bwMode="auto">
          <a:xfrm rot="21600000"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56236" name="Oval 236"/>
          <p:cNvSpPr>
            <a:spLocks noChangeAspect="1" noChangeArrowheads="1"/>
          </p:cNvSpPr>
          <p:nvPr/>
        </p:nvSpPr>
        <p:spPr bwMode="auto">
          <a:xfrm rot="21600000"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-2</a:t>
            </a:r>
          </a:p>
        </p:txBody>
      </p:sp>
      <p:sp>
        <p:nvSpPr>
          <p:cNvPr id="256237" name="Oval 237"/>
          <p:cNvSpPr>
            <a:spLocks noChangeAspect="1" noChangeArrowheads="1"/>
          </p:cNvSpPr>
          <p:nvPr/>
        </p:nvSpPr>
        <p:spPr bwMode="auto">
          <a:xfrm rot="21600000"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56238" name="Oval 238"/>
          <p:cNvSpPr>
            <a:spLocks noChangeAspect="1" noChangeArrowheads="1"/>
          </p:cNvSpPr>
          <p:nvPr/>
        </p:nvSpPr>
        <p:spPr bwMode="auto">
          <a:xfrm rot="21600000"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6239" name="Oval 239"/>
          <p:cNvSpPr>
            <a:spLocks noChangeAspect="1" noChangeArrowheads="1"/>
          </p:cNvSpPr>
          <p:nvPr/>
        </p:nvSpPr>
        <p:spPr bwMode="auto">
          <a:xfrm rot="21600000"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cxnSp>
        <p:nvCxnSpPr>
          <p:cNvPr id="256240" name="AutoShape 240"/>
          <p:cNvCxnSpPr>
            <a:cxnSpLocks noChangeAspect="1" noChangeShapeType="1"/>
            <a:stCxn id="256238" idx="2"/>
            <a:endCxn id="256237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41" name="AutoShape 241"/>
          <p:cNvCxnSpPr>
            <a:cxnSpLocks noChangeAspect="1" noChangeShapeType="1"/>
            <a:stCxn id="256239" idx="2"/>
            <a:endCxn id="256237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42" name="AutoShape 242"/>
          <p:cNvCxnSpPr>
            <a:cxnSpLocks noChangeAspect="1" noChangeShapeType="1"/>
            <a:stCxn id="256239" idx="6"/>
            <a:endCxn id="256236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43" name="AutoShape 243"/>
          <p:cNvCxnSpPr>
            <a:cxnSpLocks noChangeAspect="1" noChangeShapeType="1"/>
            <a:stCxn id="256238" idx="4"/>
            <a:endCxn id="256236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44" name="AutoShape 244"/>
          <p:cNvCxnSpPr>
            <a:cxnSpLocks noChangeAspect="1" noChangeShapeType="1"/>
            <a:stCxn id="256237" idx="6"/>
            <a:endCxn id="256236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245" name="Oval 245"/>
          <p:cNvSpPr>
            <a:spLocks noChangeAspect="1" noChangeArrowheads="1"/>
          </p:cNvSpPr>
          <p:nvPr/>
        </p:nvSpPr>
        <p:spPr bwMode="auto">
          <a:xfrm rot="21600000"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-1</a:t>
            </a:r>
          </a:p>
        </p:txBody>
      </p:sp>
      <p:cxnSp>
        <p:nvCxnSpPr>
          <p:cNvPr id="256246" name="AutoShape 246"/>
          <p:cNvCxnSpPr>
            <a:cxnSpLocks noChangeAspect="1" noChangeShapeType="1"/>
            <a:stCxn id="256249" idx="6"/>
            <a:endCxn id="256245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47" name="AutoShape 247"/>
          <p:cNvCxnSpPr>
            <a:cxnSpLocks noChangeAspect="1" noChangeShapeType="1"/>
            <a:stCxn id="256245" idx="0"/>
            <a:endCxn id="256238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6248" name="AutoShape 248"/>
          <p:cNvCxnSpPr>
            <a:cxnSpLocks noChangeAspect="1" noChangeShapeType="1"/>
            <a:stCxn id="256236" idx="6"/>
            <a:endCxn id="256245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49" name="Oval 249"/>
          <p:cNvSpPr>
            <a:spLocks noChangeAspect="1" noChangeArrowheads="1"/>
          </p:cNvSpPr>
          <p:nvPr/>
        </p:nvSpPr>
        <p:spPr bwMode="auto">
          <a:xfrm rot="21600000"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56250" name="AutoShape 250"/>
          <p:cNvCxnSpPr>
            <a:cxnSpLocks noChangeAspect="1" noChangeShapeType="1"/>
            <a:stCxn id="256236" idx="5"/>
            <a:endCxn id="256249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56251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56252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56253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56254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56255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256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56257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-2</a:t>
            </a:r>
          </a:p>
        </p:txBody>
      </p:sp>
      <p:sp>
        <p:nvSpPr>
          <p:cNvPr id="256258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56259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56260" name="Oval 260"/>
          <p:cNvSpPr>
            <a:spLocks noChangeAspect="1" noChangeArrowheads="1"/>
          </p:cNvSpPr>
          <p:nvPr/>
        </p:nvSpPr>
        <p:spPr bwMode="auto">
          <a:xfrm rot="21600000"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All-Pairs Shortest Paths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429000" cy="4889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Find the distance between every pair of vertices in a weighted directed graph G.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can make n calls to Dijkstra’s algorithm (if no negative edges), which takes O(</a:t>
            </a:r>
            <a:r>
              <a:rPr lang="en-US" sz="2000" dirty="0" err="1"/>
              <a:t>nmlog</a:t>
            </a:r>
            <a:r>
              <a:rPr lang="en-US" sz="2000" dirty="0"/>
              <a:t> n) time.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Likewise, n calls to Bellman-Ford would take O(n</a:t>
            </a:r>
            <a:r>
              <a:rPr lang="en-US" sz="2000" baseline="30000" dirty="0"/>
              <a:t>2</a:t>
            </a:r>
            <a:r>
              <a:rPr lang="en-US" sz="2000" dirty="0"/>
              <a:t>m) time.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can achieve O(n</a:t>
            </a:r>
            <a:r>
              <a:rPr lang="en-US" sz="2000" baseline="30000" dirty="0"/>
              <a:t>3</a:t>
            </a:r>
            <a:r>
              <a:rPr lang="en-US" sz="2000" dirty="0"/>
              <a:t>) time using dynamic programming (similar to the Floyd-</a:t>
            </a:r>
            <a:r>
              <a:rPr lang="en-US" sz="2000" dirty="0" err="1"/>
              <a:t>Warshall</a:t>
            </a:r>
            <a:r>
              <a:rPr lang="en-US" sz="2000" dirty="0"/>
              <a:t> algorithm).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038600" y="1600200"/>
            <a:ext cx="47244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AllPair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>
                <a:latin typeface="Times New Roman" pitchFamily="18" charset="0"/>
              </a:rPr>
              <a:t>{assumes vertices 1,…,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>
                <a:latin typeface="Times New Roman" pitchFamily="18" charset="0"/>
              </a:rPr>
              <a:t>}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vertex pairs (i,j) 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j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i,i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 if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is an edge in G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	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weight of edge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18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k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n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do   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n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do   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	  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n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do    </a:t>
            </a: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		 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min{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k-1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],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 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k-1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i,k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]+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k-1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k,j</a:t>
            </a:r>
            <a:r>
              <a:rPr lang="en-US" sz="1800" b="1">
                <a:solidFill>
                  <a:schemeClr val="accent2"/>
                </a:solidFill>
                <a:latin typeface="Times New Roman" pitchFamily="18" charset="0"/>
              </a:rPr>
              <a:t>]}</a:t>
            </a:r>
            <a:endParaRPr lang="en-US" sz="1800" b="1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sz="1800" b="1" i="1" baseline="-25000">
                <a:solidFill>
                  <a:schemeClr val="accent2"/>
                </a:solidFill>
                <a:latin typeface="Times New Roman" pitchFamily="18" charset="0"/>
              </a:rPr>
              <a:t>n</a:t>
            </a:r>
            <a:endParaRPr lang="en-US" sz="1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4822825" y="5249863"/>
            <a:ext cx="11113" cy="47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079" name="Oval 7"/>
          <p:cNvSpPr>
            <a:spLocks noChangeArrowheads="1"/>
          </p:cNvSpPr>
          <p:nvPr/>
        </p:nvSpPr>
        <p:spPr bwMode="auto">
          <a:xfrm>
            <a:off x="5842000" y="6010275"/>
            <a:ext cx="271463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i="1">
                <a:latin typeface="Times New Roman" pitchFamily="18" charset="0"/>
              </a:rPr>
              <a:t>k</a:t>
            </a:r>
          </a:p>
        </p:txBody>
      </p:sp>
      <p:sp>
        <p:nvSpPr>
          <p:cNvPr id="259080" name="Oval 8"/>
          <p:cNvSpPr>
            <a:spLocks noChangeArrowheads="1"/>
          </p:cNvSpPr>
          <p:nvPr/>
        </p:nvSpPr>
        <p:spPr bwMode="auto">
          <a:xfrm>
            <a:off x="6735763" y="5637213"/>
            <a:ext cx="269875" cy="241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i="1">
                <a:latin typeface="Times New Roman" pitchFamily="18" charset="0"/>
              </a:rPr>
              <a:t>j</a:t>
            </a:r>
          </a:p>
        </p:txBody>
      </p:sp>
      <p:sp>
        <p:nvSpPr>
          <p:cNvPr id="259081" name="Oval 9"/>
          <p:cNvSpPr>
            <a:spLocks noChangeArrowheads="1"/>
          </p:cNvSpPr>
          <p:nvPr/>
        </p:nvSpPr>
        <p:spPr bwMode="auto">
          <a:xfrm>
            <a:off x="4856163" y="5227638"/>
            <a:ext cx="271462" cy="242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i="1">
                <a:latin typeface="Times New Roman" pitchFamily="18" charset="0"/>
              </a:rPr>
              <a:t>i</a:t>
            </a:r>
          </a:p>
        </p:txBody>
      </p:sp>
      <p:cxnSp>
        <p:nvCxnSpPr>
          <p:cNvPr id="259082" name="AutoShape 10"/>
          <p:cNvCxnSpPr>
            <a:cxnSpLocks noChangeShapeType="1"/>
            <a:stCxn id="259081" idx="4"/>
            <a:endCxn id="259079" idx="1"/>
          </p:cNvCxnSpPr>
          <p:nvPr/>
        </p:nvCxnSpPr>
        <p:spPr bwMode="auto">
          <a:xfrm rot="16200000" flipH="1">
            <a:off x="5168900" y="5313363"/>
            <a:ext cx="536575" cy="889000"/>
          </a:xfrm>
          <a:prstGeom prst="curvedConnector3">
            <a:avLst>
              <a:gd name="adj1" fmla="val 4674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9083" name="AutoShape 11"/>
          <p:cNvCxnSpPr>
            <a:cxnSpLocks noChangeShapeType="1"/>
            <a:stCxn id="259079" idx="7"/>
            <a:endCxn id="259080" idx="3"/>
          </p:cNvCxnSpPr>
          <p:nvPr/>
        </p:nvCxnSpPr>
        <p:spPr bwMode="auto">
          <a:xfrm rot="16200000">
            <a:off x="6331744" y="5593556"/>
            <a:ext cx="185738" cy="701675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3781425" y="5688013"/>
            <a:ext cx="1844675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Uses only vertices</a:t>
            </a:r>
          </a:p>
          <a:p>
            <a:r>
              <a:rPr lang="en-US" sz="1600"/>
              <a:t>numbered 1,…,k-1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6232525" y="5916613"/>
            <a:ext cx="1844675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Uses only vertices</a:t>
            </a:r>
          </a:p>
          <a:p>
            <a:r>
              <a:rPr lang="en-US" sz="1600"/>
              <a:t>numbered 1,…,k-1</a:t>
            </a:r>
          </a:p>
        </p:txBody>
      </p:sp>
      <p:cxnSp>
        <p:nvCxnSpPr>
          <p:cNvPr id="259086" name="AutoShape 14"/>
          <p:cNvCxnSpPr>
            <a:cxnSpLocks noChangeShapeType="1"/>
            <a:stCxn id="259081" idx="5"/>
            <a:endCxn id="259080" idx="2"/>
          </p:cNvCxnSpPr>
          <p:nvPr/>
        </p:nvCxnSpPr>
        <p:spPr bwMode="auto">
          <a:xfrm rot="16200000" flipH="1">
            <a:off x="5750719" y="4791869"/>
            <a:ext cx="303213" cy="1628775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5334000" y="5105400"/>
            <a:ext cx="3327400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Uses only vertices numbered 1,…,k</a:t>
            </a:r>
          </a:p>
          <a:p>
            <a:r>
              <a:rPr lang="en-US" sz="1600">
                <a:solidFill>
                  <a:schemeClr val="tx2"/>
                </a:solidFill>
              </a:rPr>
              <a:t>(compute weight of this edge)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r>
              <a:rPr lang="en-US" sz="2800" dirty="0"/>
              <a:t>Weighted </a:t>
            </a:r>
            <a:r>
              <a:rPr lang="en-US" sz="2800" dirty="0" smtClean="0"/>
              <a:t>graphs</a:t>
            </a:r>
            <a:endParaRPr lang="en-US" sz="2800" dirty="0"/>
          </a:p>
          <a:p>
            <a:pPr lvl="1"/>
            <a:r>
              <a:rPr lang="en-US" sz="2400" dirty="0"/>
              <a:t>Shortest path problem</a:t>
            </a:r>
          </a:p>
          <a:p>
            <a:pPr lvl="1"/>
            <a:r>
              <a:rPr lang="en-US" sz="2400" dirty="0"/>
              <a:t>Shortest path properties</a:t>
            </a:r>
          </a:p>
          <a:p>
            <a:r>
              <a:rPr lang="en-US" sz="2800" dirty="0"/>
              <a:t>Dijkstra’s algorithm </a:t>
            </a:r>
            <a:endParaRPr lang="en-US" sz="2800" dirty="0" smtClean="0"/>
          </a:p>
          <a:p>
            <a:pPr lvl="1"/>
            <a:r>
              <a:rPr lang="en-US" sz="2400" dirty="0" smtClean="0"/>
              <a:t>Algorithm</a:t>
            </a:r>
          </a:p>
          <a:p>
            <a:pPr lvl="1"/>
            <a:r>
              <a:rPr lang="en-US" sz="2400" dirty="0" smtClean="0"/>
              <a:t>Edge </a:t>
            </a:r>
            <a:r>
              <a:rPr lang="en-US" sz="2400" dirty="0"/>
              <a:t>relaxation</a:t>
            </a:r>
          </a:p>
          <a:p>
            <a:r>
              <a:rPr lang="en-US" sz="2800" dirty="0"/>
              <a:t>The Bellman-Ford algorithm  </a:t>
            </a:r>
          </a:p>
          <a:p>
            <a:r>
              <a:rPr lang="en-US" sz="2800" dirty="0" smtClean="0"/>
              <a:t>All-pairs </a:t>
            </a:r>
            <a:r>
              <a:rPr lang="en-US" sz="2800" dirty="0"/>
              <a:t>shortest paths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Graphs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 a weighted graph, each edge has an associated numerical value, called the weight of the edge</a:t>
            </a:r>
          </a:p>
          <a:p>
            <a:pPr>
              <a:lnSpc>
                <a:spcPct val="90000"/>
              </a:lnSpc>
            </a:pPr>
            <a:r>
              <a:rPr lang="en-US" sz="2000"/>
              <a:t>Edge weights may represent, distances, costs, etc.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 a  flight route graph, the weight of an edge represents the distance in miles between the endpoint airports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241670" name="Oval 6"/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241676" name="AutoShape 12"/>
          <p:cNvCxnSpPr>
            <a:cxnSpLocks noChangeShapeType="1"/>
            <a:stCxn id="241672" idx="6"/>
            <a:endCxn id="241668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77" name="AutoShape 13"/>
          <p:cNvCxnSpPr>
            <a:cxnSpLocks noChangeShapeType="1"/>
            <a:stCxn id="241671" idx="0"/>
            <a:endCxn id="241668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78" name="AutoShape 14"/>
          <p:cNvCxnSpPr>
            <a:cxnSpLocks noChangeShapeType="1"/>
            <a:stCxn id="241671" idx="7"/>
            <a:endCxn id="241674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79" name="AutoShape 15"/>
          <p:cNvCxnSpPr>
            <a:cxnSpLocks noChangeShapeType="1"/>
            <a:stCxn id="241674" idx="0"/>
            <a:endCxn id="241669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0" name="AutoShape 16"/>
          <p:cNvCxnSpPr>
            <a:cxnSpLocks noChangeShapeType="1"/>
            <a:stCxn id="241668" idx="6"/>
            <a:endCxn id="241669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1" name="AutoShape 17"/>
          <p:cNvCxnSpPr>
            <a:cxnSpLocks noChangeShapeType="1"/>
            <a:stCxn id="241675" idx="6"/>
            <a:endCxn id="241673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2" name="AutoShape 18"/>
          <p:cNvCxnSpPr>
            <a:cxnSpLocks noChangeShapeType="1"/>
            <a:stCxn id="241672" idx="4"/>
            <a:endCxn id="241673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3" name="AutoShape 19"/>
          <p:cNvCxnSpPr>
            <a:cxnSpLocks noChangeShapeType="1"/>
            <a:stCxn id="241674" idx="4"/>
            <a:endCxn id="241670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4" name="AutoShape 20"/>
          <p:cNvCxnSpPr>
            <a:cxnSpLocks noChangeShapeType="1"/>
            <a:endCxn id="241671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5" name="AutoShape 21"/>
          <p:cNvCxnSpPr>
            <a:cxnSpLocks noChangeShapeType="1"/>
            <a:stCxn id="241673" idx="6"/>
            <a:endCxn id="241671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1686" name="AutoShape 22"/>
          <p:cNvCxnSpPr>
            <a:cxnSpLocks noChangeShapeType="1"/>
            <a:stCxn id="241673" idx="7"/>
            <a:endCxn id="241668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1687" name="Text Box 23"/>
          <p:cNvSpPr txBox="1">
            <a:spLocks noChangeArrowheads="1"/>
          </p:cNvSpPr>
          <p:nvPr/>
        </p:nvSpPr>
        <p:spPr bwMode="auto">
          <a:xfrm rot="-347285">
            <a:off x="6081713" y="381000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849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 rot="-4662247">
            <a:off x="4760119" y="4542631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802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 rot="-1544869">
            <a:off x="5435600" y="49593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1387</a:t>
            </a:r>
          </a:p>
        </p:txBody>
      </p:sp>
      <p:sp>
        <p:nvSpPr>
          <p:cNvPr id="241690" name="Text Box 26"/>
          <p:cNvSpPr txBox="1">
            <a:spLocks noChangeArrowheads="1"/>
          </p:cNvSpPr>
          <p:nvPr/>
        </p:nvSpPr>
        <p:spPr bwMode="auto">
          <a:xfrm rot="-2136302">
            <a:off x="3622675" y="47212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1743</a:t>
            </a:r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 rot="-689345">
            <a:off x="3733800" y="39846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1843</a:t>
            </a:r>
          </a:p>
        </p:txBody>
      </p:sp>
      <p:sp>
        <p:nvSpPr>
          <p:cNvPr id="241692" name="Text Box 28"/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1099</a:t>
            </a: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1120</a:t>
            </a:r>
          </a:p>
        </p:txBody>
      </p:sp>
      <p:sp>
        <p:nvSpPr>
          <p:cNvPr id="241694" name="Text Box 30"/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1233</a:t>
            </a:r>
          </a:p>
        </p:txBody>
      </p:sp>
      <p:sp>
        <p:nvSpPr>
          <p:cNvPr id="241695" name="Text Box 31"/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337</a:t>
            </a:r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2555</a:t>
            </a: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 rot="-1891667">
            <a:off x="6783388" y="411162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142</a:t>
            </a:r>
          </a:p>
        </p:txBody>
      </p:sp>
      <p:cxnSp>
        <p:nvCxnSpPr>
          <p:cNvPr id="241698" name="AutoShape 34"/>
          <p:cNvCxnSpPr>
            <a:cxnSpLocks noChangeShapeType="1"/>
            <a:stCxn id="241669" idx="4"/>
            <a:endCxn id="241670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1699" name="Text Box 35"/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Problem</a:t>
            </a:r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476375"/>
            <a:ext cx="7848600" cy="286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Given a weighted graph and two vertices </a:t>
            </a:r>
            <a:r>
              <a:rPr lang="en-US" sz="2000" b="1" i="1">
                <a:latin typeface="Times New Roman" pitchFamily="18" charset="0"/>
              </a:rPr>
              <a:t>u</a:t>
            </a:r>
            <a:r>
              <a:rPr lang="en-US" sz="2000"/>
              <a:t> and </a:t>
            </a:r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/>
              <a:t>, we want to find a path of minimum total weight between </a:t>
            </a:r>
            <a:r>
              <a:rPr lang="en-US" sz="2000" b="1" i="1">
                <a:latin typeface="Times New Roman" pitchFamily="18" charset="0"/>
              </a:rPr>
              <a:t>u</a:t>
            </a:r>
            <a:r>
              <a:rPr lang="en-US" sz="2000"/>
              <a:t> and </a:t>
            </a:r>
            <a:r>
              <a:rPr lang="en-US" sz="2000" b="1" i="1">
                <a:latin typeface="Times New Roman" pitchFamily="18" charset="0"/>
              </a:rPr>
              <a:t>v.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Length of a path is the sum of the weights of its edges.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Shortest path between Providence and Honolulu</a:t>
            </a:r>
          </a:p>
          <a:p>
            <a:pPr>
              <a:lnSpc>
                <a:spcPct val="90000"/>
              </a:lnSpc>
            </a:pPr>
            <a:r>
              <a:rPr lang="en-US" sz="200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Internet packet routing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Flight reservations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Driving directions</a:t>
            </a:r>
          </a:p>
        </p:txBody>
      </p:sp>
      <p:sp>
        <p:nvSpPr>
          <p:cNvPr id="242692" name="Oval 4"/>
          <p:cNvSpPr>
            <a:spLocks noChangeArrowheads="1"/>
          </p:cNvSpPr>
          <p:nvPr/>
        </p:nvSpPr>
        <p:spPr bwMode="auto"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242694" name="Oval 6"/>
          <p:cNvSpPr>
            <a:spLocks noChangeArrowheads="1"/>
          </p:cNvSpPr>
          <p:nvPr/>
        </p:nvSpPr>
        <p:spPr bwMode="auto"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242695" name="Oval 7"/>
          <p:cNvSpPr>
            <a:spLocks noChangeArrowheads="1"/>
          </p:cNvSpPr>
          <p:nvPr/>
        </p:nvSpPr>
        <p:spPr bwMode="auto"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242696" name="Oval 8"/>
          <p:cNvSpPr>
            <a:spLocks noChangeArrowheads="1"/>
          </p:cNvSpPr>
          <p:nvPr/>
        </p:nvSpPr>
        <p:spPr bwMode="auto"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242697" name="Oval 9"/>
          <p:cNvSpPr>
            <a:spLocks noChangeArrowheads="1"/>
          </p:cNvSpPr>
          <p:nvPr/>
        </p:nvSpPr>
        <p:spPr bwMode="auto"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242699" name="Oval 11"/>
          <p:cNvSpPr>
            <a:spLocks noChangeArrowheads="1"/>
          </p:cNvSpPr>
          <p:nvPr/>
        </p:nvSpPr>
        <p:spPr bwMode="auto"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242700" name="AutoShape 12"/>
          <p:cNvCxnSpPr>
            <a:cxnSpLocks noChangeShapeType="1"/>
            <a:stCxn id="242696" idx="6"/>
            <a:endCxn id="242692" idx="2"/>
          </p:cNvCxnSpPr>
          <p:nvPr/>
        </p:nvCxnSpPr>
        <p:spPr bwMode="auto">
          <a:xfrm flipV="1">
            <a:off x="3536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1" name="AutoShape 13"/>
          <p:cNvCxnSpPr>
            <a:cxnSpLocks noChangeShapeType="1"/>
            <a:stCxn id="242695" idx="0"/>
            <a:endCxn id="242692" idx="4"/>
          </p:cNvCxnSpPr>
          <p:nvPr/>
        </p:nvCxnSpPr>
        <p:spPr bwMode="auto">
          <a:xfrm flipV="1">
            <a:off x="4979988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2" name="AutoShape 14"/>
          <p:cNvCxnSpPr>
            <a:cxnSpLocks noChangeShapeType="1"/>
            <a:stCxn id="242695" idx="7"/>
            <a:endCxn id="242698" idx="3"/>
          </p:cNvCxnSpPr>
          <p:nvPr/>
        </p:nvCxnSpPr>
        <p:spPr bwMode="auto">
          <a:xfrm flipV="1">
            <a:off x="5311775" y="52228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3" name="AutoShape 15"/>
          <p:cNvCxnSpPr>
            <a:cxnSpLocks noChangeShapeType="1"/>
            <a:stCxn id="242698" idx="0"/>
            <a:endCxn id="242693" idx="3"/>
          </p:cNvCxnSpPr>
          <p:nvPr/>
        </p:nvCxnSpPr>
        <p:spPr bwMode="auto">
          <a:xfrm flipV="1">
            <a:off x="6846888" y="446722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4" name="AutoShape 16"/>
          <p:cNvCxnSpPr>
            <a:cxnSpLocks noChangeShapeType="1"/>
            <a:stCxn id="242692" idx="6"/>
            <a:endCxn id="242693" idx="2"/>
          </p:cNvCxnSpPr>
          <p:nvPr/>
        </p:nvCxnSpPr>
        <p:spPr bwMode="auto">
          <a:xfrm flipV="1">
            <a:off x="5756275" y="428625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2705" name="AutoShape 17"/>
          <p:cNvCxnSpPr>
            <a:cxnSpLocks noChangeShapeType="1"/>
            <a:stCxn id="242699" idx="6"/>
            <a:endCxn id="242697" idx="2"/>
          </p:cNvCxnSpPr>
          <p:nvPr/>
        </p:nvCxnSpPr>
        <p:spPr bwMode="auto">
          <a:xfrm>
            <a:off x="1717675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2706" name="AutoShape 18"/>
          <p:cNvCxnSpPr>
            <a:cxnSpLocks noChangeShapeType="1"/>
            <a:stCxn id="242696" idx="4"/>
            <a:endCxn id="242697" idx="0"/>
          </p:cNvCxnSpPr>
          <p:nvPr/>
        </p:nvCxnSpPr>
        <p:spPr bwMode="auto">
          <a:xfrm>
            <a:off x="3059113" y="490855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7" name="AutoShape 19"/>
          <p:cNvCxnSpPr>
            <a:cxnSpLocks noChangeShapeType="1"/>
            <a:stCxn id="242698" idx="4"/>
            <a:endCxn id="242694" idx="0"/>
          </p:cNvCxnSpPr>
          <p:nvPr/>
        </p:nvCxnSpPr>
        <p:spPr bwMode="auto">
          <a:xfrm>
            <a:off x="6846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8" name="AutoShape 20"/>
          <p:cNvCxnSpPr>
            <a:cxnSpLocks noChangeShapeType="1"/>
            <a:endCxn id="242695" idx="6"/>
          </p:cNvCxnSpPr>
          <p:nvPr/>
        </p:nvCxnSpPr>
        <p:spPr bwMode="auto">
          <a:xfrm flipH="1" flipV="1">
            <a:off x="5457825" y="59563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09" name="AutoShape 21"/>
          <p:cNvCxnSpPr>
            <a:cxnSpLocks noChangeShapeType="1"/>
            <a:stCxn id="242697" idx="6"/>
            <a:endCxn id="242695" idx="2"/>
          </p:cNvCxnSpPr>
          <p:nvPr/>
        </p:nvCxnSpPr>
        <p:spPr bwMode="auto">
          <a:xfrm>
            <a:off x="3698875" y="581342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710" name="AutoShape 22"/>
          <p:cNvCxnSpPr>
            <a:cxnSpLocks noChangeShapeType="1"/>
            <a:stCxn id="242697" idx="7"/>
            <a:endCxn id="242692" idx="3"/>
          </p:cNvCxnSpPr>
          <p:nvPr/>
        </p:nvCxnSpPr>
        <p:spPr bwMode="auto">
          <a:xfrm flipV="1">
            <a:off x="3543300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2711" name="Text Box 23"/>
          <p:cNvSpPr txBox="1">
            <a:spLocks noChangeArrowheads="1"/>
          </p:cNvSpPr>
          <p:nvPr/>
        </p:nvSpPr>
        <p:spPr bwMode="auto">
          <a:xfrm rot="-347285">
            <a:off x="6081713" y="403860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 rot="-4662247">
            <a:off x="4760119" y="4771231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802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 rot="-1544869">
            <a:off x="5435600" y="51879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1387</a:t>
            </a:r>
          </a:p>
        </p:txBody>
      </p:sp>
      <p:sp>
        <p:nvSpPr>
          <p:cNvPr id="242714" name="Text Box 26"/>
          <p:cNvSpPr txBox="1">
            <a:spLocks noChangeArrowheads="1"/>
          </p:cNvSpPr>
          <p:nvPr/>
        </p:nvSpPr>
        <p:spPr bwMode="auto">
          <a:xfrm rot="-2136302">
            <a:off x="3622675" y="49498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242715" name="Text Box 27"/>
          <p:cNvSpPr txBox="1">
            <a:spLocks noChangeArrowheads="1"/>
          </p:cNvSpPr>
          <p:nvPr/>
        </p:nvSpPr>
        <p:spPr bwMode="auto">
          <a:xfrm rot="-689345">
            <a:off x="3733800" y="42132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1843</a:t>
            </a:r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 rot="2626382">
            <a:off x="7031038" y="54165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1099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 rot="565849">
            <a:off x="5975350" y="57213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1120</a:t>
            </a:r>
          </a:p>
        </p:txBody>
      </p:sp>
      <p:sp>
        <p:nvSpPr>
          <p:cNvPr id="242718" name="Text Box 30"/>
          <p:cNvSpPr txBox="1">
            <a:spLocks noChangeArrowheads="1"/>
          </p:cNvSpPr>
          <p:nvPr/>
        </p:nvSpPr>
        <p:spPr bwMode="auto">
          <a:xfrm rot="695916">
            <a:off x="3775075" y="554037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1233</a:t>
            </a:r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 rot="4665015">
            <a:off x="2994819" y="5077619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337</a:t>
            </a:r>
          </a:p>
        </p:txBody>
      </p:sp>
      <p:sp>
        <p:nvSpPr>
          <p:cNvPr id="242720" name="Text Box 32"/>
          <p:cNvSpPr txBox="1">
            <a:spLocks noChangeArrowheads="1"/>
          </p:cNvSpPr>
          <p:nvPr/>
        </p:nvSpPr>
        <p:spPr bwMode="auto">
          <a:xfrm rot="832501">
            <a:off x="1927225" y="53562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 rot="-1891667">
            <a:off x="6783388" y="434022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142</a:t>
            </a:r>
          </a:p>
        </p:txBody>
      </p:sp>
      <p:cxnSp>
        <p:nvCxnSpPr>
          <p:cNvPr id="242722" name="AutoShape 34"/>
          <p:cNvCxnSpPr>
            <a:cxnSpLocks noChangeShapeType="1"/>
            <a:stCxn id="242693" idx="4"/>
            <a:endCxn id="242694" idx="7"/>
          </p:cNvCxnSpPr>
          <p:nvPr/>
        </p:nvCxnSpPr>
        <p:spPr bwMode="auto">
          <a:xfrm>
            <a:off x="7783513" y="453390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2723" name="Text Box 35"/>
          <p:cNvSpPr txBox="1">
            <a:spLocks noChangeArrowheads="1"/>
          </p:cNvSpPr>
          <p:nvPr/>
        </p:nvSpPr>
        <p:spPr bwMode="auto">
          <a:xfrm rot="5207815">
            <a:off x="7662863" y="4926012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244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2181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Property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A subpath of a shortest path is itself a shortest path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Property 2: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There is a tree of shortest paths from a start vertex to all the other vertices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Tree of shortest paths from Providence</a:t>
            </a: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244744" name="Oval 8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244745" name="Oval 9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244746" name="Oval 10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244747" name="Oval 11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244748" name="AutoShape 12"/>
          <p:cNvCxnSpPr>
            <a:cxnSpLocks noChangeShapeType="1"/>
            <a:stCxn id="244744" idx="6"/>
            <a:endCxn id="244740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4749" name="AutoShape 13"/>
          <p:cNvCxnSpPr>
            <a:cxnSpLocks noChangeShapeType="1"/>
            <a:stCxn id="244743" idx="0"/>
            <a:endCxn id="244740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4750" name="AutoShape 14"/>
          <p:cNvCxnSpPr>
            <a:cxnSpLocks noChangeShapeType="1"/>
            <a:stCxn id="244743" idx="7"/>
            <a:endCxn id="244746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4751" name="AutoShape 15"/>
          <p:cNvCxnSpPr>
            <a:cxnSpLocks noChangeShapeType="1"/>
            <a:stCxn id="244746" idx="0"/>
            <a:endCxn id="244741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4752" name="AutoShape 16"/>
          <p:cNvCxnSpPr>
            <a:cxnSpLocks noChangeShapeType="1"/>
            <a:stCxn id="244740" idx="6"/>
            <a:endCxn id="244741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4753" name="AutoShape 17"/>
          <p:cNvCxnSpPr>
            <a:cxnSpLocks noChangeShapeType="1"/>
            <a:stCxn id="244747" idx="6"/>
            <a:endCxn id="244745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4754" name="AutoShape 18"/>
          <p:cNvCxnSpPr>
            <a:cxnSpLocks noChangeShapeType="1"/>
            <a:stCxn id="244744" idx="4"/>
            <a:endCxn id="244745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4755" name="AutoShape 19"/>
          <p:cNvCxnSpPr>
            <a:cxnSpLocks noChangeShapeType="1"/>
            <a:stCxn id="244746" idx="4"/>
            <a:endCxn id="244742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4756" name="AutoShape 20"/>
          <p:cNvCxnSpPr>
            <a:cxnSpLocks noChangeShapeType="1"/>
            <a:endCxn id="244743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4757" name="AutoShape 21"/>
          <p:cNvCxnSpPr>
            <a:cxnSpLocks noChangeShapeType="1"/>
            <a:stCxn id="244745" idx="6"/>
            <a:endCxn id="244743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4758" name="AutoShape 22"/>
          <p:cNvCxnSpPr>
            <a:cxnSpLocks noChangeShapeType="1"/>
            <a:stCxn id="244745" idx="7"/>
            <a:endCxn id="244740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4759" name="Text Box 23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244760" name="Text Box 24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802</a:t>
            </a:r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244763" name="Text Box 27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244764" name="Text Box 28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1099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1120</a:t>
            </a:r>
          </a:p>
        </p:txBody>
      </p:sp>
      <p:sp>
        <p:nvSpPr>
          <p:cNvPr id="244766" name="Text Box 30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1233</a:t>
            </a:r>
          </a:p>
        </p:txBody>
      </p:sp>
      <p:sp>
        <p:nvSpPr>
          <p:cNvPr id="244767" name="Text Box 31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337</a:t>
            </a:r>
          </a:p>
        </p:txBody>
      </p:sp>
      <p:sp>
        <p:nvSpPr>
          <p:cNvPr id="244768" name="Text Box 32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 rot="-1891667">
            <a:off x="6783388" y="4241800"/>
            <a:ext cx="5984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244770" name="AutoShape 34"/>
          <p:cNvCxnSpPr>
            <a:cxnSpLocks noChangeShapeType="1"/>
            <a:stCxn id="244741" idx="4"/>
            <a:endCxn id="244742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4771" name="Text Box 35"/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1205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Dijkstra’s Algorithm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86739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Relaxation</a:t>
            </a:r>
          </a:p>
        </p:txBody>
      </p:sp>
      <p:sp>
        <p:nvSpPr>
          <p:cNvPr id="246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810000" cy="4419600"/>
          </a:xfrm>
        </p:spPr>
        <p:txBody>
          <a:bodyPr/>
          <a:lstStyle/>
          <a:p>
            <a:r>
              <a:rPr lang="en-US" sz="2000"/>
              <a:t>Consider an edge </a:t>
            </a:r>
            <a:r>
              <a:rPr lang="en-US" sz="2000" b="1" i="1">
                <a:latin typeface="Times New Roman" pitchFamily="18" charset="0"/>
              </a:rPr>
              <a:t>e </a:t>
            </a:r>
            <a:r>
              <a:rPr lang="en-US" sz="2000" b="1" i="1">
                <a:latin typeface="Symbol" pitchFamily="18" charset="2"/>
              </a:rPr>
              <a:t>=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u,z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such that</a:t>
            </a:r>
          </a:p>
          <a:p>
            <a:pPr lvl="1"/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/>
              <a:t>is the vertex most recently added to the cloud</a:t>
            </a:r>
          </a:p>
          <a:p>
            <a:pPr lvl="1"/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/>
              <a:t> is not in the cloud</a:t>
            </a:r>
          </a:p>
          <a:p>
            <a:endParaRPr lang="en-US" sz="2000"/>
          </a:p>
          <a:p>
            <a:r>
              <a:rPr lang="en-US" sz="2000"/>
              <a:t>The relaxation of edge </a:t>
            </a:r>
            <a:r>
              <a:rPr lang="en-US" sz="2000" b="1" i="1">
                <a:latin typeface="Times New Roman" pitchFamily="18" charset="0"/>
              </a:rPr>
              <a:t>e </a:t>
            </a:r>
            <a:r>
              <a:rPr lang="en-US" sz="2000"/>
              <a:t>updates distance </a:t>
            </a:r>
            <a:r>
              <a:rPr lang="en-US" sz="2000" b="1" i="1">
                <a:latin typeface="Times New Roman" pitchFamily="18" charset="0"/>
              </a:rPr>
              <a:t>d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z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as follows:</a:t>
            </a:r>
          </a:p>
          <a:p>
            <a:pPr>
              <a:buFont typeface="Wingdings" pitchFamily="2" charset="2"/>
              <a:buNone/>
            </a:pPr>
            <a:r>
              <a:rPr lang="en-US" sz="2000" b="1" i="1">
                <a:latin typeface="Times New Roman" pitchFamily="18" charset="0"/>
              </a:rPr>
              <a:t>	</a:t>
            </a:r>
            <a:r>
              <a:rPr lang="en-US" sz="1800" b="1" i="1">
                <a:latin typeface="Times New Roman" pitchFamily="18" charset="0"/>
              </a:rPr>
              <a:t>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>
                <a:latin typeface="Times New Roman" pitchFamily="18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/>
              <a:t> </a:t>
            </a:r>
            <a:r>
              <a:rPr lang="en-US" sz="1800">
                <a:latin typeface="Times New Roman" pitchFamily="18" charset="0"/>
              </a:rPr>
              <a:t>min{</a:t>
            </a:r>
            <a:r>
              <a:rPr lang="en-US" sz="1800" b="1" i="1">
                <a:latin typeface="Times New Roman" pitchFamily="18" charset="0"/>
              </a:rPr>
              <a:t>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z</a:t>
            </a:r>
            <a:r>
              <a:rPr lang="en-US" sz="1800">
                <a:latin typeface="Times New Roman" pitchFamily="18" charset="0"/>
              </a:rPr>
              <a:t>)</a:t>
            </a:r>
            <a:r>
              <a:rPr lang="en-US" sz="1800" b="1" i="1">
                <a:latin typeface="Times New Roman" pitchFamily="18" charset="0"/>
              </a:rPr>
              <a:t>,d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u</a:t>
            </a:r>
            <a:r>
              <a:rPr lang="en-US" sz="1800">
                <a:latin typeface="Times New Roman" pitchFamily="18" charset="0"/>
              </a:rPr>
              <a:t>) </a:t>
            </a:r>
            <a:r>
              <a:rPr lang="en-US" sz="1800">
                <a:latin typeface="Symbol" pitchFamily="18" charset="2"/>
                <a:sym typeface="Symbol" pitchFamily="18" charset="2"/>
              </a:rPr>
              <a:t>+ </a:t>
            </a:r>
            <a:r>
              <a:rPr lang="en-US" sz="1800" b="1" i="1">
                <a:latin typeface="Times New Roman" pitchFamily="18" charset="0"/>
              </a:rPr>
              <a:t>weight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e</a:t>
            </a:r>
            <a:r>
              <a:rPr lang="en-US" sz="1800">
                <a:latin typeface="Times New Roman" pitchFamily="18" charset="0"/>
              </a:rPr>
              <a:t>)}</a:t>
            </a:r>
          </a:p>
        </p:txBody>
      </p:sp>
      <p:sp>
        <p:nvSpPr>
          <p:cNvPr id="246804" name="AutoShape 20"/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01" name="Rectangle 17"/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75</a:t>
            </a:r>
          </a:p>
        </p:txBody>
      </p:sp>
      <p:sp>
        <p:nvSpPr>
          <p:cNvPr id="246797" name="Freeform 13"/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/>
            <a:ahLst/>
            <a:cxnLst>
              <a:cxn ang="0">
                <a:pos x="1283" y="31"/>
              </a:cxn>
              <a:cxn ang="0">
                <a:pos x="1739" y="157"/>
              </a:cxn>
              <a:cxn ang="0">
                <a:pos x="1601" y="571"/>
              </a:cxn>
              <a:cxn ang="0">
                <a:pos x="1481" y="1021"/>
              </a:cxn>
              <a:cxn ang="0">
                <a:pos x="761" y="919"/>
              </a:cxn>
              <a:cxn ang="0">
                <a:pos x="173" y="916"/>
              </a:cxn>
              <a:cxn ang="0">
                <a:pos x="17" y="625"/>
              </a:cxn>
              <a:cxn ang="0">
                <a:pos x="275" y="343"/>
              </a:cxn>
              <a:cxn ang="0">
                <a:pos x="1283" y="31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792" name="Oval 8"/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cxnSp>
        <p:nvCxnSpPr>
          <p:cNvPr id="246793" name="AutoShape 9"/>
          <p:cNvCxnSpPr>
            <a:cxnSpLocks noChangeShapeType="1"/>
            <a:stCxn id="246789" idx="7"/>
            <a:endCxn id="246791" idx="2"/>
          </p:cNvCxnSpPr>
          <p:nvPr/>
        </p:nvCxnSpPr>
        <p:spPr bwMode="auto">
          <a:xfrm rot="162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794" name="AutoShape 10"/>
          <p:cNvCxnSpPr>
            <a:cxnSpLocks noChangeShapeType="1"/>
            <a:stCxn id="246789" idx="6"/>
            <a:endCxn id="246798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795" name="AutoShape 11"/>
          <p:cNvCxnSpPr>
            <a:cxnSpLocks noChangeShapeType="1"/>
            <a:stCxn id="246791" idx="6"/>
            <a:endCxn id="246792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789" name="Oval 5"/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791" name="Oval 7"/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798" name="Oval 14"/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r>
              <a:rPr lang="en-US" sz="1800" b="1" i="1">
                <a:latin typeface="Times New Roman" pitchFamily="18" charset="0"/>
              </a:rPr>
              <a:t> </a:t>
            </a:r>
          </a:p>
        </p:txBody>
      </p:sp>
      <p:cxnSp>
        <p:nvCxnSpPr>
          <p:cNvPr id="246799" name="AutoShape 15"/>
          <p:cNvCxnSpPr>
            <a:cxnSpLocks noChangeShapeType="1"/>
            <a:stCxn id="246798" idx="6"/>
            <a:endCxn id="246792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6800" name="Rectangle 16"/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02" name="Rectangle 18"/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10</a:t>
            </a:r>
            <a:endParaRPr lang="en-US" sz="1800" baseline="-25000">
              <a:latin typeface="Times New Roman" pitchFamily="18" charset="0"/>
            </a:endParaRPr>
          </a:p>
        </p:txBody>
      </p:sp>
      <p:sp>
        <p:nvSpPr>
          <p:cNvPr id="246805" name="Rectangle 21"/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z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6806" name="Rectangle 22"/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07" name="Rectangle 23"/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11" name="Rectangle 27"/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246812" name="Freeform 28"/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/>
            <a:ahLst/>
            <a:cxnLst>
              <a:cxn ang="0">
                <a:pos x="1283" y="31"/>
              </a:cxn>
              <a:cxn ang="0">
                <a:pos x="1739" y="157"/>
              </a:cxn>
              <a:cxn ang="0">
                <a:pos x="1601" y="571"/>
              </a:cxn>
              <a:cxn ang="0">
                <a:pos x="1481" y="1021"/>
              </a:cxn>
              <a:cxn ang="0">
                <a:pos x="761" y="919"/>
              </a:cxn>
              <a:cxn ang="0">
                <a:pos x="173" y="916"/>
              </a:cxn>
              <a:cxn ang="0">
                <a:pos x="17" y="625"/>
              </a:cxn>
              <a:cxn ang="0">
                <a:pos x="275" y="343"/>
              </a:cxn>
              <a:cxn ang="0">
                <a:pos x="1283" y="31"/>
              </a:cxn>
            </a:cxnLst>
            <a:rect l="0" t="0" r="r" b="b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813" name="Oval 29"/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cxnSp>
        <p:nvCxnSpPr>
          <p:cNvPr id="246814" name="AutoShape 30"/>
          <p:cNvCxnSpPr>
            <a:cxnSpLocks noChangeShapeType="1"/>
            <a:stCxn id="246817" idx="7"/>
            <a:endCxn id="246818" idx="2"/>
          </p:cNvCxnSpPr>
          <p:nvPr/>
        </p:nvCxnSpPr>
        <p:spPr bwMode="auto">
          <a:xfrm rot="162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815" name="AutoShape 31"/>
          <p:cNvCxnSpPr>
            <a:cxnSpLocks noChangeShapeType="1"/>
            <a:stCxn id="246817" idx="6"/>
            <a:endCxn id="246819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816" name="AutoShape 32"/>
          <p:cNvCxnSpPr>
            <a:cxnSpLocks noChangeShapeType="1"/>
            <a:stCxn id="246818" idx="6"/>
            <a:endCxn id="246813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6817" name="Oval 33"/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818" name="Oval 34"/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sz="1800" b="1" i="1">
              <a:latin typeface="Times New Roman" pitchFamily="18" charset="0"/>
            </a:endParaRPr>
          </a:p>
        </p:txBody>
      </p:sp>
      <p:sp>
        <p:nvSpPr>
          <p:cNvPr id="246819" name="Oval 35"/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r>
              <a:rPr lang="en-US" sz="1800" b="1" i="1">
                <a:latin typeface="Times New Roman" pitchFamily="18" charset="0"/>
              </a:rPr>
              <a:t> </a:t>
            </a:r>
          </a:p>
        </p:txBody>
      </p:sp>
      <p:cxnSp>
        <p:nvCxnSpPr>
          <p:cNvPr id="246820" name="AutoShape 36"/>
          <p:cNvCxnSpPr>
            <a:cxnSpLocks noChangeShapeType="1"/>
            <a:stCxn id="246819" idx="6"/>
            <a:endCxn id="246813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6821" name="Rectangle 37"/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pitchFamily="18" charset="2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2" name="Rectangle 38"/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10</a:t>
            </a:r>
            <a:endParaRPr lang="en-US" sz="18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3" name="Rectangle 39"/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z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6824" name="Rectangle 40"/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5" name="Rectangle 41"/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6827" name="Text Box 43"/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e</a:t>
            </a:r>
          </a:p>
        </p:txBody>
      </p:sp>
      <p:sp>
        <p:nvSpPr>
          <p:cNvPr id="246828" name="Text Box 44"/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03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/>
            <a:ahLst/>
            <a:cxnLst>
              <a:cxn ang="0">
                <a:pos x="329" y="13"/>
              </a:cxn>
              <a:cxn ang="0">
                <a:pos x="653" y="259"/>
              </a:cxn>
              <a:cxn ang="0">
                <a:pos x="299" y="451"/>
              </a:cxn>
              <a:cxn ang="0">
                <a:pos x="5" y="181"/>
              </a:cxn>
              <a:cxn ang="0">
                <a:pos x="329" y="13"/>
              </a:cxn>
            </a:cxnLst>
            <a:rect l="0" t="0" r="r" b="b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48835" name="Oval 3"/>
          <p:cNvSpPr>
            <a:spLocks noChangeAspect="1" noChangeArrowheads="1"/>
          </p:cNvSpPr>
          <p:nvPr/>
        </p:nvSpPr>
        <p:spPr bwMode="auto">
          <a:xfrm rot="21600000"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836" name="Oval 4"/>
          <p:cNvSpPr>
            <a:spLocks noChangeAspect="1" noChangeArrowheads="1"/>
          </p:cNvSpPr>
          <p:nvPr/>
        </p:nvSpPr>
        <p:spPr bwMode="auto">
          <a:xfrm rot="21600000"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837" name="Oval 5"/>
          <p:cNvSpPr>
            <a:spLocks noChangeAspect="1" noChangeArrowheads="1"/>
          </p:cNvSpPr>
          <p:nvPr/>
        </p:nvSpPr>
        <p:spPr bwMode="auto">
          <a:xfrm rot="21600000"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838" name="Oval 6"/>
          <p:cNvSpPr>
            <a:spLocks noChangeAspect="1" noChangeArrowheads="1"/>
          </p:cNvSpPr>
          <p:nvPr/>
        </p:nvSpPr>
        <p:spPr bwMode="auto">
          <a:xfrm rot="21600000"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8839" name="AutoShape 7"/>
          <p:cNvCxnSpPr>
            <a:cxnSpLocks noChangeAspect="1" noChangeShapeType="1"/>
            <a:stCxn id="248837" idx="2"/>
            <a:endCxn id="248836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0" name="AutoShape 8"/>
          <p:cNvCxnSpPr>
            <a:cxnSpLocks noChangeAspect="1" noChangeShapeType="1"/>
            <a:stCxn id="248838" idx="2"/>
            <a:endCxn id="248836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1" name="AutoShape 9"/>
          <p:cNvCxnSpPr>
            <a:cxnSpLocks noChangeAspect="1" noChangeShapeType="1"/>
            <a:stCxn id="248838" idx="6"/>
            <a:endCxn id="248835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2" name="AutoShape 10"/>
          <p:cNvCxnSpPr>
            <a:cxnSpLocks noChangeAspect="1" noChangeShapeType="1"/>
            <a:stCxn id="248837" idx="4"/>
            <a:endCxn id="248835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3" name="AutoShape 11"/>
          <p:cNvCxnSpPr>
            <a:cxnSpLocks noChangeAspect="1" noChangeShapeType="1"/>
            <a:stCxn id="248836" idx="6"/>
            <a:endCxn id="248835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44" name="Oval 12"/>
          <p:cNvSpPr>
            <a:spLocks noChangeAspect="1" noChangeArrowheads="1"/>
          </p:cNvSpPr>
          <p:nvPr/>
        </p:nvSpPr>
        <p:spPr bwMode="auto">
          <a:xfrm rot="21600000"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48845" name="AutoShape 13"/>
          <p:cNvCxnSpPr>
            <a:cxnSpLocks noChangeAspect="1" noChangeShapeType="1"/>
            <a:stCxn id="248848" idx="6"/>
            <a:endCxn id="248844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846" name="AutoShape 14"/>
          <p:cNvCxnSpPr>
            <a:cxnSpLocks noChangeAspect="1" noChangeShapeType="1"/>
            <a:stCxn id="248844" idx="0"/>
            <a:endCxn id="248837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847" name="AutoShape 15"/>
          <p:cNvCxnSpPr>
            <a:cxnSpLocks noChangeAspect="1" noChangeShapeType="1"/>
            <a:stCxn id="248835" idx="6"/>
            <a:endCxn id="248844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48" name="Oval 16"/>
          <p:cNvSpPr>
            <a:spLocks noChangeAspect="1" noChangeArrowheads="1"/>
          </p:cNvSpPr>
          <p:nvPr/>
        </p:nvSpPr>
        <p:spPr bwMode="auto">
          <a:xfrm rot="21600000"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849" name="AutoShape 17"/>
          <p:cNvCxnSpPr>
            <a:cxnSpLocks noChangeAspect="1" noChangeShapeType="1"/>
            <a:stCxn id="248835" idx="5"/>
            <a:endCxn id="248848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8850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1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2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866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48867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8869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3</a:t>
            </a:r>
          </a:p>
        </p:txBody>
      </p:sp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8904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/>
            <a:ahLst/>
            <a:cxnLst>
              <a:cxn ang="0">
                <a:pos x="370" y="7"/>
              </a:cxn>
              <a:cxn ang="0">
                <a:pos x="640" y="181"/>
              </a:cxn>
              <a:cxn ang="0">
                <a:pos x="586" y="661"/>
              </a:cxn>
              <a:cxn ang="0">
                <a:pos x="316" y="961"/>
              </a:cxn>
              <a:cxn ang="0">
                <a:pos x="58" y="619"/>
              </a:cxn>
              <a:cxn ang="0">
                <a:pos x="52" y="139"/>
              </a:cxn>
              <a:cxn ang="0">
                <a:pos x="370" y="7"/>
              </a:cxn>
            </a:cxnLst>
            <a:rect l="0" t="0" r="r" b="b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05" name="Oval 73"/>
          <p:cNvSpPr>
            <a:spLocks noChangeAspect="1" noChangeArrowheads="1"/>
          </p:cNvSpPr>
          <p:nvPr/>
        </p:nvSpPr>
        <p:spPr bwMode="auto">
          <a:xfrm rot="21600000"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906" name="Oval 74"/>
          <p:cNvSpPr>
            <a:spLocks noChangeAspect="1" noChangeArrowheads="1"/>
          </p:cNvSpPr>
          <p:nvPr/>
        </p:nvSpPr>
        <p:spPr bwMode="auto">
          <a:xfrm rot="21600000"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907" name="Oval 75"/>
          <p:cNvSpPr>
            <a:spLocks noChangeAspect="1" noChangeArrowheads="1"/>
          </p:cNvSpPr>
          <p:nvPr/>
        </p:nvSpPr>
        <p:spPr bwMode="auto">
          <a:xfrm rot="21600000"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908" name="Oval 76"/>
          <p:cNvSpPr>
            <a:spLocks noChangeAspect="1" noChangeArrowheads="1"/>
          </p:cNvSpPr>
          <p:nvPr/>
        </p:nvSpPr>
        <p:spPr bwMode="auto">
          <a:xfrm rot="21600000"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8909" name="AutoShape 77"/>
          <p:cNvCxnSpPr>
            <a:cxnSpLocks noChangeAspect="1" noChangeShapeType="1"/>
            <a:stCxn id="248907" idx="2"/>
            <a:endCxn id="248906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0" name="AutoShape 78"/>
          <p:cNvCxnSpPr>
            <a:cxnSpLocks noChangeAspect="1" noChangeShapeType="1"/>
            <a:stCxn id="248908" idx="2"/>
            <a:endCxn id="248906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911" name="AutoShape 79"/>
          <p:cNvCxnSpPr>
            <a:cxnSpLocks noChangeAspect="1" noChangeShapeType="1"/>
            <a:stCxn id="248908" idx="6"/>
            <a:endCxn id="248905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2" name="AutoShape 80"/>
          <p:cNvCxnSpPr>
            <a:cxnSpLocks noChangeAspect="1" noChangeShapeType="1"/>
            <a:stCxn id="248907" idx="4"/>
            <a:endCxn id="248905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13" name="AutoShape 81"/>
          <p:cNvCxnSpPr>
            <a:cxnSpLocks noChangeAspect="1" noChangeShapeType="1"/>
            <a:stCxn id="248906" idx="6"/>
            <a:endCxn id="248905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14" name="Oval 82"/>
          <p:cNvSpPr>
            <a:spLocks noChangeAspect="1" noChangeArrowheads="1"/>
          </p:cNvSpPr>
          <p:nvPr/>
        </p:nvSpPr>
        <p:spPr bwMode="auto">
          <a:xfrm rot="21600000"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48915" name="AutoShape 83"/>
          <p:cNvCxnSpPr>
            <a:cxnSpLocks noChangeAspect="1" noChangeShapeType="1"/>
            <a:stCxn id="248918" idx="6"/>
            <a:endCxn id="248914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8916" name="AutoShape 84"/>
          <p:cNvCxnSpPr>
            <a:cxnSpLocks noChangeAspect="1" noChangeShapeType="1"/>
            <a:stCxn id="248914" idx="0"/>
            <a:endCxn id="248907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17" name="AutoShape 85"/>
          <p:cNvCxnSpPr>
            <a:cxnSpLocks noChangeAspect="1" noChangeShapeType="1"/>
            <a:stCxn id="248905" idx="6"/>
            <a:endCxn id="248914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18" name="Oval 86"/>
          <p:cNvSpPr>
            <a:spLocks noChangeAspect="1" noChangeArrowheads="1"/>
          </p:cNvSpPr>
          <p:nvPr/>
        </p:nvSpPr>
        <p:spPr bwMode="auto">
          <a:xfrm rot="21600000"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919" name="AutoShape 87"/>
          <p:cNvCxnSpPr>
            <a:cxnSpLocks noChangeAspect="1" noChangeShapeType="1"/>
            <a:stCxn id="248905" idx="5"/>
            <a:endCxn id="248918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20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921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8922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923" name="Text Box 91"/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924" name="Text Box 92"/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8925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48926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8927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8928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929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8930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8931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5</a:t>
            </a:r>
          </a:p>
        </p:txBody>
      </p:sp>
      <p:sp>
        <p:nvSpPr>
          <p:cNvPr id="248932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33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8934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248935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/>
              <a:ahLst/>
              <a:cxnLst>
                <a:cxn ang="0">
                  <a:pos x="447" y="23"/>
                </a:cxn>
                <a:cxn ang="0">
                  <a:pos x="1113" y="149"/>
                </a:cxn>
                <a:cxn ang="0">
                  <a:pos x="1413" y="917"/>
                </a:cxn>
                <a:cxn ang="0">
                  <a:pos x="717" y="899"/>
                </a:cxn>
                <a:cxn ang="0">
                  <a:pos x="249" y="983"/>
                </a:cxn>
                <a:cxn ang="0">
                  <a:pos x="69" y="646"/>
                </a:cxn>
                <a:cxn ang="0">
                  <a:pos x="63" y="166"/>
                </a:cxn>
                <a:cxn ang="0">
                  <a:pos x="447" y="23"/>
                </a:cxn>
              </a:cxnLst>
              <a:rect l="0" t="0" r="r" b="b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36" name="Oval 104"/>
            <p:cNvSpPr>
              <a:spLocks noChangeAspect="1" noChangeArrowheads="1"/>
            </p:cNvSpPr>
            <p:nvPr/>
          </p:nvSpPr>
          <p:spPr bwMode="auto">
            <a:xfrm rot="21600000"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48937" name="Oval 105"/>
            <p:cNvSpPr>
              <a:spLocks noChangeAspect="1" noChangeArrowheads="1"/>
            </p:cNvSpPr>
            <p:nvPr/>
          </p:nvSpPr>
          <p:spPr bwMode="auto">
            <a:xfrm rot="21600000"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8938" name="Oval 106"/>
            <p:cNvSpPr>
              <a:spLocks noChangeAspect="1" noChangeArrowheads="1"/>
            </p:cNvSpPr>
            <p:nvPr/>
          </p:nvSpPr>
          <p:spPr bwMode="auto">
            <a:xfrm rot="21600000"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48939" name="Oval 107"/>
            <p:cNvSpPr>
              <a:spLocks noChangeAspect="1" noChangeArrowheads="1"/>
            </p:cNvSpPr>
            <p:nvPr/>
          </p:nvSpPr>
          <p:spPr bwMode="auto">
            <a:xfrm rot="21600000"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8940" name="AutoShape 108"/>
            <p:cNvCxnSpPr>
              <a:cxnSpLocks noChangeAspect="1" noChangeShapeType="1"/>
              <a:stCxn id="248938" idx="2"/>
              <a:endCxn id="248937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1" name="AutoShape 109"/>
            <p:cNvCxnSpPr>
              <a:cxnSpLocks noChangeAspect="1" noChangeShapeType="1"/>
              <a:stCxn id="248939" idx="2"/>
              <a:endCxn id="248937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942" name="AutoShape 110"/>
            <p:cNvCxnSpPr>
              <a:cxnSpLocks noChangeAspect="1" noChangeShapeType="1"/>
              <a:stCxn id="248939" idx="6"/>
              <a:endCxn id="248936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3" name="AutoShape 111"/>
            <p:cNvCxnSpPr>
              <a:cxnSpLocks noChangeAspect="1" noChangeShapeType="1"/>
              <a:stCxn id="248938" idx="4"/>
              <a:endCxn id="248936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4" name="AutoShape 112"/>
            <p:cNvCxnSpPr>
              <a:cxnSpLocks noChangeAspect="1" noChangeShapeType="1"/>
              <a:stCxn id="248937" idx="6"/>
              <a:endCxn id="248936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48945" name="Oval 113"/>
            <p:cNvSpPr>
              <a:spLocks noChangeAspect="1" noChangeArrowheads="1"/>
            </p:cNvSpPr>
            <p:nvPr/>
          </p:nvSpPr>
          <p:spPr bwMode="auto">
            <a:xfrm rot="21600000"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48946" name="AutoShape 114"/>
            <p:cNvCxnSpPr>
              <a:cxnSpLocks noChangeAspect="1" noChangeShapeType="1"/>
              <a:stCxn id="248949" idx="6"/>
              <a:endCxn id="248945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248947" name="AutoShape 115"/>
            <p:cNvCxnSpPr>
              <a:cxnSpLocks noChangeAspect="1" noChangeShapeType="1"/>
              <a:stCxn id="248945" idx="0"/>
              <a:endCxn id="248938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48948" name="AutoShape 116"/>
            <p:cNvCxnSpPr>
              <a:cxnSpLocks noChangeAspect="1" noChangeShapeType="1"/>
              <a:stCxn id="248936" idx="6"/>
              <a:endCxn id="248945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248949" name="Oval 117"/>
            <p:cNvSpPr>
              <a:spLocks noChangeAspect="1" noChangeArrowheads="1"/>
            </p:cNvSpPr>
            <p:nvPr/>
          </p:nvSpPr>
          <p:spPr bwMode="auto">
            <a:xfrm rot="21600000"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48950" name="AutoShape 118"/>
            <p:cNvCxnSpPr>
              <a:cxnSpLocks noChangeAspect="1" noChangeShapeType="1"/>
              <a:stCxn id="248936" idx="5"/>
              <a:endCxn id="248949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48951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8952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248953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248954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248955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248956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248957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8958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8959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8960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961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62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963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964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965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248966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/>
            <a:ahLst/>
            <a:cxnLst>
              <a:cxn ang="0">
                <a:pos x="886" y="23"/>
              </a:cxn>
              <a:cxn ang="0">
                <a:pos x="1552" y="149"/>
              </a:cxn>
              <a:cxn ang="0">
                <a:pos x="1852" y="917"/>
              </a:cxn>
              <a:cxn ang="0">
                <a:pos x="928" y="930"/>
              </a:cxn>
              <a:cxn ang="0">
                <a:pos x="544" y="1416"/>
              </a:cxn>
              <a:cxn ang="0">
                <a:pos x="112" y="1446"/>
              </a:cxn>
              <a:cxn ang="0">
                <a:pos x="34" y="1056"/>
              </a:cxn>
              <a:cxn ang="0">
                <a:pos x="316" y="882"/>
              </a:cxn>
              <a:cxn ang="0">
                <a:pos x="508" y="646"/>
              </a:cxn>
              <a:cxn ang="0">
                <a:pos x="502" y="166"/>
              </a:cxn>
              <a:cxn ang="0">
                <a:pos x="886" y="23"/>
              </a:cxn>
            </a:cxnLst>
            <a:rect l="0" t="0" r="r" b="b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967" name="Oval 135"/>
          <p:cNvSpPr>
            <a:spLocks noChangeAspect="1" noChangeArrowheads="1"/>
          </p:cNvSpPr>
          <p:nvPr/>
        </p:nvSpPr>
        <p:spPr bwMode="auto">
          <a:xfrm rot="21600000"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8968" name="Oval 136"/>
          <p:cNvSpPr>
            <a:spLocks noChangeAspect="1" noChangeArrowheads="1"/>
          </p:cNvSpPr>
          <p:nvPr/>
        </p:nvSpPr>
        <p:spPr bwMode="auto">
          <a:xfrm rot="21600000"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48969" name="Oval 137"/>
          <p:cNvSpPr>
            <a:spLocks noChangeAspect="1" noChangeArrowheads="1"/>
          </p:cNvSpPr>
          <p:nvPr/>
        </p:nvSpPr>
        <p:spPr bwMode="auto">
          <a:xfrm rot="21600000"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8970" name="Oval 138"/>
          <p:cNvSpPr>
            <a:spLocks noChangeAspect="1" noChangeArrowheads="1"/>
          </p:cNvSpPr>
          <p:nvPr/>
        </p:nvSpPr>
        <p:spPr bwMode="auto">
          <a:xfrm rot="21600000"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8971" name="AutoShape 139"/>
          <p:cNvCxnSpPr>
            <a:cxnSpLocks noChangeAspect="1" noChangeShapeType="1"/>
            <a:stCxn id="248969" idx="2"/>
            <a:endCxn id="248968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72" name="AutoShape 140"/>
          <p:cNvCxnSpPr>
            <a:cxnSpLocks noChangeAspect="1" noChangeShapeType="1"/>
            <a:stCxn id="248970" idx="2"/>
            <a:endCxn id="248968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3" name="AutoShape 141"/>
          <p:cNvCxnSpPr>
            <a:cxnSpLocks noChangeAspect="1" noChangeShapeType="1"/>
            <a:stCxn id="248970" idx="6"/>
            <a:endCxn id="248967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4" name="AutoShape 142"/>
          <p:cNvCxnSpPr>
            <a:cxnSpLocks noChangeAspect="1" noChangeShapeType="1"/>
            <a:stCxn id="248969" idx="4"/>
            <a:endCxn id="248967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5" name="AutoShape 143"/>
          <p:cNvCxnSpPr>
            <a:cxnSpLocks noChangeAspect="1" noChangeShapeType="1"/>
            <a:stCxn id="248968" idx="6"/>
            <a:endCxn id="248967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76" name="Oval 144"/>
          <p:cNvSpPr>
            <a:spLocks noChangeAspect="1" noChangeArrowheads="1"/>
          </p:cNvSpPr>
          <p:nvPr/>
        </p:nvSpPr>
        <p:spPr bwMode="auto">
          <a:xfrm rot="21600000"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8977" name="AutoShape 145"/>
          <p:cNvCxnSpPr>
            <a:cxnSpLocks noChangeAspect="1" noChangeShapeType="1"/>
            <a:stCxn id="248980" idx="6"/>
            <a:endCxn id="248976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8978" name="AutoShape 146"/>
          <p:cNvCxnSpPr>
            <a:cxnSpLocks noChangeAspect="1" noChangeShapeType="1"/>
            <a:stCxn id="248976" idx="0"/>
            <a:endCxn id="248969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8979" name="AutoShape 147"/>
          <p:cNvCxnSpPr>
            <a:cxnSpLocks noChangeAspect="1" noChangeShapeType="1"/>
            <a:stCxn id="248967" idx="6"/>
            <a:endCxn id="248976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8980" name="Oval 148"/>
          <p:cNvSpPr>
            <a:spLocks noChangeAspect="1" noChangeArrowheads="1"/>
          </p:cNvSpPr>
          <p:nvPr/>
        </p:nvSpPr>
        <p:spPr bwMode="auto">
          <a:xfrm rot="21600000"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8981" name="AutoShape 149"/>
          <p:cNvCxnSpPr>
            <a:cxnSpLocks noChangeAspect="1" noChangeShapeType="1"/>
            <a:stCxn id="248967" idx="5"/>
            <a:endCxn id="248980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8982" name="Text Box 150"/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8983" name="Text Box 151"/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8984" name="Text Box 152"/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8985" name="Text Box 153"/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8986" name="Text Box 154"/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8987" name="Text Box 155"/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8988" name="Text Box 156"/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8989" name="Text Box 157"/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8990" name="Text Box 158"/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8991" name="Text Box 159"/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8992" name="Text Box 160"/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93" name="Text Box 161"/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8994" name="Text Box 162"/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8995" name="Text Box 163"/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8996" name="Text Box 164"/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 (cont.)</a:t>
            </a:r>
          </a:p>
        </p:txBody>
      </p:sp>
      <p:sp>
        <p:nvSpPr>
          <p:cNvPr id="249859" name="Freeform 2051"/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/>
            <a:ahLst/>
            <a:cxnLst>
              <a:cxn ang="0">
                <a:pos x="1271" y="0"/>
              </a:cxn>
              <a:cxn ang="0">
                <a:pos x="1996" y="184"/>
              </a:cxn>
              <a:cxn ang="0">
                <a:pos x="2207" y="950"/>
              </a:cxn>
              <a:cxn ang="0">
                <a:pos x="1211" y="954"/>
              </a:cxn>
              <a:cxn ang="0">
                <a:pos x="917" y="1374"/>
              </a:cxn>
              <a:cxn ang="0">
                <a:pos x="419" y="1482"/>
              </a:cxn>
              <a:cxn ang="0">
                <a:pos x="101" y="1242"/>
              </a:cxn>
              <a:cxn ang="0">
                <a:pos x="41" y="624"/>
              </a:cxn>
              <a:cxn ang="0">
                <a:pos x="347" y="138"/>
              </a:cxn>
              <a:cxn ang="0">
                <a:pos x="863" y="30"/>
              </a:cxn>
              <a:cxn ang="0">
                <a:pos x="1271" y="0"/>
              </a:cxn>
            </a:cxnLst>
            <a:rect l="0" t="0" r="r" b="b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60" name="Oval 2052"/>
          <p:cNvSpPr>
            <a:spLocks noChangeAspect="1" noChangeArrowheads="1"/>
          </p:cNvSpPr>
          <p:nvPr/>
        </p:nvSpPr>
        <p:spPr bwMode="auto">
          <a:xfrm rot="21600000"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9861" name="Oval 2053"/>
          <p:cNvSpPr>
            <a:spLocks noChangeAspect="1" noChangeArrowheads="1"/>
          </p:cNvSpPr>
          <p:nvPr/>
        </p:nvSpPr>
        <p:spPr bwMode="auto">
          <a:xfrm rot="21600000"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9862" name="Oval 2054"/>
          <p:cNvSpPr>
            <a:spLocks noChangeAspect="1" noChangeArrowheads="1"/>
          </p:cNvSpPr>
          <p:nvPr/>
        </p:nvSpPr>
        <p:spPr bwMode="auto">
          <a:xfrm rot="21600000"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9863" name="Oval 2055"/>
          <p:cNvSpPr>
            <a:spLocks noChangeAspect="1" noChangeArrowheads="1"/>
          </p:cNvSpPr>
          <p:nvPr/>
        </p:nvSpPr>
        <p:spPr bwMode="auto">
          <a:xfrm rot="21600000"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9864" name="AutoShape 2056"/>
          <p:cNvCxnSpPr>
            <a:cxnSpLocks noChangeAspect="1" noChangeShapeType="1"/>
            <a:stCxn id="249862" idx="2"/>
            <a:endCxn id="249861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65" name="AutoShape 2057"/>
          <p:cNvCxnSpPr>
            <a:cxnSpLocks noChangeAspect="1" noChangeShapeType="1"/>
            <a:stCxn id="249863" idx="2"/>
            <a:endCxn id="249861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6" name="AutoShape 2058"/>
          <p:cNvCxnSpPr>
            <a:cxnSpLocks noChangeAspect="1" noChangeShapeType="1"/>
            <a:stCxn id="249863" idx="6"/>
            <a:endCxn id="249860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7" name="AutoShape 2059"/>
          <p:cNvCxnSpPr>
            <a:cxnSpLocks noChangeAspect="1" noChangeShapeType="1"/>
            <a:stCxn id="249862" idx="4"/>
            <a:endCxn id="249860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68" name="AutoShape 2060"/>
          <p:cNvCxnSpPr>
            <a:cxnSpLocks noChangeAspect="1" noChangeShapeType="1"/>
            <a:stCxn id="249861" idx="6"/>
            <a:endCxn id="249860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869" name="Oval 2061"/>
          <p:cNvSpPr>
            <a:spLocks noChangeAspect="1" noChangeArrowheads="1"/>
          </p:cNvSpPr>
          <p:nvPr/>
        </p:nvSpPr>
        <p:spPr bwMode="auto">
          <a:xfrm rot="21600000"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9870" name="AutoShape 2062"/>
          <p:cNvCxnSpPr>
            <a:cxnSpLocks noChangeAspect="1" noChangeShapeType="1"/>
            <a:stCxn id="249873" idx="6"/>
            <a:endCxn id="249869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71" name="AutoShape 2063"/>
          <p:cNvCxnSpPr>
            <a:cxnSpLocks noChangeAspect="1" noChangeShapeType="1"/>
            <a:stCxn id="249869" idx="0"/>
            <a:endCxn id="249862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72" name="AutoShape 2064"/>
          <p:cNvCxnSpPr>
            <a:cxnSpLocks noChangeAspect="1" noChangeShapeType="1"/>
            <a:stCxn id="249860" idx="6"/>
            <a:endCxn id="249869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9873" name="Oval 2065"/>
          <p:cNvSpPr>
            <a:spLocks noChangeAspect="1" noChangeArrowheads="1"/>
          </p:cNvSpPr>
          <p:nvPr/>
        </p:nvSpPr>
        <p:spPr bwMode="auto">
          <a:xfrm rot="21600000"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49874" name="AutoShape 2066"/>
          <p:cNvCxnSpPr>
            <a:cxnSpLocks noChangeAspect="1" noChangeShapeType="1"/>
            <a:stCxn id="249860" idx="5"/>
            <a:endCxn id="249873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875" name="Text Box 2067"/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9876" name="Text Box 2068"/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9877" name="Text Box 2069"/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9878" name="Text Box 2070"/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9879" name="Text Box 2071"/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9880" name="Text Box 2072"/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9881" name="Text Box 2073"/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9882" name="Text Box 2074"/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9883" name="Text Box 2075"/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9884" name="Text Box 2076"/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9885" name="Text Box 2077"/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49886" name="Text Box 2078"/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9887" name="Text Box 2079"/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888" name="Text Box 2080"/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9889" name="Text Box 2081"/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9890" name="Freeform 2082"/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/>
            <a:ahLst/>
            <a:cxnLst>
              <a:cxn ang="0">
                <a:pos x="1274" y="23"/>
              </a:cxn>
              <a:cxn ang="0">
                <a:pos x="1940" y="149"/>
              </a:cxn>
              <a:cxn ang="0">
                <a:pos x="2240" y="917"/>
              </a:cxn>
              <a:cxn ang="0">
                <a:pos x="1899" y="1461"/>
              </a:cxn>
              <a:cxn ang="0">
                <a:pos x="452" y="1446"/>
              </a:cxn>
              <a:cxn ang="0">
                <a:pos x="50" y="1038"/>
              </a:cxn>
              <a:cxn ang="0">
                <a:pos x="152" y="456"/>
              </a:cxn>
              <a:cxn ang="0">
                <a:pos x="536" y="138"/>
              </a:cxn>
              <a:cxn ang="0">
                <a:pos x="1274" y="23"/>
              </a:cxn>
            </a:cxnLst>
            <a:rect l="0" t="0" r="r" b="b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891" name="Oval 2083"/>
          <p:cNvSpPr>
            <a:spLocks noChangeAspect="1" noChangeArrowheads="1"/>
          </p:cNvSpPr>
          <p:nvPr/>
        </p:nvSpPr>
        <p:spPr bwMode="auto">
          <a:xfrm rot="21600000"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49892" name="Oval 2084"/>
          <p:cNvSpPr>
            <a:spLocks noChangeAspect="1" noChangeArrowheads="1"/>
          </p:cNvSpPr>
          <p:nvPr/>
        </p:nvSpPr>
        <p:spPr bwMode="auto">
          <a:xfrm rot="21600000"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9893" name="Oval 2085"/>
          <p:cNvSpPr>
            <a:spLocks noChangeAspect="1" noChangeArrowheads="1"/>
          </p:cNvSpPr>
          <p:nvPr/>
        </p:nvSpPr>
        <p:spPr bwMode="auto">
          <a:xfrm rot="21600000"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9894" name="Oval 2086"/>
          <p:cNvSpPr>
            <a:spLocks noChangeAspect="1" noChangeArrowheads="1"/>
          </p:cNvSpPr>
          <p:nvPr/>
        </p:nvSpPr>
        <p:spPr bwMode="auto">
          <a:xfrm rot="21600000"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9895" name="AutoShape 2087"/>
          <p:cNvCxnSpPr>
            <a:cxnSpLocks noChangeAspect="1" noChangeShapeType="1"/>
            <a:stCxn id="249893" idx="2"/>
            <a:endCxn id="249892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896" name="AutoShape 2088"/>
          <p:cNvCxnSpPr>
            <a:cxnSpLocks noChangeAspect="1" noChangeShapeType="1"/>
            <a:stCxn id="249894" idx="2"/>
            <a:endCxn id="249892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7" name="AutoShape 2089"/>
          <p:cNvCxnSpPr>
            <a:cxnSpLocks noChangeAspect="1" noChangeShapeType="1"/>
            <a:stCxn id="249894" idx="6"/>
            <a:endCxn id="249891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8" name="AutoShape 2090"/>
          <p:cNvCxnSpPr>
            <a:cxnSpLocks noChangeAspect="1" noChangeShapeType="1"/>
            <a:stCxn id="249893" idx="4"/>
            <a:endCxn id="249891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899" name="AutoShape 2091"/>
          <p:cNvCxnSpPr>
            <a:cxnSpLocks noChangeAspect="1" noChangeShapeType="1"/>
            <a:stCxn id="249892" idx="6"/>
            <a:endCxn id="249891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900" name="Oval 2092"/>
          <p:cNvSpPr>
            <a:spLocks noChangeAspect="1" noChangeArrowheads="1"/>
          </p:cNvSpPr>
          <p:nvPr/>
        </p:nvSpPr>
        <p:spPr bwMode="auto">
          <a:xfrm rot="21600000"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49901" name="AutoShape 2093"/>
          <p:cNvCxnSpPr>
            <a:cxnSpLocks noChangeAspect="1" noChangeShapeType="1"/>
            <a:stCxn id="249904" idx="6"/>
            <a:endCxn id="249900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9902" name="AutoShape 2094"/>
          <p:cNvCxnSpPr>
            <a:cxnSpLocks noChangeAspect="1" noChangeShapeType="1"/>
            <a:stCxn id="249900" idx="0"/>
            <a:endCxn id="249893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249903" name="AutoShape 2095"/>
          <p:cNvCxnSpPr>
            <a:cxnSpLocks noChangeAspect="1" noChangeShapeType="1"/>
            <a:stCxn id="249891" idx="6"/>
            <a:endCxn id="249900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9904" name="Oval 2096"/>
          <p:cNvSpPr>
            <a:spLocks noChangeAspect="1" noChangeArrowheads="1"/>
          </p:cNvSpPr>
          <p:nvPr/>
        </p:nvSpPr>
        <p:spPr bwMode="auto">
          <a:xfrm rot="21600000"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49905" name="AutoShape 2097"/>
          <p:cNvCxnSpPr>
            <a:cxnSpLocks noChangeAspect="1" noChangeShapeType="1"/>
            <a:stCxn id="249891" idx="5"/>
            <a:endCxn id="249904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sp>
        <p:nvSpPr>
          <p:cNvPr id="249906" name="Text Box 2098"/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9907" name="Text Box 2099"/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249908" name="Text Box 2100"/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9909" name="Text Box 2101"/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9910" name="Text Box 2102"/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49911" name="Text Box 2103"/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249912" name="Text Box 2104"/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4</a:t>
            </a:r>
          </a:p>
        </p:txBody>
      </p:sp>
      <p:sp>
        <p:nvSpPr>
          <p:cNvPr id="249913" name="Text Box 2105"/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8</a:t>
            </a:r>
          </a:p>
        </p:txBody>
      </p:sp>
      <p:sp>
        <p:nvSpPr>
          <p:cNvPr id="249914" name="Text Box 2106"/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7</a:t>
            </a:r>
          </a:p>
        </p:txBody>
      </p:sp>
      <p:sp>
        <p:nvSpPr>
          <p:cNvPr id="249915" name="Text Box 2107"/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9916" name="Text Box 2108"/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917" name="Text Box 2109"/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9918" name="Text Box 2110"/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9919" name="Text Box 2111"/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9920" name="Text Box 2112"/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9</a:t>
            </a:r>
          </a:p>
        </p:txBody>
      </p:sp>
      <p:sp>
        <p:nvSpPr>
          <p:cNvPr id="249921" name="AutoShape 2113"/>
          <p:cNvSpPr>
            <a:spLocks noChangeArrowheads="1"/>
          </p:cNvSpPr>
          <p:nvPr/>
        </p:nvSpPr>
        <p:spPr bwMode="auto">
          <a:xfrm rot="135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1127</Words>
  <Application>Microsoft Office PowerPoint</Application>
  <PresentationFormat>On-screen Show (4:3)</PresentationFormat>
  <Paragraphs>477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CSE408 Single Source Shortest path</vt:lpstr>
      <vt:lpstr>Outline and Reading</vt:lpstr>
      <vt:lpstr>Weighted Graphs</vt:lpstr>
      <vt:lpstr>Shortest Path Problem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Analysis</vt:lpstr>
      <vt:lpstr>Extension</vt:lpstr>
      <vt:lpstr>Why Dijkstra’s Algorithm Works</vt:lpstr>
      <vt:lpstr>Why It Doesn’t Work for Negative-Weight Edges</vt:lpstr>
      <vt:lpstr>Bellman-Ford Algorithm</vt:lpstr>
      <vt:lpstr>Bellman-Ford Example</vt:lpstr>
      <vt:lpstr>All-Pairs Shortest Paths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78</cp:revision>
  <dcterms:created xsi:type="dcterms:W3CDTF">2014-12-10T04:50:26Z</dcterms:created>
  <dcterms:modified xsi:type="dcterms:W3CDTF">2014-12-17T11:08:24Z</dcterms:modified>
</cp:coreProperties>
</file>