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300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29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LL" initials="D" lastIdx="1" clrIdx="0"/>
  <p:cmAuthor id="1" name="MKE" initials="M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1C20CE-4916-4077-89FC-6A60F28A7DE5}" type="datetimeFigureOut">
              <a:rPr lang="en-US" smtClean="0"/>
              <a:pPr/>
              <a:t>12/17/2014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6BF38-7B36-4E97-89EB-00AB373CCA5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Algorithms</a:t>
            </a:r>
          </a:p>
        </p:txBody>
      </p:sp>
      <p:sp>
        <p:nvSpPr>
          <p:cNvPr id="276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CS333 / class 22</a:t>
            </a:r>
          </a:p>
        </p:txBody>
      </p:sp>
      <p:sp>
        <p:nvSpPr>
          <p:cNvPr id="276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37BA1A-74F8-4FAF-AF4D-2063B8781F6F}" type="slidenum">
              <a:rPr lang="en-US"/>
              <a:pPr/>
              <a:t>2</a:t>
            </a:fld>
            <a:endParaRPr lang="en-US"/>
          </a:p>
        </p:txBody>
      </p:sp>
      <p:sp>
        <p:nvSpPr>
          <p:cNvPr id="27653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Algorithms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CS333 / class 22</a:t>
            </a:r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18C9E9-A465-4713-AB2F-48165EEB898E}" type="slidenum">
              <a:rPr lang="en-US"/>
              <a:pPr/>
              <a:t>11</a:t>
            </a:fld>
            <a:endParaRPr lang="en-US"/>
          </a:p>
        </p:txBody>
      </p:sp>
      <p:sp>
        <p:nvSpPr>
          <p:cNvPr id="3686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Algorithms</a:t>
            </a:r>
          </a:p>
        </p:txBody>
      </p:sp>
      <p:sp>
        <p:nvSpPr>
          <p:cNvPr id="378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CS333 / class 22</a:t>
            </a:r>
          </a:p>
        </p:txBody>
      </p:sp>
      <p:sp>
        <p:nvSpPr>
          <p:cNvPr id="378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78BEA-FDDB-4BE0-80A7-A1A3E31974DC}" type="slidenum">
              <a:rPr lang="en-US"/>
              <a:pPr/>
              <a:t>12</a:t>
            </a:fld>
            <a:endParaRPr lang="en-US"/>
          </a:p>
        </p:txBody>
      </p:sp>
      <p:sp>
        <p:nvSpPr>
          <p:cNvPr id="3789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Algorithms</a:t>
            </a:r>
          </a:p>
        </p:txBody>
      </p:sp>
      <p:sp>
        <p:nvSpPr>
          <p:cNvPr id="389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CS333 / class 22</a:t>
            </a:r>
          </a:p>
        </p:txBody>
      </p:sp>
      <p:sp>
        <p:nvSpPr>
          <p:cNvPr id="389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21C9CB-2486-411D-AF70-A720DCA47C08}" type="slidenum">
              <a:rPr lang="en-US"/>
              <a:pPr/>
              <a:t>13</a:t>
            </a:fld>
            <a:endParaRPr lang="en-US"/>
          </a:p>
        </p:txBody>
      </p:sp>
      <p:sp>
        <p:nvSpPr>
          <p:cNvPr id="3891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Algorithms</a:t>
            </a:r>
          </a:p>
        </p:txBody>
      </p:sp>
      <p:sp>
        <p:nvSpPr>
          <p:cNvPr id="399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CS333 / class 22</a:t>
            </a:r>
          </a:p>
        </p:txBody>
      </p:sp>
      <p:sp>
        <p:nvSpPr>
          <p:cNvPr id="399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1FD95D-2DB0-4954-9AA2-7DEC11B44951}" type="slidenum">
              <a:rPr lang="en-US"/>
              <a:pPr/>
              <a:t>14</a:t>
            </a:fld>
            <a:endParaRPr lang="en-US"/>
          </a:p>
        </p:txBody>
      </p:sp>
      <p:sp>
        <p:nvSpPr>
          <p:cNvPr id="3994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Algorithms</a:t>
            </a:r>
          </a:p>
        </p:txBody>
      </p:sp>
      <p:sp>
        <p:nvSpPr>
          <p:cNvPr id="409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CS333 / class 22</a:t>
            </a:r>
          </a:p>
        </p:txBody>
      </p:sp>
      <p:sp>
        <p:nvSpPr>
          <p:cNvPr id="409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8998AE-CB88-42D3-AF81-A42E7CA44280}" type="slidenum">
              <a:rPr lang="en-US"/>
              <a:pPr/>
              <a:t>15</a:t>
            </a:fld>
            <a:endParaRPr lang="en-US"/>
          </a:p>
        </p:txBody>
      </p:sp>
      <p:sp>
        <p:nvSpPr>
          <p:cNvPr id="40965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Algorithms</a:t>
            </a:r>
          </a:p>
        </p:txBody>
      </p:sp>
      <p:sp>
        <p:nvSpPr>
          <p:cNvPr id="419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CS333 / class 22</a:t>
            </a:r>
          </a:p>
        </p:txBody>
      </p:sp>
      <p:sp>
        <p:nvSpPr>
          <p:cNvPr id="419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0C0B87-F0AF-447D-B7C2-90C7D98F1BB3}" type="slidenum">
              <a:rPr lang="en-US"/>
              <a:pPr/>
              <a:t>16</a:t>
            </a:fld>
            <a:endParaRPr lang="en-US"/>
          </a:p>
        </p:txBody>
      </p:sp>
      <p:sp>
        <p:nvSpPr>
          <p:cNvPr id="4198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Algorithms</a:t>
            </a:r>
          </a:p>
        </p:txBody>
      </p:sp>
      <p:sp>
        <p:nvSpPr>
          <p:cNvPr id="430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CS333 / class 22</a:t>
            </a:r>
          </a:p>
        </p:txBody>
      </p:sp>
      <p:sp>
        <p:nvSpPr>
          <p:cNvPr id="430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D6A4B2-8C9C-4D0B-8289-2C852CC74AB1}" type="slidenum">
              <a:rPr lang="en-US"/>
              <a:pPr/>
              <a:t>17</a:t>
            </a:fld>
            <a:endParaRPr lang="en-US"/>
          </a:p>
        </p:txBody>
      </p:sp>
      <p:sp>
        <p:nvSpPr>
          <p:cNvPr id="4301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Algorithms</a:t>
            </a:r>
          </a:p>
        </p:txBody>
      </p:sp>
      <p:sp>
        <p:nvSpPr>
          <p:cNvPr id="440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CS333 / class 22</a:t>
            </a:r>
          </a:p>
        </p:txBody>
      </p:sp>
      <p:sp>
        <p:nvSpPr>
          <p:cNvPr id="440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2A7042-25E8-4017-8B22-E772DFCD5060}" type="slidenum">
              <a:rPr lang="en-US"/>
              <a:pPr/>
              <a:t>18</a:t>
            </a:fld>
            <a:endParaRPr lang="en-US"/>
          </a:p>
        </p:txBody>
      </p:sp>
      <p:sp>
        <p:nvSpPr>
          <p:cNvPr id="4403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Algorithms</a:t>
            </a:r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CS333 / class 22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79F3DF-85B4-4785-B85F-3C7B103B92A0}" type="slidenum">
              <a:rPr lang="en-US"/>
              <a:pPr/>
              <a:t>19</a:t>
            </a:fld>
            <a:endParaRPr lang="en-US"/>
          </a:p>
        </p:txBody>
      </p:sp>
      <p:sp>
        <p:nvSpPr>
          <p:cNvPr id="4506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Algorithms</a:t>
            </a:r>
          </a:p>
        </p:txBody>
      </p:sp>
      <p:sp>
        <p:nvSpPr>
          <p:cNvPr id="460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CS333 / class 22</a:t>
            </a:r>
          </a:p>
        </p:txBody>
      </p:sp>
      <p:sp>
        <p:nvSpPr>
          <p:cNvPr id="460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36C8D8-93FC-4493-8B72-970DC40CF4BC}" type="slidenum">
              <a:rPr lang="en-US"/>
              <a:pPr/>
              <a:t>20</a:t>
            </a:fld>
            <a:endParaRPr lang="en-US"/>
          </a:p>
        </p:txBody>
      </p:sp>
      <p:sp>
        <p:nvSpPr>
          <p:cNvPr id="4608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Algorithms</a:t>
            </a:r>
          </a:p>
        </p:txBody>
      </p:sp>
      <p:sp>
        <p:nvSpPr>
          <p:cNvPr id="286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CS333 / class 22</a:t>
            </a:r>
          </a:p>
        </p:txBody>
      </p:sp>
      <p:sp>
        <p:nvSpPr>
          <p:cNvPr id="286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85EA67-6A56-4463-8D7F-66953D00BBFD}" type="slidenum">
              <a:rPr lang="en-US"/>
              <a:pPr/>
              <a:t>3</a:t>
            </a:fld>
            <a:endParaRPr lang="en-US"/>
          </a:p>
        </p:txBody>
      </p:sp>
      <p:sp>
        <p:nvSpPr>
          <p:cNvPr id="2867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Algorithms</a:t>
            </a:r>
          </a:p>
        </p:txBody>
      </p:sp>
      <p:sp>
        <p:nvSpPr>
          <p:cNvPr id="471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CS333 / class 22</a:t>
            </a:r>
          </a:p>
        </p:txBody>
      </p:sp>
      <p:sp>
        <p:nvSpPr>
          <p:cNvPr id="471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6B96CD-A5A9-47D2-B393-5521B68AFA21}" type="slidenum">
              <a:rPr lang="en-US"/>
              <a:pPr/>
              <a:t>21</a:t>
            </a:fld>
            <a:endParaRPr lang="en-US"/>
          </a:p>
        </p:txBody>
      </p:sp>
      <p:sp>
        <p:nvSpPr>
          <p:cNvPr id="4710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Algorithms</a:t>
            </a: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CS333 / class 22</a:t>
            </a: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552B19-9F5B-49A5-8B2A-FD30A28416EC}" type="slidenum">
              <a:rPr lang="en-US"/>
              <a:pPr/>
              <a:t>22</a:t>
            </a:fld>
            <a:endParaRPr lang="en-US"/>
          </a:p>
        </p:txBody>
      </p:sp>
      <p:sp>
        <p:nvSpPr>
          <p:cNvPr id="4813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Algorithms</a:t>
            </a:r>
          </a:p>
        </p:txBody>
      </p:sp>
      <p:sp>
        <p:nvSpPr>
          <p:cNvPr id="491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CS333 / class 22</a:t>
            </a:r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82A426-D291-44CA-BA6B-DC9EA43B1BB1}" type="slidenum">
              <a:rPr lang="en-US"/>
              <a:pPr/>
              <a:t>23</a:t>
            </a:fld>
            <a:endParaRPr lang="en-US"/>
          </a:p>
        </p:txBody>
      </p:sp>
      <p:sp>
        <p:nvSpPr>
          <p:cNvPr id="4915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Algorithms</a:t>
            </a:r>
          </a:p>
        </p:txBody>
      </p:sp>
      <p:sp>
        <p:nvSpPr>
          <p:cNvPr id="296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CS333 / class 22</a:t>
            </a:r>
          </a:p>
        </p:txBody>
      </p:sp>
      <p:sp>
        <p:nvSpPr>
          <p:cNvPr id="297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9BD608-EFDF-4D48-83D5-DD422A2FC70B}" type="slidenum">
              <a:rPr lang="en-US"/>
              <a:pPr/>
              <a:t>4</a:t>
            </a:fld>
            <a:endParaRPr lang="en-US"/>
          </a:p>
        </p:txBody>
      </p:sp>
      <p:sp>
        <p:nvSpPr>
          <p:cNvPr id="2970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Algorithms</a:t>
            </a:r>
          </a:p>
        </p:txBody>
      </p:sp>
      <p:sp>
        <p:nvSpPr>
          <p:cNvPr id="307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CS333 / class 22</a:t>
            </a:r>
          </a:p>
        </p:txBody>
      </p:sp>
      <p:sp>
        <p:nvSpPr>
          <p:cNvPr id="307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009AD0-D09A-4BFF-9C0B-97A959758485}" type="slidenum">
              <a:rPr lang="en-US"/>
              <a:pPr/>
              <a:t>5</a:t>
            </a:fld>
            <a:endParaRPr lang="en-US"/>
          </a:p>
        </p:txBody>
      </p:sp>
      <p:sp>
        <p:nvSpPr>
          <p:cNvPr id="3072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Algorithms</a:t>
            </a:r>
          </a:p>
        </p:txBody>
      </p:sp>
      <p:sp>
        <p:nvSpPr>
          <p:cNvPr id="317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CS333 / class 22</a:t>
            </a:r>
          </a:p>
        </p:txBody>
      </p:sp>
      <p:sp>
        <p:nvSpPr>
          <p:cNvPr id="317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3B4C41-699C-4256-8EDB-12D57494E7A4}" type="slidenum">
              <a:rPr lang="en-US"/>
              <a:pPr/>
              <a:t>6</a:t>
            </a:fld>
            <a:endParaRPr lang="en-US"/>
          </a:p>
        </p:txBody>
      </p:sp>
      <p:sp>
        <p:nvSpPr>
          <p:cNvPr id="3174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Algorithms</a:t>
            </a:r>
          </a:p>
        </p:txBody>
      </p:sp>
      <p:sp>
        <p:nvSpPr>
          <p:cNvPr id="327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CS333 / class 22</a:t>
            </a:r>
          </a:p>
        </p:txBody>
      </p:sp>
      <p:sp>
        <p:nvSpPr>
          <p:cNvPr id="327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CA210B-E633-4C66-ADD4-FE737E9EDD87}" type="slidenum">
              <a:rPr lang="en-US"/>
              <a:pPr/>
              <a:t>7</a:t>
            </a:fld>
            <a:endParaRPr lang="en-US"/>
          </a:p>
        </p:txBody>
      </p:sp>
      <p:sp>
        <p:nvSpPr>
          <p:cNvPr id="32773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Algorithms</a:t>
            </a:r>
          </a:p>
        </p:txBody>
      </p:sp>
      <p:sp>
        <p:nvSpPr>
          <p:cNvPr id="337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CS333 / class 22</a:t>
            </a:r>
          </a:p>
        </p:txBody>
      </p:sp>
      <p:sp>
        <p:nvSpPr>
          <p:cNvPr id="337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140724-0F14-4854-AC48-128456F2CE43}" type="slidenum">
              <a:rPr lang="en-US"/>
              <a:pPr/>
              <a:t>8</a:t>
            </a:fld>
            <a:endParaRPr lang="en-US"/>
          </a:p>
        </p:txBody>
      </p:sp>
      <p:sp>
        <p:nvSpPr>
          <p:cNvPr id="3379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Algorithms</a:t>
            </a:r>
          </a:p>
        </p:txBody>
      </p:sp>
      <p:sp>
        <p:nvSpPr>
          <p:cNvPr id="348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CS333 / class 22</a:t>
            </a:r>
          </a:p>
        </p:txBody>
      </p:sp>
      <p:sp>
        <p:nvSpPr>
          <p:cNvPr id="348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9295DB-12D4-4316-AEB3-5B003C587F1A}" type="slidenum">
              <a:rPr lang="en-US"/>
              <a:pPr/>
              <a:t>9</a:t>
            </a:fld>
            <a:endParaRPr lang="en-US"/>
          </a:p>
        </p:txBody>
      </p:sp>
      <p:sp>
        <p:nvSpPr>
          <p:cNvPr id="3482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Algorithms</a:t>
            </a:r>
          </a:p>
        </p:txBody>
      </p:sp>
      <p:sp>
        <p:nvSpPr>
          <p:cNvPr id="358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CS333 / class 22</a:t>
            </a:r>
          </a:p>
        </p:txBody>
      </p:sp>
      <p:sp>
        <p:nvSpPr>
          <p:cNvPr id="358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9B928E-4397-498A-8309-C7B43D807FAC}" type="slidenum">
              <a:rPr lang="en-US"/>
              <a:pPr/>
              <a:t>10</a:t>
            </a:fld>
            <a:endParaRPr lang="en-US"/>
          </a:p>
        </p:txBody>
      </p:sp>
      <p:sp>
        <p:nvSpPr>
          <p:cNvPr id="3584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Shortest Paths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Shortest Paths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Shortest Paths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2880"/>
            <a:ext cx="8229600" cy="1143000"/>
          </a:xfrm>
        </p:spPr>
        <p:txBody>
          <a:bodyPr/>
          <a:lstStyle>
            <a:lvl1pPr algn="l"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Shortest Paths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Shortest Paths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Shortest Paths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Shortest Paths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Shortest Paths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Shortest Paths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Shortest Paths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Shortest Paths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Shortest Paths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388" y="1905000"/>
            <a:ext cx="8856662" cy="147002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  <a:t>CSE408</a:t>
            </a:r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  <a:t/>
            </a:r>
            <a:br>
              <a:rPr lang="en-US" sz="4800" dirty="0" smtClean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</a:br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  <a:t>All pairs shortest path</a:t>
            </a:r>
            <a:endParaRPr lang="en-US" sz="4800" dirty="0" smtClean="0">
              <a:solidFill>
                <a:schemeClr val="tx2">
                  <a:lumMod val="50000"/>
                </a:schemeClr>
              </a:solidFill>
              <a:latin typeface="Broadway" pitchFamily="82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066800" y="4038600"/>
            <a:ext cx="705802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733800" y="4724400"/>
            <a:ext cx="195309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  <a:cs typeface="+mn-cs"/>
              </a:rPr>
              <a:t>Lecture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  <a:cs typeface="+mn-cs"/>
              </a:rPr>
              <a:t>#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</a:rPr>
              <a:t>29</a:t>
            </a:r>
            <a:endParaRPr lang="en-IN" sz="2400" dirty="0">
              <a:solidFill>
                <a:schemeClr val="accent1">
                  <a:lumMod val="75000"/>
                </a:schemeClr>
              </a:solidFill>
              <a:latin typeface="Arial Rounded MT Bold" pitchFamily="34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</a:t>
            </a:r>
          </a:p>
        </p:txBody>
      </p:sp>
      <p:sp>
        <p:nvSpPr>
          <p:cNvPr id="11268" name="Text Box 38"/>
          <p:cNvSpPr txBox="1">
            <a:spLocks noChangeArrowheads="1"/>
          </p:cNvSpPr>
          <p:nvPr/>
        </p:nvSpPr>
        <p:spPr bwMode="auto">
          <a:xfrm>
            <a:off x="3657600" y="1905000"/>
            <a:ext cx="13398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W = D</a:t>
            </a:r>
            <a:r>
              <a:rPr lang="en-US" baseline="30000"/>
              <a:t>0 </a:t>
            </a:r>
            <a:r>
              <a:rPr lang="en-US"/>
              <a:t>=</a:t>
            </a:r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5029200" y="1295400"/>
            <a:ext cx="2667000" cy="1752600"/>
            <a:chOff x="3168" y="816"/>
            <a:chExt cx="1680" cy="1104"/>
          </a:xfrm>
        </p:grpSpPr>
        <p:grpSp>
          <p:nvGrpSpPr>
            <p:cNvPr id="3" name="Group 37"/>
            <p:cNvGrpSpPr>
              <a:grpSpLocks/>
            </p:cNvGrpSpPr>
            <p:nvPr/>
          </p:nvGrpSpPr>
          <p:grpSpPr bwMode="auto"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11306" name="Rectangle 28"/>
              <p:cNvSpPr>
                <a:spLocks noChangeArrowheads="1"/>
              </p:cNvSpPr>
              <p:nvPr/>
            </p:nvSpPr>
            <p:spPr bwMode="auto"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4</a:t>
                </a:r>
              </a:p>
            </p:txBody>
          </p:sp>
          <p:sp>
            <p:nvSpPr>
              <p:cNvPr id="11307" name="Rectangle 29"/>
              <p:cNvSpPr>
                <a:spLocks noChangeArrowheads="1"/>
              </p:cNvSpPr>
              <p:nvPr/>
            </p:nvSpPr>
            <p:spPr bwMode="auto"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11308" name="Rectangle 30"/>
              <p:cNvSpPr>
                <a:spLocks noChangeArrowheads="1"/>
              </p:cNvSpPr>
              <p:nvPr/>
            </p:nvSpPr>
            <p:spPr bwMode="auto"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5</a:t>
                </a:r>
              </a:p>
            </p:txBody>
          </p:sp>
          <p:sp>
            <p:nvSpPr>
              <p:cNvPr id="11309" name="Rectangle 31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2</a:t>
                </a:r>
              </a:p>
            </p:txBody>
          </p:sp>
          <p:sp>
            <p:nvSpPr>
              <p:cNvPr id="11310" name="Rectangle 32"/>
              <p:cNvSpPr>
                <a:spLocks noChangeArrowheads="1"/>
              </p:cNvSpPr>
              <p:nvPr/>
            </p:nvSpPr>
            <p:spPr bwMode="auto"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11311" name="Rectangle 33"/>
              <p:cNvSpPr>
                <a:spLocks noChangeArrowheads="1"/>
              </p:cNvSpPr>
              <p:nvPr/>
            </p:nvSpPr>
            <p:spPr bwMode="auto"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sz="2000">
                    <a:latin typeface="Arial" charset="0"/>
                    <a:cs typeface="Arial" charset="0"/>
                  </a:rPr>
                  <a:t> </a:t>
                </a:r>
                <a:r>
                  <a:rPr lang="en-US" sz="2000">
                    <a:latin typeface="Arial" charset="0"/>
                    <a:cs typeface="Arial" charset="0"/>
                    <a:sym typeface="Symbol" pitchFamily="18" charset="2"/>
                  </a:rPr>
                  <a:t></a:t>
                </a:r>
              </a:p>
            </p:txBody>
          </p:sp>
          <p:sp>
            <p:nvSpPr>
              <p:cNvPr id="11312" name="Rectangle 34"/>
              <p:cNvSpPr>
                <a:spLocks noChangeArrowheads="1"/>
              </p:cNvSpPr>
              <p:nvPr/>
            </p:nvSpPr>
            <p:spPr bwMode="auto"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sz="2000">
                    <a:latin typeface="Arial" charset="0"/>
                    <a:cs typeface="Arial" charset="0"/>
                  </a:rPr>
                  <a:t> </a:t>
                </a:r>
                <a:r>
                  <a:rPr lang="en-US" sz="2000">
                    <a:latin typeface="Arial" charset="0"/>
                    <a:cs typeface="Arial" charset="0"/>
                    <a:sym typeface="Symbol" pitchFamily="18" charset="2"/>
                  </a:rPr>
                  <a:t></a:t>
                </a:r>
              </a:p>
            </p:txBody>
          </p:sp>
          <p:sp>
            <p:nvSpPr>
              <p:cNvPr id="11313" name="Rectangle 35"/>
              <p:cNvSpPr>
                <a:spLocks noChangeArrowheads="1"/>
              </p:cNvSpPr>
              <p:nvPr/>
            </p:nvSpPr>
            <p:spPr bwMode="auto"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-3</a:t>
                </a:r>
              </a:p>
            </p:txBody>
          </p:sp>
          <p:sp>
            <p:nvSpPr>
              <p:cNvPr id="11314" name="Rectangle 36"/>
              <p:cNvSpPr>
                <a:spLocks noChangeArrowheads="1"/>
              </p:cNvSpPr>
              <p:nvPr/>
            </p:nvSpPr>
            <p:spPr bwMode="auto"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</p:grpSp>
        <p:sp>
          <p:nvSpPr>
            <p:cNvPr id="11300" name="Text Box 39"/>
            <p:cNvSpPr txBox="1">
              <a:spLocks noChangeArrowheads="1"/>
            </p:cNvSpPr>
            <p:nvPr/>
          </p:nvSpPr>
          <p:spPr bwMode="auto">
            <a:xfrm>
              <a:off x="3504" y="816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1301" name="Text Box 40"/>
            <p:cNvSpPr txBox="1">
              <a:spLocks noChangeArrowheads="1"/>
            </p:cNvSpPr>
            <p:nvPr/>
          </p:nvSpPr>
          <p:spPr bwMode="auto">
            <a:xfrm>
              <a:off x="4032" y="816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1302" name="Text Box 42"/>
            <p:cNvSpPr txBox="1">
              <a:spLocks noChangeArrowheads="1"/>
            </p:cNvSpPr>
            <p:nvPr/>
          </p:nvSpPr>
          <p:spPr bwMode="auto">
            <a:xfrm>
              <a:off x="4508" y="816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1303" name="Text Box 43"/>
            <p:cNvSpPr txBox="1">
              <a:spLocks noChangeArrowheads="1"/>
            </p:cNvSpPr>
            <p:nvPr/>
          </p:nvSpPr>
          <p:spPr bwMode="auto">
            <a:xfrm>
              <a:off x="3168" y="1056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1304" name="Text Box 44"/>
            <p:cNvSpPr txBox="1">
              <a:spLocks noChangeArrowheads="1"/>
            </p:cNvSpPr>
            <p:nvPr/>
          </p:nvSpPr>
          <p:spPr bwMode="auto">
            <a:xfrm>
              <a:off x="3168" y="1344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1305" name="Text Box 45"/>
            <p:cNvSpPr txBox="1">
              <a:spLocks noChangeArrowheads="1"/>
            </p:cNvSpPr>
            <p:nvPr/>
          </p:nvSpPr>
          <p:spPr bwMode="auto">
            <a:xfrm>
              <a:off x="3168" y="1632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</p:grp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5029200" y="3352800"/>
            <a:ext cx="2667000" cy="1752600"/>
            <a:chOff x="3168" y="816"/>
            <a:chExt cx="1680" cy="1104"/>
          </a:xfrm>
        </p:grpSpPr>
        <p:grpSp>
          <p:nvGrpSpPr>
            <p:cNvPr id="5" name="Group 48"/>
            <p:cNvGrpSpPr>
              <a:grpSpLocks/>
            </p:cNvGrpSpPr>
            <p:nvPr/>
          </p:nvGrpSpPr>
          <p:grpSpPr bwMode="auto"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11290" name="Rectangle 49"/>
              <p:cNvSpPr>
                <a:spLocks noChangeArrowheads="1"/>
              </p:cNvSpPr>
              <p:nvPr/>
            </p:nvSpPr>
            <p:spPr bwMode="auto"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11291" name="Rectangle 50"/>
              <p:cNvSpPr>
                <a:spLocks noChangeArrowheads="1"/>
              </p:cNvSpPr>
              <p:nvPr/>
            </p:nvSpPr>
            <p:spPr bwMode="auto"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11292" name="Rectangle 51"/>
              <p:cNvSpPr>
                <a:spLocks noChangeArrowheads="1"/>
              </p:cNvSpPr>
              <p:nvPr/>
            </p:nvSpPr>
            <p:spPr bwMode="auto"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11293" name="Rectangle 52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11294" name="Rectangle 53"/>
              <p:cNvSpPr>
                <a:spLocks noChangeArrowheads="1"/>
              </p:cNvSpPr>
              <p:nvPr/>
            </p:nvSpPr>
            <p:spPr bwMode="auto"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11295" name="Rectangle 54"/>
              <p:cNvSpPr>
                <a:spLocks noChangeArrowheads="1"/>
              </p:cNvSpPr>
              <p:nvPr/>
            </p:nvSpPr>
            <p:spPr bwMode="auto"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ym typeface="Symbol" pitchFamily="18" charset="2"/>
                  </a:rPr>
                  <a:t>0</a:t>
                </a:r>
                <a:endParaRPr lang="en-US"/>
              </a:p>
            </p:txBody>
          </p:sp>
          <p:sp>
            <p:nvSpPr>
              <p:cNvPr id="11296" name="Rectangle 55"/>
              <p:cNvSpPr>
                <a:spLocks noChangeArrowheads="1"/>
              </p:cNvSpPr>
              <p:nvPr/>
            </p:nvSpPr>
            <p:spPr bwMode="auto"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ym typeface="Symbol" pitchFamily="18" charset="2"/>
                  </a:rPr>
                  <a:t>0</a:t>
                </a:r>
              </a:p>
            </p:txBody>
          </p:sp>
          <p:sp>
            <p:nvSpPr>
              <p:cNvPr id="11297" name="Rectangle 56"/>
              <p:cNvSpPr>
                <a:spLocks noChangeArrowheads="1"/>
              </p:cNvSpPr>
              <p:nvPr/>
            </p:nvSpPr>
            <p:spPr bwMode="auto"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11298" name="Rectangle 57"/>
              <p:cNvSpPr>
                <a:spLocks noChangeArrowheads="1"/>
              </p:cNvSpPr>
              <p:nvPr/>
            </p:nvSpPr>
            <p:spPr bwMode="auto"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</p:grpSp>
        <p:sp>
          <p:nvSpPr>
            <p:cNvPr id="11284" name="Text Box 58"/>
            <p:cNvSpPr txBox="1">
              <a:spLocks noChangeArrowheads="1"/>
            </p:cNvSpPr>
            <p:nvPr/>
          </p:nvSpPr>
          <p:spPr bwMode="auto">
            <a:xfrm>
              <a:off x="3504" y="816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1285" name="Text Box 59"/>
            <p:cNvSpPr txBox="1">
              <a:spLocks noChangeArrowheads="1"/>
            </p:cNvSpPr>
            <p:nvPr/>
          </p:nvSpPr>
          <p:spPr bwMode="auto">
            <a:xfrm>
              <a:off x="4032" y="816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1286" name="Text Box 60"/>
            <p:cNvSpPr txBox="1">
              <a:spLocks noChangeArrowheads="1"/>
            </p:cNvSpPr>
            <p:nvPr/>
          </p:nvSpPr>
          <p:spPr bwMode="auto">
            <a:xfrm>
              <a:off x="4508" y="816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1287" name="Text Box 61"/>
            <p:cNvSpPr txBox="1">
              <a:spLocks noChangeArrowheads="1"/>
            </p:cNvSpPr>
            <p:nvPr/>
          </p:nvSpPr>
          <p:spPr bwMode="auto">
            <a:xfrm>
              <a:off x="3168" y="1056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1288" name="Text Box 62"/>
            <p:cNvSpPr txBox="1">
              <a:spLocks noChangeArrowheads="1"/>
            </p:cNvSpPr>
            <p:nvPr/>
          </p:nvSpPr>
          <p:spPr bwMode="auto">
            <a:xfrm>
              <a:off x="3168" y="1344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1289" name="Text Box 63"/>
            <p:cNvSpPr txBox="1">
              <a:spLocks noChangeArrowheads="1"/>
            </p:cNvSpPr>
            <p:nvPr/>
          </p:nvSpPr>
          <p:spPr bwMode="auto">
            <a:xfrm>
              <a:off x="3168" y="1632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</p:grpSp>
      <p:sp>
        <p:nvSpPr>
          <p:cNvPr id="11271" name="Text Box 64"/>
          <p:cNvSpPr txBox="1">
            <a:spLocks noChangeArrowheads="1"/>
          </p:cNvSpPr>
          <p:nvPr/>
        </p:nvSpPr>
        <p:spPr bwMode="auto">
          <a:xfrm>
            <a:off x="4191000" y="4191000"/>
            <a:ext cx="6016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P =</a:t>
            </a:r>
          </a:p>
        </p:txBody>
      </p:sp>
      <p:sp>
        <p:nvSpPr>
          <p:cNvPr id="11272" name="Oval 5"/>
          <p:cNvSpPr>
            <a:spLocks noChangeArrowheads="1"/>
          </p:cNvSpPr>
          <p:nvPr/>
        </p:nvSpPr>
        <p:spPr bwMode="auto">
          <a:xfrm>
            <a:off x="1143000" y="2209800"/>
            <a:ext cx="6858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1273" name="Oval 6"/>
          <p:cNvSpPr>
            <a:spLocks noChangeArrowheads="1"/>
          </p:cNvSpPr>
          <p:nvPr/>
        </p:nvSpPr>
        <p:spPr bwMode="auto">
          <a:xfrm>
            <a:off x="990600" y="3810000"/>
            <a:ext cx="6858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1274" name="Oval 7"/>
          <p:cNvSpPr>
            <a:spLocks noChangeArrowheads="1"/>
          </p:cNvSpPr>
          <p:nvPr/>
        </p:nvSpPr>
        <p:spPr bwMode="auto">
          <a:xfrm>
            <a:off x="2667000" y="2971800"/>
            <a:ext cx="6858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cxnSp>
        <p:nvCxnSpPr>
          <p:cNvPr id="11275" name="AutoShape 9"/>
          <p:cNvCxnSpPr>
            <a:cxnSpLocks noChangeShapeType="1"/>
            <a:stCxn id="11272" idx="7"/>
            <a:endCxn id="11274" idx="1"/>
          </p:cNvCxnSpPr>
          <p:nvPr/>
        </p:nvCxnSpPr>
        <p:spPr bwMode="auto">
          <a:xfrm>
            <a:off x="1728788" y="2284413"/>
            <a:ext cx="1038225" cy="762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</p:spPr>
      </p:cxnSp>
      <p:cxnSp>
        <p:nvCxnSpPr>
          <p:cNvPr id="11276" name="AutoShape 10"/>
          <p:cNvCxnSpPr>
            <a:cxnSpLocks noChangeShapeType="1"/>
            <a:stCxn id="11274" idx="3"/>
            <a:endCxn id="11273" idx="5"/>
          </p:cNvCxnSpPr>
          <p:nvPr/>
        </p:nvCxnSpPr>
        <p:spPr bwMode="auto">
          <a:xfrm flipH="1">
            <a:off x="1576388" y="3506788"/>
            <a:ext cx="1190625" cy="838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</p:spPr>
      </p:cxnSp>
      <p:cxnSp>
        <p:nvCxnSpPr>
          <p:cNvPr id="11277" name="AutoShape 12"/>
          <p:cNvCxnSpPr>
            <a:cxnSpLocks noChangeShapeType="1"/>
            <a:stCxn id="11273" idx="2"/>
            <a:endCxn id="11272" idx="2"/>
          </p:cNvCxnSpPr>
          <p:nvPr/>
        </p:nvCxnSpPr>
        <p:spPr bwMode="auto">
          <a:xfrm rot="10800000" flipH="1">
            <a:off x="976313" y="2514600"/>
            <a:ext cx="152400" cy="1600200"/>
          </a:xfrm>
          <a:prstGeom prst="curvedConnector3">
            <a:avLst>
              <a:gd name="adj1" fmla="val -140625"/>
            </a:avLst>
          </a:prstGeom>
          <a:noFill/>
          <a:ln w="28575">
            <a:solidFill>
              <a:schemeClr val="tx1"/>
            </a:solidFill>
            <a:round/>
            <a:headEnd type="stealth" w="lg" len="lg"/>
            <a:tailEnd/>
          </a:ln>
        </p:spPr>
      </p:cxnSp>
      <p:cxnSp>
        <p:nvCxnSpPr>
          <p:cNvPr id="11278" name="AutoShape 14"/>
          <p:cNvCxnSpPr>
            <a:cxnSpLocks noChangeShapeType="1"/>
            <a:stCxn id="11273" idx="6"/>
            <a:endCxn id="11272" idx="6"/>
          </p:cNvCxnSpPr>
          <p:nvPr/>
        </p:nvCxnSpPr>
        <p:spPr bwMode="auto">
          <a:xfrm flipV="1">
            <a:off x="1690688" y="2514600"/>
            <a:ext cx="152400" cy="1600200"/>
          </a:xfrm>
          <a:prstGeom prst="curvedConnector3">
            <a:avLst>
              <a:gd name="adj1" fmla="val 240625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</p:spPr>
      </p:cxnSp>
      <p:sp>
        <p:nvSpPr>
          <p:cNvPr id="11279" name="Text Box 65"/>
          <p:cNvSpPr txBox="1">
            <a:spLocks noChangeArrowheads="1"/>
          </p:cNvSpPr>
          <p:nvPr/>
        </p:nvSpPr>
        <p:spPr bwMode="auto">
          <a:xfrm>
            <a:off x="2117725" y="22860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1280" name="Text Box 66"/>
          <p:cNvSpPr txBox="1">
            <a:spLocks noChangeArrowheads="1"/>
          </p:cNvSpPr>
          <p:nvPr/>
        </p:nvSpPr>
        <p:spPr bwMode="auto">
          <a:xfrm>
            <a:off x="2209800" y="3733800"/>
            <a:ext cx="438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-3</a:t>
            </a:r>
          </a:p>
        </p:txBody>
      </p:sp>
      <p:sp>
        <p:nvSpPr>
          <p:cNvPr id="11281" name="Text Box 67"/>
          <p:cNvSpPr txBox="1">
            <a:spLocks noChangeArrowheads="1"/>
          </p:cNvSpPr>
          <p:nvPr/>
        </p:nvSpPr>
        <p:spPr bwMode="auto">
          <a:xfrm>
            <a:off x="1736725" y="30130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1282" name="Text Box 68"/>
          <p:cNvSpPr txBox="1">
            <a:spLocks noChangeArrowheads="1"/>
          </p:cNvSpPr>
          <p:nvPr/>
        </p:nvSpPr>
        <p:spPr bwMode="auto">
          <a:xfrm>
            <a:off x="746125" y="29368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10"/>
          <p:cNvSpPr txBox="1">
            <a:spLocks noChangeArrowheads="1"/>
          </p:cNvSpPr>
          <p:nvPr/>
        </p:nvSpPr>
        <p:spPr bwMode="auto">
          <a:xfrm>
            <a:off x="457200" y="3505200"/>
            <a:ext cx="8048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 D</a:t>
            </a:r>
            <a:r>
              <a:rPr lang="en-US" baseline="30000"/>
              <a:t>1 </a:t>
            </a:r>
            <a:r>
              <a:rPr lang="en-US"/>
              <a:t>=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371600" y="2895600"/>
            <a:ext cx="2667000" cy="1752600"/>
            <a:chOff x="3168" y="816"/>
            <a:chExt cx="1680" cy="1104"/>
          </a:xfrm>
        </p:grpSpPr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12352" name="Rectangle 13"/>
              <p:cNvSpPr>
                <a:spLocks noChangeArrowheads="1"/>
              </p:cNvSpPr>
              <p:nvPr/>
            </p:nvSpPr>
            <p:spPr bwMode="auto"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4</a:t>
                </a:r>
              </a:p>
            </p:txBody>
          </p:sp>
          <p:sp>
            <p:nvSpPr>
              <p:cNvPr id="12353" name="Rectangle 14"/>
              <p:cNvSpPr>
                <a:spLocks noChangeArrowheads="1"/>
              </p:cNvSpPr>
              <p:nvPr/>
            </p:nvSpPr>
            <p:spPr bwMode="auto"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12354" name="Rectangle 15"/>
              <p:cNvSpPr>
                <a:spLocks noChangeArrowheads="1"/>
              </p:cNvSpPr>
              <p:nvPr/>
            </p:nvSpPr>
            <p:spPr bwMode="auto"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5</a:t>
                </a:r>
              </a:p>
            </p:txBody>
          </p:sp>
          <p:sp>
            <p:nvSpPr>
              <p:cNvPr id="12355" name="Rectangle 16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2</a:t>
                </a:r>
              </a:p>
            </p:txBody>
          </p:sp>
          <p:sp>
            <p:nvSpPr>
              <p:cNvPr id="12356" name="Rectangle 17"/>
              <p:cNvSpPr>
                <a:spLocks noChangeArrowheads="1"/>
              </p:cNvSpPr>
              <p:nvPr/>
            </p:nvSpPr>
            <p:spPr bwMode="auto"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12357" name="Rectangle 18"/>
              <p:cNvSpPr>
                <a:spLocks noChangeArrowheads="1"/>
              </p:cNvSpPr>
              <p:nvPr/>
            </p:nvSpPr>
            <p:spPr bwMode="auto"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ym typeface="Symbol" pitchFamily="18" charset="2"/>
                  </a:rPr>
                  <a:t>7</a:t>
                </a:r>
                <a:endParaRPr lang="en-US"/>
              </a:p>
            </p:txBody>
          </p:sp>
          <p:sp>
            <p:nvSpPr>
              <p:cNvPr id="12358" name="Rectangle 19"/>
              <p:cNvSpPr>
                <a:spLocks noChangeArrowheads="1"/>
              </p:cNvSpPr>
              <p:nvPr/>
            </p:nvSpPr>
            <p:spPr bwMode="auto"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sz="2000">
                    <a:latin typeface="Arial" charset="0"/>
                    <a:cs typeface="Arial" charset="0"/>
                  </a:rPr>
                  <a:t> </a:t>
                </a:r>
                <a:r>
                  <a:rPr lang="en-US" sz="2000">
                    <a:latin typeface="Arial" charset="0"/>
                    <a:cs typeface="Arial" charset="0"/>
                    <a:sym typeface="Symbol" pitchFamily="18" charset="2"/>
                  </a:rPr>
                  <a:t></a:t>
                </a:r>
              </a:p>
            </p:txBody>
          </p:sp>
          <p:sp>
            <p:nvSpPr>
              <p:cNvPr id="12359" name="Rectangle 20"/>
              <p:cNvSpPr>
                <a:spLocks noChangeArrowheads="1"/>
              </p:cNvSpPr>
              <p:nvPr/>
            </p:nvSpPr>
            <p:spPr bwMode="auto"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-3</a:t>
                </a:r>
              </a:p>
            </p:txBody>
          </p:sp>
          <p:sp>
            <p:nvSpPr>
              <p:cNvPr id="12360" name="Rectangle 21"/>
              <p:cNvSpPr>
                <a:spLocks noChangeArrowheads="1"/>
              </p:cNvSpPr>
              <p:nvPr/>
            </p:nvSpPr>
            <p:spPr bwMode="auto"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</p:grpSp>
        <p:sp>
          <p:nvSpPr>
            <p:cNvPr id="12346" name="Text Box 22"/>
            <p:cNvSpPr txBox="1">
              <a:spLocks noChangeArrowheads="1"/>
            </p:cNvSpPr>
            <p:nvPr/>
          </p:nvSpPr>
          <p:spPr bwMode="auto">
            <a:xfrm>
              <a:off x="3504" y="816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2347" name="Text Box 23"/>
            <p:cNvSpPr txBox="1">
              <a:spLocks noChangeArrowheads="1"/>
            </p:cNvSpPr>
            <p:nvPr/>
          </p:nvSpPr>
          <p:spPr bwMode="auto">
            <a:xfrm>
              <a:off x="4032" y="816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2348" name="Text Box 24"/>
            <p:cNvSpPr txBox="1">
              <a:spLocks noChangeArrowheads="1"/>
            </p:cNvSpPr>
            <p:nvPr/>
          </p:nvSpPr>
          <p:spPr bwMode="auto">
            <a:xfrm>
              <a:off x="4508" y="816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2349" name="Text Box 25"/>
            <p:cNvSpPr txBox="1">
              <a:spLocks noChangeArrowheads="1"/>
            </p:cNvSpPr>
            <p:nvPr/>
          </p:nvSpPr>
          <p:spPr bwMode="auto">
            <a:xfrm>
              <a:off x="3168" y="1056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2350" name="Text Box 26"/>
            <p:cNvSpPr txBox="1">
              <a:spLocks noChangeArrowheads="1"/>
            </p:cNvSpPr>
            <p:nvPr/>
          </p:nvSpPr>
          <p:spPr bwMode="auto">
            <a:xfrm>
              <a:off x="3168" y="1344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2351" name="Text Box 27"/>
            <p:cNvSpPr txBox="1">
              <a:spLocks noChangeArrowheads="1"/>
            </p:cNvSpPr>
            <p:nvPr/>
          </p:nvSpPr>
          <p:spPr bwMode="auto">
            <a:xfrm>
              <a:off x="3168" y="1632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1371600" y="4953000"/>
            <a:ext cx="2667000" cy="1752600"/>
            <a:chOff x="3168" y="816"/>
            <a:chExt cx="1680" cy="1104"/>
          </a:xfrm>
        </p:grpSpPr>
        <p:grpSp>
          <p:nvGrpSpPr>
            <p:cNvPr id="5" name="Group 29"/>
            <p:cNvGrpSpPr>
              <a:grpSpLocks/>
            </p:cNvGrpSpPr>
            <p:nvPr/>
          </p:nvGrpSpPr>
          <p:grpSpPr bwMode="auto"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12336" name="Rectangle 30"/>
              <p:cNvSpPr>
                <a:spLocks noChangeArrowheads="1"/>
              </p:cNvSpPr>
              <p:nvPr/>
            </p:nvSpPr>
            <p:spPr bwMode="auto"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12337" name="Rectangle 31"/>
              <p:cNvSpPr>
                <a:spLocks noChangeArrowheads="1"/>
              </p:cNvSpPr>
              <p:nvPr/>
            </p:nvSpPr>
            <p:spPr bwMode="auto"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12338" name="Rectangle 32"/>
              <p:cNvSpPr>
                <a:spLocks noChangeArrowheads="1"/>
              </p:cNvSpPr>
              <p:nvPr/>
            </p:nvSpPr>
            <p:spPr bwMode="auto"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12339" name="Rectangle 33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12340" name="Rectangle 34"/>
              <p:cNvSpPr>
                <a:spLocks noChangeArrowheads="1"/>
              </p:cNvSpPr>
              <p:nvPr/>
            </p:nvSpPr>
            <p:spPr bwMode="auto"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12341" name="Rectangle 35"/>
              <p:cNvSpPr>
                <a:spLocks noChangeArrowheads="1"/>
              </p:cNvSpPr>
              <p:nvPr/>
            </p:nvSpPr>
            <p:spPr bwMode="auto"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ym typeface="Symbol" pitchFamily="18" charset="2"/>
                  </a:rPr>
                  <a:t>1</a:t>
                </a:r>
                <a:endParaRPr lang="en-US"/>
              </a:p>
            </p:txBody>
          </p:sp>
          <p:sp>
            <p:nvSpPr>
              <p:cNvPr id="12342" name="Rectangle 36"/>
              <p:cNvSpPr>
                <a:spLocks noChangeArrowheads="1"/>
              </p:cNvSpPr>
              <p:nvPr/>
            </p:nvSpPr>
            <p:spPr bwMode="auto"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ym typeface="Symbol" pitchFamily="18" charset="2"/>
                  </a:rPr>
                  <a:t>0</a:t>
                </a:r>
              </a:p>
            </p:txBody>
          </p:sp>
          <p:sp>
            <p:nvSpPr>
              <p:cNvPr id="12343" name="Rectangle 37"/>
              <p:cNvSpPr>
                <a:spLocks noChangeArrowheads="1"/>
              </p:cNvSpPr>
              <p:nvPr/>
            </p:nvSpPr>
            <p:spPr bwMode="auto"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12344" name="Rectangle 38"/>
              <p:cNvSpPr>
                <a:spLocks noChangeArrowheads="1"/>
              </p:cNvSpPr>
              <p:nvPr/>
            </p:nvSpPr>
            <p:spPr bwMode="auto"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</p:grpSp>
        <p:sp>
          <p:nvSpPr>
            <p:cNvPr id="12330" name="Text Box 39"/>
            <p:cNvSpPr txBox="1">
              <a:spLocks noChangeArrowheads="1"/>
            </p:cNvSpPr>
            <p:nvPr/>
          </p:nvSpPr>
          <p:spPr bwMode="auto">
            <a:xfrm>
              <a:off x="3504" y="816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2331" name="Text Box 40"/>
            <p:cNvSpPr txBox="1">
              <a:spLocks noChangeArrowheads="1"/>
            </p:cNvSpPr>
            <p:nvPr/>
          </p:nvSpPr>
          <p:spPr bwMode="auto">
            <a:xfrm>
              <a:off x="4032" y="816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2332" name="Text Box 41"/>
            <p:cNvSpPr txBox="1">
              <a:spLocks noChangeArrowheads="1"/>
            </p:cNvSpPr>
            <p:nvPr/>
          </p:nvSpPr>
          <p:spPr bwMode="auto">
            <a:xfrm>
              <a:off x="4508" y="816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2333" name="Text Box 42"/>
            <p:cNvSpPr txBox="1">
              <a:spLocks noChangeArrowheads="1"/>
            </p:cNvSpPr>
            <p:nvPr/>
          </p:nvSpPr>
          <p:spPr bwMode="auto">
            <a:xfrm>
              <a:off x="3168" y="1056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2334" name="Text Box 43"/>
            <p:cNvSpPr txBox="1">
              <a:spLocks noChangeArrowheads="1"/>
            </p:cNvSpPr>
            <p:nvPr/>
          </p:nvSpPr>
          <p:spPr bwMode="auto">
            <a:xfrm>
              <a:off x="3168" y="1344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2335" name="Text Box 44"/>
            <p:cNvSpPr txBox="1">
              <a:spLocks noChangeArrowheads="1"/>
            </p:cNvSpPr>
            <p:nvPr/>
          </p:nvSpPr>
          <p:spPr bwMode="auto">
            <a:xfrm>
              <a:off x="3168" y="1632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</p:grpSp>
      <p:sp>
        <p:nvSpPr>
          <p:cNvPr id="12294" name="Text Box 45"/>
          <p:cNvSpPr txBox="1">
            <a:spLocks noChangeArrowheads="1"/>
          </p:cNvSpPr>
          <p:nvPr/>
        </p:nvSpPr>
        <p:spPr bwMode="auto">
          <a:xfrm>
            <a:off x="533400" y="5791200"/>
            <a:ext cx="6016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P =</a:t>
            </a:r>
          </a:p>
        </p:txBody>
      </p:sp>
      <p:grpSp>
        <p:nvGrpSpPr>
          <p:cNvPr id="6" name="Group 74"/>
          <p:cNvGrpSpPr>
            <a:grpSpLocks/>
          </p:cNvGrpSpPr>
          <p:nvPr/>
        </p:nvGrpSpPr>
        <p:grpSpPr bwMode="auto">
          <a:xfrm>
            <a:off x="298450" y="1219200"/>
            <a:ext cx="1925638" cy="1600200"/>
            <a:chOff x="188" y="240"/>
            <a:chExt cx="1213" cy="1008"/>
          </a:xfrm>
        </p:grpSpPr>
        <p:grpSp>
          <p:nvGrpSpPr>
            <p:cNvPr id="7" name="Group 73"/>
            <p:cNvGrpSpPr>
              <a:grpSpLocks/>
            </p:cNvGrpSpPr>
            <p:nvPr/>
          </p:nvGrpSpPr>
          <p:grpSpPr bwMode="auto">
            <a:xfrm>
              <a:off x="288" y="240"/>
              <a:ext cx="1113" cy="1008"/>
              <a:chOff x="288" y="240"/>
              <a:chExt cx="1113" cy="1008"/>
            </a:xfrm>
          </p:grpSpPr>
          <p:sp>
            <p:nvSpPr>
              <p:cNvPr id="12322" name="Oval 3"/>
              <p:cNvSpPr>
                <a:spLocks noChangeArrowheads="1"/>
              </p:cNvSpPr>
              <p:nvPr/>
            </p:nvSpPr>
            <p:spPr bwMode="auto">
              <a:xfrm>
                <a:off x="366" y="240"/>
                <a:ext cx="321" cy="27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1</a:t>
                </a:r>
              </a:p>
            </p:txBody>
          </p:sp>
          <p:sp>
            <p:nvSpPr>
              <p:cNvPr id="12323" name="Oval 4"/>
              <p:cNvSpPr>
                <a:spLocks noChangeArrowheads="1"/>
              </p:cNvSpPr>
              <p:nvPr/>
            </p:nvSpPr>
            <p:spPr bwMode="auto">
              <a:xfrm>
                <a:off x="295" y="970"/>
                <a:ext cx="321" cy="27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2</a:t>
                </a:r>
              </a:p>
            </p:txBody>
          </p:sp>
          <p:sp>
            <p:nvSpPr>
              <p:cNvPr id="12324" name="Oval 5"/>
              <p:cNvSpPr>
                <a:spLocks noChangeArrowheads="1"/>
              </p:cNvSpPr>
              <p:nvPr/>
            </p:nvSpPr>
            <p:spPr bwMode="auto">
              <a:xfrm>
                <a:off x="1080" y="588"/>
                <a:ext cx="321" cy="27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3</a:t>
                </a:r>
              </a:p>
            </p:txBody>
          </p:sp>
          <p:cxnSp>
            <p:nvCxnSpPr>
              <p:cNvPr id="12325" name="AutoShape 6"/>
              <p:cNvCxnSpPr>
                <a:cxnSpLocks noChangeShapeType="1"/>
                <a:stCxn id="12322" idx="7"/>
                <a:endCxn id="12324" idx="1"/>
              </p:cNvCxnSpPr>
              <p:nvPr/>
            </p:nvCxnSpPr>
            <p:spPr bwMode="auto">
              <a:xfrm>
                <a:off x="640" y="274"/>
                <a:ext cx="487" cy="34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</p:spPr>
          </p:cxnSp>
          <p:cxnSp>
            <p:nvCxnSpPr>
              <p:cNvPr id="12326" name="AutoShape 7"/>
              <p:cNvCxnSpPr>
                <a:cxnSpLocks noChangeShapeType="1"/>
                <a:stCxn id="12324" idx="3"/>
                <a:endCxn id="12323" idx="5"/>
              </p:cNvCxnSpPr>
              <p:nvPr/>
            </p:nvCxnSpPr>
            <p:spPr bwMode="auto">
              <a:xfrm flipH="1">
                <a:off x="569" y="832"/>
                <a:ext cx="558" cy="382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</p:spPr>
          </p:cxnSp>
          <p:cxnSp>
            <p:nvCxnSpPr>
              <p:cNvPr id="12327" name="AutoShape 8"/>
              <p:cNvCxnSpPr>
                <a:cxnSpLocks noChangeShapeType="1"/>
                <a:stCxn id="12323" idx="2"/>
                <a:endCxn id="12322" idx="2"/>
              </p:cNvCxnSpPr>
              <p:nvPr/>
            </p:nvCxnSpPr>
            <p:spPr bwMode="auto">
              <a:xfrm rot="10800000" flipH="1">
                <a:off x="288" y="379"/>
                <a:ext cx="71" cy="730"/>
              </a:xfrm>
              <a:prstGeom prst="curvedConnector3">
                <a:avLst>
                  <a:gd name="adj1" fmla="val -140625"/>
                </a:avLst>
              </a:prstGeom>
              <a:noFill/>
              <a:ln w="28575">
                <a:solidFill>
                  <a:schemeClr val="tx1"/>
                </a:solidFill>
                <a:round/>
                <a:headEnd type="stealth" w="lg" len="lg"/>
                <a:tailEnd type="none" w="lg" len="lg"/>
              </a:ln>
            </p:spPr>
          </p:cxnSp>
          <p:cxnSp>
            <p:nvCxnSpPr>
              <p:cNvPr id="12328" name="AutoShape 9"/>
              <p:cNvCxnSpPr>
                <a:cxnSpLocks noChangeShapeType="1"/>
                <a:stCxn id="12323" idx="6"/>
                <a:endCxn id="12322" idx="6"/>
              </p:cNvCxnSpPr>
              <p:nvPr/>
            </p:nvCxnSpPr>
            <p:spPr bwMode="auto">
              <a:xfrm flipV="1">
                <a:off x="623" y="379"/>
                <a:ext cx="71" cy="730"/>
              </a:xfrm>
              <a:prstGeom prst="curvedConnector3">
                <a:avLst>
                  <a:gd name="adj1" fmla="val 240625"/>
                </a:avLst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</p:spPr>
          </p:cxnSp>
        </p:grpSp>
        <p:sp>
          <p:nvSpPr>
            <p:cNvPr id="12318" name="Text Box 47"/>
            <p:cNvSpPr txBox="1">
              <a:spLocks noChangeArrowheads="1"/>
            </p:cNvSpPr>
            <p:nvPr/>
          </p:nvSpPr>
          <p:spPr bwMode="auto">
            <a:xfrm>
              <a:off x="864" y="288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5</a:t>
              </a:r>
              <a:endParaRPr lang="en-US"/>
            </a:p>
          </p:txBody>
        </p:sp>
        <p:sp>
          <p:nvSpPr>
            <p:cNvPr id="12319" name="Text Box 48"/>
            <p:cNvSpPr txBox="1">
              <a:spLocks noChangeArrowheads="1"/>
            </p:cNvSpPr>
            <p:nvPr/>
          </p:nvSpPr>
          <p:spPr bwMode="auto">
            <a:xfrm>
              <a:off x="816" y="902"/>
              <a:ext cx="249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-3</a:t>
              </a:r>
            </a:p>
          </p:txBody>
        </p:sp>
        <p:sp>
          <p:nvSpPr>
            <p:cNvPr id="12320" name="Text Box 49"/>
            <p:cNvSpPr txBox="1">
              <a:spLocks noChangeArrowheads="1"/>
            </p:cNvSpPr>
            <p:nvPr/>
          </p:nvSpPr>
          <p:spPr bwMode="auto">
            <a:xfrm>
              <a:off x="764" y="672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2</a:t>
              </a:r>
            </a:p>
          </p:txBody>
        </p:sp>
        <p:sp>
          <p:nvSpPr>
            <p:cNvPr id="12321" name="Text Box 50"/>
            <p:cNvSpPr txBox="1">
              <a:spLocks noChangeArrowheads="1"/>
            </p:cNvSpPr>
            <p:nvPr/>
          </p:nvSpPr>
          <p:spPr bwMode="auto">
            <a:xfrm>
              <a:off x="188" y="624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4</a:t>
              </a:r>
            </a:p>
          </p:txBody>
        </p:sp>
      </p:grpSp>
      <p:sp>
        <p:nvSpPr>
          <p:cNvPr id="12296" name="Rectangle 52"/>
          <p:cNvSpPr>
            <a:spLocks noGrp="1" noChangeArrowheads="1"/>
          </p:cNvSpPr>
          <p:nvPr>
            <p:ph type="title"/>
          </p:nvPr>
        </p:nvSpPr>
        <p:spPr>
          <a:xfrm>
            <a:off x="6019800" y="1447800"/>
            <a:ext cx="2667000" cy="1600200"/>
          </a:xfrm>
        </p:spPr>
        <p:txBody>
          <a:bodyPr>
            <a:normAutofit fontScale="90000"/>
          </a:bodyPr>
          <a:lstStyle/>
          <a:p>
            <a:pPr algn="l"/>
            <a:r>
              <a:rPr lang="en-US" smtClean="0"/>
              <a:t>k = 1</a:t>
            </a:r>
            <a:br>
              <a:rPr lang="en-US" smtClean="0"/>
            </a:br>
            <a:r>
              <a:rPr lang="en-US" smtClean="0"/>
              <a:t>Vertex 1 can be intermediate node </a:t>
            </a:r>
          </a:p>
        </p:txBody>
      </p:sp>
      <p:sp>
        <p:nvSpPr>
          <p:cNvPr id="12297" name="Rectangle 54"/>
          <p:cNvSpPr>
            <a:spLocks noGrp="1" noChangeArrowheads="1"/>
          </p:cNvSpPr>
          <p:nvPr>
            <p:ph type="body" sz="half" idx="2"/>
          </p:nvPr>
        </p:nvSpPr>
        <p:spPr>
          <a:xfrm>
            <a:off x="4191000" y="3276600"/>
            <a:ext cx="4572000" cy="36576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smtClean="0"/>
              <a:t>D</a:t>
            </a:r>
            <a:r>
              <a:rPr lang="en-US" sz="2000" baseline="30000" smtClean="0"/>
              <a:t>1</a:t>
            </a:r>
            <a:r>
              <a:rPr lang="en-US" sz="2000" smtClean="0"/>
              <a:t>[2,3] = min( D</a:t>
            </a:r>
            <a:r>
              <a:rPr lang="en-US" sz="2000" baseline="30000" smtClean="0"/>
              <a:t>0</a:t>
            </a:r>
            <a:r>
              <a:rPr lang="en-US" sz="2000" smtClean="0"/>
              <a:t>[2,3], D</a:t>
            </a:r>
            <a:r>
              <a:rPr lang="en-US" sz="2000" baseline="30000" smtClean="0"/>
              <a:t>0</a:t>
            </a:r>
            <a:r>
              <a:rPr lang="en-US" sz="2000" smtClean="0"/>
              <a:t>[2,1]+D</a:t>
            </a:r>
            <a:r>
              <a:rPr lang="en-US" sz="2000" baseline="30000" smtClean="0"/>
              <a:t>0</a:t>
            </a:r>
            <a:r>
              <a:rPr lang="en-US" sz="2000" smtClean="0"/>
              <a:t>[1,3] )</a:t>
            </a:r>
          </a:p>
          <a:p>
            <a:pPr>
              <a:buFontTx/>
              <a:buNone/>
            </a:pPr>
            <a:r>
              <a:rPr lang="en-US" sz="2000" smtClean="0"/>
              <a:t>		= min (</a:t>
            </a:r>
            <a:r>
              <a:rPr lang="en-US" sz="2000" smtClean="0">
                <a:sym typeface="Symbol" pitchFamily="18" charset="2"/>
              </a:rPr>
              <a:t>, 7) </a:t>
            </a:r>
          </a:p>
          <a:p>
            <a:pPr>
              <a:buFontTx/>
              <a:buNone/>
            </a:pPr>
            <a:r>
              <a:rPr lang="en-US" sz="2000" smtClean="0">
                <a:sym typeface="Symbol" pitchFamily="18" charset="2"/>
              </a:rPr>
              <a:t>		= 7</a:t>
            </a:r>
          </a:p>
          <a:p>
            <a:pPr>
              <a:buFontTx/>
              <a:buNone/>
            </a:pPr>
            <a:endParaRPr lang="en-US" sz="2000" smtClean="0">
              <a:sym typeface="Symbol" pitchFamily="18" charset="2"/>
            </a:endParaRPr>
          </a:p>
          <a:p>
            <a:pPr>
              <a:buFontTx/>
              <a:buNone/>
            </a:pPr>
            <a:endParaRPr lang="en-US" sz="2000" smtClean="0"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sz="2000" smtClean="0"/>
              <a:t>D</a:t>
            </a:r>
            <a:r>
              <a:rPr lang="en-US" sz="2000" baseline="30000" smtClean="0"/>
              <a:t>1</a:t>
            </a:r>
            <a:r>
              <a:rPr lang="en-US" sz="2000" smtClean="0"/>
              <a:t>[3,2] = min( D</a:t>
            </a:r>
            <a:r>
              <a:rPr lang="en-US" sz="2000" baseline="30000" smtClean="0"/>
              <a:t>0</a:t>
            </a:r>
            <a:r>
              <a:rPr lang="en-US" sz="2000" smtClean="0"/>
              <a:t>[3,2], D</a:t>
            </a:r>
            <a:r>
              <a:rPr lang="en-US" sz="2000" baseline="30000" smtClean="0"/>
              <a:t>0</a:t>
            </a:r>
            <a:r>
              <a:rPr lang="en-US" sz="2000" smtClean="0"/>
              <a:t>[3,1]+D</a:t>
            </a:r>
            <a:r>
              <a:rPr lang="en-US" sz="2000" baseline="30000" smtClean="0"/>
              <a:t>0</a:t>
            </a:r>
            <a:r>
              <a:rPr lang="en-US" sz="2000" smtClean="0"/>
              <a:t>[1,2] )</a:t>
            </a:r>
          </a:p>
          <a:p>
            <a:pPr>
              <a:buFontTx/>
              <a:buNone/>
            </a:pPr>
            <a:r>
              <a:rPr lang="en-US" sz="2000" smtClean="0"/>
              <a:t>		= min (-3,</a:t>
            </a:r>
            <a:r>
              <a:rPr lang="en-US" sz="2000" smtClean="0">
                <a:sym typeface="Symbol" pitchFamily="18" charset="2"/>
              </a:rPr>
              <a:t>) </a:t>
            </a:r>
          </a:p>
          <a:p>
            <a:pPr>
              <a:buFontTx/>
              <a:buNone/>
            </a:pPr>
            <a:r>
              <a:rPr lang="en-US" sz="2000" smtClean="0">
                <a:sym typeface="Symbol" pitchFamily="18" charset="2"/>
              </a:rPr>
              <a:t>		= -3</a:t>
            </a:r>
          </a:p>
          <a:p>
            <a:pPr>
              <a:buFontTx/>
              <a:buNone/>
            </a:pPr>
            <a:endParaRPr lang="en-US" sz="2000" smtClean="0">
              <a:sym typeface="Symbol" pitchFamily="18" charset="2"/>
            </a:endParaRPr>
          </a:p>
        </p:txBody>
      </p:sp>
      <p:grpSp>
        <p:nvGrpSpPr>
          <p:cNvPr id="8" name="Group 55"/>
          <p:cNvGrpSpPr>
            <a:grpSpLocks/>
          </p:cNvGrpSpPr>
          <p:nvPr/>
        </p:nvGrpSpPr>
        <p:grpSpPr bwMode="auto">
          <a:xfrm>
            <a:off x="3124200" y="1143000"/>
            <a:ext cx="2667000" cy="1752600"/>
            <a:chOff x="3168" y="816"/>
            <a:chExt cx="1680" cy="1104"/>
          </a:xfrm>
        </p:grpSpPr>
        <p:grpSp>
          <p:nvGrpSpPr>
            <p:cNvPr id="9" name="Group 56"/>
            <p:cNvGrpSpPr>
              <a:grpSpLocks/>
            </p:cNvGrpSpPr>
            <p:nvPr/>
          </p:nvGrpSpPr>
          <p:grpSpPr bwMode="auto"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12308" name="Rectangle 57"/>
              <p:cNvSpPr>
                <a:spLocks noChangeArrowheads="1"/>
              </p:cNvSpPr>
              <p:nvPr/>
            </p:nvSpPr>
            <p:spPr bwMode="auto"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4</a:t>
                </a:r>
              </a:p>
            </p:txBody>
          </p:sp>
          <p:sp>
            <p:nvSpPr>
              <p:cNvPr id="12309" name="Rectangle 58"/>
              <p:cNvSpPr>
                <a:spLocks noChangeArrowheads="1"/>
              </p:cNvSpPr>
              <p:nvPr/>
            </p:nvSpPr>
            <p:spPr bwMode="auto"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12310" name="Rectangle 59"/>
              <p:cNvSpPr>
                <a:spLocks noChangeArrowheads="1"/>
              </p:cNvSpPr>
              <p:nvPr/>
            </p:nvSpPr>
            <p:spPr bwMode="auto"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5</a:t>
                </a:r>
              </a:p>
            </p:txBody>
          </p:sp>
          <p:sp>
            <p:nvSpPr>
              <p:cNvPr id="12311" name="Rectangle 60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2</a:t>
                </a:r>
              </a:p>
            </p:txBody>
          </p:sp>
          <p:sp>
            <p:nvSpPr>
              <p:cNvPr id="12312" name="Rectangle 61"/>
              <p:cNvSpPr>
                <a:spLocks noChangeArrowheads="1"/>
              </p:cNvSpPr>
              <p:nvPr/>
            </p:nvSpPr>
            <p:spPr bwMode="auto"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12313" name="Rectangle 62"/>
              <p:cNvSpPr>
                <a:spLocks noChangeArrowheads="1"/>
              </p:cNvSpPr>
              <p:nvPr/>
            </p:nvSpPr>
            <p:spPr bwMode="auto"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sz="2000">
                    <a:latin typeface="Arial" charset="0"/>
                    <a:cs typeface="Arial" charset="0"/>
                  </a:rPr>
                  <a:t> </a:t>
                </a:r>
                <a:r>
                  <a:rPr lang="en-US" sz="2000">
                    <a:latin typeface="Arial" charset="0"/>
                    <a:cs typeface="Arial" charset="0"/>
                    <a:sym typeface="Symbol" pitchFamily="18" charset="2"/>
                  </a:rPr>
                  <a:t></a:t>
                </a:r>
              </a:p>
            </p:txBody>
          </p:sp>
          <p:sp>
            <p:nvSpPr>
              <p:cNvPr id="12314" name="Rectangle 63"/>
              <p:cNvSpPr>
                <a:spLocks noChangeArrowheads="1"/>
              </p:cNvSpPr>
              <p:nvPr/>
            </p:nvSpPr>
            <p:spPr bwMode="auto"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sz="2000">
                    <a:latin typeface="Arial" charset="0"/>
                    <a:cs typeface="Arial" charset="0"/>
                  </a:rPr>
                  <a:t> </a:t>
                </a:r>
                <a:r>
                  <a:rPr lang="en-US" sz="2000">
                    <a:latin typeface="Arial" charset="0"/>
                    <a:cs typeface="Arial" charset="0"/>
                    <a:sym typeface="Symbol" pitchFamily="18" charset="2"/>
                  </a:rPr>
                  <a:t></a:t>
                </a:r>
              </a:p>
            </p:txBody>
          </p:sp>
          <p:sp>
            <p:nvSpPr>
              <p:cNvPr id="12315" name="Rectangle 64"/>
              <p:cNvSpPr>
                <a:spLocks noChangeArrowheads="1"/>
              </p:cNvSpPr>
              <p:nvPr/>
            </p:nvSpPr>
            <p:spPr bwMode="auto"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-3</a:t>
                </a:r>
              </a:p>
            </p:txBody>
          </p:sp>
          <p:sp>
            <p:nvSpPr>
              <p:cNvPr id="12316" name="Rectangle 65"/>
              <p:cNvSpPr>
                <a:spLocks noChangeArrowheads="1"/>
              </p:cNvSpPr>
              <p:nvPr/>
            </p:nvSpPr>
            <p:spPr bwMode="auto"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</p:grpSp>
        <p:sp>
          <p:nvSpPr>
            <p:cNvPr id="12302" name="Text Box 66"/>
            <p:cNvSpPr txBox="1">
              <a:spLocks noChangeArrowheads="1"/>
            </p:cNvSpPr>
            <p:nvPr/>
          </p:nvSpPr>
          <p:spPr bwMode="auto">
            <a:xfrm>
              <a:off x="3504" y="816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2303" name="Text Box 67"/>
            <p:cNvSpPr txBox="1">
              <a:spLocks noChangeArrowheads="1"/>
            </p:cNvSpPr>
            <p:nvPr/>
          </p:nvSpPr>
          <p:spPr bwMode="auto">
            <a:xfrm>
              <a:off x="4032" y="816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2304" name="Text Box 68"/>
            <p:cNvSpPr txBox="1">
              <a:spLocks noChangeArrowheads="1"/>
            </p:cNvSpPr>
            <p:nvPr/>
          </p:nvSpPr>
          <p:spPr bwMode="auto">
            <a:xfrm>
              <a:off x="4508" y="816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2305" name="Text Box 69"/>
            <p:cNvSpPr txBox="1">
              <a:spLocks noChangeArrowheads="1"/>
            </p:cNvSpPr>
            <p:nvPr/>
          </p:nvSpPr>
          <p:spPr bwMode="auto">
            <a:xfrm>
              <a:off x="3168" y="1056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2306" name="Text Box 70"/>
            <p:cNvSpPr txBox="1">
              <a:spLocks noChangeArrowheads="1"/>
            </p:cNvSpPr>
            <p:nvPr/>
          </p:nvSpPr>
          <p:spPr bwMode="auto">
            <a:xfrm>
              <a:off x="3168" y="1344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2307" name="Text Box 71"/>
            <p:cNvSpPr txBox="1">
              <a:spLocks noChangeArrowheads="1"/>
            </p:cNvSpPr>
            <p:nvPr/>
          </p:nvSpPr>
          <p:spPr bwMode="auto">
            <a:xfrm>
              <a:off x="3168" y="1632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</p:grpSp>
      <p:sp>
        <p:nvSpPr>
          <p:cNvPr id="12299" name="Text Box 72"/>
          <p:cNvSpPr txBox="1">
            <a:spLocks noChangeArrowheads="1"/>
          </p:cNvSpPr>
          <p:nvPr/>
        </p:nvSpPr>
        <p:spPr bwMode="auto">
          <a:xfrm>
            <a:off x="2514600" y="1371600"/>
            <a:ext cx="7286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D</a:t>
            </a:r>
            <a:r>
              <a:rPr lang="en-US" baseline="30000"/>
              <a:t>0 </a:t>
            </a:r>
            <a:r>
              <a:rPr lang="en-US"/>
              <a:t>=</a:t>
            </a:r>
          </a:p>
        </p:txBody>
      </p:sp>
      <p:sp>
        <p:nvSpPr>
          <p:cNvPr id="12300" name="Line 75"/>
          <p:cNvSpPr>
            <a:spLocks noChangeShapeType="1"/>
          </p:cNvSpPr>
          <p:nvPr/>
        </p:nvSpPr>
        <p:spPr bwMode="auto">
          <a:xfrm flipH="1">
            <a:off x="4038600" y="2667000"/>
            <a:ext cx="21336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457200" y="3581400"/>
            <a:ext cx="8048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 D</a:t>
            </a:r>
            <a:r>
              <a:rPr lang="en-US" baseline="30000"/>
              <a:t>2 </a:t>
            </a:r>
            <a:r>
              <a:rPr lang="en-US"/>
              <a:t>=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371600" y="2971800"/>
            <a:ext cx="2667000" cy="1752600"/>
            <a:chOff x="3168" y="816"/>
            <a:chExt cx="1680" cy="1104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13375" name="Rectangle 5"/>
              <p:cNvSpPr>
                <a:spLocks noChangeArrowheads="1"/>
              </p:cNvSpPr>
              <p:nvPr/>
            </p:nvSpPr>
            <p:spPr bwMode="auto"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4</a:t>
                </a:r>
              </a:p>
            </p:txBody>
          </p:sp>
          <p:sp>
            <p:nvSpPr>
              <p:cNvPr id="13376" name="Rectangle 6"/>
              <p:cNvSpPr>
                <a:spLocks noChangeArrowheads="1"/>
              </p:cNvSpPr>
              <p:nvPr/>
            </p:nvSpPr>
            <p:spPr bwMode="auto"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13377" name="Rectangle 7"/>
              <p:cNvSpPr>
                <a:spLocks noChangeArrowheads="1"/>
              </p:cNvSpPr>
              <p:nvPr/>
            </p:nvSpPr>
            <p:spPr bwMode="auto"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5</a:t>
                </a:r>
              </a:p>
            </p:txBody>
          </p:sp>
          <p:sp>
            <p:nvSpPr>
              <p:cNvPr id="13378" name="Rectangle 8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2</a:t>
                </a:r>
              </a:p>
            </p:txBody>
          </p:sp>
          <p:sp>
            <p:nvSpPr>
              <p:cNvPr id="13379" name="Rectangle 9"/>
              <p:cNvSpPr>
                <a:spLocks noChangeArrowheads="1"/>
              </p:cNvSpPr>
              <p:nvPr/>
            </p:nvSpPr>
            <p:spPr bwMode="auto"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13380" name="Rectangle 10"/>
              <p:cNvSpPr>
                <a:spLocks noChangeArrowheads="1"/>
              </p:cNvSpPr>
              <p:nvPr/>
            </p:nvSpPr>
            <p:spPr bwMode="auto"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ym typeface="Symbol" pitchFamily="18" charset="2"/>
                  </a:rPr>
                  <a:t>7</a:t>
                </a:r>
                <a:endParaRPr lang="en-US"/>
              </a:p>
            </p:txBody>
          </p:sp>
          <p:sp>
            <p:nvSpPr>
              <p:cNvPr id="13381" name="Rectangle 11"/>
              <p:cNvSpPr>
                <a:spLocks noChangeArrowheads="1"/>
              </p:cNvSpPr>
              <p:nvPr/>
            </p:nvSpPr>
            <p:spPr bwMode="auto"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ym typeface="Symbol" pitchFamily="18" charset="2"/>
                  </a:rPr>
                  <a:t>-1</a:t>
                </a:r>
              </a:p>
            </p:txBody>
          </p:sp>
          <p:sp>
            <p:nvSpPr>
              <p:cNvPr id="13382" name="Rectangle 12"/>
              <p:cNvSpPr>
                <a:spLocks noChangeArrowheads="1"/>
              </p:cNvSpPr>
              <p:nvPr/>
            </p:nvSpPr>
            <p:spPr bwMode="auto"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-3</a:t>
                </a:r>
              </a:p>
            </p:txBody>
          </p:sp>
          <p:sp>
            <p:nvSpPr>
              <p:cNvPr id="13383" name="Rectangle 13"/>
              <p:cNvSpPr>
                <a:spLocks noChangeArrowheads="1"/>
              </p:cNvSpPr>
              <p:nvPr/>
            </p:nvSpPr>
            <p:spPr bwMode="auto"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</p:grpSp>
        <p:sp>
          <p:nvSpPr>
            <p:cNvPr id="13369" name="Text Box 14"/>
            <p:cNvSpPr txBox="1">
              <a:spLocks noChangeArrowheads="1"/>
            </p:cNvSpPr>
            <p:nvPr/>
          </p:nvSpPr>
          <p:spPr bwMode="auto">
            <a:xfrm>
              <a:off x="3504" y="816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3370" name="Text Box 15"/>
            <p:cNvSpPr txBox="1">
              <a:spLocks noChangeArrowheads="1"/>
            </p:cNvSpPr>
            <p:nvPr/>
          </p:nvSpPr>
          <p:spPr bwMode="auto">
            <a:xfrm>
              <a:off x="4032" y="816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3371" name="Text Box 16"/>
            <p:cNvSpPr txBox="1">
              <a:spLocks noChangeArrowheads="1"/>
            </p:cNvSpPr>
            <p:nvPr/>
          </p:nvSpPr>
          <p:spPr bwMode="auto">
            <a:xfrm>
              <a:off x="4508" y="816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3372" name="Text Box 17"/>
            <p:cNvSpPr txBox="1">
              <a:spLocks noChangeArrowheads="1"/>
            </p:cNvSpPr>
            <p:nvPr/>
          </p:nvSpPr>
          <p:spPr bwMode="auto">
            <a:xfrm>
              <a:off x="3168" y="1056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3373" name="Text Box 18"/>
            <p:cNvSpPr txBox="1">
              <a:spLocks noChangeArrowheads="1"/>
            </p:cNvSpPr>
            <p:nvPr/>
          </p:nvSpPr>
          <p:spPr bwMode="auto">
            <a:xfrm>
              <a:off x="3168" y="1344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3374" name="Text Box 19"/>
            <p:cNvSpPr txBox="1">
              <a:spLocks noChangeArrowheads="1"/>
            </p:cNvSpPr>
            <p:nvPr/>
          </p:nvSpPr>
          <p:spPr bwMode="auto">
            <a:xfrm>
              <a:off x="3168" y="1632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1371600" y="5029200"/>
            <a:ext cx="2667000" cy="1752600"/>
            <a:chOff x="3168" y="816"/>
            <a:chExt cx="1680" cy="1104"/>
          </a:xfrm>
        </p:grpSpPr>
        <p:grpSp>
          <p:nvGrpSpPr>
            <p:cNvPr id="5" name="Group 21"/>
            <p:cNvGrpSpPr>
              <a:grpSpLocks/>
            </p:cNvGrpSpPr>
            <p:nvPr/>
          </p:nvGrpSpPr>
          <p:grpSpPr bwMode="auto"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13359" name="Rectangle 22"/>
              <p:cNvSpPr>
                <a:spLocks noChangeArrowheads="1"/>
              </p:cNvSpPr>
              <p:nvPr/>
            </p:nvSpPr>
            <p:spPr bwMode="auto"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13360" name="Rectangle 23"/>
              <p:cNvSpPr>
                <a:spLocks noChangeArrowheads="1"/>
              </p:cNvSpPr>
              <p:nvPr/>
            </p:nvSpPr>
            <p:spPr bwMode="auto"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13361" name="Rectangle 24"/>
              <p:cNvSpPr>
                <a:spLocks noChangeArrowheads="1"/>
              </p:cNvSpPr>
              <p:nvPr/>
            </p:nvSpPr>
            <p:spPr bwMode="auto"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13362" name="Rectangle 25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13363" name="Rectangle 26"/>
              <p:cNvSpPr>
                <a:spLocks noChangeArrowheads="1"/>
              </p:cNvSpPr>
              <p:nvPr/>
            </p:nvSpPr>
            <p:spPr bwMode="auto"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13364" name="Rectangle 27"/>
              <p:cNvSpPr>
                <a:spLocks noChangeArrowheads="1"/>
              </p:cNvSpPr>
              <p:nvPr/>
            </p:nvSpPr>
            <p:spPr bwMode="auto"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ym typeface="Symbol" pitchFamily="18" charset="2"/>
                  </a:rPr>
                  <a:t>1</a:t>
                </a:r>
                <a:endParaRPr lang="en-US"/>
              </a:p>
            </p:txBody>
          </p:sp>
          <p:sp>
            <p:nvSpPr>
              <p:cNvPr id="13365" name="Rectangle 28"/>
              <p:cNvSpPr>
                <a:spLocks noChangeArrowheads="1"/>
              </p:cNvSpPr>
              <p:nvPr/>
            </p:nvSpPr>
            <p:spPr bwMode="auto"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ym typeface="Symbol" pitchFamily="18" charset="2"/>
                  </a:rPr>
                  <a:t>2</a:t>
                </a:r>
              </a:p>
            </p:txBody>
          </p:sp>
          <p:sp>
            <p:nvSpPr>
              <p:cNvPr id="13366" name="Rectangle 29"/>
              <p:cNvSpPr>
                <a:spLocks noChangeArrowheads="1"/>
              </p:cNvSpPr>
              <p:nvPr/>
            </p:nvSpPr>
            <p:spPr bwMode="auto"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13367" name="Rectangle 30"/>
              <p:cNvSpPr>
                <a:spLocks noChangeArrowheads="1"/>
              </p:cNvSpPr>
              <p:nvPr/>
            </p:nvSpPr>
            <p:spPr bwMode="auto"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</p:grpSp>
        <p:sp>
          <p:nvSpPr>
            <p:cNvPr id="13353" name="Text Box 31"/>
            <p:cNvSpPr txBox="1">
              <a:spLocks noChangeArrowheads="1"/>
            </p:cNvSpPr>
            <p:nvPr/>
          </p:nvSpPr>
          <p:spPr bwMode="auto">
            <a:xfrm>
              <a:off x="3504" y="816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3354" name="Text Box 32"/>
            <p:cNvSpPr txBox="1">
              <a:spLocks noChangeArrowheads="1"/>
            </p:cNvSpPr>
            <p:nvPr/>
          </p:nvSpPr>
          <p:spPr bwMode="auto">
            <a:xfrm>
              <a:off x="4032" y="816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3355" name="Text Box 33"/>
            <p:cNvSpPr txBox="1">
              <a:spLocks noChangeArrowheads="1"/>
            </p:cNvSpPr>
            <p:nvPr/>
          </p:nvSpPr>
          <p:spPr bwMode="auto">
            <a:xfrm>
              <a:off x="4508" y="816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3356" name="Text Box 34"/>
            <p:cNvSpPr txBox="1">
              <a:spLocks noChangeArrowheads="1"/>
            </p:cNvSpPr>
            <p:nvPr/>
          </p:nvSpPr>
          <p:spPr bwMode="auto">
            <a:xfrm>
              <a:off x="3168" y="1056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3357" name="Text Box 35"/>
            <p:cNvSpPr txBox="1">
              <a:spLocks noChangeArrowheads="1"/>
            </p:cNvSpPr>
            <p:nvPr/>
          </p:nvSpPr>
          <p:spPr bwMode="auto">
            <a:xfrm>
              <a:off x="3168" y="1344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3358" name="Text Box 36"/>
            <p:cNvSpPr txBox="1">
              <a:spLocks noChangeArrowheads="1"/>
            </p:cNvSpPr>
            <p:nvPr/>
          </p:nvSpPr>
          <p:spPr bwMode="auto">
            <a:xfrm>
              <a:off x="3168" y="1632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</p:grpSp>
      <p:sp>
        <p:nvSpPr>
          <p:cNvPr id="13318" name="Text Box 37"/>
          <p:cNvSpPr txBox="1">
            <a:spLocks noChangeArrowheads="1"/>
          </p:cNvSpPr>
          <p:nvPr/>
        </p:nvSpPr>
        <p:spPr bwMode="auto">
          <a:xfrm>
            <a:off x="533400" y="5867400"/>
            <a:ext cx="6016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P =</a:t>
            </a:r>
          </a:p>
        </p:txBody>
      </p:sp>
      <p:sp>
        <p:nvSpPr>
          <p:cNvPr id="13319" name="Rectangle 52"/>
          <p:cNvSpPr>
            <a:spLocks noGrp="1" noChangeArrowheads="1"/>
          </p:cNvSpPr>
          <p:nvPr>
            <p:ph type="body" sz="half" idx="2"/>
          </p:nvPr>
        </p:nvSpPr>
        <p:spPr>
          <a:xfrm>
            <a:off x="4267200" y="3352800"/>
            <a:ext cx="4572000" cy="36576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smtClean="0"/>
              <a:t>D</a:t>
            </a:r>
            <a:r>
              <a:rPr lang="en-US" sz="2000" baseline="30000" smtClean="0"/>
              <a:t>2</a:t>
            </a:r>
            <a:r>
              <a:rPr lang="en-US" sz="2000" smtClean="0"/>
              <a:t>[1,3] = min( D</a:t>
            </a:r>
            <a:r>
              <a:rPr lang="en-US" sz="2000" baseline="30000" smtClean="0"/>
              <a:t>1</a:t>
            </a:r>
            <a:r>
              <a:rPr lang="en-US" sz="2000" smtClean="0"/>
              <a:t>[1,3], D</a:t>
            </a:r>
            <a:r>
              <a:rPr lang="en-US" sz="2000" baseline="30000" smtClean="0"/>
              <a:t>1</a:t>
            </a:r>
            <a:r>
              <a:rPr lang="en-US" sz="2000" smtClean="0"/>
              <a:t>[1,2]+D</a:t>
            </a:r>
            <a:r>
              <a:rPr lang="en-US" sz="2000" baseline="30000" smtClean="0"/>
              <a:t>1</a:t>
            </a:r>
            <a:r>
              <a:rPr lang="en-US" sz="2000" smtClean="0"/>
              <a:t>[2,3] )</a:t>
            </a:r>
          </a:p>
          <a:p>
            <a:pPr>
              <a:buFontTx/>
              <a:buNone/>
            </a:pPr>
            <a:r>
              <a:rPr lang="en-US" sz="2000" smtClean="0"/>
              <a:t>		= min (</a:t>
            </a:r>
            <a:r>
              <a:rPr lang="en-US" sz="2000" smtClean="0">
                <a:sym typeface="Symbol" pitchFamily="18" charset="2"/>
              </a:rPr>
              <a:t>5, 4+7) </a:t>
            </a:r>
          </a:p>
          <a:p>
            <a:pPr>
              <a:buFontTx/>
              <a:buNone/>
            </a:pPr>
            <a:r>
              <a:rPr lang="en-US" sz="2000" smtClean="0">
                <a:sym typeface="Symbol" pitchFamily="18" charset="2"/>
              </a:rPr>
              <a:t>		= 5</a:t>
            </a:r>
          </a:p>
          <a:p>
            <a:pPr>
              <a:buFontTx/>
              <a:buNone/>
            </a:pPr>
            <a:endParaRPr lang="en-US" sz="2000" smtClean="0">
              <a:sym typeface="Symbol" pitchFamily="18" charset="2"/>
            </a:endParaRPr>
          </a:p>
          <a:p>
            <a:pPr>
              <a:buFontTx/>
              <a:buNone/>
            </a:pPr>
            <a:endParaRPr lang="en-US" sz="2000" smtClean="0">
              <a:sym typeface="Symbol" pitchFamily="18" charset="2"/>
            </a:endParaRPr>
          </a:p>
          <a:p>
            <a:pPr>
              <a:buFontTx/>
              <a:buNone/>
            </a:pPr>
            <a:endParaRPr lang="en-US" sz="2000" smtClean="0"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sz="2000" smtClean="0"/>
              <a:t>D</a:t>
            </a:r>
            <a:r>
              <a:rPr lang="en-US" sz="2000" baseline="30000" smtClean="0"/>
              <a:t>2</a:t>
            </a:r>
            <a:r>
              <a:rPr lang="en-US" sz="2000" smtClean="0"/>
              <a:t>[3,1] = min( D</a:t>
            </a:r>
            <a:r>
              <a:rPr lang="en-US" sz="2000" baseline="30000" smtClean="0"/>
              <a:t>1</a:t>
            </a:r>
            <a:r>
              <a:rPr lang="en-US" sz="2000" smtClean="0"/>
              <a:t>[3,1], D</a:t>
            </a:r>
            <a:r>
              <a:rPr lang="en-US" sz="2000" baseline="30000" smtClean="0"/>
              <a:t>1</a:t>
            </a:r>
            <a:r>
              <a:rPr lang="en-US" sz="2000" smtClean="0"/>
              <a:t>[3,2]+D</a:t>
            </a:r>
            <a:r>
              <a:rPr lang="en-US" sz="2000" baseline="30000" smtClean="0"/>
              <a:t>1</a:t>
            </a:r>
            <a:r>
              <a:rPr lang="en-US" sz="2000" smtClean="0"/>
              <a:t>[2,1] )</a:t>
            </a:r>
          </a:p>
          <a:p>
            <a:pPr>
              <a:buFontTx/>
              <a:buNone/>
            </a:pPr>
            <a:r>
              <a:rPr lang="en-US" sz="2000" smtClean="0"/>
              <a:t>		= min (</a:t>
            </a:r>
            <a:r>
              <a:rPr lang="en-US" sz="2000" smtClean="0">
                <a:sym typeface="Symbol" pitchFamily="18" charset="2"/>
              </a:rPr>
              <a:t>, -3+2) </a:t>
            </a:r>
          </a:p>
          <a:p>
            <a:pPr>
              <a:buFontTx/>
              <a:buNone/>
            </a:pPr>
            <a:r>
              <a:rPr lang="en-US" sz="2000" smtClean="0">
                <a:sym typeface="Symbol" pitchFamily="18" charset="2"/>
              </a:rPr>
              <a:t>		= -1</a:t>
            </a:r>
          </a:p>
        </p:txBody>
      </p:sp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304800" y="1295400"/>
            <a:ext cx="1925638" cy="1600200"/>
            <a:chOff x="188" y="240"/>
            <a:chExt cx="1213" cy="1008"/>
          </a:xfrm>
        </p:grpSpPr>
        <p:grpSp>
          <p:nvGrpSpPr>
            <p:cNvPr id="7" name="Group 54"/>
            <p:cNvGrpSpPr>
              <a:grpSpLocks/>
            </p:cNvGrpSpPr>
            <p:nvPr/>
          </p:nvGrpSpPr>
          <p:grpSpPr bwMode="auto">
            <a:xfrm>
              <a:off x="288" y="240"/>
              <a:ext cx="1113" cy="1008"/>
              <a:chOff x="288" y="240"/>
              <a:chExt cx="1113" cy="1008"/>
            </a:xfrm>
          </p:grpSpPr>
          <p:sp>
            <p:nvSpPr>
              <p:cNvPr id="13345" name="Oval 55"/>
              <p:cNvSpPr>
                <a:spLocks noChangeArrowheads="1"/>
              </p:cNvSpPr>
              <p:nvPr/>
            </p:nvSpPr>
            <p:spPr bwMode="auto">
              <a:xfrm>
                <a:off x="366" y="240"/>
                <a:ext cx="321" cy="27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1</a:t>
                </a:r>
              </a:p>
            </p:txBody>
          </p:sp>
          <p:sp>
            <p:nvSpPr>
              <p:cNvPr id="13346" name="Oval 56"/>
              <p:cNvSpPr>
                <a:spLocks noChangeArrowheads="1"/>
              </p:cNvSpPr>
              <p:nvPr/>
            </p:nvSpPr>
            <p:spPr bwMode="auto">
              <a:xfrm>
                <a:off x="295" y="970"/>
                <a:ext cx="321" cy="27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2</a:t>
                </a:r>
              </a:p>
            </p:txBody>
          </p:sp>
          <p:sp>
            <p:nvSpPr>
              <p:cNvPr id="13347" name="Oval 57"/>
              <p:cNvSpPr>
                <a:spLocks noChangeArrowheads="1"/>
              </p:cNvSpPr>
              <p:nvPr/>
            </p:nvSpPr>
            <p:spPr bwMode="auto">
              <a:xfrm>
                <a:off x="1080" y="588"/>
                <a:ext cx="321" cy="27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3</a:t>
                </a:r>
              </a:p>
            </p:txBody>
          </p:sp>
          <p:cxnSp>
            <p:nvCxnSpPr>
              <p:cNvPr id="13348" name="AutoShape 58"/>
              <p:cNvCxnSpPr>
                <a:cxnSpLocks noChangeShapeType="1"/>
                <a:stCxn id="13345" idx="7"/>
                <a:endCxn id="13347" idx="1"/>
              </p:cNvCxnSpPr>
              <p:nvPr/>
            </p:nvCxnSpPr>
            <p:spPr bwMode="auto">
              <a:xfrm>
                <a:off x="640" y="274"/>
                <a:ext cx="487" cy="34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</p:spPr>
          </p:cxnSp>
          <p:cxnSp>
            <p:nvCxnSpPr>
              <p:cNvPr id="13349" name="AutoShape 59"/>
              <p:cNvCxnSpPr>
                <a:cxnSpLocks noChangeShapeType="1"/>
                <a:stCxn id="13347" idx="3"/>
                <a:endCxn id="13346" idx="5"/>
              </p:cNvCxnSpPr>
              <p:nvPr/>
            </p:nvCxnSpPr>
            <p:spPr bwMode="auto">
              <a:xfrm flipH="1">
                <a:off x="569" y="832"/>
                <a:ext cx="558" cy="382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</p:spPr>
          </p:cxnSp>
          <p:cxnSp>
            <p:nvCxnSpPr>
              <p:cNvPr id="13350" name="AutoShape 60"/>
              <p:cNvCxnSpPr>
                <a:cxnSpLocks noChangeShapeType="1"/>
                <a:stCxn id="13346" idx="2"/>
                <a:endCxn id="13345" idx="2"/>
              </p:cNvCxnSpPr>
              <p:nvPr/>
            </p:nvCxnSpPr>
            <p:spPr bwMode="auto">
              <a:xfrm rot="10800000" flipH="1">
                <a:off x="288" y="379"/>
                <a:ext cx="71" cy="730"/>
              </a:xfrm>
              <a:prstGeom prst="curvedConnector3">
                <a:avLst>
                  <a:gd name="adj1" fmla="val -140625"/>
                </a:avLst>
              </a:prstGeom>
              <a:noFill/>
              <a:ln w="28575">
                <a:solidFill>
                  <a:schemeClr val="tx1"/>
                </a:solidFill>
                <a:round/>
                <a:headEnd type="stealth" w="lg" len="lg"/>
                <a:tailEnd type="none" w="lg" len="lg"/>
              </a:ln>
            </p:spPr>
          </p:cxnSp>
          <p:cxnSp>
            <p:nvCxnSpPr>
              <p:cNvPr id="13351" name="AutoShape 61"/>
              <p:cNvCxnSpPr>
                <a:cxnSpLocks noChangeShapeType="1"/>
                <a:stCxn id="13346" idx="6"/>
                <a:endCxn id="13345" idx="6"/>
              </p:cNvCxnSpPr>
              <p:nvPr/>
            </p:nvCxnSpPr>
            <p:spPr bwMode="auto">
              <a:xfrm flipV="1">
                <a:off x="623" y="379"/>
                <a:ext cx="71" cy="730"/>
              </a:xfrm>
              <a:prstGeom prst="curvedConnector3">
                <a:avLst>
                  <a:gd name="adj1" fmla="val 240625"/>
                </a:avLst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</p:spPr>
          </p:cxnSp>
        </p:grpSp>
        <p:sp>
          <p:nvSpPr>
            <p:cNvPr id="13341" name="Text Box 62"/>
            <p:cNvSpPr txBox="1">
              <a:spLocks noChangeArrowheads="1"/>
            </p:cNvSpPr>
            <p:nvPr/>
          </p:nvSpPr>
          <p:spPr bwMode="auto">
            <a:xfrm>
              <a:off x="864" y="288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5</a:t>
              </a:r>
              <a:endParaRPr lang="en-US"/>
            </a:p>
          </p:txBody>
        </p:sp>
        <p:sp>
          <p:nvSpPr>
            <p:cNvPr id="13342" name="Text Box 63"/>
            <p:cNvSpPr txBox="1">
              <a:spLocks noChangeArrowheads="1"/>
            </p:cNvSpPr>
            <p:nvPr/>
          </p:nvSpPr>
          <p:spPr bwMode="auto">
            <a:xfrm>
              <a:off x="816" y="902"/>
              <a:ext cx="249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-3</a:t>
              </a:r>
            </a:p>
          </p:txBody>
        </p:sp>
        <p:sp>
          <p:nvSpPr>
            <p:cNvPr id="13343" name="Text Box 64"/>
            <p:cNvSpPr txBox="1">
              <a:spLocks noChangeArrowheads="1"/>
            </p:cNvSpPr>
            <p:nvPr/>
          </p:nvSpPr>
          <p:spPr bwMode="auto">
            <a:xfrm>
              <a:off x="764" y="672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2</a:t>
              </a:r>
            </a:p>
          </p:txBody>
        </p:sp>
        <p:sp>
          <p:nvSpPr>
            <p:cNvPr id="13344" name="Text Box 65"/>
            <p:cNvSpPr txBox="1">
              <a:spLocks noChangeArrowheads="1"/>
            </p:cNvSpPr>
            <p:nvPr/>
          </p:nvSpPr>
          <p:spPr bwMode="auto">
            <a:xfrm>
              <a:off x="188" y="624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4</a:t>
              </a:r>
            </a:p>
          </p:txBody>
        </p:sp>
      </p:grpSp>
      <p:sp>
        <p:nvSpPr>
          <p:cNvPr id="13321" name="Text Box 66"/>
          <p:cNvSpPr txBox="1">
            <a:spLocks noChangeArrowheads="1"/>
          </p:cNvSpPr>
          <p:nvPr/>
        </p:nvSpPr>
        <p:spPr bwMode="auto">
          <a:xfrm>
            <a:off x="2209800" y="1371600"/>
            <a:ext cx="8048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 D</a:t>
            </a:r>
            <a:r>
              <a:rPr lang="en-US" baseline="30000"/>
              <a:t>1 </a:t>
            </a:r>
            <a:r>
              <a:rPr lang="en-US"/>
              <a:t>=</a:t>
            </a:r>
          </a:p>
        </p:txBody>
      </p:sp>
      <p:grpSp>
        <p:nvGrpSpPr>
          <p:cNvPr id="8" name="Group 67"/>
          <p:cNvGrpSpPr>
            <a:grpSpLocks/>
          </p:cNvGrpSpPr>
          <p:nvPr/>
        </p:nvGrpSpPr>
        <p:grpSpPr bwMode="auto">
          <a:xfrm>
            <a:off x="2895600" y="1066800"/>
            <a:ext cx="2667000" cy="1752600"/>
            <a:chOff x="3168" y="816"/>
            <a:chExt cx="1680" cy="1104"/>
          </a:xfrm>
        </p:grpSpPr>
        <p:grpSp>
          <p:nvGrpSpPr>
            <p:cNvPr id="9" name="Group 68"/>
            <p:cNvGrpSpPr>
              <a:grpSpLocks/>
            </p:cNvGrpSpPr>
            <p:nvPr/>
          </p:nvGrpSpPr>
          <p:grpSpPr bwMode="auto"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13331" name="Rectangle 69"/>
              <p:cNvSpPr>
                <a:spLocks noChangeArrowheads="1"/>
              </p:cNvSpPr>
              <p:nvPr/>
            </p:nvSpPr>
            <p:spPr bwMode="auto"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4</a:t>
                </a:r>
              </a:p>
            </p:txBody>
          </p:sp>
          <p:sp>
            <p:nvSpPr>
              <p:cNvPr id="13332" name="Rectangle 70"/>
              <p:cNvSpPr>
                <a:spLocks noChangeArrowheads="1"/>
              </p:cNvSpPr>
              <p:nvPr/>
            </p:nvSpPr>
            <p:spPr bwMode="auto"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13333" name="Rectangle 71"/>
              <p:cNvSpPr>
                <a:spLocks noChangeArrowheads="1"/>
              </p:cNvSpPr>
              <p:nvPr/>
            </p:nvSpPr>
            <p:spPr bwMode="auto"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5</a:t>
                </a:r>
              </a:p>
            </p:txBody>
          </p:sp>
          <p:sp>
            <p:nvSpPr>
              <p:cNvPr id="13334" name="Rectangle 72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2</a:t>
                </a:r>
              </a:p>
            </p:txBody>
          </p:sp>
          <p:sp>
            <p:nvSpPr>
              <p:cNvPr id="13335" name="Rectangle 73"/>
              <p:cNvSpPr>
                <a:spLocks noChangeArrowheads="1"/>
              </p:cNvSpPr>
              <p:nvPr/>
            </p:nvSpPr>
            <p:spPr bwMode="auto"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13336" name="Rectangle 74"/>
              <p:cNvSpPr>
                <a:spLocks noChangeArrowheads="1"/>
              </p:cNvSpPr>
              <p:nvPr/>
            </p:nvSpPr>
            <p:spPr bwMode="auto"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ym typeface="Symbol" pitchFamily="18" charset="2"/>
                  </a:rPr>
                  <a:t>7</a:t>
                </a:r>
                <a:endParaRPr lang="en-US"/>
              </a:p>
            </p:txBody>
          </p:sp>
          <p:sp>
            <p:nvSpPr>
              <p:cNvPr id="13337" name="Rectangle 75"/>
              <p:cNvSpPr>
                <a:spLocks noChangeArrowheads="1"/>
              </p:cNvSpPr>
              <p:nvPr/>
            </p:nvSpPr>
            <p:spPr bwMode="auto"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sz="2000">
                    <a:latin typeface="Arial" charset="0"/>
                    <a:cs typeface="Arial" charset="0"/>
                  </a:rPr>
                  <a:t> </a:t>
                </a:r>
                <a:r>
                  <a:rPr lang="en-US" sz="2000">
                    <a:latin typeface="Arial" charset="0"/>
                    <a:cs typeface="Arial" charset="0"/>
                    <a:sym typeface="Symbol" pitchFamily="18" charset="2"/>
                  </a:rPr>
                  <a:t></a:t>
                </a:r>
              </a:p>
            </p:txBody>
          </p:sp>
          <p:sp>
            <p:nvSpPr>
              <p:cNvPr id="13338" name="Rectangle 76"/>
              <p:cNvSpPr>
                <a:spLocks noChangeArrowheads="1"/>
              </p:cNvSpPr>
              <p:nvPr/>
            </p:nvSpPr>
            <p:spPr bwMode="auto"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-3</a:t>
                </a:r>
              </a:p>
            </p:txBody>
          </p:sp>
          <p:sp>
            <p:nvSpPr>
              <p:cNvPr id="13339" name="Rectangle 77"/>
              <p:cNvSpPr>
                <a:spLocks noChangeArrowheads="1"/>
              </p:cNvSpPr>
              <p:nvPr/>
            </p:nvSpPr>
            <p:spPr bwMode="auto"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</p:grpSp>
        <p:sp>
          <p:nvSpPr>
            <p:cNvPr id="13325" name="Text Box 78"/>
            <p:cNvSpPr txBox="1">
              <a:spLocks noChangeArrowheads="1"/>
            </p:cNvSpPr>
            <p:nvPr/>
          </p:nvSpPr>
          <p:spPr bwMode="auto">
            <a:xfrm>
              <a:off x="3504" y="816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3326" name="Text Box 79"/>
            <p:cNvSpPr txBox="1">
              <a:spLocks noChangeArrowheads="1"/>
            </p:cNvSpPr>
            <p:nvPr/>
          </p:nvSpPr>
          <p:spPr bwMode="auto">
            <a:xfrm>
              <a:off x="4032" y="816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3327" name="Text Box 80"/>
            <p:cNvSpPr txBox="1">
              <a:spLocks noChangeArrowheads="1"/>
            </p:cNvSpPr>
            <p:nvPr/>
          </p:nvSpPr>
          <p:spPr bwMode="auto">
            <a:xfrm>
              <a:off x="4508" y="816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3328" name="Text Box 81"/>
            <p:cNvSpPr txBox="1">
              <a:spLocks noChangeArrowheads="1"/>
            </p:cNvSpPr>
            <p:nvPr/>
          </p:nvSpPr>
          <p:spPr bwMode="auto">
            <a:xfrm>
              <a:off x="3168" y="1056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3329" name="Text Box 82"/>
            <p:cNvSpPr txBox="1">
              <a:spLocks noChangeArrowheads="1"/>
            </p:cNvSpPr>
            <p:nvPr/>
          </p:nvSpPr>
          <p:spPr bwMode="auto">
            <a:xfrm>
              <a:off x="3168" y="1344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3330" name="Text Box 83"/>
            <p:cNvSpPr txBox="1">
              <a:spLocks noChangeArrowheads="1"/>
            </p:cNvSpPr>
            <p:nvPr/>
          </p:nvSpPr>
          <p:spPr bwMode="auto">
            <a:xfrm>
              <a:off x="3168" y="1632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</p:grpSp>
      <p:sp>
        <p:nvSpPr>
          <p:cNvPr id="13323" name="Rectangle 85"/>
          <p:cNvSpPr>
            <a:spLocks noGrp="1" noChangeArrowheads="1"/>
          </p:cNvSpPr>
          <p:nvPr>
            <p:ph type="title"/>
          </p:nvPr>
        </p:nvSpPr>
        <p:spPr>
          <a:xfrm>
            <a:off x="6019800" y="1524000"/>
            <a:ext cx="2667000" cy="1676400"/>
          </a:xfrm>
          <a:noFill/>
        </p:spPr>
        <p:txBody>
          <a:bodyPr>
            <a:normAutofit fontScale="90000"/>
          </a:bodyPr>
          <a:lstStyle/>
          <a:p>
            <a:pPr algn="l"/>
            <a:r>
              <a:rPr lang="en-US" smtClean="0"/>
              <a:t>k = 2</a:t>
            </a:r>
            <a:br>
              <a:rPr lang="en-US" smtClean="0"/>
            </a:br>
            <a:r>
              <a:rPr lang="en-US" smtClean="0"/>
              <a:t>Vertices 1, 2 can be intermediate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57200" y="3505200"/>
            <a:ext cx="8048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 D</a:t>
            </a:r>
            <a:r>
              <a:rPr lang="en-US" baseline="30000"/>
              <a:t>3 </a:t>
            </a:r>
            <a:r>
              <a:rPr lang="en-US"/>
              <a:t>=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371600" y="2895600"/>
            <a:ext cx="2667000" cy="1752600"/>
            <a:chOff x="3168" y="816"/>
            <a:chExt cx="1680" cy="1104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14399" name="Rectangle 5"/>
              <p:cNvSpPr>
                <a:spLocks noChangeArrowheads="1"/>
              </p:cNvSpPr>
              <p:nvPr/>
            </p:nvSpPr>
            <p:spPr bwMode="auto"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2</a:t>
                </a:r>
              </a:p>
            </p:txBody>
          </p:sp>
          <p:sp>
            <p:nvSpPr>
              <p:cNvPr id="14400" name="Rectangle 6"/>
              <p:cNvSpPr>
                <a:spLocks noChangeArrowheads="1"/>
              </p:cNvSpPr>
              <p:nvPr/>
            </p:nvSpPr>
            <p:spPr bwMode="auto"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14401" name="Rectangle 7"/>
              <p:cNvSpPr>
                <a:spLocks noChangeArrowheads="1"/>
              </p:cNvSpPr>
              <p:nvPr/>
            </p:nvSpPr>
            <p:spPr bwMode="auto"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5</a:t>
                </a:r>
              </a:p>
            </p:txBody>
          </p:sp>
          <p:sp>
            <p:nvSpPr>
              <p:cNvPr id="14402" name="Rectangle 8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2</a:t>
                </a:r>
              </a:p>
            </p:txBody>
          </p:sp>
          <p:sp>
            <p:nvSpPr>
              <p:cNvPr id="14403" name="Rectangle 9"/>
              <p:cNvSpPr>
                <a:spLocks noChangeArrowheads="1"/>
              </p:cNvSpPr>
              <p:nvPr/>
            </p:nvSpPr>
            <p:spPr bwMode="auto"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14404" name="Rectangle 10"/>
              <p:cNvSpPr>
                <a:spLocks noChangeArrowheads="1"/>
              </p:cNvSpPr>
              <p:nvPr/>
            </p:nvSpPr>
            <p:spPr bwMode="auto"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ym typeface="Symbol" pitchFamily="18" charset="2"/>
                  </a:rPr>
                  <a:t>7</a:t>
                </a:r>
                <a:endParaRPr lang="en-US"/>
              </a:p>
            </p:txBody>
          </p:sp>
          <p:sp>
            <p:nvSpPr>
              <p:cNvPr id="14405" name="Rectangle 11"/>
              <p:cNvSpPr>
                <a:spLocks noChangeArrowheads="1"/>
              </p:cNvSpPr>
              <p:nvPr/>
            </p:nvSpPr>
            <p:spPr bwMode="auto"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ym typeface="Symbol" pitchFamily="18" charset="2"/>
                  </a:rPr>
                  <a:t>-1</a:t>
                </a:r>
              </a:p>
            </p:txBody>
          </p:sp>
          <p:sp>
            <p:nvSpPr>
              <p:cNvPr id="14406" name="Rectangle 12"/>
              <p:cNvSpPr>
                <a:spLocks noChangeArrowheads="1"/>
              </p:cNvSpPr>
              <p:nvPr/>
            </p:nvSpPr>
            <p:spPr bwMode="auto"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-3</a:t>
                </a:r>
              </a:p>
            </p:txBody>
          </p:sp>
          <p:sp>
            <p:nvSpPr>
              <p:cNvPr id="14407" name="Rectangle 13"/>
              <p:cNvSpPr>
                <a:spLocks noChangeArrowheads="1"/>
              </p:cNvSpPr>
              <p:nvPr/>
            </p:nvSpPr>
            <p:spPr bwMode="auto"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</p:grpSp>
        <p:sp>
          <p:nvSpPr>
            <p:cNvPr id="14393" name="Text Box 14"/>
            <p:cNvSpPr txBox="1">
              <a:spLocks noChangeArrowheads="1"/>
            </p:cNvSpPr>
            <p:nvPr/>
          </p:nvSpPr>
          <p:spPr bwMode="auto">
            <a:xfrm>
              <a:off x="3504" y="816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4394" name="Text Box 15"/>
            <p:cNvSpPr txBox="1">
              <a:spLocks noChangeArrowheads="1"/>
            </p:cNvSpPr>
            <p:nvPr/>
          </p:nvSpPr>
          <p:spPr bwMode="auto">
            <a:xfrm>
              <a:off x="4032" y="816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4395" name="Text Box 16"/>
            <p:cNvSpPr txBox="1">
              <a:spLocks noChangeArrowheads="1"/>
            </p:cNvSpPr>
            <p:nvPr/>
          </p:nvSpPr>
          <p:spPr bwMode="auto">
            <a:xfrm>
              <a:off x="4508" y="816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4396" name="Text Box 17"/>
            <p:cNvSpPr txBox="1">
              <a:spLocks noChangeArrowheads="1"/>
            </p:cNvSpPr>
            <p:nvPr/>
          </p:nvSpPr>
          <p:spPr bwMode="auto">
            <a:xfrm>
              <a:off x="3168" y="1056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4397" name="Text Box 18"/>
            <p:cNvSpPr txBox="1">
              <a:spLocks noChangeArrowheads="1"/>
            </p:cNvSpPr>
            <p:nvPr/>
          </p:nvSpPr>
          <p:spPr bwMode="auto">
            <a:xfrm>
              <a:off x="3168" y="1344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4398" name="Text Box 19"/>
            <p:cNvSpPr txBox="1">
              <a:spLocks noChangeArrowheads="1"/>
            </p:cNvSpPr>
            <p:nvPr/>
          </p:nvSpPr>
          <p:spPr bwMode="auto">
            <a:xfrm>
              <a:off x="3168" y="1632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1371600" y="4953000"/>
            <a:ext cx="2667000" cy="1752600"/>
            <a:chOff x="3168" y="816"/>
            <a:chExt cx="1680" cy="1104"/>
          </a:xfrm>
        </p:grpSpPr>
        <p:grpSp>
          <p:nvGrpSpPr>
            <p:cNvPr id="5" name="Group 21"/>
            <p:cNvGrpSpPr>
              <a:grpSpLocks/>
            </p:cNvGrpSpPr>
            <p:nvPr/>
          </p:nvGrpSpPr>
          <p:grpSpPr bwMode="auto"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14383" name="Rectangle 22"/>
              <p:cNvSpPr>
                <a:spLocks noChangeArrowheads="1"/>
              </p:cNvSpPr>
              <p:nvPr/>
            </p:nvSpPr>
            <p:spPr bwMode="auto"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3</a:t>
                </a:r>
              </a:p>
            </p:txBody>
          </p:sp>
          <p:sp>
            <p:nvSpPr>
              <p:cNvPr id="14384" name="Rectangle 23"/>
              <p:cNvSpPr>
                <a:spLocks noChangeArrowheads="1"/>
              </p:cNvSpPr>
              <p:nvPr/>
            </p:nvSpPr>
            <p:spPr bwMode="auto"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14385" name="Rectangle 24"/>
              <p:cNvSpPr>
                <a:spLocks noChangeArrowheads="1"/>
              </p:cNvSpPr>
              <p:nvPr/>
            </p:nvSpPr>
            <p:spPr bwMode="auto"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14386" name="Rectangle 25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14387" name="Rectangle 26"/>
              <p:cNvSpPr>
                <a:spLocks noChangeArrowheads="1"/>
              </p:cNvSpPr>
              <p:nvPr/>
            </p:nvSpPr>
            <p:spPr bwMode="auto"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14388" name="Rectangle 27"/>
              <p:cNvSpPr>
                <a:spLocks noChangeArrowheads="1"/>
              </p:cNvSpPr>
              <p:nvPr/>
            </p:nvSpPr>
            <p:spPr bwMode="auto"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ym typeface="Symbol" pitchFamily="18" charset="2"/>
                  </a:rPr>
                  <a:t>1</a:t>
                </a:r>
                <a:endParaRPr lang="en-US"/>
              </a:p>
            </p:txBody>
          </p:sp>
          <p:sp>
            <p:nvSpPr>
              <p:cNvPr id="14389" name="Rectangle 28"/>
              <p:cNvSpPr>
                <a:spLocks noChangeArrowheads="1"/>
              </p:cNvSpPr>
              <p:nvPr/>
            </p:nvSpPr>
            <p:spPr bwMode="auto"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ym typeface="Symbol" pitchFamily="18" charset="2"/>
                  </a:rPr>
                  <a:t>2</a:t>
                </a:r>
              </a:p>
            </p:txBody>
          </p:sp>
          <p:sp>
            <p:nvSpPr>
              <p:cNvPr id="14390" name="Rectangle 29"/>
              <p:cNvSpPr>
                <a:spLocks noChangeArrowheads="1"/>
              </p:cNvSpPr>
              <p:nvPr/>
            </p:nvSpPr>
            <p:spPr bwMode="auto"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14391" name="Rectangle 30"/>
              <p:cNvSpPr>
                <a:spLocks noChangeArrowheads="1"/>
              </p:cNvSpPr>
              <p:nvPr/>
            </p:nvSpPr>
            <p:spPr bwMode="auto"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</p:grpSp>
        <p:sp>
          <p:nvSpPr>
            <p:cNvPr id="14377" name="Text Box 31"/>
            <p:cNvSpPr txBox="1">
              <a:spLocks noChangeArrowheads="1"/>
            </p:cNvSpPr>
            <p:nvPr/>
          </p:nvSpPr>
          <p:spPr bwMode="auto">
            <a:xfrm>
              <a:off x="3504" y="816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4378" name="Text Box 32"/>
            <p:cNvSpPr txBox="1">
              <a:spLocks noChangeArrowheads="1"/>
            </p:cNvSpPr>
            <p:nvPr/>
          </p:nvSpPr>
          <p:spPr bwMode="auto">
            <a:xfrm>
              <a:off x="4032" y="816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4379" name="Text Box 33"/>
            <p:cNvSpPr txBox="1">
              <a:spLocks noChangeArrowheads="1"/>
            </p:cNvSpPr>
            <p:nvPr/>
          </p:nvSpPr>
          <p:spPr bwMode="auto">
            <a:xfrm>
              <a:off x="4508" y="816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4380" name="Text Box 34"/>
            <p:cNvSpPr txBox="1">
              <a:spLocks noChangeArrowheads="1"/>
            </p:cNvSpPr>
            <p:nvPr/>
          </p:nvSpPr>
          <p:spPr bwMode="auto">
            <a:xfrm>
              <a:off x="3168" y="1056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4381" name="Text Box 35"/>
            <p:cNvSpPr txBox="1">
              <a:spLocks noChangeArrowheads="1"/>
            </p:cNvSpPr>
            <p:nvPr/>
          </p:nvSpPr>
          <p:spPr bwMode="auto">
            <a:xfrm>
              <a:off x="3168" y="1344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4382" name="Text Box 36"/>
            <p:cNvSpPr txBox="1">
              <a:spLocks noChangeArrowheads="1"/>
            </p:cNvSpPr>
            <p:nvPr/>
          </p:nvSpPr>
          <p:spPr bwMode="auto">
            <a:xfrm>
              <a:off x="3168" y="1632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</p:grpSp>
      <p:sp>
        <p:nvSpPr>
          <p:cNvPr id="14342" name="Text Box 37"/>
          <p:cNvSpPr txBox="1">
            <a:spLocks noChangeArrowheads="1"/>
          </p:cNvSpPr>
          <p:nvPr/>
        </p:nvSpPr>
        <p:spPr bwMode="auto">
          <a:xfrm>
            <a:off x="533400" y="5791200"/>
            <a:ext cx="6016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P =</a:t>
            </a:r>
          </a:p>
        </p:txBody>
      </p:sp>
      <p:sp>
        <p:nvSpPr>
          <p:cNvPr id="14343" name="Rectangle 52"/>
          <p:cNvSpPr>
            <a:spLocks noGrp="1" noChangeArrowheads="1"/>
          </p:cNvSpPr>
          <p:nvPr>
            <p:ph type="body" sz="half" idx="2"/>
          </p:nvPr>
        </p:nvSpPr>
        <p:spPr>
          <a:xfrm>
            <a:off x="4267200" y="3429000"/>
            <a:ext cx="4648200" cy="32766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smtClean="0"/>
              <a:t>D</a:t>
            </a:r>
            <a:r>
              <a:rPr lang="en-US" sz="2000" baseline="30000" smtClean="0"/>
              <a:t>3</a:t>
            </a:r>
            <a:r>
              <a:rPr lang="en-US" sz="2000" smtClean="0"/>
              <a:t>[1,2] = min(D</a:t>
            </a:r>
            <a:r>
              <a:rPr lang="en-US" sz="2000" baseline="30000" smtClean="0"/>
              <a:t>2</a:t>
            </a:r>
            <a:r>
              <a:rPr lang="en-US" sz="2000" smtClean="0"/>
              <a:t>[1,2], D</a:t>
            </a:r>
            <a:r>
              <a:rPr lang="en-US" sz="2000" baseline="30000" smtClean="0"/>
              <a:t>2</a:t>
            </a:r>
            <a:r>
              <a:rPr lang="en-US" sz="2000" smtClean="0"/>
              <a:t>[1,3]+D</a:t>
            </a:r>
            <a:r>
              <a:rPr lang="en-US" sz="2000" baseline="30000" smtClean="0"/>
              <a:t>2</a:t>
            </a:r>
            <a:r>
              <a:rPr lang="en-US" sz="2000" smtClean="0"/>
              <a:t>[3,2] )</a:t>
            </a:r>
          </a:p>
          <a:p>
            <a:pPr>
              <a:buFontTx/>
              <a:buNone/>
            </a:pPr>
            <a:r>
              <a:rPr lang="en-US" sz="2000" smtClean="0"/>
              <a:t>		= min (</a:t>
            </a:r>
            <a:r>
              <a:rPr lang="en-US" sz="2000" smtClean="0">
                <a:sym typeface="Symbol" pitchFamily="18" charset="2"/>
              </a:rPr>
              <a:t>4, 5+(-3)) </a:t>
            </a:r>
          </a:p>
          <a:p>
            <a:pPr>
              <a:buFontTx/>
              <a:buNone/>
            </a:pPr>
            <a:r>
              <a:rPr lang="en-US" sz="2000" smtClean="0">
                <a:sym typeface="Symbol" pitchFamily="18" charset="2"/>
              </a:rPr>
              <a:t>		= 2</a:t>
            </a:r>
          </a:p>
          <a:p>
            <a:pPr>
              <a:buFontTx/>
              <a:buNone/>
            </a:pPr>
            <a:endParaRPr lang="en-US" sz="2000" smtClean="0">
              <a:sym typeface="Symbol" pitchFamily="18" charset="2"/>
            </a:endParaRPr>
          </a:p>
          <a:p>
            <a:pPr>
              <a:buFontTx/>
              <a:buNone/>
            </a:pPr>
            <a:endParaRPr lang="en-US" sz="2000" smtClean="0"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sz="2000" smtClean="0"/>
              <a:t>D</a:t>
            </a:r>
            <a:r>
              <a:rPr lang="en-US" sz="2000" baseline="30000" smtClean="0"/>
              <a:t>3</a:t>
            </a:r>
            <a:r>
              <a:rPr lang="en-US" sz="2000" smtClean="0"/>
              <a:t>[2,1] = min(D</a:t>
            </a:r>
            <a:r>
              <a:rPr lang="en-US" sz="2000" baseline="30000" smtClean="0"/>
              <a:t>2</a:t>
            </a:r>
            <a:r>
              <a:rPr lang="en-US" sz="2000" smtClean="0"/>
              <a:t>[2,1], D</a:t>
            </a:r>
            <a:r>
              <a:rPr lang="en-US" sz="2000" baseline="30000" smtClean="0"/>
              <a:t>2</a:t>
            </a:r>
            <a:r>
              <a:rPr lang="en-US" sz="2000" smtClean="0"/>
              <a:t>[2,3]+D</a:t>
            </a:r>
            <a:r>
              <a:rPr lang="en-US" sz="2000" baseline="30000" smtClean="0"/>
              <a:t>2</a:t>
            </a:r>
            <a:r>
              <a:rPr lang="en-US" sz="2000" smtClean="0"/>
              <a:t>[3,1] )</a:t>
            </a:r>
          </a:p>
          <a:p>
            <a:pPr>
              <a:buFontTx/>
              <a:buNone/>
            </a:pPr>
            <a:r>
              <a:rPr lang="en-US" sz="2000" smtClean="0"/>
              <a:t>		= min (</a:t>
            </a:r>
            <a:r>
              <a:rPr lang="en-US" sz="2000" smtClean="0">
                <a:sym typeface="Symbol" pitchFamily="18" charset="2"/>
              </a:rPr>
              <a:t>2, 7+ (-1)) </a:t>
            </a:r>
          </a:p>
          <a:p>
            <a:pPr>
              <a:buFontTx/>
              <a:buNone/>
            </a:pPr>
            <a:r>
              <a:rPr lang="en-US" sz="2000" smtClean="0">
                <a:sym typeface="Symbol" pitchFamily="18" charset="2"/>
              </a:rPr>
              <a:t>		= 2</a:t>
            </a:r>
          </a:p>
        </p:txBody>
      </p:sp>
      <p:sp>
        <p:nvSpPr>
          <p:cNvPr id="14344" name="Text Box 53"/>
          <p:cNvSpPr txBox="1">
            <a:spLocks noChangeArrowheads="1"/>
          </p:cNvSpPr>
          <p:nvPr/>
        </p:nvSpPr>
        <p:spPr bwMode="auto">
          <a:xfrm>
            <a:off x="2166938" y="1066800"/>
            <a:ext cx="8048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 D</a:t>
            </a:r>
            <a:r>
              <a:rPr lang="en-US" baseline="30000"/>
              <a:t>2 </a:t>
            </a:r>
            <a:r>
              <a:rPr lang="en-US"/>
              <a:t>=</a:t>
            </a:r>
          </a:p>
        </p:txBody>
      </p:sp>
      <p:grpSp>
        <p:nvGrpSpPr>
          <p:cNvPr id="6" name="Group 54"/>
          <p:cNvGrpSpPr>
            <a:grpSpLocks/>
          </p:cNvGrpSpPr>
          <p:nvPr/>
        </p:nvGrpSpPr>
        <p:grpSpPr bwMode="auto">
          <a:xfrm>
            <a:off x="2514600" y="914400"/>
            <a:ext cx="2667000" cy="1752600"/>
            <a:chOff x="3168" y="816"/>
            <a:chExt cx="1680" cy="1104"/>
          </a:xfrm>
        </p:grpSpPr>
        <p:grpSp>
          <p:nvGrpSpPr>
            <p:cNvPr id="7" name="Group 55"/>
            <p:cNvGrpSpPr>
              <a:grpSpLocks/>
            </p:cNvGrpSpPr>
            <p:nvPr/>
          </p:nvGrpSpPr>
          <p:grpSpPr bwMode="auto"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14367" name="Rectangle 56"/>
              <p:cNvSpPr>
                <a:spLocks noChangeArrowheads="1"/>
              </p:cNvSpPr>
              <p:nvPr/>
            </p:nvSpPr>
            <p:spPr bwMode="auto"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4</a:t>
                </a:r>
              </a:p>
            </p:txBody>
          </p:sp>
          <p:sp>
            <p:nvSpPr>
              <p:cNvPr id="14368" name="Rectangle 57"/>
              <p:cNvSpPr>
                <a:spLocks noChangeArrowheads="1"/>
              </p:cNvSpPr>
              <p:nvPr/>
            </p:nvSpPr>
            <p:spPr bwMode="auto"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14369" name="Rectangle 58"/>
              <p:cNvSpPr>
                <a:spLocks noChangeArrowheads="1"/>
              </p:cNvSpPr>
              <p:nvPr/>
            </p:nvSpPr>
            <p:spPr bwMode="auto"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5</a:t>
                </a:r>
              </a:p>
            </p:txBody>
          </p:sp>
          <p:sp>
            <p:nvSpPr>
              <p:cNvPr id="14370" name="Rectangle 59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2</a:t>
                </a:r>
              </a:p>
            </p:txBody>
          </p:sp>
          <p:sp>
            <p:nvSpPr>
              <p:cNvPr id="14371" name="Rectangle 60"/>
              <p:cNvSpPr>
                <a:spLocks noChangeArrowheads="1"/>
              </p:cNvSpPr>
              <p:nvPr/>
            </p:nvSpPr>
            <p:spPr bwMode="auto"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14372" name="Rectangle 61"/>
              <p:cNvSpPr>
                <a:spLocks noChangeArrowheads="1"/>
              </p:cNvSpPr>
              <p:nvPr/>
            </p:nvSpPr>
            <p:spPr bwMode="auto"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ym typeface="Symbol" pitchFamily="18" charset="2"/>
                  </a:rPr>
                  <a:t>7</a:t>
                </a:r>
                <a:endParaRPr lang="en-US"/>
              </a:p>
            </p:txBody>
          </p:sp>
          <p:sp>
            <p:nvSpPr>
              <p:cNvPr id="14373" name="Rectangle 62"/>
              <p:cNvSpPr>
                <a:spLocks noChangeArrowheads="1"/>
              </p:cNvSpPr>
              <p:nvPr/>
            </p:nvSpPr>
            <p:spPr bwMode="auto"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ym typeface="Symbol" pitchFamily="18" charset="2"/>
                  </a:rPr>
                  <a:t>-1</a:t>
                </a:r>
              </a:p>
            </p:txBody>
          </p:sp>
          <p:sp>
            <p:nvSpPr>
              <p:cNvPr id="14374" name="Rectangle 63"/>
              <p:cNvSpPr>
                <a:spLocks noChangeArrowheads="1"/>
              </p:cNvSpPr>
              <p:nvPr/>
            </p:nvSpPr>
            <p:spPr bwMode="auto"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-3</a:t>
                </a:r>
              </a:p>
            </p:txBody>
          </p:sp>
          <p:sp>
            <p:nvSpPr>
              <p:cNvPr id="14375" name="Rectangle 64"/>
              <p:cNvSpPr>
                <a:spLocks noChangeArrowheads="1"/>
              </p:cNvSpPr>
              <p:nvPr/>
            </p:nvSpPr>
            <p:spPr bwMode="auto"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</p:grpSp>
        <p:sp>
          <p:nvSpPr>
            <p:cNvPr id="14361" name="Text Box 65"/>
            <p:cNvSpPr txBox="1">
              <a:spLocks noChangeArrowheads="1"/>
            </p:cNvSpPr>
            <p:nvPr/>
          </p:nvSpPr>
          <p:spPr bwMode="auto">
            <a:xfrm>
              <a:off x="3504" y="816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4362" name="Text Box 66"/>
            <p:cNvSpPr txBox="1">
              <a:spLocks noChangeArrowheads="1"/>
            </p:cNvSpPr>
            <p:nvPr/>
          </p:nvSpPr>
          <p:spPr bwMode="auto">
            <a:xfrm>
              <a:off x="4032" y="816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4363" name="Text Box 67"/>
            <p:cNvSpPr txBox="1">
              <a:spLocks noChangeArrowheads="1"/>
            </p:cNvSpPr>
            <p:nvPr/>
          </p:nvSpPr>
          <p:spPr bwMode="auto">
            <a:xfrm>
              <a:off x="4508" y="816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4364" name="Text Box 68"/>
            <p:cNvSpPr txBox="1">
              <a:spLocks noChangeArrowheads="1"/>
            </p:cNvSpPr>
            <p:nvPr/>
          </p:nvSpPr>
          <p:spPr bwMode="auto">
            <a:xfrm>
              <a:off x="3168" y="1056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4365" name="Text Box 69"/>
            <p:cNvSpPr txBox="1">
              <a:spLocks noChangeArrowheads="1"/>
            </p:cNvSpPr>
            <p:nvPr/>
          </p:nvSpPr>
          <p:spPr bwMode="auto">
            <a:xfrm>
              <a:off x="3168" y="1344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4366" name="Text Box 70"/>
            <p:cNvSpPr txBox="1">
              <a:spLocks noChangeArrowheads="1"/>
            </p:cNvSpPr>
            <p:nvPr/>
          </p:nvSpPr>
          <p:spPr bwMode="auto">
            <a:xfrm>
              <a:off x="3168" y="1632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</p:grpSp>
      <p:grpSp>
        <p:nvGrpSpPr>
          <p:cNvPr id="8" name="Group 71"/>
          <p:cNvGrpSpPr>
            <a:grpSpLocks/>
          </p:cNvGrpSpPr>
          <p:nvPr/>
        </p:nvGrpSpPr>
        <p:grpSpPr bwMode="auto">
          <a:xfrm>
            <a:off x="304800" y="990600"/>
            <a:ext cx="1925638" cy="1600200"/>
            <a:chOff x="188" y="240"/>
            <a:chExt cx="1213" cy="1008"/>
          </a:xfrm>
        </p:grpSpPr>
        <p:grpSp>
          <p:nvGrpSpPr>
            <p:cNvPr id="9" name="Group 72"/>
            <p:cNvGrpSpPr>
              <a:grpSpLocks/>
            </p:cNvGrpSpPr>
            <p:nvPr/>
          </p:nvGrpSpPr>
          <p:grpSpPr bwMode="auto">
            <a:xfrm>
              <a:off x="288" y="240"/>
              <a:ext cx="1113" cy="1008"/>
              <a:chOff x="288" y="240"/>
              <a:chExt cx="1113" cy="1008"/>
            </a:xfrm>
          </p:grpSpPr>
          <p:sp>
            <p:nvSpPr>
              <p:cNvPr id="14353" name="Oval 73"/>
              <p:cNvSpPr>
                <a:spLocks noChangeArrowheads="1"/>
              </p:cNvSpPr>
              <p:nvPr/>
            </p:nvSpPr>
            <p:spPr bwMode="auto">
              <a:xfrm>
                <a:off x="366" y="240"/>
                <a:ext cx="321" cy="27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1</a:t>
                </a:r>
              </a:p>
            </p:txBody>
          </p:sp>
          <p:sp>
            <p:nvSpPr>
              <p:cNvPr id="14354" name="Oval 74"/>
              <p:cNvSpPr>
                <a:spLocks noChangeArrowheads="1"/>
              </p:cNvSpPr>
              <p:nvPr/>
            </p:nvSpPr>
            <p:spPr bwMode="auto">
              <a:xfrm>
                <a:off x="295" y="970"/>
                <a:ext cx="321" cy="27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2</a:t>
                </a:r>
              </a:p>
            </p:txBody>
          </p:sp>
          <p:sp>
            <p:nvSpPr>
              <p:cNvPr id="14355" name="Oval 75"/>
              <p:cNvSpPr>
                <a:spLocks noChangeArrowheads="1"/>
              </p:cNvSpPr>
              <p:nvPr/>
            </p:nvSpPr>
            <p:spPr bwMode="auto">
              <a:xfrm>
                <a:off x="1080" y="588"/>
                <a:ext cx="321" cy="27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3</a:t>
                </a:r>
              </a:p>
            </p:txBody>
          </p:sp>
          <p:cxnSp>
            <p:nvCxnSpPr>
              <p:cNvPr id="14356" name="AutoShape 76"/>
              <p:cNvCxnSpPr>
                <a:cxnSpLocks noChangeShapeType="1"/>
                <a:stCxn id="14353" idx="7"/>
                <a:endCxn id="14355" idx="1"/>
              </p:cNvCxnSpPr>
              <p:nvPr/>
            </p:nvCxnSpPr>
            <p:spPr bwMode="auto">
              <a:xfrm>
                <a:off x="640" y="274"/>
                <a:ext cx="487" cy="34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</p:spPr>
          </p:cxnSp>
          <p:cxnSp>
            <p:nvCxnSpPr>
              <p:cNvPr id="14357" name="AutoShape 77"/>
              <p:cNvCxnSpPr>
                <a:cxnSpLocks noChangeShapeType="1"/>
                <a:stCxn id="14355" idx="3"/>
                <a:endCxn id="14354" idx="5"/>
              </p:cNvCxnSpPr>
              <p:nvPr/>
            </p:nvCxnSpPr>
            <p:spPr bwMode="auto">
              <a:xfrm flipH="1">
                <a:off x="569" y="832"/>
                <a:ext cx="558" cy="382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</p:spPr>
          </p:cxnSp>
          <p:cxnSp>
            <p:nvCxnSpPr>
              <p:cNvPr id="14358" name="AutoShape 78"/>
              <p:cNvCxnSpPr>
                <a:cxnSpLocks noChangeShapeType="1"/>
                <a:stCxn id="14354" idx="2"/>
                <a:endCxn id="14353" idx="2"/>
              </p:cNvCxnSpPr>
              <p:nvPr/>
            </p:nvCxnSpPr>
            <p:spPr bwMode="auto">
              <a:xfrm rot="10800000" flipH="1">
                <a:off x="288" y="379"/>
                <a:ext cx="71" cy="730"/>
              </a:xfrm>
              <a:prstGeom prst="curvedConnector3">
                <a:avLst>
                  <a:gd name="adj1" fmla="val -140625"/>
                </a:avLst>
              </a:prstGeom>
              <a:noFill/>
              <a:ln w="28575">
                <a:solidFill>
                  <a:schemeClr val="tx1"/>
                </a:solidFill>
                <a:round/>
                <a:headEnd type="stealth" w="lg" len="lg"/>
                <a:tailEnd type="none" w="lg" len="lg"/>
              </a:ln>
            </p:spPr>
          </p:cxnSp>
          <p:cxnSp>
            <p:nvCxnSpPr>
              <p:cNvPr id="14359" name="AutoShape 79"/>
              <p:cNvCxnSpPr>
                <a:cxnSpLocks noChangeShapeType="1"/>
                <a:stCxn id="14354" idx="6"/>
                <a:endCxn id="14353" idx="6"/>
              </p:cNvCxnSpPr>
              <p:nvPr/>
            </p:nvCxnSpPr>
            <p:spPr bwMode="auto">
              <a:xfrm flipV="1">
                <a:off x="623" y="379"/>
                <a:ext cx="71" cy="730"/>
              </a:xfrm>
              <a:prstGeom prst="curvedConnector3">
                <a:avLst>
                  <a:gd name="adj1" fmla="val 240625"/>
                </a:avLst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</p:spPr>
          </p:cxnSp>
        </p:grpSp>
        <p:sp>
          <p:nvSpPr>
            <p:cNvPr id="14349" name="Text Box 80"/>
            <p:cNvSpPr txBox="1">
              <a:spLocks noChangeArrowheads="1"/>
            </p:cNvSpPr>
            <p:nvPr/>
          </p:nvSpPr>
          <p:spPr bwMode="auto">
            <a:xfrm>
              <a:off x="864" y="288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5</a:t>
              </a:r>
              <a:endParaRPr lang="en-US"/>
            </a:p>
          </p:txBody>
        </p:sp>
        <p:sp>
          <p:nvSpPr>
            <p:cNvPr id="14350" name="Text Box 81"/>
            <p:cNvSpPr txBox="1">
              <a:spLocks noChangeArrowheads="1"/>
            </p:cNvSpPr>
            <p:nvPr/>
          </p:nvSpPr>
          <p:spPr bwMode="auto">
            <a:xfrm>
              <a:off x="816" y="902"/>
              <a:ext cx="249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-3</a:t>
              </a:r>
            </a:p>
          </p:txBody>
        </p:sp>
        <p:sp>
          <p:nvSpPr>
            <p:cNvPr id="14351" name="Text Box 82"/>
            <p:cNvSpPr txBox="1">
              <a:spLocks noChangeArrowheads="1"/>
            </p:cNvSpPr>
            <p:nvPr/>
          </p:nvSpPr>
          <p:spPr bwMode="auto">
            <a:xfrm>
              <a:off x="764" y="672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2</a:t>
              </a:r>
            </a:p>
          </p:txBody>
        </p:sp>
        <p:sp>
          <p:nvSpPr>
            <p:cNvPr id="14352" name="Text Box 83"/>
            <p:cNvSpPr txBox="1">
              <a:spLocks noChangeArrowheads="1"/>
            </p:cNvSpPr>
            <p:nvPr/>
          </p:nvSpPr>
          <p:spPr bwMode="auto">
            <a:xfrm>
              <a:off x="188" y="624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4</a:t>
              </a:r>
            </a:p>
          </p:txBody>
        </p:sp>
      </p:grpSp>
      <p:sp>
        <p:nvSpPr>
          <p:cNvPr id="14347" name="Rectangle 85"/>
          <p:cNvSpPr>
            <a:spLocks noGrp="1" noChangeArrowheads="1"/>
          </p:cNvSpPr>
          <p:nvPr>
            <p:ph type="title"/>
          </p:nvPr>
        </p:nvSpPr>
        <p:spPr>
          <a:xfrm>
            <a:off x="6019800" y="1447800"/>
            <a:ext cx="2667000" cy="1676400"/>
          </a:xfrm>
          <a:noFill/>
        </p:spPr>
        <p:txBody>
          <a:bodyPr>
            <a:normAutofit fontScale="90000"/>
          </a:bodyPr>
          <a:lstStyle/>
          <a:p>
            <a:pPr algn="l"/>
            <a:r>
              <a:rPr lang="en-US" smtClean="0"/>
              <a:t>k = 3</a:t>
            </a:r>
            <a:br>
              <a:rPr lang="en-US" smtClean="0"/>
            </a:br>
            <a:r>
              <a:rPr lang="en-US" smtClean="0"/>
              <a:t>Vertices 1, 2, 3 can be intermediate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76200"/>
            <a:ext cx="7772400" cy="990600"/>
          </a:xfrm>
        </p:spPr>
        <p:txBody>
          <a:bodyPr>
            <a:normAutofit/>
          </a:bodyPr>
          <a:lstStyle/>
          <a:p>
            <a:r>
              <a:rPr lang="en-US" sz="3500" dirty="0" smtClean="0"/>
              <a:t>Floyd's Algorithm: Using 2 D matrices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382000" cy="4572000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en-US" smtClean="0"/>
              <a:t>Floyd</a:t>
            </a:r>
            <a:br>
              <a:rPr lang="en-US" smtClean="0"/>
            </a:br>
            <a:r>
              <a:rPr lang="en-US" b="1" smtClean="0"/>
              <a:t>1</a:t>
            </a:r>
            <a:r>
              <a:rPr lang="en-US" smtClean="0"/>
              <a:t>. </a:t>
            </a:r>
            <a:r>
              <a:rPr lang="en-US" b="1" i="1" smtClean="0"/>
              <a:t>D  </a:t>
            </a:r>
            <a:r>
              <a:rPr lang="en-US" b="1" smtClean="0">
                <a:sym typeface="Symbol" pitchFamily="18" charset="2"/>
              </a:rPr>
              <a:t> </a:t>
            </a:r>
            <a:r>
              <a:rPr lang="en-US" b="1" i="1" smtClean="0">
                <a:sym typeface="Symbol" pitchFamily="18" charset="2"/>
              </a:rPr>
              <a:t>W   </a:t>
            </a:r>
            <a:r>
              <a:rPr lang="en-US" smtClean="0">
                <a:sym typeface="Symbol" pitchFamily="18" charset="2"/>
              </a:rPr>
              <a:t>// initialize </a:t>
            </a:r>
            <a:r>
              <a:rPr lang="en-US" i="1" smtClean="0">
                <a:sym typeface="Symbol" pitchFamily="18" charset="2"/>
              </a:rPr>
              <a:t>D</a:t>
            </a:r>
            <a:r>
              <a:rPr lang="en-US" smtClean="0">
                <a:sym typeface="Symbol" pitchFamily="18" charset="2"/>
              </a:rPr>
              <a:t> array to </a:t>
            </a:r>
            <a:r>
              <a:rPr lang="en-US" i="1" smtClean="0">
                <a:sym typeface="Symbol" pitchFamily="18" charset="2"/>
              </a:rPr>
              <a:t>W </a:t>
            </a:r>
            <a:r>
              <a:rPr lang="en-US" smtClean="0">
                <a:sym typeface="Symbol" pitchFamily="18" charset="2"/>
              </a:rPr>
              <a:t>[ ]</a:t>
            </a:r>
            <a:r>
              <a:rPr lang="en-US" b="1" i="1" smtClean="0">
                <a:sym typeface="Symbol" pitchFamily="18" charset="2"/>
              </a:rPr>
              <a:t/>
            </a:r>
            <a:br>
              <a:rPr lang="en-US" b="1" i="1" smtClean="0">
                <a:sym typeface="Symbol" pitchFamily="18" charset="2"/>
              </a:rPr>
            </a:br>
            <a:r>
              <a:rPr lang="en-US" b="1" smtClean="0">
                <a:sym typeface="Symbol" pitchFamily="18" charset="2"/>
              </a:rPr>
              <a:t>2. </a:t>
            </a:r>
            <a:r>
              <a:rPr lang="en-US" b="1" i="1" smtClean="0">
                <a:sym typeface="Symbol" pitchFamily="18" charset="2"/>
              </a:rPr>
              <a:t>P </a:t>
            </a:r>
            <a:r>
              <a:rPr lang="en-US" b="1" smtClean="0">
                <a:sym typeface="Symbol" pitchFamily="18" charset="2"/>
              </a:rPr>
              <a:t></a:t>
            </a:r>
            <a:r>
              <a:rPr lang="en-US" i="1" smtClean="0">
                <a:sym typeface="Symbol" pitchFamily="18" charset="2"/>
              </a:rPr>
              <a:t> </a:t>
            </a:r>
            <a:r>
              <a:rPr lang="en-US" smtClean="0">
                <a:sym typeface="Symbol" pitchFamily="18" charset="2"/>
              </a:rPr>
              <a:t>0     // initialize P array to [0]</a:t>
            </a:r>
            <a:r>
              <a:rPr lang="en-US" i="1" smtClean="0">
                <a:sym typeface="Symbol" pitchFamily="18" charset="2"/>
              </a:rPr>
              <a:t/>
            </a:r>
            <a:br>
              <a:rPr lang="en-US" i="1" smtClean="0">
                <a:sym typeface="Symbol" pitchFamily="18" charset="2"/>
              </a:rPr>
            </a:br>
            <a:r>
              <a:rPr lang="en-US" b="1" smtClean="0">
                <a:sym typeface="Symbol" pitchFamily="18" charset="2"/>
              </a:rPr>
              <a:t>3</a:t>
            </a:r>
            <a:r>
              <a:rPr lang="en-US" smtClean="0">
                <a:sym typeface="Symbol" pitchFamily="18" charset="2"/>
              </a:rPr>
              <a:t>. </a:t>
            </a:r>
            <a:r>
              <a:rPr lang="en-US" b="1" smtClean="0">
                <a:sym typeface="Symbol" pitchFamily="18" charset="2"/>
              </a:rPr>
              <a:t>for </a:t>
            </a:r>
            <a:r>
              <a:rPr lang="en-US" b="1" i="1" smtClean="0">
                <a:sym typeface="Symbol" pitchFamily="18" charset="2"/>
              </a:rPr>
              <a:t>k </a:t>
            </a:r>
            <a:r>
              <a:rPr lang="en-US" b="1" smtClean="0">
                <a:sym typeface="Symbol" pitchFamily="18" charset="2"/>
              </a:rPr>
              <a:t> 1 to </a:t>
            </a:r>
            <a:r>
              <a:rPr lang="en-US" b="1" i="1" smtClean="0">
                <a:sym typeface="Symbol" pitchFamily="18" charset="2"/>
              </a:rPr>
              <a:t>n</a:t>
            </a:r>
            <a:br>
              <a:rPr lang="en-US" b="1" i="1" smtClean="0">
                <a:sym typeface="Symbol" pitchFamily="18" charset="2"/>
              </a:rPr>
            </a:br>
            <a:r>
              <a:rPr lang="en-US" b="1" i="1" smtClean="0">
                <a:sym typeface="Symbol" pitchFamily="18" charset="2"/>
              </a:rPr>
              <a:t>	// Computing D’ from D</a:t>
            </a:r>
            <a:br>
              <a:rPr lang="en-US" b="1" i="1" smtClean="0">
                <a:sym typeface="Symbol" pitchFamily="18" charset="2"/>
              </a:rPr>
            </a:br>
            <a:r>
              <a:rPr lang="en-US" b="1" smtClean="0">
                <a:sym typeface="Symbol" pitchFamily="18" charset="2"/>
              </a:rPr>
              <a:t>4.       do for </a:t>
            </a:r>
            <a:r>
              <a:rPr lang="en-US" b="1" i="1" smtClean="0">
                <a:sym typeface="Symbol" pitchFamily="18" charset="2"/>
              </a:rPr>
              <a:t>i </a:t>
            </a:r>
            <a:r>
              <a:rPr lang="en-US" b="1" smtClean="0">
                <a:sym typeface="Symbol" pitchFamily="18" charset="2"/>
              </a:rPr>
              <a:t> 1 to </a:t>
            </a:r>
            <a:r>
              <a:rPr lang="en-US" b="1" i="1" smtClean="0">
                <a:sym typeface="Symbol" pitchFamily="18" charset="2"/>
              </a:rPr>
              <a:t>n</a:t>
            </a:r>
            <a:br>
              <a:rPr lang="en-US" b="1" i="1" smtClean="0">
                <a:sym typeface="Symbol" pitchFamily="18" charset="2"/>
              </a:rPr>
            </a:br>
            <a:r>
              <a:rPr lang="en-US" b="1" smtClean="0">
                <a:sym typeface="Symbol" pitchFamily="18" charset="2"/>
              </a:rPr>
              <a:t>5.            do for </a:t>
            </a:r>
            <a:r>
              <a:rPr lang="en-US" b="1" i="1" smtClean="0">
                <a:sym typeface="Symbol" pitchFamily="18" charset="2"/>
              </a:rPr>
              <a:t>j </a:t>
            </a:r>
            <a:r>
              <a:rPr lang="en-US" b="1" smtClean="0">
                <a:sym typeface="Symbol" pitchFamily="18" charset="2"/>
              </a:rPr>
              <a:t> 1 to </a:t>
            </a:r>
            <a:r>
              <a:rPr lang="en-US" b="1" i="1" smtClean="0">
                <a:sym typeface="Symbol" pitchFamily="18" charset="2"/>
              </a:rPr>
              <a:t>n</a:t>
            </a:r>
            <a:br>
              <a:rPr lang="en-US" b="1" i="1" smtClean="0">
                <a:sym typeface="Symbol" pitchFamily="18" charset="2"/>
              </a:rPr>
            </a:br>
            <a:r>
              <a:rPr lang="en-US" b="1" smtClean="0">
                <a:sym typeface="Symbol" pitchFamily="18" charset="2"/>
              </a:rPr>
              <a:t>6.</a:t>
            </a:r>
            <a:r>
              <a:rPr lang="en-US" b="1" i="1" smtClean="0">
                <a:sym typeface="Symbol" pitchFamily="18" charset="2"/>
              </a:rPr>
              <a:t>                  </a:t>
            </a:r>
            <a:r>
              <a:rPr lang="en-US" b="1" smtClean="0">
                <a:sym typeface="Symbol" pitchFamily="18" charset="2"/>
              </a:rPr>
              <a:t>if (</a:t>
            </a:r>
            <a:r>
              <a:rPr lang="en-US" b="1" i="1" smtClean="0">
                <a:sym typeface="Symbol" pitchFamily="18" charset="2"/>
              </a:rPr>
              <a:t>D</a:t>
            </a:r>
            <a:r>
              <a:rPr lang="en-US" b="1" smtClean="0">
                <a:sym typeface="Symbol" pitchFamily="18" charset="2"/>
              </a:rPr>
              <a:t>[ </a:t>
            </a:r>
            <a:r>
              <a:rPr lang="en-US" b="1" i="1" smtClean="0">
                <a:sym typeface="Symbol" pitchFamily="18" charset="2"/>
              </a:rPr>
              <a:t>i</a:t>
            </a:r>
            <a:r>
              <a:rPr lang="en-US" b="1" smtClean="0">
                <a:sym typeface="Symbol" pitchFamily="18" charset="2"/>
              </a:rPr>
              <a:t>, </a:t>
            </a:r>
            <a:r>
              <a:rPr lang="en-US" b="1" i="1" smtClean="0">
                <a:sym typeface="Symbol" pitchFamily="18" charset="2"/>
              </a:rPr>
              <a:t>j</a:t>
            </a:r>
            <a:r>
              <a:rPr lang="en-US" b="1" smtClean="0">
                <a:sym typeface="Symbol" pitchFamily="18" charset="2"/>
              </a:rPr>
              <a:t> ] &gt; </a:t>
            </a:r>
            <a:r>
              <a:rPr lang="en-US" b="1" i="1" smtClean="0">
                <a:sym typeface="Symbol" pitchFamily="18" charset="2"/>
              </a:rPr>
              <a:t>D</a:t>
            </a:r>
            <a:r>
              <a:rPr lang="en-US" b="1" smtClean="0">
                <a:sym typeface="Symbol" pitchFamily="18" charset="2"/>
              </a:rPr>
              <a:t>[ </a:t>
            </a:r>
            <a:r>
              <a:rPr lang="en-US" b="1" i="1" smtClean="0">
                <a:sym typeface="Symbol" pitchFamily="18" charset="2"/>
              </a:rPr>
              <a:t>i</a:t>
            </a:r>
            <a:r>
              <a:rPr lang="en-US" b="1" smtClean="0">
                <a:sym typeface="Symbol" pitchFamily="18" charset="2"/>
              </a:rPr>
              <a:t>, </a:t>
            </a:r>
            <a:r>
              <a:rPr lang="en-US" b="1" i="1" smtClean="0">
                <a:sym typeface="Symbol" pitchFamily="18" charset="2"/>
              </a:rPr>
              <a:t>k</a:t>
            </a:r>
            <a:r>
              <a:rPr lang="en-US" b="1" smtClean="0">
                <a:sym typeface="Symbol" pitchFamily="18" charset="2"/>
              </a:rPr>
              <a:t> ] +</a:t>
            </a:r>
            <a:r>
              <a:rPr lang="en-US" b="1" i="1" smtClean="0">
                <a:sym typeface="Symbol" pitchFamily="18" charset="2"/>
              </a:rPr>
              <a:t> D</a:t>
            </a:r>
            <a:r>
              <a:rPr lang="en-US" b="1" smtClean="0">
                <a:sym typeface="Symbol" pitchFamily="18" charset="2"/>
              </a:rPr>
              <a:t>[ </a:t>
            </a:r>
            <a:r>
              <a:rPr lang="en-US" b="1" i="1" smtClean="0">
                <a:sym typeface="Symbol" pitchFamily="18" charset="2"/>
              </a:rPr>
              <a:t>k</a:t>
            </a:r>
            <a:r>
              <a:rPr lang="en-US" b="1" smtClean="0">
                <a:sym typeface="Symbol" pitchFamily="18" charset="2"/>
              </a:rPr>
              <a:t>, </a:t>
            </a:r>
            <a:r>
              <a:rPr lang="en-US" b="1" i="1" smtClean="0">
                <a:sym typeface="Symbol" pitchFamily="18" charset="2"/>
              </a:rPr>
              <a:t>j</a:t>
            </a:r>
            <a:r>
              <a:rPr lang="en-US" b="1" smtClean="0">
                <a:sym typeface="Symbol" pitchFamily="18" charset="2"/>
              </a:rPr>
              <a:t> ] ) </a:t>
            </a:r>
            <a:br>
              <a:rPr lang="en-US" b="1" smtClean="0">
                <a:sym typeface="Symbol" pitchFamily="18" charset="2"/>
              </a:rPr>
            </a:br>
            <a:r>
              <a:rPr lang="en-US" b="1" smtClean="0">
                <a:sym typeface="Symbol" pitchFamily="18" charset="2"/>
              </a:rPr>
              <a:t>7.		          then  </a:t>
            </a:r>
            <a:r>
              <a:rPr lang="en-US" b="1" i="1" smtClean="0">
                <a:sym typeface="Symbol" pitchFamily="18" charset="2"/>
              </a:rPr>
              <a:t>D’</a:t>
            </a:r>
            <a:r>
              <a:rPr lang="en-US" b="1" smtClean="0">
                <a:sym typeface="Symbol" pitchFamily="18" charset="2"/>
              </a:rPr>
              <a:t>[ </a:t>
            </a:r>
            <a:r>
              <a:rPr lang="en-US" b="1" i="1" smtClean="0">
                <a:sym typeface="Symbol" pitchFamily="18" charset="2"/>
              </a:rPr>
              <a:t>i</a:t>
            </a:r>
            <a:r>
              <a:rPr lang="en-US" b="1" smtClean="0">
                <a:sym typeface="Symbol" pitchFamily="18" charset="2"/>
              </a:rPr>
              <a:t>, </a:t>
            </a:r>
            <a:r>
              <a:rPr lang="en-US" b="1" i="1" smtClean="0">
                <a:sym typeface="Symbol" pitchFamily="18" charset="2"/>
              </a:rPr>
              <a:t>j</a:t>
            </a:r>
            <a:r>
              <a:rPr lang="en-US" b="1" smtClean="0">
                <a:sym typeface="Symbol" pitchFamily="18" charset="2"/>
              </a:rPr>
              <a:t> ]  </a:t>
            </a:r>
            <a:r>
              <a:rPr lang="en-US" b="1" i="1" smtClean="0">
                <a:sym typeface="Symbol" pitchFamily="18" charset="2"/>
              </a:rPr>
              <a:t>D</a:t>
            </a:r>
            <a:r>
              <a:rPr lang="en-US" b="1" smtClean="0">
                <a:sym typeface="Symbol" pitchFamily="18" charset="2"/>
              </a:rPr>
              <a:t>[ </a:t>
            </a:r>
            <a:r>
              <a:rPr lang="en-US" b="1" i="1" smtClean="0">
                <a:sym typeface="Symbol" pitchFamily="18" charset="2"/>
              </a:rPr>
              <a:t>i</a:t>
            </a:r>
            <a:r>
              <a:rPr lang="en-US" b="1" smtClean="0">
                <a:sym typeface="Symbol" pitchFamily="18" charset="2"/>
              </a:rPr>
              <a:t>, </a:t>
            </a:r>
            <a:r>
              <a:rPr lang="en-US" b="1" i="1" smtClean="0">
                <a:sym typeface="Symbol" pitchFamily="18" charset="2"/>
              </a:rPr>
              <a:t>k</a:t>
            </a:r>
            <a:r>
              <a:rPr lang="en-US" b="1" smtClean="0">
                <a:sym typeface="Symbol" pitchFamily="18" charset="2"/>
              </a:rPr>
              <a:t> ] +</a:t>
            </a:r>
            <a:r>
              <a:rPr lang="en-US" b="1" i="1" smtClean="0">
                <a:sym typeface="Symbol" pitchFamily="18" charset="2"/>
              </a:rPr>
              <a:t> D</a:t>
            </a:r>
            <a:r>
              <a:rPr lang="en-US" b="1" smtClean="0">
                <a:sym typeface="Symbol" pitchFamily="18" charset="2"/>
              </a:rPr>
              <a:t>[ </a:t>
            </a:r>
            <a:r>
              <a:rPr lang="en-US" b="1" i="1" smtClean="0">
                <a:sym typeface="Symbol" pitchFamily="18" charset="2"/>
              </a:rPr>
              <a:t>k</a:t>
            </a:r>
            <a:r>
              <a:rPr lang="en-US" b="1" smtClean="0">
                <a:sym typeface="Symbol" pitchFamily="18" charset="2"/>
              </a:rPr>
              <a:t>, </a:t>
            </a:r>
            <a:r>
              <a:rPr lang="en-US" b="1" i="1" smtClean="0">
                <a:sym typeface="Symbol" pitchFamily="18" charset="2"/>
              </a:rPr>
              <a:t>j</a:t>
            </a:r>
            <a:r>
              <a:rPr lang="en-US" b="1" smtClean="0">
                <a:sym typeface="Symbol" pitchFamily="18" charset="2"/>
              </a:rPr>
              <a:t> ] </a:t>
            </a:r>
            <a:br>
              <a:rPr lang="en-US" b="1" smtClean="0">
                <a:sym typeface="Symbol" pitchFamily="18" charset="2"/>
              </a:rPr>
            </a:br>
            <a:r>
              <a:rPr lang="en-US" b="1" smtClean="0">
                <a:sym typeface="Symbol" pitchFamily="18" charset="2"/>
              </a:rPr>
              <a:t>8.		                    </a:t>
            </a:r>
            <a:r>
              <a:rPr lang="en-US" b="1" i="1" smtClean="0"/>
              <a:t>P</a:t>
            </a:r>
            <a:r>
              <a:rPr lang="en-US" b="1" smtClean="0"/>
              <a:t>[ </a:t>
            </a:r>
            <a:r>
              <a:rPr lang="en-US" b="1" i="1" smtClean="0"/>
              <a:t>i, j</a:t>
            </a:r>
            <a:r>
              <a:rPr lang="en-US" b="1" smtClean="0"/>
              <a:t> ] </a:t>
            </a:r>
            <a:r>
              <a:rPr lang="en-US" b="1" smtClean="0">
                <a:sym typeface="Symbol" pitchFamily="18" charset="2"/>
              </a:rPr>
              <a:t> </a:t>
            </a:r>
            <a:r>
              <a:rPr lang="en-US" b="1" i="1" smtClean="0"/>
              <a:t>k</a:t>
            </a:r>
            <a:r>
              <a:rPr lang="en-US" b="1" smtClean="0"/>
              <a:t>; </a:t>
            </a:r>
            <a:br>
              <a:rPr lang="en-US" b="1" smtClean="0"/>
            </a:br>
            <a:r>
              <a:rPr lang="en-US" b="1" smtClean="0"/>
              <a:t>9.			else </a:t>
            </a:r>
            <a:r>
              <a:rPr lang="en-US" b="1" i="1" smtClean="0">
                <a:sym typeface="Symbol" pitchFamily="18" charset="2"/>
              </a:rPr>
              <a:t>D’</a:t>
            </a:r>
            <a:r>
              <a:rPr lang="en-US" b="1" smtClean="0">
                <a:sym typeface="Symbol" pitchFamily="18" charset="2"/>
              </a:rPr>
              <a:t>[ </a:t>
            </a:r>
            <a:r>
              <a:rPr lang="en-US" b="1" i="1" smtClean="0">
                <a:sym typeface="Symbol" pitchFamily="18" charset="2"/>
              </a:rPr>
              <a:t>i</a:t>
            </a:r>
            <a:r>
              <a:rPr lang="en-US" b="1" smtClean="0">
                <a:sym typeface="Symbol" pitchFamily="18" charset="2"/>
              </a:rPr>
              <a:t>, </a:t>
            </a:r>
            <a:r>
              <a:rPr lang="en-US" b="1" i="1" smtClean="0">
                <a:sym typeface="Symbol" pitchFamily="18" charset="2"/>
              </a:rPr>
              <a:t>j</a:t>
            </a:r>
            <a:r>
              <a:rPr lang="en-US" b="1" smtClean="0">
                <a:sym typeface="Symbol" pitchFamily="18" charset="2"/>
              </a:rPr>
              <a:t> ]  </a:t>
            </a:r>
            <a:r>
              <a:rPr lang="en-US" b="1" i="1" smtClean="0">
                <a:sym typeface="Symbol" pitchFamily="18" charset="2"/>
              </a:rPr>
              <a:t>D</a:t>
            </a:r>
            <a:r>
              <a:rPr lang="en-US" b="1" smtClean="0">
                <a:sym typeface="Symbol" pitchFamily="18" charset="2"/>
              </a:rPr>
              <a:t>[ </a:t>
            </a:r>
            <a:r>
              <a:rPr lang="en-US" b="1" i="1" smtClean="0">
                <a:sym typeface="Symbol" pitchFamily="18" charset="2"/>
              </a:rPr>
              <a:t>i</a:t>
            </a:r>
            <a:r>
              <a:rPr lang="en-US" b="1" smtClean="0">
                <a:sym typeface="Symbol" pitchFamily="18" charset="2"/>
              </a:rPr>
              <a:t>, </a:t>
            </a:r>
            <a:r>
              <a:rPr lang="en-US" b="1" i="1" smtClean="0">
                <a:sym typeface="Symbol" pitchFamily="18" charset="2"/>
              </a:rPr>
              <a:t>j</a:t>
            </a:r>
            <a:r>
              <a:rPr lang="en-US" b="1" smtClean="0">
                <a:sym typeface="Symbol" pitchFamily="18" charset="2"/>
              </a:rPr>
              <a:t> ]</a:t>
            </a:r>
            <a:br>
              <a:rPr lang="en-US" b="1" smtClean="0">
                <a:sym typeface="Symbol" pitchFamily="18" charset="2"/>
              </a:rPr>
            </a:br>
            <a:r>
              <a:rPr lang="en-US" b="1" smtClean="0">
                <a:sym typeface="Symbol" pitchFamily="18" charset="2"/>
              </a:rPr>
              <a:t>10.	</a:t>
            </a:r>
            <a:r>
              <a:rPr lang="en-US" b="1" i="1" smtClean="0">
                <a:sym typeface="Symbol" pitchFamily="18" charset="2"/>
              </a:rPr>
              <a:t>Move D’ to D.</a:t>
            </a:r>
            <a:endParaRPr lang="en-US" b="1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b="1" smtClean="0"/>
              <a:t>Can we use only one D matrix?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b="1" i="1" smtClean="0"/>
              <a:t>D</a:t>
            </a:r>
            <a:r>
              <a:rPr lang="en-US" b="1" smtClean="0"/>
              <a:t>[</a:t>
            </a:r>
            <a:r>
              <a:rPr lang="en-US" b="1" i="1" smtClean="0"/>
              <a:t>i,j</a:t>
            </a:r>
            <a:r>
              <a:rPr lang="en-US" b="1" smtClean="0"/>
              <a:t>] depends only on elements in the </a:t>
            </a:r>
            <a:r>
              <a:rPr lang="en-US" b="1" i="1" smtClean="0"/>
              <a:t>k</a:t>
            </a:r>
            <a:r>
              <a:rPr lang="en-US" b="1" smtClean="0"/>
              <a:t>th column and row of the distance matrix.</a:t>
            </a:r>
          </a:p>
          <a:p>
            <a:r>
              <a:rPr lang="en-US" b="1" smtClean="0"/>
              <a:t>We will show that the </a:t>
            </a:r>
            <a:r>
              <a:rPr lang="en-US" b="1" i="1" smtClean="0"/>
              <a:t>k</a:t>
            </a:r>
            <a:r>
              <a:rPr lang="en-US" b="1" smtClean="0"/>
              <a:t>th row and the </a:t>
            </a:r>
            <a:r>
              <a:rPr lang="en-US" b="1" i="1" smtClean="0"/>
              <a:t>k</a:t>
            </a:r>
            <a:r>
              <a:rPr lang="en-US" b="1" smtClean="0"/>
              <a:t>th column of the distance matrix are unchanged when </a:t>
            </a:r>
            <a:r>
              <a:rPr lang="en-US" b="1" i="1" smtClean="0"/>
              <a:t>D</a:t>
            </a:r>
            <a:r>
              <a:rPr lang="en-US" b="1" i="1" baseline="30000" smtClean="0"/>
              <a:t>k</a:t>
            </a:r>
            <a:r>
              <a:rPr lang="en-US" b="1" smtClean="0"/>
              <a:t> is computed</a:t>
            </a:r>
          </a:p>
          <a:p>
            <a:r>
              <a:rPr lang="en-US" b="1" smtClean="0"/>
              <a:t>This means</a:t>
            </a:r>
            <a:r>
              <a:rPr lang="en-US" b="1" i="1" smtClean="0"/>
              <a:t> D</a:t>
            </a:r>
            <a:r>
              <a:rPr lang="en-US" b="1" smtClean="0"/>
              <a:t> can be calculated </a:t>
            </a:r>
            <a:r>
              <a:rPr lang="en-US" b="1" i="1" smtClean="0"/>
              <a:t>in-place</a:t>
            </a:r>
          </a:p>
          <a:p>
            <a:endParaRPr lang="en-US" b="1" i="1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b="1" smtClean="0"/>
              <a:t>The main diagonal values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53400" cy="4114800"/>
          </a:xfrm>
          <a:noFill/>
        </p:spPr>
        <p:txBody>
          <a:bodyPr>
            <a:normAutofit fontScale="92500" lnSpcReduction="10000"/>
          </a:bodyPr>
          <a:lstStyle/>
          <a:p>
            <a:r>
              <a:rPr lang="en-US" b="1" smtClean="0"/>
              <a:t>Before we show that </a:t>
            </a:r>
            <a:r>
              <a:rPr lang="en-US" b="1" i="1" smtClean="0"/>
              <a:t>k</a:t>
            </a:r>
            <a:r>
              <a:rPr lang="en-US" b="1" smtClean="0"/>
              <a:t>th row and column of </a:t>
            </a:r>
            <a:r>
              <a:rPr lang="en-US" b="1" i="1" smtClean="0"/>
              <a:t>D </a:t>
            </a:r>
            <a:r>
              <a:rPr lang="en-US" b="1" smtClean="0"/>
              <a:t>remain unchanged we show that the main diagonal remains 0</a:t>
            </a:r>
          </a:p>
          <a:p>
            <a:endParaRPr lang="en-US" b="1" smtClean="0"/>
          </a:p>
          <a:p>
            <a:r>
              <a:rPr lang="en-US" b="1" smtClean="0"/>
              <a:t>D</a:t>
            </a:r>
            <a:r>
              <a:rPr lang="en-US" b="1" baseline="30000" smtClean="0"/>
              <a:t>(k)</a:t>
            </a:r>
            <a:r>
              <a:rPr lang="en-US" b="1" smtClean="0"/>
              <a:t>[ </a:t>
            </a:r>
            <a:r>
              <a:rPr lang="en-US" b="1" i="1" smtClean="0"/>
              <a:t>j,j </a:t>
            </a:r>
            <a:r>
              <a:rPr lang="en-US" b="1" smtClean="0"/>
              <a:t>] = min{ </a:t>
            </a:r>
            <a:r>
              <a:rPr lang="en-US" b="1" i="1" smtClean="0"/>
              <a:t>D</a:t>
            </a:r>
            <a:r>
              <a:rPr lang="en-US" b="1" baseline="30000" smtClean="0"/>
              <a:t>(</a:t>
            </a:r>
            <a:r>
              <a:rPr lang="en-US" b="1" i="1" baseline="30000" smtClean="0"/>
              <a:t>k</a:t>
            </a:r>
            <a:r>
              <a:rPr lang="en-US" b="1" baseline="30000" smtClean="0"/>
              <a:t>-1)</a:t>
            </a:r>
            <a:r>
              <a:rPr lang="en-US" b="1" smtClean="0"/>
              <a:t>[ </a:t>
            </a:r>
            <a:r>
              <a:rPr lang="en-US" b="1" i="1" smtClean="0"/>
              <a:t>j,j </a:t>
            </a:r>
            <a:r>
              <a:rPr lang="en-US" b="1" smtClean="0"/>
              <a:t>] ,   </a:t>
            </a:r>
            <a:r>
              <a:rPr lang="en-US" b="1" i="1" smtClean="0"/>
              <a:t>D</a:t>
            </a:r>
            <a:r>
              <a:rPr lang="en-US" b="1" baseline="30000" smtClean="0"/>
              <a:t>(</a:t>
            </a:r>
            <a:r>
              <a:rPr lang="en-US" b="1" i="1" baseline="30000" smtClean="0"/>
              <a:t>k</a:t>
            </a:r>
            <a:r>
              <a:rPr lang="en-US" b="1" baseline="30000" smtClean="0"/>
              <a:t>-1)</a:t>
            </a:r>
            <a:r>
              <a:rPr lang="en-US" b="1" smtClean="0"/>
              <a:t>[ </a:t>
            </a:r>
            <a:r>
              <a:rPr lang="en-US" b="1" i="1" smtClean="0"/>
              <a:t>j,k </a:t>
            </a:r>
            <a:r>
              <a:rPr lang="en-US" b="1" smtClean="0"/>
              <a:t>] + </a:t>
            </a:r>
            <a:r>
              <a:rPr lang="en-US" b="1" i="1" smtClean="0"/>
              <a:t>D</a:t>
            </a:r>
            <a:r>
              <a:rPr lang="en-US" b="1" baseline="30000" smtClean="0"/>
              <a:t>(</a:t>
            </a:r>
            <a:r>
              <a:rPr lang="en-US" b="1" i="1" baseline="30000" smtClean="0"/>
              <a:t>k</a:t>
            </a:r>
            <a:r>
              <a:rPr lang="en-US" b="1" baseline="30000" smtClean="0"/>
              <a:t>-1)</a:t>
            </a:r>
            <a:r>
              <a:rPr lang="en-US" b="1" smtClean="0"/>
              <a:t>[ </a:t>
            </a:r>
            <a:r>
              <a:rPr lang="en-US" b="1" i="1" smtClean="0"/>
              <a:t>k,j </a:t>
            </a:r>
            <a:r>
              <a:rPr lang="en-US" b="1" smtClean="0"/>
              <a:t>] }</a:t>
            </a:r>
            <a:br>
              <a:rPr lang="en-US" b="1" smtClean="0"/>
            </a:br>
            <a:r>
              <a:rPr lang="en-US" b="1" smtClean="0"/>
              <a:t>	       = min{ 0,   </a:t>
            </a:r>
            <a:r>
              <a:rPr lang="en-US" b="1" i="1" smtClean="0"/>
              <a:t>D</a:t>
            </a:r>
            <a:r>
              <a:rPr lang="en-US" b="1" baseline="30000" smtClean="0"/>
              <a:t>(</a:t>
            </a:r>
            <a:r>
              <a:rPr lang="en-US" b="1" i="1" baseline="30000" smtClean="0"/>
              <a:t>k</a:t>
            </a:r>
            <a:r>
              <a:rPr lang="en-US" b="1" baseline="30000" smtClean="0"/>
              <a:t>-1)</a:t>
            </a:r>
            <a:r>
              <a:rPr lang="en-US" b="1" smtClean="0"/>
              <a:t>[ </a:t>
            </a:r>
            <a:r>
              <a:rPr lang="en-US" b="1" i="1" smtClean="0"/>
              <a:t>j,k </a:t>
            </a:r>
            <a:r>
              <a:rPr lang="en-US" b="1" smtClean="0"/>
              <a:t>] + </a:t>
            </a:r>
            <a:r>
              <a:rPr lang="en-US" b="1" i="1" smtClean="0"/>
              <a:t>D</a:t>
            </a:r>
            <a:r>
              <a:rPr lang="en-US" b="1" baseline="30000" smtClean="0"/>
              <a:t>(</a:t>
            </a:r>
            <a:r>
              <a:rPr lang="en-US" b="1" i="1" baseline="30000" smtClean="0"/>
              <a:t>k</a:t>
            </a:r>
            <a:r>
              <a:rPr lang="en-US" b="1" baseline="30000" smtClean="0"/>
              <a:t>-1)</a:t>
            </a:r>
            <a:r>
              <a:rPr lang="en-US" b="1" smtClean="0"/>
              <a:t>[ </a:t>
            </a:r>
            <a:r>
              <a:rPr lang="en-US" b="1" i="1" smtClean="0"/>
              <a:t>k,j </a:t>
            </a:r>
            <a:r>
              <a:rPr lang="en-US" b="1" smtClean="0"/>
              <a:t>] }</a:t>
            </a:r>
            <a:br>
              <a:rPr lang="en-US" b="1" smtClean="0"/>
            </a:br>
            <a:r>
              <a:rPr lang="en-US" b="1" smtClean="0"/>
              <a:t>              = 0</a:t>
            </a:r>
          </a:p>
          <a:p>
            <a:r>
              <a:rPr lang="en-US" b="1" smtClean="0"/>
              <a:t>Based on which assumption?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b="1" smtClean="0"/>
              <a:t>The </a:t>
            </a:r>
            <a:r>
              <a:rPr lang="en-US" b="1" i="1" smtClean="0"/>
              <a:t>k</a:t>
            </a:r>
            <a:r>
              <a:rPr lang="en-US" b="1" smtClean="0"/>
              <a:t>th column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normAutofit fontScale="92500" lnSpcReduction="20000"/>
          </a:bodyPr>
          <a:lstStyle/>
          <a:p>
            <a:r>
              <a:rPr lang="en-US" b="1" i="1" smtClean="0"/>
              <a:t>k</a:t>
            </a:r>
            <a:r>
              <a:rPr lang="en-US" b="1" smtClean="0"/>
              <a:t>th column of </a:t>
            </a:r>
            <a:r>
              <a:rPr lang="en-US" b="1" i="1" smtClean="0"/>
              <a:t>D</a:t>
            </a:r>
            <a:r>
              <a:rPr lang="en-US" b="1" i="1" baseline="30000" smtClean="0"/>
              <a:t>k</a:t>
            </a:r>
            <a:r>
              <a:rPr lang="en-US" b="1" smtClean="0"/>
              <a:t> is equal to the </a:t>
            </a:r>
            <a:r>
              <a:rPr lang="en-US" b="1" i="1" smtClean="0"/>
              <a:t>k</a:t>
            </a:r>
            <a:r>
              <a:rPr lang="en-US" b="1" smtClean="0"/>
              <a:t>th column of </a:t>
            </a:r>
            <a:r>
              <a:rPr lang="en-US" b="1" i="1" smtClean="0"/>
              <a:t>D</a:t>
            </a:r>
            <a:r>
              <a:rPr lang="en-US" b="1" i="1" baseline="30000" smtClean="0"/>
              <a:t>k</a:t>
            </a:r>
            <a:r>
              <a:rPr lang="en-US" b="1" baseline="30000" smtClean="0"/>
              <a:t>-1</a:t>
            </a:r>
            <a:br>
              <a:rPr lang="en-US" b="1" baseline="30000" smtClean="0"/>
            </a:br>
            <a:endParaRPr lang="en-US" b="1" baseline="30000" smtClean="0"/>
          </a:p>
          <a:p>
            <a:r>
              <a:rPr lang="en-US" b="1" i="1" smtClean="0"/>
              <a:t>Intuitively true - </a:t>
            </a:r>
            <a:r>
              <a:rPr lang="en-US" b="1" smtClean="0"/>
              <a:t>a path from i to k will not become shorter by adding k to the allowed subset of intermediate vertices</a:t>
            </a:r>
            <a:br>
              <a:rPr lang="en-US" b="1" smtClean="0"/>
            </a:br>
            <a:endParaRPr lang="en-US" b="1" i="1" smtClean="0"/>
          </a:p>
          <a:p>
            <a:r>
              <a:rPr lang="en-US" b="1" smtClean="0"/>
              <a:t>For all i, D</a:t>
            </a:r>
            <a:r>
              <a:rPr lang="en-US" b="1" baseline="30000" smtClean="0"/>
              <a:t>(k)</a:t>
            </a:r>
            <a:r>
              <a:rPr lang="en-US" b="1" smtClean="0"/>
              <a:t>[i,k] =</a:t>
            </a:r>
            <a:br>
              <a:rPr lang="en-US" b="1" smtClean="0"/>
            </a:br>
            <a:r>
              <a:rPr lang="en-US" b="1" smtClean="0"/>
              <a:t>	= min{ D</a:t>
            </a:r>
            <a:r>
              <a:rPr lang="en-US" b="1" baseline="30000" smtClean="0"/>
              <a:t>(k-1)</a:t>
            </a:r>
            <a:r>
              <a:rPr lang="en-US" b="1" smtClean="0"/>
              <a:t>[i,k],  D</a:t>
            </a:r>
            <a:r>
              <a:rPr lang="en-US" b="1" baseline="30000" smtClean="0"/>
              <a:t>(k-1)</a:t>
            </a:r>
            <a:r>
              <a:rPr lang="en-US" b="1" smtClean="0"/>
              <a:t>[i,k]+ D</a:t>
            </a:r>
            <a:r>
              <a:rPr lang="en-US" b="1" baseline="30000" smtClean="0"/>
              <a:t>(k-1)</a:t>
            </a:r>
            <a:r>
              <a:rPr lang="en-US" b="1" smtClean="0"/>
              <a:t>[k,k] }</a:t>
            </a:r>
            <a:br>
              <a:rPr lang="en-US" b="1" smtClean="0"/>
            </a:br>
            <a:r>
              <a:rPr lang="en-US" b="1" smtClean="0"/>
              <a:t>	= min { D</a:t>
            </a:r>
            <a:r>
              <a:rPr lang="en-US" b="1" baseline="30000" smtClean="0"/>
              <a:t>(k-1)</a:t>
            </a:r>
            <a:r>
              <a:rPr lang="en-US" b="1" smtClean="0"/>
              <a:t>[i,k], D</a:t>
            </a:r>
            <a:r>
              <a:rPr lang="en-US" b="1" baseline="30000" smtClean="0"/>
              <a:t>(k-1)</a:t>
            </a:r>
            <a:r>
              <a:rPr lang="en-US" b="1" smtClean="0"/>
              <a:t>[i,k]+0 }</a:t>
            </a:r>
            <a:br>
              <a:rPr lang="en-US" b="1" smtClean="0"/>
            </a:br>
            <a:r>
              <a:rPr lang="en-US" b="1" smtClean="0"/>
              <a:t>	= D</a:t>
            </a:r>
            <a:r>
              <a:rPr lang="en-US" b="1" baseline="30000" smtClean="0"/>
              <a:t>(k-1)</a:t>
            </a:r>
            <a:r>
              <a:rPr lang="en-US" b="1" smtClean="0"/>
              <a:t>[i,k]</a:t>
            </a:r>
          </a:p>
          <a:p>
            <a:pPr>
              <a:buFontTx/>
              <a:buNone/>
            </a:pPr>
            <a:endParaRPr lang="en-US" b="1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b="1" smtClean="0"/>
              <a:t>The </a:t>
            </a:r>
            <a:r>
              <a:rPr lang="en-US" b="1" i="1" smtClean="0"/>
              <a:t>k</a:t>
            </a:r>
            <a:r>
              <a:rPr lang="en-US" b="1" smtClean="0"/>
              <a:t>th row 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b="1" i="1" smtClean="0"/>
              <a:t>k</a:t>
            </a:r>
            <a:r>
              <a:rPr lang="en-US" b="1" smtClean="0"/>
              <a:t>th row of </a:t>
            </a:r>
            <a:r>
              <a:rPr lang="en-US" b="1" i="1" smtClean="0"/>
              <a:t>D</a:t>
            </a:r>
            <a:r>
              <a:rPr lang="en-US" b="1" i="1" baseline="30000" smtClean="0"/>
              <a:t>k</a:t>
            </a:r>
            <a:r>
              <a:rPr lang="en-US" b="1" smtClean="0"/>
              <a:t> is equal to the </a:t>
            </a:r>
            <a:r>
              <a:rPr lang="en-US" b="1" i="1" smtClean="0"/>
              <a:t>k</a:t>
            </a:r>
            <a:r>
              <a:rPr lang="en-US" b="1" smtClean="0"/>
              <a:t>th row of </a:t>
            </a:r>
            <a:r>
              <a:rPr lang="en-US" b="1" i="1" smtClean="0"/>
              <a:t>D</a:t>
            </a:r>
            <a:r>
              <a:rPr lang="en-US" b="1" i="1" baseline="30000" smtClean="0"/>
              <a:t>k</a:t>
            </a:r>
            <a:r>
              <a:rPr lang="en-US" b="1" baseline="30000" smtClean="0"/>
              <a:t>-1</a:t>
            </a:r>
            <a:endParaRPr lang="en-US" b="1" smtClean="0"/>
          </a:p>
          <a:p>
            <a:pPr lvl="1">
              <a:buFontTx/>
              <a:buNone/>
            </a:pPr>
            <a:r>
              <a:rPr lang="en-US" b="1" smtClean="0"/>
              <a:t/>
            </a:r>
            <a:br>
              <a:rPr lang="en-US" b="1" smtClean="0"/>
            </a:br>
            <a:r>
              <a:rPr lang="en-US" b="1" smtClean="0"/>
              <a:t>For all </a:t>
            </a:r>
            <a:r>
              <a:rPr lang="en-US" b="1" i="1" smtClean="0"/>
              <a:t>j</a:t>
            </a:r>
            <a:r>
              <a:rPr lang="en-US" b="1" smtClean="0"/>
              <a:t>, </a:t>
            </a:r>
            <a:r>
              <a:rPr lang="en-US" b="1" i="1" smtClean="0"/>
              <a:t>D</a:t>
            </a:r>
            <a:r>
              <a:rPr lang="en-US" b="1" baseline="30000" smtClean="0"/>
              <a:t>(</a:t>
            </a:r>
            <a:r>
              <a:rPr lang="en-US" b="1" i="1" baseline="30000" smtClean="0"/>
              <a:t>k</a:t>
            </a:r>
            <a:r>
              <a:rPr lang="en-US" b="1" baseline="30000" smtClean="0"/>
              <a:t>)</a:t>
            </a:r>
            <a:r>
              <a:rPr lang="en-US" b="1" smtClean="0"/>
              <a:t>[</a:t>
            </a:r>
            <a:r>
              <a:rPr lang="en-US" b="1" i="1" smtClean="0"/>
              <a:t>k,j</a:t>
            </a:r>
            <a:r>
              <a:rPr lang="en-US" b="1" smtClean="0"/>
              <a:t>] = </a:t>
            </a:r>
            <a:br>
              <a:rPr lang="en-US" b="1" smtClean="0"/>
            </a:br>
            <a:r>
              <a:rPr lang="en-US" b="1" smtClean="0"/>
              <a:t>		= min{ </a:t>
            </a:r>
            <a:r>
              <a:rPr lang="en-US" b="1" i="1" smtClean="0"/>
              <a:t>D</a:t>
            </a:r>
            <a:r>
              <a:rPr lang="en-US" b="1" baseline="30000" smtClean="0"/>
              <a:t>(</a:t>
            </a:r>
            <a:r>
              <a:rPr lang="en-US" b="1" i="1" baseline="30000" smtClean="0"/>
              <a:t>k</a:t>
            </a:r>
            <a:r>
              <a:rPr lang="en-US" b="1" baseline="30000" smtClean="0"/>
              <a:t>-1)</a:t>
            </a:r>
            <a:r>
              <a:rPr lang="en-US" b="1" smtClean="0"/>
              <a:t>[</a:t>
            </a:r>
            <a:r>
              <a:rPr lang="en-US" b="1" i="1" smtClean="0"/>
              <a:t>k,j</a:t>
            </a:r>
            <a:r>
              <a:rPr lang="en-US" b="1" smtClean="0"/>
              <a:t>], D</a:t>
            </a:r>
            <a:r>
              <a:rPr lang="en-US" b="1" baseline="30000" smtClean="0"/>
              <a:t>(</a:t>
            </a:r>
            <a:r>
              <a:rPr lang="en-US" b="1" i="1" baseline="30000" smtClean="0"/>
              <a:t>k</a:t>
            </a:r>
            <a:r>
              <a:rPr lang="en-US" b="1" baseline="30000" smtClean="0"/>
              <a:t>-1)</a:t>
            </a:r>
            <a:r>
              <a:rPr lang="en-US" b="1" smtClean="0"/>
              <a:t>[</a:t>
            </a:r>
            <a:r>
              <a:rPr lang="en-US" b="1" i="1" smtClean="0"/>
              <a:t>k,k</a:t>
            </a:r>
            <a:r>
              <a:rPr lang="en-US" b="1" smtClean="0"/>
              <a:t>]+ </a:t>
            </a:r>
            <a:r>
              <a:rPr lang="en-US" b="1" i="1" smtClean="0"/>
              <a:t>D</a:t>
            </a:r>
            <a:r>
              <a:rPr lang="en-US" b="1" baseline="30000" smtClean="0"/>
              <a:t>(</a:t>
            </a:r>
            <a:r>
              <a:rPr lang="en-US" b="1" i="1" baseline="30000" smtClean="0"/>
              <a:t>k</a:t>
            </a:r>
            <a:r>
              <a:rPr lang="en-US" b="1" baseline="30000" smtClean="0"/>
              <a:t>-1)</a:t>
            </a:r>
            <a:r>
              <a:rPr lang="en-US" b="1" smtClean="0"/>
              <a:t>[</a:t>
            </a:r>
            <a:r>
              <a:rPr lang="en-US" b="1" i="1" smtClean="0"/>
              <a:t>k,j</a:t>
            </a:r>
            <a:r>
              <a:rPr lang="en-US" b="1" smtClean="0"/>
              <a:t>] }</a:t>
            </a:r>
            <a:br>
              <a:rPr lang="en-US" b="1" smtClean="0"/>
            </a:br>
            <a:r>
              <a:rPr lang="en-US" b="1" smtClean="0"/>
              <a:t> 		= min{ </a:t>
            </a:r>
            <a:r>
              <a:rPr lang="en-US" b="1" i="1" smtClean="0"/>
              <a:t>D</a:t>
            </a:r>
            <a:r>
              <a:rPr lang="en-US" b="1" baseline="30000" smtClean="0"/>
              <a:t>(</a:t>
            </a:r>
            <a:r>
              <a:rPr lang="en-US" b="1" i="1" baseline="30000" smtClean="0"/>
              <a:t>k</a:t>
            </a:r>
            <a:r>
              <a:rPr lang="en-US" b="1" baseline="30000" smtClean="0"/>
              <a:t>-1)</a:t>
            </a:r>
            <a:r>
              <a:rPr lang="en-US" b="1" smtClean="0"/>
              <a:t>[ </a:t>
            </a:r>
            <a:r>
              <a:rPr lang="en-US" b="1" i="1" smtClean="0"/>
              <a:t>k,j </a:t>
            </a:r>
            <a:r>
              <a:rPr lang="en-US" b="1" smtClean="0"/>
              <a:t>], 0+</a:t>
            </a:r>
            <a:r>
              <a:rPr lang="en-US" b="1" i="1" smtClean="0"/>
              <a:t>D</a:t>
            </a:r>
            <a:r>
              <a:rPr lang="en-US" b="1" baseline="30000" smtClean="0"/>
              <a:t>(</a:t>
            </a:r>
            <a:r>
              <a:rPr lang="en-US" b="1" i="1" baseline="30000" smtClean="0"/>
              <a:t>k</a:t>
            </a:r>
            <a:r>
              <a:rPr lang="en-US" b="1" baseline="30000" smtClean="0"/>
              <a:t>-1)</a:t>
            </a:r>
            <a:r>
              <a:rPr lang="en-US" b="1" smtClean="0"/>
              <a:t>[</a:t>
            </a:r>
            <a:r>
              <a:rPr lang="en-US" b="1" i="1" smtClean="0"/>
              <a:t>k,j </a:t>
            </a:r>
            <a:r>
              <a:rPr lang="en-US" b="1" smtClean="0"/>
              <a:t>] }</a:t>
            </a:r>
            <a:br>
              <a:rPr lang="en-US" b="1" smtClean="0"/>
            </a:br>
            <a:r>
              <a:rPr lang="en-US" b="1" smtClean="0"/>
              <a:t>             = </a:t>
            </a:r>
            <a:r>
              <a:rPr lang="en-US" b="1" i="1" smtClean="0"/>
              <a:t>D</a:t>
            </a:r>
            <a:r>
              <a:rPr lang="en-US" b="1" baseline="30000" smtClean="0"/>
              <a:t>(</a:t>
            </a:r>
            <a:r>
              <a:rPr lang="en-US" b="1" i="1" baseline="30000" smtClean="0"/>
              <a:t>k</a:t>
            </a:r>
            <a:r>
              <a:rPr lang="en-US" b="1" baseline="30000" smtClean="0"/>
              <a:t>-1)</a:t>
            </a:r>
            <a:r>
              <a:rPr lang="en-US" b="1" smtClean="0"/>
              <a:t>[ </a:t>
            </a:r>
            <a:r>
              <a:rPr lang="en-US" b="1" i="1" smtClean="0"/>
              <a:t>k,j </a:t>
            </a:r>
            <a:r>
              <a:rPr lang="en-US" b="1" smtClean="0"/>
              <a:t>]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Floyd's Algorithm using a single </a:t>
            </a:r>
            <a:r>
              <a:rPr lang="en-US" i="1" smtClean="0"/>
              <a:t>D</a:t>
            </a:r>
            <a:endParaRPr lang="en-US" smtClean="0"/>
          </a:p>
        </p:txBody>
      </p:sp>
      <p:sp>
        <p:nvSpPr>
          <p:cNvPr id="2048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382000" cy="4572000"/>
          </a:xfrm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Floyd</a:t>
            </a:r>
            <a:br>
              <a:rPr lang="en-US" smtClean="0"/>
            </a:br>
            <a:r>
              <a:rPr lang="en-US" b="1" smtClean="0"/>
              <a:t>1</a:t>
            </a:r>
            <a:r>
              <a:rPr lang="en-US" smtClean="0"/>
              <a:t>. </a:t>
            </a:r>
            <a:r>
              <a:rPr lang="en-US" b="1" i="1" smtClean="0"/>
              <a:t>D  </a:t>
            </a:r>
            <a:r>
              <a:rPr lang="en-US" b="1" smtClean="0">
                <a:sym typeface="Symbol" pitchFamily="18" charset="2"/>
              </a:rPr>
              <a:t> </a:t>
            </a:r>
            <a:r>
              <a:rPr lang="en-US" b="1" i="1" smtClean="0">
                <a:sym typeface="Symbol" pitchFamily="18" charset="2"/>
              </a:rPr>
              <a:t>W   </a:t>
            </a:r>
            <a:r>
              <a:rPr lang="en-US" smtClean="0">
                <a:sym typeface="Symbol" pitchFamily="18" charset="2"/>
              </a:rPr>
              <a:t>// initialize </a:t>
            </a:r>
            <a:r>
              <a:rPr lang="en-US" i="1" smtClean="0">
                <a:sym typeface="Symbol" pitchFamily="18" charset="2"/>
              </a:rPr>
              <a:t>D</a:t>
            </a:r>
            <a:r>
              <a:rPr lang="en-US" smtClean="0">
                <a:sym typeface="Symbol" pitchFamily="18" charset="2"/>
              </a:rPr>
              <a:t> array to </a:t>
            </a:r>
            <a:r>
              <a:rPr lang="en-US" i="1" smtClean="0">
                <a:sym typeface="Symbol" pitchFamily="18" charset="2"/>
              </a:rPr>
              <a:t>W </a:t>
            </a:r>
            <a:r>
              <a:rPr lang="en-US" smtClean="0">
                <a:sym typeface="Symbol" pitchFamily="18" charset="2"/>
              </a:rPr>
              <a:t>[ ]</a:t>
            </a:r>
            <a:r>
              <a:rPr lang="en-US" b="1" i="1" smtClean="0">
                <a:sym typeface="Symbol" pitchFamily="18" charset="2"/>
              </a:rPr>
              <a:t/>
            </a:r>
            <a:br>
              <a:rPr lang="en-US" b="1" i="1" smtClean="0">
                <a:sym typeface="Symbol" pitchFamily="18" charset="2"/>
              </a:rPr>
            </a:br>
            <a:r>
              <a:rPr lang="en-US" b="1" smtClean="0">
                <a:sym typeface="Symbol" pitchFamily="18" charset="2"/>
              </a:rPr>
              <a:t>2. </a:t>
            </a:r>
            <a:r>
              <a:rPr lang="en-US" b="1" i="1" smtClean="0">
                <a:sym typeface="Symbol" pitchFamily="18" charset="2"/>
              </a:rPr>
              <a:t>P </a:t>
            </a:r>
            <a:r>
              <a:rPr lang="en-US" b="1" smtClean="0">
                <a:sym typeface="Symbol" pitchFamily="18" charset="2"/>
              </a:rPr>
              <a:t></a:t>
            </a:r>
            <a:r>
              <a:rPr lang="en-US" i="1" smtClean="0">
                <a:sym typeface="Symbol" pitchFamily="18" charset="2"/>
              </a:rPr>
              <a:t> </a:t>
            </a:r>
            <a:r>
              <a:rPr lang="en-US" smtClean="0">
                <a:sym typeface="Symbol" pitchFamily="18" charset="2"/>
              </a:rPr>
              <a:t>0     // initialize P array to [0]</a:t>
            </a:r>
            <a:r>
              <a:rPr lang="en-US" i="1" smtClean="0">
                <a:sym typeface="Symbol" pitchFamily="18" charset="2"/>
              </a:rPr>
              <a:t/>
            </a:r>
            <a:br>
              <a:rPr lang="en-US" i="1" smtClean="0">
                <a:sym typeface="Symbol" pitchFamily="18" charset="2"/>
              </a:rPr>
            </a:br>
            <a:r>
              <a:rPr lang="en-US" b="1" smtClean="0">
                <a:sym typeface="Symbol" pitchFamily="18" charset="2"/>
              </a:rPr>
              <a:t>3</a:t>
            </a:r>
            <a:r>
              <a:rPr lang="en-US" smtClean="0">
                <a:sym typeface="Symbol" pitchFamily="18" charset="2"/>
              </a:rPr>
              <a:t>. </a:t>
            </a:r>
            <a:r>
              <a:rPr lang="en-US" b="1" smtClean="0">
                <a:sym typeface="Symbol" pitchFamily="18" charset="2"/>
              </a:rPr>
              <a:t>for </a:t>
            </a:r>
            <a:r>
              <a:rPr lang="en-US" b="1" i="1" smtClean="0">
                <a:sym typeface="Symbol" pitchFamily="18" charset="2"/>
              </a:rPr>
              <a:t>k </a:t>
            </a:r>
            <a:r>
              <a:rPr lang="en-US" b="1" smtClean="0">
                <a:sym typeface="Symbol" pitchFamily="18" charset="2"/>
              </a:rPr>
              <a:t> 1 to </a:t>
            </a:r>
            <a:r>
              <a:rPr lang="en-US" b="1" i="1" smtClean="0">
                <a:sym typeface="Symbol" pitchFamily="18" charset="2"/>
              </a:rPr>
              <a:t>n</a:t>
            </a:r>
            <a:br>
              <a:rPr lang="en-US" b="1" i="1" smtClean="0">
                <a:sym typeface="Symbol" pitchFamily="18" charset="2"/>
              </a:rPr>
            </a:br>
            <a:r>
              <a:rPr lang="en-US" b="1" smtClean="0">
                <a:sym typeface="Symbol" pitchFamily="18" charset="2"/>
              </a:rPr>
              <a:t>4.       do for </a:t>
            </a:r>
            <a:r>
              <a:rPr lang="en-US" b="1" i="1" smtClean="0">
                <a:sym typeface="Symbol" pitchFamily="18" charset="2"/>
              </a:rPr>
              <a:t>i </a:t>
            </a:r>
            <a:r>
              <a:rPr lang="en-US" b="1" smtClean="0">
                <a:sym typeface="Symbol" pitchFamily="18" charset="2"/>
              </a:rPr>
              <a:t> 1 to </a:t>
            </a:r>
            <a:r>
              <a:rPr lang="en-US" b="1" i="1" smtClean="0">
                <a:sym typeface="Symbol" pitchFamily="18" charset="2"/>
              </a:rPr>
              <a:t>n</a:t>
            </a:r>
            <a:br>
              <a:rPr lang="en-US" b="1" i="1" smtClean="0">
                <a:sym typeface="Symbol" pitchFamily="18" charset="2"/>
              </a:rPr>
            </a:br>
            <a:r>
              <a:rPr lang="en-US" b="1" smtClean="0">
                <a:sym typeface="Symbol" pitchFamily="18" charset="2"/>
              </a:rPr>
              <a:t>5.            do for </a:t>
            </a:r>
            <a:r>
              <a:rPr lang="en-US" b="1" i="1" smtClean="0">
                <a:sym typeface="Symbol" pitchFamily="18" charset="2"/>
              </a:rPr>
              <a:t>j </a:t>
            </a:r>
            <a:r>
              <a:rPr lang="en-US" b="1" smtClean="0">
                <a:sym typeface="Symbol" pitchFamily="18" charset="2"/>
              </a:rPr>
              <a:t> 1 to </a:t>
            </a:r>
            <a:r>
              <a:rPr lang="en-US" b="1" i="1" smtClean="0">
                <a:sym typeface="Symbol" pitchFamily="18" charset="2"/>
              </a:rPr>
              <a:t>n</a:t>
            </a:r>
            <a:br>
              <a:rPr lang="en-US" b="1" i="1" smtClean="0">
                <a:sym typeface="Symbol" pitchFamily="18" charset="2"/>
              </a:rPr>
            </a:br>
            <a:r>
              <a:rPr lang="en-US" b="1" smtClean="0">
                <a:sym typeface="Symbol" pitchFamily="18" charset="2"/>
              </a:rPr>
              <a:t>6.</a:t>
            </a:r>
            <a:r>
              <a:rPr lang="en-US" b="1" i="1" smtClean="0">
                <a:sym typeface="Symbol" pitchFamily="18" charset="2"/>
              </a:rPr>
              <a:t>                  </a:t>
            </a:r>
            <a:r>
              <a:rPr lang="en-US" b="1" smtClean="0">
                <a:sym typeface="Symbol" pitchFamily="18" charset="2"/>
              </a:rPr>
              <a:t>if (</a:t>
            </a:r>
            <a:r>
              <a:rPr lang="en-US" b="1" i="1" smtClean="0">
                <a:sym typeface="Symbol" pitchFamily="18" charset="2"/>
              </a:rPr>
              <a:t>D</a:t>
            </a:r>
            <a:r>
              <a:rPr lang="en-US" b="1" smtClean="0">
                <a:sym typeface="Symbol" pitchFamily="18" charset="2"/>
              </a:rPr>
              <a:t>[ </a:t>
            </a:r>
            <a:r>
              <a:rPr lang="en-US" b="1" i="1" smtClean="0">
                <a:sym typeface="Symbol" pitchFamily="18" charset="2"/>
              </a:rPr>
              <a:t>i</a:t>
            </a:r>
            <a:r>
              <a:rPr lang="en-US" b="1" smtClean="0">
                <a:sym typeface="Symbol" pitchFamily="18" charset="2"/>
              </a:rPr>
              <a:t>, </a:t>
            </a:r>
            <a:r>
              <a:rPr lang="en-US" b="1" i="1" smtClean="0">
                <a:sym typeface="Symbol" pitchFamily="18" charset="2"/>
              </a:rPr>
              <a:t>j</a:t>
            </a:r>
            <a:r>
              <a:rPr lang="en-US" b="1" smtClean="0">
                <a:sym typeface="Symbol" pitchFamily="18" charset="2"/>
              </a:rPr>
              <a:t> ] &gt; </a:t>
            </a:r>
            <a:r>
              <a:rPr lang="en-US" b="1" i="1" smtClean="0">
                <a:sym typeface="Symbol" pitchFamily="18" charset="2"/>
              </a:rPr>
              <a:t>D</a:t>
            </a:r>
            <a:r>
              <a:rPr lang="en-US" b="1" smtClean="0">
                <a:sym typeface="Symbol" pitchFamily="18" charset="2"/>
              </a:rPr>
              <a:t>[ </a:t>
            </a:r>
            <a:r>
              <a:rPr lang="en-US" b="1" i="1" smtClean="0">
                <a:sym typeface="Symbol" pitchFamily="18" charset="2"/>
              </a:rPr>
              <a:t>i</a:t>
            </a:r>
            <a:r>
              <a:rPr lang="en-US" b="1" smtClean="0">
                <a:sym typeface="Symbol" pitchFamily="18" charset="2"/>
              </a:rPr>
              <a:t>, </a:t>
            </a:r>
            <a:r>
              <a:rPr lang="en-US" b="1" i="1" smtClean="0">
                <a:sym typeface="Symbol" pitchFamily="18" charset="2"/>
              </a:rPr>
              <a:t>k</a:t>
            </a:r>
            <a:r>
              <a:rPr lang="en-US" b="1" smtClean="0">
                <a:sym typeface="Symbol" pitchFamily="18" charset="2"/>
              </a:rPr>
              <a:t> ] +</a:t>
            </a:r>
            <a:r>
              <a:rPr lang="en-US" b="1" i="1" smtClean="0">
                <a:sym typeface="Symbol" pitchFamily="18" charset="2"/>
              </a:rPr>
              <a:t> D</a:t>
            </a:r>
            <a:r>
              <a:rPr lang="en-US" b="1" smtClean="0">
                <a:sym typeface="Symbol" pitchFamily="18" charset="2"/>
              </a:rPr>
              <a:t>[ </a:t>
            </a:r>
            <a:r>
              <a:rPr lang="en-US" b="1" i="1" smtClean="0">
                <a:sym typeface="Symbol" pitchFamily="18" charset="2"/>
              </a:rPr>
              <a:t>k</a:t>
            </a:r>
            <a:r>
              <a:rPr lang="en-US" b="1" smtClean="0">
                <a:sym typeface="Symbol" pitchFamily="18" charset="2"/>
              </a:rPr>
              <a:t>, </a:t>
            </a:r>
            <a:r>
              <a:rPr lang="en-US" b="1" i="1" smtClean="0">
                <a:sym typeface="Symbol" pitchFamily="18" charset="2"/>
              </a:rPr>
              <a:t>j</a:t>
            </a:r>
            <a:r>
              <a:rPr lang="en-US" b="1" smtClean="0">
                <a:sym typeface="Symbol" pitchFamily="18" charset="2"/>
              </a:rPr>
              <a:t> ] ) </a:t>
            </a:r>
            <a:br>
              <a:rPr lang="en-US" b="1" smtClean="0">
                <a:sym typeface="Symbol" pitchFamily="18" charset="2"/>
              </a:rPr>
            </a:br>
            <a:r>
              <a:rPr lang="en-US" b="1" smtClean="0">
                <a:sym typeface="Symbol" pitchFamily="18" charset="2"/>
              </a:rPr>
              <a:t>7.		          then  </a:t>
            </a:r>
            <a:r>
              <a:rPr lang="en-US" b="1" i="1" smtClean="0">
                <a:sym typeface="Symbol" pitchFamily="18" charset="2"/>
              </a:rPr>
              <a:t>D</a:t>
            </a:r>
            <a:r>
              <a:rPr lang="en-US" b="1" smtClean="0">
                <a:sym typeface="Symbol" pitchFamily="18" charset="2"/>
              </a:rPr>
              <a:t>[ </a:t>
            </a:r>
            <a:r>
              <a:rPr lang="en-US" b="1" i="1" smtClean="0">
                <a:sym typeface="Symbol" pitchFamily="18" charset="2"/>
              </a:rPr>
              <a:t>i</a:t>
            </a:r>
            <a:r>
              <a:rPr lang="en-US" b="1" smtClean="0">
                <a:sym typeface="Symbol" pitchFamily="18" charset="2"/>
              </a:rPr>
              <a:t>, </a:t>
            </a:r>
            <a:r>
              <a:rPr lang="en-US" b="1" i="1" smtClean="0">
                <a:sym typeface="Symbol" pitchFamily="18" charset="2"/>
              </a:rPr>
              <a:t>j</a:t>
            </a:r>
            <a:r>
              <a:rPr lang="en-US" b="1" smtClean="0">
                <a:sym typeface="Symbol" pitchFamily="18" charset="2"/>
              </a:rPr>
              <a:t> ]  </a:t>
            </a:r>
            <a:r>
              <a:rPr lang="en-US" b="1" i="1" smtClean="0">
                <a:sym typeface="Symbol" pitchFamily="18" charset="2"/>
              </a:rPr>
              <a:t>D</a:t>
            </a:r>
            <a:r>
              <a:rPr lang="en-US" b="1" smtClean="0">
                <a:sym typeface="Symbol" pitchFamily="18" charset="2"/>
              </a:rPr>
              <a:t>[ </a:t>
            </a:r>
            <a:r>
              <a:rPr lang="en-US" b="1" i="1" smtClean="0">
                <a:sym typeface="Symbol" pitchFamily="18" charset="2"/>
              </a:rPr>
              <a:t>i</a:t>
            </a:r>
            <a:r>
              <a:rPr lang="en-US" b="1" smtClean="0">
                <a:sym typeface="Symbol" pitchFamily="18" charset="2"/>
              </a:rPr>
              <a:t>, </a:t>
            </a:r>
            <a:r>
              <a:rPr lang="en-US" b="1" i="1" smtClean="0">
                <a:sym typeface="Symbol" pitchFamily="18" charset="2"/>
              </a:rPr>
              <a:t>k</a:t>
            </a:r>
            <a:r>
              <a:rPr lang="en-US" b="1" smtClean="0">
                <a:sym typeface="Symbol" pitchFamily="18" charset="2"/>
              </a:rPr>
              <a:t> ] +</a:t>
            </a:r>
            <a:r>
              <a:rPr lang="en-US" b="1" i="1" smtClean="0">
                <a:sym typeface="Symbol" pitchFamily="18" charset="2"/>
              </a:rPr>
              <a:t> D</a:t>
            </a:r>
            <a:r>
              <a:rPr lang="en-US" b="1" smtClean="0">
                <a:sym typeface="Symbol" pitchFamily="18" charset="2"/>
              </a:rPr>
              <a:t>[ </a:t>
            </a:r>
            <a:r>
              <a:rPr lang="en-US" b="1" i="1" smtClean="0">
                <a:sym typeface="Symbol" pitchFamily="18" charset="2"/>
              </a:rPr>
              <a:t>k</a:t>
            </a:r>
            <a:r>
              <a:rPr lang="en-US" b="1" smtClean="0">
                <a:sym typeface="Symbol" pitchFamily="18" charset="2"/>
              </a:rPr>
              <a:t>, </a:t>
            </a:r>
            <a:r>
              <a:rPr lang="en-US" b="1" i="1" smtClean="0">
                <a:sym typeface="Symbol" pitchFamily="18" charset="2"/>
              </a:rPr>
              <a:t>j</a:t>
            </a:r>
            <a:r>
              <a:rPr lang="en-US" b="1" smtClean="0">
                <a:sym typeface="Symbol" pitchFamily="18" charset="2"/>
              </a:rPr>
              <a:t> ] </a:t>
            </a:r>
            <a:br>
              <a:rPr lang="en-US" b="1" smtClean="0">
                <a:sym typeface="Symbol" pitchFamily="18" charset="2"/>
              </a:rPr>
            </a:br>
            <a:r>
              <a:rPr lang="en-US" b="1" smtClean="0">
                <a:sym typeface="Symbol" pitchFamily="18" charset="2"/>
              </a:rPr>
              <a:t>8.		                    </a:t>
            </a:r>
            <a:r>
              <a:rPr lang="en-US" b="1" i="1" smtClean="0"/>
              <a:t>P</a:t>
            </a:r>
            <a:r>
              <a:rPr lang="en-US" b="1" smtClean="0"/>
              <a:t>[ </a:t>
            </a:r>
            <a:r>
              <a:rPr lang="en-US" b="1" i="1" smtClean="0"/>
              <a:t>i, j</a:t>
            </a:r>
            <a:r>
              <a:rPr lang="en-US" b="1" smtClean="0"/>
              <a:t> ] </a:t>
            </a:r>
            <a:r>
              <a:rPr lang="en-US" b="1" smtClean="0">
                <a:sym typeface="Symbol" pitchFamily="18" charset="2"/>
              </a:rPr>
              <a:t> </a:t>
            </a:r>
            <a:r>
              <a:rPr lang="en-US" b="1" i="1" smtClean="0"/>
              <a:t>k</a:t>
            </a:r>
            <a:r>
              <a:rPr lang="en-US" b="1" smtClean="0"/>
              <a:t>; </a:t>
            </a:r>
          </a:p>
          <a:p>
            <a:pPr>
              <a:buFontTx/>
              <a:buNone/>
            </a:pPr>
            <a:endParaRPr lang="en-US" b="1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76200"/>
            <a:ext cx="7772400" cy="914400"/>
          </a:xfrm>
          <a:noFill/>
        </p:spPr>
        <p:txBody>
          <a:bodyPr/>
          <a:lstStyle/>
          <a:p>
            <a:r>
              <a:rPr lang="en-US" b="1" dirty="0" smtClean="0"/>
              <a:t>All pairs shortest path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371600"/>
            <a:ext cx="7924800" cy="4267200"/>
          </a:xfrm>
          <a:noFill/>
        </p:spPr>
        <p:txBody>
          <a:bodyPr>
            <a:normAutofit fontScale="85000" lnSpcReduction="20000"/>
          </a:bodyPr>
          <a:lstStyle/>
          <a:p>
            <a:r>
              <a:rPr lang="en-US" b="1" i="1" dirty="0" smtClean="0"/>
              <a:t>The problem:</a:t>
            </a:r>
            <a:r>
              <a:rPr lang="en-US" b="1" dirty="0" smtClean="0"/>
              <a:t> find the shortest path between every pair of vertices of a graph</a:t>
            </a:r>
            <a:br>
              <a:rPr lang="en-US" b="1" dirty="0" smtClean="0"/>
            </a:br>
            <a:endParaRPr lang="en-US" b="1" dirty="0" smtClean="0"/>
          </a:p>
          <a:p>
            <a:pPr>
              <a:spcBef>
                <a:spcPct val="0"/>
              </a:spcBef>
            </a:pPr>
            <a:r>
              <a:rPr lang="en-US" b="1" i="1" dirty="0" smtClean="0"/>
              <a:t>The graph</a:t>
            </a:r>
            <a:r>
              <a:rPr lang="en-US" b="1" dirty="0" smtClean="0"/>
              <a:t>: may contain negative edges but no negative cycles</a:t>
            </a:r>
            <a:br>
              <a:rPr lang="en-US" b="1" dirty="0" smtClean="0"/>
            </a:br>
            <a:endParaRPr lang="en-US" b="1" dirty="0" smtClean="0"/>
          </a:p>
          <a:p>
            <a:r>
              <a:rPr lang="en-US" b="1" i="1" dirty="0" smtClean="0"/>
              <a:t>A representation</a:t>
            </a:r>
            <a:r>
              <a:rPr lang="en-US" b="1" dirty="0" smtClean="0"/>
              <a:t>: a weight matrix where </a:t>
            </a:r>
            <a:br>
              <a:rPr lang="en-US" b="1" dirty="0" smtClean="0"/>
            </a:br>
            <a:r>
              <a:rPr lang="en-US" b="1" dirty="0" smtClean="0"/>
              <a:t>   W(</a:t>
            </a:r>
            <a:r>
              <a:rPr lang="en-US" b="1" dirty="0" err="1" smtClean="0"/>
              <a:t>i,j</a:t>
            </a:r>
            <a:r>
              <a:rPr lang="en-US" b="1" dirty="0" smtClean="0"/>
              <a:t>)=0 if </a:t>
            </a:r>
            <a:r>
              <a:rPr lang="en-US" b="1" dirty="0" err="1" smtClean="0"/>
              <a:t>i</a:t>
            </a:r>
            <a:r>
              <a:rPr lang="en-US" b="1" dirty="0" smtClean="0"/>
              <a:t>=j. </a:t>
            </a:r>
            <a:br>
              <a:rPr lang="en-US" b="1" dirty="0" smtClean="0"/>
            </a:br>
            <a:r>
              <a:rPr lang="en-US" b="1" dirty="0" smtClean="0"/>
              <a:t>   W(</a:t>
            </a:r>
            <a:r>
              <a:rPr lang="en-US" b="1" dirty="0" err="1" smtClean="0"/>
              <a:t>i,j</a:t>
            </a:r>
            <a:r>
              <a:rPr lang="en-US" b="1" dirty="0" smtClean="0"/>
              <a:t>)=</a:t>
            </a:r>
            <a:r>
              <a:rPr lang="en-US" b="1" dirty="0" smtClean="0">
                <a:latin typeface="Symbol" pitchFamily="18" charset="2"/>
              </a:rPr>
              <a:t>¥</a:t>
            </a:r>
            <a:r>
              <a:rPr lang="en-US" b="1" dirty="0" smtClean="0"/>
              <a:t> if there is no edge between </a:t>
            </a:r>
            <a:r>
              <a:rPr lang="en-US" b="1" dirty="0" err="1" smtClean="0"/>
              <a:t>i</a:t>
            </a:r>
            <a:r>
              <a:rPr lang="en-US" b="1" dirty="0" smtClean="0"/>
              <a:t> and j.    </a:t>
            </a:r>
            <a:br>
              <a:rPr lang="en-US" b="1" dirty="0" smtClean="0"/>
            </a:br>
            <a:r>
              <a:rPr lang="en-US" b="1" dirty="0" smtClean="0"/>
              <a:t>   W(</a:t>
            </a:r>
            <a:r>
              <a:rPr lang="en-US" b="1" dirty="0" err="1" smtClean="0"/>
              <a:t>i,j</a:t>
            </a:r>
            <a:r>
              <a:rPr lang="en-US" b="1" dirty="0" smtClean="0"/>
              <a:t>)=“weight of edge”</a:t>
            </a:r>
          </a:p>
          <a:p>
            <a:r>
              <a:rPr lang="en-US" b="1" dirty="0" smtClean="0"/>
              <a:t>Note: we have shown principle of optimality applies to shortest path problems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2500" b="1" dirty="0" smtClean="0"/>
              <a:t>Printing intermediate nodes on shortest path from q to r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5105400" cy="3733800"/>
          </a:xfrm>
          <a:noFill/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b="1" smtClean="0"/>
              <a:t>path(</a:t>
            </a:r>
            <a:r>
              <a:rPr lang="en-US" sz="2000" smtClean="0">
                <a:latin typeface="Arial Black" pitchFamily="34" charset="0"/>
              </a:rPr>
              <a:t>index</a:t>
            </a:r>
            <a:r>
              <a:rPr lang="en-US" sz="2000" b="1" smtClean="0"/>
              <a:t> q, r)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smtClean="0">
                <a:latin typeface="Arial Black" pitchFamily="34" charset="0"/>
              </a:rPr>
              <a:t>	if</a:t>
            </a:r>
            <a:r>
              <a:rPr lang="en-US" sz="2000" b="1" smtClean="0"/>
              <a:t> (P[ q, r ]</a:t>
            </a:r>
            <a:r>
              <a:rPr lang="en-US" sz="2000" b="1" smtClean="0">
                <a:latin typeface="Symbol" pitchFamily="18" charset="2"/>
              </a:rPr>
              <a:t>!=</a:t>
            </a:r>
            <a:r>
              <a:rPr lang="en-US" sz="2000" b="1" smtClean="0"/>
              <a:t>0)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smtClean="0"/>
              <a:t>	         path(q, P[q, r])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smtClean="0"/>
              <a:t>	         </a:t>
            </a:r>
            <a:r>
              <a:rPr lang="en-US" sz="2000" b="1" smtClean="0">
                <a:latin typeface="Arial Black" pitchFamily="34" charset="0"/>
              </a:rPr>
              <a:t>println</a:t>
            </a:r>
            <a:r>
              <a:rPr lang="en-US" sz="2000" b="1" smtClean="0"/>
              <a:t>( “v”+ P[q, r])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smtClean="0"/>
              <a:t>	         path(P[q, r], r)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smtClean="0"/>
              <a:t>             </a:t>
            </a:r>
            <a:r>
              <a:rPr lang="en-US" sz="2000" b="1" smtClean="0">
                <a:latin typeface="Arial Black" pitchFamily="34" charset="0"/>
              </a:rPr>
              <a:t>return</a:t>
            </a:r>
            <a:r>
              <a:rPr lang="en-US" sz="2000" b="1" smtClean="0"/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smtClean="0"/>
              <a:t>	//no intermediate nodes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smtClean="0"/>
              <a:t>	</a:t>
            </a:r>
            <a:r>
              <a:rPr lang="en-US" sz="2000" b="1" smtClean="0">
                <a:latin typeface="Arial Black" pitchFamily="34" charset="0"/>
              </a:rPr>
              <a:t>else</a:t>
            </a:r>
            <a:r>
              <a:rPr lang="en-US" sz="2000" b="1" smtClean="0"/>
              <a:t> </a:t>
            </a:r>
            <a:r>
              <a:rPr lang="en-US" sz="2000" b="1" smtClean="0">
                <a:latin typeface="Arial Black" pitchFamily="34" charset="0"/>
              </a:rPr>
              <a:t>return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smtClean="0">
              <a:cs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smtClean="0">
                <a:cs typeface="Arial" charset="0"/>
              </a:rPr>
              <a:t>Before calling path check D[q, r] &lt; </a:t>
            </a:r>
            <a:r>
              <a:rPr lang="en-US" sz="2000" smtClean="0">
                <a:cs typeface="Arial" charset="0"/>
                <a:sym typeface="Symbol" pitchFamily="18" charset="2"/>
              </a:rPr>
              <a:t></a:t>
            </a:r>
            <a:r>
              <a:rPr lang="en-US" sz="2000" smtClean="0">
                <a:cs typeface="Arial" charset="0"/>
              </a:rPr>
              <a:t>, and print node q, after the call to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smtClean="0">
                <a:cs typeface="Arial" charset="0"/>
              </a:rPr>
              <a:t>path print node r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867400" y="1676400"/>
            <a:ext cx="2667000" cy="1752600"/>
            <a:chOff x="3168" y="816"/>
            <a:chExt cx="1680" cy="1104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21531" name="Rectangle 6"/>
              <p:cNvSpPr>
                <a:spLocks noChangeArrowheads="1"/>
              </p:cNvSpPr>
              <p:nvPr/>
            </p:nvSpPr>
            <p:spPr bwMode="auto"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3</a:t>
                </a:r>
              </a:p>
            </p:txBody>
          </p:sp>
          <p:sp>
            <p:nvSpPr>
              <p:cNvPr id="21532" name="Rectangle 7"/>
              <p:cNvSpPr>
                <a:spLocks noChangeArrowheads="1"/>
              </p:cNvSpPr>
              <p:nvPr/>
            </p:nvSpPr>
            <p:spPr bwMode="auto"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21533" name="Rectangle 8"/>
              <p:cNvSpPr>
                <a:spLocks noChangeArrowheads="1"/>
              </p:cNvSpPr>
              <p:nvPr/>
            </p:nvSpPr>
            <p:spPr bwMode="auto"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21534" name="Rectangle 9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21535" name="Rectangle 10"/>
              <p:cNvSpPr>
                <a:spLocks noChangeArrowheads="1"/>
              </p:cNvSpPr>
              <p:nvPr/>
            </p:nvSpPr>
            <p:spPr bwMode="auto"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21536" name="Rectangle 11"/>
              <p:cNvSpPr>
                <a:spLocks noChangeArrowheads="1"/>
              </p:cNvSpPr>
              <p:nvPr/>
            </p:nvSpPr>
            <p:spPr bwMode="auto"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ym typeface="Symbol" pitchFamily="18" charset="2"/>
                  </a:rPr>
                  <a:t>1</a:t>
                </a:r>
                <a:endParaRPr lang="en-US"/>
              </a:p>
            </p:txBody>
          </p:sp>
          <p:sp>
            <p:nvSpPr>
              <p:cNvPr id="21537" name="Rectangle 12"/>
              <p:cNvSpPr>
                <a:spLocks noChangeArrowheads="1"/>
              </p:cNvSpPr>
              <p:nvPr/>
            </p:nvSpPr>
            <p:spPr bwMode="auto"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ym typeface="Symbol" pitchFamily="18" charset="2"/>
                  </a:rPr>
                  <a:t>2</a:t>
                </a:r>
              </a:p>
            </p:txBody>
          </p:sp>
          <p:sp>
            <p:nvSpPr>
              <p:cNvPr id="21538" name="Rectangle 13"/>
              <p:cNvSpPr>
                <a:spLocks noChangeArrowheads="1"/>
              </p:cNvSpPr>
              <p:nvPr/>
            </p:nvSpPr>
            <p:spPr bwMode="auto"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21539" name="Rectangle 14"/>
              <p:cNvSpPr>
                <a:spLocks noChangeArrowheads="1"/>
              </p:cNvSpPr>
              <p:nvPr/>
            </p:nvSpPr>
            <p:spPr bwMode="auto"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</p:grpSp>
        <p:sp>
          <p:nvSpPr>
            <p:cNvPr id="21525" name="Text Box 15"/>
            <p:cNvSpPr txBox="1">
              <a:spLocks noChangeArrowheads="1"/>
            </p:cNvSpPr>
            <p:nvPr/>
          </p:nvSpPr>
          <p:spPr bwMode="auto">
            <a:xfrm>
              <a:off x="3504" y="816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21526" name="Text Box 16"/>
            <p:cNvSpPr txBox="1">
              <a:spLocks noChangeArrowheads="1"/>
            </p:cNvSpPr>
            <p:nvPr/>
          </p:nvSpPr>
          <p:spPr bwMode="auto">
            <a:xfrm>
              <a:off x="4032" y="816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21527" name="Text Box 17"/>
            <p:cNvSpPr txBox="1">
              <a:spLocks noChangeArrowheads="1"/>
            </p:cNvSpPr>
            <p:nvPr/>
          </p:nvSpPr>
          <p:spPr bwMode="auto">
            <a:xfrm>
              <a:off x="4508" y="816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21528" name="Text Box 18"/>
            <p:cNvSpPr txBox="1">
              <a:spLocks noChangeArrowheads="1"/>
            </p:cNvSpPr>
            <p:nvPr/>
          </p:nvSpPr>
          <p:spPr bwMode="auto">
            <a:xfrm>
              <a:off x="3168" y="1056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21529" name="Text Box 19"/>
            <p:cNvSpPr txBox="1">
              <a:spLocks noChangeArrowheads="1"/>
            </p:cNvSpPr>
            <p:nvPr/>
          </p:nvSpPr>
          <p:spPr bwMode="auto">
            <a:xfrm>
              <a:off x="3168" y="1344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21530" name="Text Box 20"/>
            <p:cNvSpPr txBox="1">
              <a:spLocks noChangeArrowheads="1"/>
            </p:cNvSpPr>
            <p:nvPr/>
          </p:nvSpPr>
          <p:spPr bwMode="auto">
            <a:xfrm>
              <a:off x="3168" y="1632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</p:grpSp>
      <p:sp>
        <p:nvSpPr>
          <p:cNvPr id="21510" name="Text Box 21"/>
          <p:cNvSpPr txBox="1">
            <a:spLocks noChangeArrowheads="1"/>
          </p:cNvSpPr>
          <p:nvPr/>
        </p:nvSpPr>
        <p:spPr bwMode="auto">
          <a:xfrm>
            <a:off x="5257800" y="2590800"/>
            <a:ext cx="6016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P =</a:t>
            </a:r>
          </a:p>
        </p:txBody>
      </p: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5562600" y="4114800"/>
            <a:ext cx="1925638" cy="1600200"/>
            <a:chOff x="188" y="240"/>
            <a:chExt cx="1213" cy="1008"/>
          </a:xfrm>
        </p:grpSpPr>
        <p:grpSp>
          <p:nvGrpSpPr>
            <p:cNvPr id="5" name="Group 23"/>
            <p:cNvGrpSpPr>
              <a:grpSpLocks/>
            </p:cNvGrpSpPr>
            <p:nvPr/>
          </p:nvGrpSpPr>
          <p:grpSpPr bwMode="auto">
            <a:xfrm>
              <a:off x="288" y="240"/>
              <a:ext cx="1113" cy="1008"/>
              <a:chOff x="288" y="240"/>
              <a:chExt cx="1113" cy="1008"/>
            </a:xfrm>
          </p:grpSpPr>
          <p:sp>
            <p:nvSpPr>
              <p:cNvPr id="21517" name="Oval 24"/>
              <p:cNvSpPr>
                <a:spLocks noChangeArrowheads="1"/>
              </p:cNvSpPr>
              <p:nvPr/>
            </p:nvSpPr>
            <p:spPr bwMode="auto">
              <a:xfrm>
                <a:off x="366" y="240"/>
                <a:ext cx="321" cy="27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1</a:t>
                </a:r>
              </a:p>
            </p:txBody>
          </p:sp>
          <p:sp>
            <p:nvSpPr>
              <p:cNvPr id="21518" name="Oval 25"/>
              <p:cNvSpPr>
                <a:spLocks noChangeArrowheads="1"/>
              </p:cNvSpPr>
              <p:nvPr/>
            </p:nvSpPr>
            <p:spPr bwMode="auto">
              <a:xfrm>
                <a:off x="295" y="970"/>
                <a:ext cx="321" cy="27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2</a:t>
                </a:r>
              </a:p>
            </p:txBody>
          </p:sp>
          <p:sp>
            <p:nvSpPr>
              <p:cNvPr id="21519" name="Oval 26"/>
              <p:cNvSpPr>
                <a:spLocks noChangeArrowheads="1"/>
              </p:cNvSpPr>
              <p:nvPr/>
            </p:nvSpPr>
            <p:spPr bwMode="auto">
              <a:xfrm>
                <a:off x="1080" y="588"/>
                <a:ext cx="321" cy="27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3</a:t>
                </a:r>
              </a:p>
            </p:txBody>
          </p:sp>
          <p:cxnSp>
            <p:nvCxnSpPr>
              <p:cNvPr id="21520" name="AutoShape 27"/>
              <p:cNvCxnSpPr>
                <a:cxnSpLocks noChangeShapeType="1"/>
                <a:stCxn id="21517" idx="7"/>
                <a:endCxn id="21519" idx="1"/>
              </p:cNvCxnSpPr>
              <p:nvPr/>
            </p:nvCxnSpPr>
            <p:spPr bwMode="auto">
              <a:xfrm>
                <a:off x="640" y="274"/>
                <a:ext cx="487" cy="34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</p:spPr>
          </p:cxnSp>
          <p:cxnSp>
            <p:nvCxnSpPr>
              <p:cNvPr id="21521" name="AutoShape 28"/>
              <p:cNvCxnSpPr>
                <a:cxnSpLocks noChangeShapeType="1"/>
                <a:stCxn id="21519" idx="3"/>
                <a:endCxn id="21518" idx="5"/>
              </p:cNvCxnSpPr>
              <p:nvPr/>
            </p:nvCxnSpPr>
            <p:spPr bwMode="auto">
              <a:xfrm flipH="1">
                <a:off x="569" y="832"/>
                <a:ext cx="558" cy="382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</p:spPr>
          </p:cxnSp>
          <p:cxnSp>
            <p:nvCxnSpPr>
              <p:cNvPr id="21522" name="AutoShape 29"/>
              <p:cNvCxnSpPr>
                <a:cxnSpLocks noChangeShapeType="1"/>
                <a:stCxn id="21518" idx="2"/>
                <a:endCxn id="21517" idx="2"/>
              </p:cNvCxnSpPr>
              <p:nvPr/>
            </p:nvCxnSpPr>
            <p:spPr bwMode="auto">
              <a:xfrm rot="10800000" flipH="1">
                <a:off x="288" y="379"/>
                <a:ext cx="71" cy="730"/>
              </a:xfrm>
              <a:prstGeom prst="curvedConnector3">
                <a:avLst>
                  <a:gd name="adj1" fmla="val -140625"/>
                </a:avLst>
              </a:prstGeom>
              <a:noFill/>
              <a:ln w="28575">
                <a:solidFill>
                  <a:schemeClr val="tx1"/>
                </a:solidFill>
                <a:round/>
                <a:headEnd type="stealth" w="lg" len="lg"/>
                <a:tailEnd type="none" w="lg" len="lg"/>
              </a:ln>
            </p:spPr>
          </p:cxnSp>
          <p:cxnSp>
            <p:nvCxnSpPr>
              <p:cNvPr id="21523" name="AutoShape 30"/>
              <p:cNvCxnSpPr>
                <a:cxnSpLocks noChangeShapeType="1"/>
                <a:stCxn id="21518" idx="6"/>
                <a:endCxn id="21517" idx="6"/>
              </p:cNvCxnSpPr>
              <p:nvPr/>
            </p:nvCxnSpPr>
            <p:spPr bwMode="auto">
              <a:xfrm flipV="1">
                <a:off x="623" y="379"/>
                <a:ext cx="71" cy="730"/>
              </a:xfrm>
              <a:prstGeom prst="curvedConnector3">
                <a:avLst>
                  <a:gd name="adj1" fmla="val 240625"/>
                </a:avLst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</p:spPr>
          </p:cxnSp>
        </p:grpSp>
        <p:sp>
          <p:nvSpPr>
            <p:cNvPr id="21513" name="Text Box 31"/>
            <p:cNvSpPr txBox="1">
              <a:spLocks noChangeArrowheads="1"/>
            </p:cNvSpPr>
            <p:nvPr/>
          </p:nvSpPr>
          <p:spPr bwMode="auto">
            <a:xfrm>
              <a:off x="864" y="288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5</a:t>
              </a:r>
              <a:endParaRPr lang="en-US"/>
            </a:p>
          </p:txBody>
        </p:sp>
        <p:sp>
          <p:nvSpPr>
            <p:cNvPr id="21514" name="Text Box 32"/>
            <p:cNvSpPr txBox="1">
              <a:spLocks noChangeArrowheads="1"/>
            </p:cNvSpPr>
            <p:nvPr/>
          </p:nvSpPr>
          <p:spPr bwMode="auto">
            <a:xfrm>
              <a:off x="816" y="902"/>
              <a:ext cx="249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-3</a:t>
              </a:r>
            </a:p>
          </p:txBody>
        </p:sp>
        <p:sp>
          <p:nvSpPr>
            <p:cNvPr id="21515" name="Text Box 33"/>
            <p:cNvSpPr txBox="1">
              <a:spLocks noChangeArrowheads="1"/>
            </p:cNvSpPr>
            <p:nvPr/>
          </p:nvSpPr>
          <p:spPr bwMode="auto">
            <a:xfrm>
              <a:off x="764" y="672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2</a:t>
              </a:r>
            </a:p>
          </p:txBody>
        </p:sp>
        <p:sp>
          <p:nvSpPr>
            <p:cNvPr id="21516" name="Text Box 34"/>
            <p:cNvSpPr txBox="1">
              <a:spLocks noChangeArrowheads="1"/>
            </p:cNvSpPr>
            <p:nvPr/>
          </p:nvSpPr>
          <p:spPr bwMode="auto">
            <a:xfrm>
              <a:off x="188" y="624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4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2" descr="Image7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397000"/>
            <a:ext cx="6019800" cy="401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2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Example</a:t>
            </a:r>
            <a:endParaRPr lang="en-US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2" descr="Image8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828800"/>
            <a:ext cx="6705600" cy="317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762000" y="5334000"/>
            <a:ext cx="6475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The values in parenthesis are the non zero P values.</a:t>
            </a:r>
          </a:p>
        </p:txBody>
      </p:sp>
      <p:sp>
        <p:nvSpPr>
          <p:cNvPr id="23557" name="Rectangle 4"/>
          <p:cNvSpPr>
            <a:spLocks noGrp="1" noChangeArrowheads="1"/>
          </p:cNvSpPr>
          <p:nvPr>
            <p:ph type="title"/>
          </p:nvPr>
        </p:nvSpPr>
        <p:spPr>
          <a:xfrm>
            <a:off x="-76200" y="-76200"/>
            <a:ext cx="8229600" cy="1143000"/>
          </a:xfrm>
        </p:spPr>
        <p:txBody>
          <a:bodyPr/>
          <a:lstStyle/>
          <a:p>
            <a:r>
              <a:rPr lang="en-US" sz="3200" b="1" dirty="0" smtClean="0"/>
              <a:t>The final distance matrix and P</a:t>
            </a:r>
            <a:endParaRPr lang="en-US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3336925" y="1412875"/>
            <a:ext cx="1385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Path(1, 4)</a:t>
            </a: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76200" y="2895600"/>
            <a:ext cx="1385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Path(1, 6)</a:t>
            </a: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4343400" y="2819400"/>
            <a:ext cx="1385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Path(6, 4)</a:t>
            </a:r>
          </a:p>
        </p:txBody>
      </p:sp>
      <p:sp>
        <p:nvSpPr>
          <p:cNvPr id="24582" name="Text Box 5"/>
          <p:cNvSpPr txBox="1">
            <a:spLocks noChangeArrowheads="1"/>
          </p:cNvSpPr>
          <p:nvPr/>
        </p:nvSpPr>
        <p:spPr bwMode="auto">
          <a:xfrm>
            <a:off x="3048000" y="3048000"/>
            <a:ext cx="8524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Print </a:t>
            </a:r>
          </a:p>
          <a:p>
            <a:r>
              <a:rPr lang="en-US"/>
              <a:t>v6</a:t>
            </a:r>
          </a:p>
        </p:txBody>
      </p:sp>
      <p:sp>
        <p:nvSpPr>
          <p:cNvPr id="24583" name="Text Box 6"/>
          <p:cNvSpPr txBox="1">
            <a:spLocks noChangeArrowheads="1"/>
          </p:cNvSpPr>
          <p:nvPr/>
        </p:nvSpPr>
        <p:spPr bwMode="auto">
          <a:xfrm>
            <a:off x="2438400" y="4114800"/>
            <a:ext cx="1385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Path(6, 3)</a:t>
            </a:r>
          </a:p>
        </p:txBody>
      </p:sp>
      <p:sp>
        <p:nvSpPr>
          <p:cNvPr id="24584" name="Text Box 7"/>
          <p:cNvSpPr txBox="1">
            <a:spLocks noChangeArrowheads="1"/>
          </p:cNvSpPr>
          <p:nvPr/>
        </p:nvSpPr>
        <p:spPr bwMode="auto">
          <a:xfrm>
            <a:off x="4876800" y="4114800"/>
            <a:ext cx="7762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Print</a:t>
            </a:r>
          </a:p>
          <a:p>
            <a:r>
              <a:rPr lang="en-US"/>
              <a:t>v3</a:t>
            </a:r>
          </a:p>
        </p:txBody>
      </p:sp>
      <p:sp>
        <p:nvSpPr>
          <p:cNvPr id="24585" name="Text Box 8"/>
          <p:cNvSpPr txBox="1">
            <a:spLocks noChangeArrowheads="1"/>
          </p:cNvSpPr>
          <p:nvPr/>
        </p:nvSpPr>
        <p:spPr bwMode="auto">
          <a:xfrm>
            <a:off x="5638800" y="4114800"/>
            <a:ext cx="1385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Path(3, 4)</a:t>
            </a:r>
          </a:p>
        </p:txBody>
      </p:sp>
      <p:sp>
        <p:nvSpPr>
          <p:cNvPr id="24586" name="Oval 9"/>
          <p:cNvSpPr>
            <a:spLocks noChangeArrowheads="1"/>
          </p:cNvSpPr>
          <p:nvPr/>
        </p:nvSpPr>
        <p:spPr bwMode="auto">
          <a:xfrm>
            <a:off x="3276600" y="1371600"/>
            <a:ext cx="25146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Oval 10"/>
          <p:cNvSpPr>
            <a:spLocks noChangeArrowheads="1"/>
          </p:cNvSpPr>
          <p:nvPr/>
        </p:nvSpPr>
        <p:spPr bwMode="auto">
          <a:xfrm>
            <a:off x="0" y="2819400"/>
            <a:ext cx="25146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Oval 11"/>
          <p:cNvSpPr>
            <a:spLocks noChangeArrowheads="1"/>
          </p:cNvSpPr>
          <p:nvPr/>
        </p:nvSpPr>
        <p:spPr bwMode="auto">
          <a:xfrm>
            <a:off x="4343400" y="2819400"/>
            <a:ext cx="25146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Oval 12"/>
          <p:cNvSpPr>
            <a:spLocks noChangeArrowheads="1"/>
          </p:cNvSpPr>
          <p:nvPr/>
        </p:nvSpPr>
        <p:spPr bwMode="auto">
          <a:xfrm>
            <a:off x="2286000" y="4038600"/>
            <a:ext cx="25146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Oval 13"/>
          <p:cNvSpPr>
            <a:spLocks noChangeArrowheads="1"/>
          </p:cNvSpPr>
          <p:nvPr/>
        </p:nvSpPr>
        <p:spPr bwMode="auto">
          <a:xfrm>
            <a:off x="5562600" y="4038600"/>
            <a:ext cx="25146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14"/>
          <p:cNvSpPr>
            <a:spLocks noChangeShapeType="1"/>
          </p:cNvSpPr>
          <p:nvPr/>
        </p:nvSpPr>
        <p:spPr bwMode="auto">
          <a:xfrm flipH="1">
            <a:off x="1981200" y="1905000"/>
            <a:ext cx="1524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2" name="Line 15"/>
          <p:cNvSpPr>
            <a:spLocks noChangeShapeType="1"/>
          </p:cNvSpPr>
          <p:nvPr/>
        </p:nvSpPr>
        <p:spPr bwMode="auto">
          <a:xfrm>
            <a:off x="5105400" y="1981200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3" name="Line 16"/>
          <p:cNvSpPr>
            <a:spLocks noChangeShapeType="1"/>
          </p:cNvSpPr>
          <p:nvPr/>
        </p:nvSpPr>
        <p:spPr bwMode="auto">
          <a:xfrm flipH="1">
            <a:off x="4038600" y="34290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4" name="Line 17"/>
          <p:cNvSpPr>
            <a:spLocks noChangeShapeType="1"/>
          </p:cNvSpPr>
          <p:nvPr/>
        </p:nvSpPr>
        <p:spPr bwMode="auto">
          <a:xfrm>
            <a:off x="5943600" y="35052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5" name="Text Box 18"/>
          <p:cNvSpPr txBox="1">
            <a:spLocks noChangeArrowheads="1"/>
          </p:cNvSpPr>
          <p:nvPr/>
        </p:nvSpPr>
        <p:spPr bwMode="auto">
          <a:xfrm>
            <a:off x="136525" y="3470275"/>
            <a:ext cx="1338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P(1, 6)=0</a:t>
            </a:r>
          </a:p>
        </p:txBody>
      </p:sp>
      <p:sp>
        <p:nvSpPr>
          <p:cNvPr id="24596" name="Text Box 19"/>
          <p:cNvSpPr txBox="1">
            <a:spLocks noChangeArrowheads="1"/>
          </p:cNvSpPr>
          <p:nvPr/>
        </p:nvSpPr>
        <p:spPr bwMode="auto">
          <a:xfrm>
            <a:off x="2743200" y="4876800"/>
            <a:ext cx="1338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P(6, 3)=0</a:t>
            </a:r>
          </a:p>
        </p:txBody>
      </p:sp>
      <p:sp>
        <p:nvSpPr>
          <p:cNvPr id="24597" name="Text Box 20"/>
          <p:cNvSpPr txBox="1">
            <a:spLocks noChangeArrowheads="1"/>
          </p:cNvSpPr>
          <p:nvPr/>
        </p:nvSpPr>
        <p:spPr bwMode="auto">
          <a:xfrm>
            <a:off x="5943600" y="4800600"/>
            <a:ext cx="1338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P(3, 4)=0</a:t>
            </a:r>
          </a:p>
        </p:txBody>
      </p:sp>
      <p:sp>
        <p:nvSpPr>
          <p:cNvPr id="24598" name="Text Box 21"/>
          <p:cNvSpPr txBox="1">
            <a:spLocks noChangeArrowheads="1"/>
          </p:cNvSpPr>
          <p:nvPr/>
        </p:nvSpPr>
        <p:spPr bwMode="auto">
          <a:xfrm>
            <a:off x="381000" y="5334000"/>
            <a:ext cx="82931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The intermediate nodes on the shortest path from 1 to 4 are v6, v3.</a:t>
            </a:r>
          </a:p>
          <a:p>
            <a:r>
              <a:rPr lang="en-US"/>
              <a:t>The shortest path is v1, v6, v3, v4.</a:t>
            </a:r>
          </a:p>
        </p:txBody>
      </p:sp>
      <p:sp>
        <p:nvSpPr>
          <p:cNvPr id="24599" name="Rectangle 2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The call tree for Path(1, 4)</a:t>
            </a:r>
            <a:endParaRPr lang="en-US" dirty="0" smtClean="0"/>
          </a:p>
        </p:txBody>
      </p:sp>
      <p:sp>
        <p:nvSpPr>
          <p:cNvPr id="24600" name="Line 23"/>
          <p:cNvSpPr>
            <a:spLocks noChangeShapeType="1"/>
          </p:cNvSpPr>
          <p:nvPr/>
        </p:nvSpPr>
        <p:spPr bwMode="auto">
          <a:xfrm flipH="1">
            <a:off x="3505200" y="2057400"/>
            <a:ext cx="381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1" name="Line 24"/>
          <p:cNvSpPr>
            <a:spLocks noChangeShapeType="1"/>
          </p:cNvSpPr>
          <p:nvPr/>
        </p:nvSpPr>
        <p:spPr bwMode="auto">
          <a:xfrm flipH="1">
            <a:off x="5181600" y="35052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0871759">
            <a:off x="2068879" y="2967335"/>
            <a:ext cx="4545027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5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Thank You 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52400"/>
            <a:ext cx="8229600" cy="1143000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3800" dirty="0" smtClean="0"/>
              <a:t>The weight matrix and the graph</a:t>
            </a:r>
          </a:p>
        </p:txBody>
      </p:sp>
      <p:graphicFrame>
        <p:nvGraphicFramePr>
          <p:cNvPr id="1026" name="Object 3"/>
          <p:cNvGraphicFramePr>
            <a:graphicFrameLocks/>
          </p:cNvGraphicFramePr>
          <p:nvPr/>
        </p:nvGraphicFramePr>
        <p:xfrm>
          <a:off x="682625" y="1993900"/>
          <a:ext cx="3889375" cy="2870200"/>
        </p:xfrm>
        <a:graphic>
          <a:graphicData uri="http://schemas.openxmlformats.org/presentationml/2006/ole">
            <p:oleObj spid="_x0000_s1026" name="Equation" r:id="rId4" imgW="1803240" imgH="1346040" progId="Equation.3">
              <p:embed/>
            </p:oleObj>
          </a:graphicData>
        </a:graphic>
      </p:graphicFrame>
      <p:sp>
        <p:nvSpPr>
          <p:cNvPr id="1029" name="Oval 4"/>
          <p:cNvSpPr>
            <a:spLocks noChangeArrowheads="1"/>
          </p:cNvSpPr>
          <p:nvPr/>
        </p:nvSpPr>
        <p:spPr bwMode="auto">
          <a:xfrm>
            <a:off x="5060950" y="2822575"/>
            <a:ext cx="582613" cy="60007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Oval 5"/>
          <p:cNvSpPr>
            <a:spLocks noChangeArrowheads="1"/>
          </p:cNvSpPr>
          <p:nvPr/>
        </p:nvSpPr>
        <p:spPr bwMode="auto">
          <a:xfrm>
            <a:off x="6262688" y="2000250"/>
            <a:ext cx="582612" cy="5397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Oval 6"/>
          <p:cNvSpPr>
            <a:spLocks noChangeArrowheads="1"/>
          </p:cNvSpPr>
          <p:nvPr/>
        </p:nvSpPr>
        <p:spPr bwMode="auto">
          <a:xfrm>
            <a:off x="7793038" y="2000250"/>
            <a:ext cx="582612" cy="60166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Oval 7"/>
          <p:cNvSpPr>
            <a:spLocks noChangeArrowheads="1"/>
          </p:cNvSpPr>
          <p:nvPr/>
        </p:nvSpPr>
        <p:spPr bwMode="auto">
          <a:xfrm>
            <a:off x="6481763" y="3473450"/>
            <a:ext cx="582612" cy="60007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3" name="Oval 8"/>
          <p:cNvSpPr>
            <a:spLocks noChangeArrowheads="1"/>
          </p:cNvSpPr>
          <p:nvPr/>
        </p:nvSpPr>
        <p:spPr bwMode="auto">
          <a:xfrm>
            <a:off x="7672388" y="3473450"/>
            <a:ext cx="584200" cy="600075"/>
          </a:xfrm>
          <a:prstGeom prst="ellipse">
            <a:avLst/>
          </a:prstGeom>
          <a:solidFill>
            <a:schemeClr val="bg1">
              <a:alpha val="50195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" name="Line 9"/>
          <p:cNvSpPr>
            <a:spLocks noChangeShapeType="1"/>
          </p:cNvSpPr>
          <p:nvPr/>
        </p:nvSpPr>
        <p:spPr bwMode="auto">
          <a:xfrm>
            <a:off x="6705600" y="25146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Line 10"/>
          <p:cNvSpPr>
            <a:spLocks noChangeShapeType="1"/>
          </p:cNvSpPr>
          <p:nvPr/>
        </p:nvSpPr>
        <p:spPr bwMode="auto">
          <a:xfrm>
            <a:off x="8024813" y="2546350"/>
            <a:ext cx="0" cy="981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6" name="Line 11"/>
          <p:cNvSpPr>
            <a:spLocks noChangeShapeType="1"/>
          </p:cNvSpPr>
          <p:nvPr/>
        </p:nvSpPr>
        <p:spPr bwMode="auto">
          <a:xfrm flipH="1">
            <a:off x="6951663" y="2424113"/>
            <a:ext cx="835025" cy="1103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7" name="Line 12"/>
          <p:cNvSpPr>
            <a:spLocks noChangeShapeType="1"/>
          </p:cNvSpPr>
          <p:nvPr/>
        </p:nvSpPr>
        <p:spPr bwMode="auto">
          <a:xfrm>
            <a:off x="6858000" y="21336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8" name="Line 13"/>
          <p:cNvSpPr>
            <a:spLocks noChangeShapeType="1"/>
          </p:cNvSpPr>
          <p:nvPr/>
        </p:nvSpPr>
        <p:spPr bwMode="auto">
          <a:xfrm flipH="1">
            <a:off x="6932613" y="3962400"/>
            <a:ext cx="8397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9" name="Rectangle 14"/>
          <p:cNvSpPr>
            <a:spLocks noChangeArrowheads="1"/>
          </p:cNvSpPr>
          <p:nvPr/>
        </p:nvSpPr>
        <p:spPr bwMode="auto">
          <a:xfrm>
            <a:off x="6308725" y="2041525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v</a:t>
            </a:r>
            <a:r>
              <a:rPr lang="en-US" baseline="-25000"/>
              <a:t>1</a:t>
            </a:r>
          </a:p>
        </p:txBody>
      </p:sp>
      <p:sp>
        <p:nvSpPr>
          <p:cNvPr id="1040" name="Rectangle 15"/>
          <p:cNvSpPr>
            <a:spLocks noChangeArrowheads="1"/>
          </p:cNvSpPr>
          <p:nvPr/>
        </p:nvSpPr>
        <p:spPr bwMode="auto">
          <a:xfrm>
            <a:off x="7832725" y="2041525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v</a:t>
            </a:r>
            <a:r>
              <a:rPr lang="en-US" baseline="-25000"/>
              <a:t>2</a:t>
            </a:r>
          </a:p>
        </p:txBody>
      </p:sp>
      <p:sp>
        <p:nvSpPr>
          <p:cNvPr id="1041" name="Rectangle 16"/>
          <p:cNvSpPr>
            <a:spLocks noChangeArrowheads="1"/>
          </p:cNvSpPr>
          <p:nvPr/>
        </p:nvSpPr>
        <p:spPr bwMode="auto">
          <a:xfrm>
            <a:off x="7756525" y="3565525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v</a:t>
            </a:r>
            <a:r>
              <a:rPr lang="en-US" baseline="-25000"/>
              <a:t>3</a:t>
            </a:r>
          </a:p>
        </p:txBody>
      </p:sp>
      <p:sp>
        <p:nvSpPr>
          <p:cNvPr id="1042" name="Rectangle 17"/>
          <p:cNvSpPr>
            <a:spLocks noChangeArrowheads="1"/>
          </p:cNvSpPr>
          <p:nvPr/>
        </p:nvSpPr>
        <p:spPr bwMode="auto">
          <a:xfrm>
            <a:off x="6537325" y="3565525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v</a:t>
            </a:r>
            <a:r>
              <a:rPr lang="en-US" baseline="-25000"/>
              <a:t>4</a:t>
            </a:r>
          </a:p>
        </p:txBody>
      </p:sp>
      <p:sp>
        <p:nvSpPr>
          <p:cNvPr id="1043" name="Rectangle 18"/>
          <p:cNvSpPr>
            <a:spLocks noChangeArrowheads="1"/>
          </p:cNvSpPr>
          <p:nvPr/>
        </p:nvSpPr>
        <p:spPr bwMode="auto">
          <a:xfrm>
            <a:off x="5165725" y="29718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v</a:t>
            </a:r>
            <a:r>
              <a:rPr lang="en-US" baseline="-25000"/>
              <a:t>5</a:t>
            </a:r>
          </a:p>
        </p:txBody>
      </p:sp>
      <p:sp>
        <p:nvSpPr>
          <p:cNvPr id="1044" name="Rectangle 19"/>
          <p:cNvSpPr>
            <a:spLocks noChangeArrowheads="1"/>
          </p:cNvSpPr>
          <p:nvPr/>
        </p:nvSpPr>
        <p:spPr bwMode="auto">
          <a:xfrm>
            <a:off x="7985125" y="27273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045" name="Rectangle 20"/>
          <p:cNvSpPr>
            <a:spLocks noChangeArrowheads="1"/>
          </p:cNvSpPr>
          <p:nvPr/>
        </p:nvSpPr>
        <p:spPr bwMode="auto">
          <a:xfrm>
            <a:off x="7223125" y="28035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046" name="Rectangle 21"/>
          <p:cNvSpPr>
            <a:spLocks noChangeArrowheads="1"/>
          </p:cNvSpPr>
          <p:nvPr/>
        </p:nvSpPr>
        <p:spPr bwMode="auto">
          <a:xfrm>
            <a:off x="7223125" y="3429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047" name="Line 22"/>
          <p:cNvSpPr>
            <a:spLocks noChangeShapeType="1"/>
          </p:cNvSpPr>
          <p:nvPr/>
        </p:nvSpPr>
        <p:spPr bwMode="auto">
          <a:xfrm>
            <a:off x="7086600" y="38100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8" name="Rectangle 23"/>
          <p:cNvSpPr>
            <a:spLocks noChangeArrowheads="1"/>
          </p:cNvSpPr>
          <p:nvPr/>
        </p:nvSpPr>
        <p:spPr bwMode="auto">
          <a:xfrm>
            <a:off x="7299325" y="39465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049" name="Rectangle 24"/>
          <p:cNvSpPr>
            <a:spLocks noChangeArrowheads="1"/>
          </p:cNvSpPr>
          <p:nvPr/>
        </p:nvSpPr>
        <p:spPr bwMode="auto">
          <a:xfrm>
            <a:off x="6461125" y="27273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050" name="Rectangle 25"/>
          <p:cNvSpPr>
            <a:spLocks noChangeArrowheads="1"/>
          </p:cNvSpPr>
          <p:nvPr/>
        </p:nvSpPr>
        <p:spPr bwMode="auto">
          <a:xfrm>
            <a:off x="5851525" y="3352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051" name="Line 26"/>
          <p:cNvSpPr>
            <a:spLocks noChangeShapeType="1"/>
          </p:cNvSpPr>
          <p:nvPr/>
        </p:nvSpPr>
        <p:spPr bwMode="auto">
          <a:xfrm flipH="1">
            <a:off x="6858000" y="23622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2" name="Rectangle 27"/>
          <p:cNvSpPr>
            <a:spLocks noChangeArrowheads="1"/>
          </p:cNvSpPr>
          <p:nvPr/>
        </p:nvSpPr>
        <p:spPr bwMode="auto">
          <a:xfrm>
            <a:off x="7223125" y="16605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053" name="Rectangle 28"/>
          <p:cNvSpPr>
            <a:spLocks noChangeArrowheads="1"/>
          </p:cNvSpPr>
          <p:nvPr/>
        </p:nvSpPr>
        <p:spPr bwMode="auto">
          <a:xfrm>
            <a:off x="7070725" y="23463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054" name="Line 29"/>
          <p:cNvSpPr>
            <a:spLocks noChangeShapeType="1"/>
          </p:cNvSpPr>
          <p:nvPr/>
        </p:nvSpPr>
        <p:spPr bwMode="auto">
          <a:xfrm>
            <a:off x="5562600" y="3276600"/>
            <a:ext cx="914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5" name="Line 30"/>
          <p:cNvSpPr>
            <a:spLocks noChangeShapeType="1"/>
          </p:cNvSpPr>
          <p:nvPr/>
        </p:nvSpPr>
        <p:spPr bwMode="auto">
          <a:xfrm flipH="1">
            <a:off x="5410200" y="22860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6" name="Line 31"/>
          <p:cNvSpPr>
            <a:spLocks noChangeShapeType="1"/>
          </p:cNvSpPr>
          <p:nvPr/>
        </p:nvSpPr>
        <p:spPr bwMode="auto">
          <a:xfrm flipH="1">
            <a:off x="5562600" y="2438400"/>
            <a:ext cx="762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7" name="Rectangle 32"/>
          <p:cNvSpPr>
            <a:spLocks noChangeArrowheads="1"/>
          </p:cNvSpPr>
          <p:nvPr/>
        </p:nvSpPr>
        <p:spPr bwMode="auto">
          <a:xfrm>
            <a:off x="5470525" y="21177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058" name="Rectangle 33"/>
          <p:cNvSpPr>
            <a:spLocks noChangeArrowheads="1"/>
          </p:cNvSpPr>
          <p:nvPr/>
        </p:nvSpPr>
        <p:spPr bwMode="auto">
          <a:xfrm>
            <a:off x="5927725" y="25749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7772400" cy="685800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 smtClean="0"/>
              <a:t>The </a:t>
            </a:r>
            <a:r>
              <a:rPr lang="en-US" b="1" dirty="0" err="1" smtClean="0"/>
              <a:t>subproblems</a:t>
            </a:r>
            <a:endParaRPr lang="en-US" b="1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419600"/>
          </a:xfrm>
          <a:noFill/>
        </p:spPr>
        <p:txBody>
          <a:bodyPr>
            <a:normAutofit fontScale="92500" lnSpcReduction="20000"/>
          </a:bodyPr>
          <a:lstStyle/>
          <a:p>
            <a:r>
              <a:rPr lang="en-US" b="1" smtClean="0"/>
              <a:t>How can we define the shortest distance </a:t>
            </a:r>
            <a:r>
              <a:rPr lang="en-US" b="1" i="1" smtClean="0"/>
              <a:t>d</a:t>
            </a:r>
            <a:r>
              <a:rPr lang="en-US" b="1" i="1" baseline="-25000" smtClean="0"/>
              <a:t>i,j</a:t>
            </a:r>
            <a:r>
              <a:rPr lang="en-US" b="1" smtClean="0"/>
              <a:t> in terms of “smaller” problems?</a:t>
            </a:r>
            <a:br>
              <a:rPr lang="en-US" b="1" smtClean="0"/>
            </a:br>
            <a:endParaRPr lang="en-US" b="1" smtClean="0"/>
          </a:p>
          <a:p>
            <a:r>
              <a:rPr lang="en-US" b="1" smtClean="0"/>
              <a:t>One way is to restrict the paths to only include vertices from a restricted subset. </a:t>
            </a:r>
            <a:br>
              <a:rPr lang="en-US" b="1" smtClean="0"/>
            </a:br>
            <a:endParaRPr lang="en-US" b="1" smtClean="0"/>
          </a:p>
          <a:p>
            <a:r>
              <a:rPr lang="en-US" b="1" smtClean="0"/>
              <a:t>Initially, the subset is empty. </a:t>
            </a:r>
            <a:br>
              <a:rPr lang="en-US" b="1" smtClean="0"/>
            </a:br>
            <a:endParaRPr lang="en-US" b="1" smtClean="0"/>
          </a:p>
          <a:p>
            <a:r>
              <a:rPr lang="en-US" b="1" smtClean="0"/>
              <a:t>Then, it is incrementally increased until it includes all the vertices.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b="1" smtClean="0"/>
              <a:t>The subproblems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772400" cy="4495800"/>
          </a:xfrm>
          <a:noFill/>
        </p:spPr>
        <p:txBody>
          <a:bodyPr/>
          <a:lstStyle/>
          <a:p>
            <a:r>
              <a:rPr lang="en-US" b="1" smtClean="0"/>
              <a:t>Let</a:t>
            </a:r>
            <a:r>
              <a:rPr lang="en-US" b="1" i="1" smtClean="0"/>
              <a:t> D</a:t>
            </a:r>
            <a:r>
              <a:rPr lang="en-US" b="1" baseline="30000" smtClean="0"/>
              <a:t>(</a:t>
            </a:r>
            <a:r>
              <a:rPr lang="en-US" b="1" i="1" baseline="30000" smtClean="0"/>
              <a:t>k</a:t>
            </a:r>
            <a:r>
              <a:rPr lang="en-US" b="1" baseline="30000" smtClean="0"/>
              <a:t>)</a:t>
            </a:r>
            <a:r>
              <a:rPr lang="en-US" b="1" smtClean="0"/>
              <a:t>[</a:t>
            </a:r>
            <a:r>
              <a:rPr lang="en-US" b="1" i="1" smtClean="0"/>
              <a:t>i,j</a:t>
            </a:r>
            <a:r>
              <a:rPr lang="en-US" b="1" smtClean="0"/>
              <a:t>]=weight of a shortest path from </a:t>
            </a:r>
            <a:r>
              <a:rPr lang="en-US" b="1" i="1" smtClean="0"/>
              <a:t>v</a:t>
            </a:r>
            <a:r>
              <a:rPr lang="en-US" b="1" i="1" baseline="-25000" smtClean="0"/>
              <a:t>i</a:t>
            </a:r>
            <a:r>
              <a:rPr lang="en-US" b="1" smtClean="0"/>
              <a:t> to </a:t>
            </a:r>
            <a:r>
              <a:rPr lang="en-US" b="1" i="1" smtClean="0"/>
              <a:t>v</a:t>
            </a:r>
            <a:r>
              <a:rPr lang="en-US" b="1" i="1" baseline="-25000" smtClean="0"/>
              <a:t>j</a:t>
            </a:r>
            <a:r>
              <a:rPr lang="en-US" b="1" smtClean="0"/>
              <a:t> using only vertices from {</a:t>
            </a:r>
            <a:r>
              <a:rPr lang="en-US" b="1" i="1" smtClean="0"/>
              <a:t>v</a:t>
            </a:r>
            <a:r>
              <a:rPr lang="en-US" b="1" baseline="-25000" smtClean="0"/>
              <a:t>1</a:t>
            </a:r>
            <a:r>
              <a:rPr lang="en-US" b="1" smtClean="0"/>
              <a:t>,</a:t>
            </a:r>
            <a:r>
              <a:rPr lang="en-US" b="1" i="1" smtClean="0"/>
              <a:t>v</a:t>
            </a:r>
            <a:r>
              <a:rPr lang="en-US" b="1" baseline="-25000" smtClean="0"/>
              <a:t>2</a:t>
            </a:r>
            <a:r>
              <a:rPr lang="en-US" b="1" smtClean="0"/>
              <a:t>,…,</a:t>
            </a:r>
            <a:r>
              <a:rPr lang="en-US" b="1" i="1" smtClean="0"/>
              <a:t>v</a:t>
            </a:r>
            <a:r>
              <a:rPr lang="en-US" b="1" i="1" baseline="-25000" smtClean="0"/>
              <a:t>k</a:t>
            </a:r>
            <a:r>
              <a:rPr lang="en-US" b="1" smtClean="0"/>
              <a:t>} as intermediate vertices in the path</a:t>
            </a:r>
            <a:br>
              <a:rPr lang="en-US" b="1" smtClean="0"/>
            </a:br>
            <a:endParaRPr lang="en-US" b="1" smtClean="0"/>
          </a:p>
          <a:p>
            <a:pPr lvl="1"/>
            <a:r>
              <a:rPr lang="en-US" b="1" i="1" smtClean="0"/>
              <a:t>D</a:t>
            </a:r>
            <a:r>
              <a:rPr lang="en-US" b="1" baseline="30000" smtClean="0"/>
              <a:t>(0)</a:t>
            </a:r>
            <a:r>
              <a:rPr lang="en-US" b="1" smtClean="0"/>
              <a:t>=</a:t>
            </a:r>
            <a:r>
              <a:rPr lang="en-US" b="1" i="1" smtClean="0"/>
              <a:t>W</a:t>
            </a:r>
            <a:endParaRPr lang="en-US" b="1" smtClean="0"/>
          </a:p>
          <a:p>
            <a:pPr lvl="1"/>
            <a:r>
              <a:rPr lang="en-US" b="1" i="1" smtClean="0"/>
              <a:t>D</a:t>
            </a:r>
            <a:r>
              <a:rPr lang="en-US" b="1" baseline="30000" smtClean="0"/>
              <a:t>(</a:t>
            </a:r>
            <a:r>
              <a:rPr lang="en-US" b="1" i="1" baseline="30000" smtClean="0"/>
              <a:t>n</a:t>
            </a:r>
            <a:r>
              <a:rPr lang="en-US" b="1" baseline="30000" smtClean="0"/>
              <a:t>)</a:t>
            </a:r>
            <a:r>
              <a:rPr lang="en-US" b="1" smtClean="0"/>
              <a:t>=</a:t>
            </a:r>
            <a:r>
              <a:rPr lang="en-US" b="1" i="1" smtClean="0"/>
              <a:t>D</a:t>
            </a:r>
            <a:r>
              <a:rPr lang="en-US" b="1" smtClean="0"/>
              <a:t> which is the goal matrix</a:t>
            </a:r>
          </a:p>
          <a:p>
            <a:endParaRPr lang="en-US" b="1" smtClean="0"/>
          </a:p>
          <a:p>
            <a:r>
              <a:rPr lang="en-US" b="1" smtClean="0"/>
              <a:t>How do we compute </a:t>
            </a:r>
            <a:r>
              <a:rPr lang="en-US" b="1" i="1" smtClean="0"/>
              <a:t>D</a:t>
            </a:r>
            <a:r>
              <a:rPr lang="en-US" b="1" baseline="30000" smtClean="0"/>
              <a:t>(</a:t>
            </a:r>
            <a:r>
              <a:rPr lang="en-US" b="1" i="1" baseline="30000" smtClean="0"/>
              <a:t>k</a:t>
            </a:r>
            <a:r>
              <a:rPr lang="en-US" b="1" baseline="30000" smtClean="0"/>
              <a:t>) </a:t>
            </a:r>
            <a:r>
              <a:rPr lang="en-US" b="1" smtClean="0"/>
              <a:t>from </a:t>
            </a:r>
            <a:r>
              <a:rPr lang="en-US" b="1" i="1" smtClean="0"/>
              <a:t>D</a:t>
            </a:r>
            <a:r>
              <a:rPr lang="en-US" b="1" baseline="30000" smtClean="0"/>
              <a:t>(</a:t>
            </a:r>
            <a:r>
              <a:rPr lang="en-US" b="1" i="1" baseline="30000" smtClean="0"/>
              <a:t>k</a:t>
            </a:r>
            <a:r>
              <a:rPr lang="en-US" b="1" baseline="30000" smtClean="0"/>
              <a:t>-1)</a:t>
            </a:r>
            <a:r>
              <a:rPr lang="en-US" b="1" smtClean="0"/>
              <a:t> ?</a:t>
            </a:r>
          </a:p>
          <a:p>
            <a:endParaRPr lang="en-US" b="1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914400"/>
          </a:xfrm>
          <a:noFill/>
        </p:spPr>
        <p:txBody>
          <a:bodyPr/>
          <a:lstStyle/>
          <a:p>
            <a:r>
              <a:rPr lang="en-US" b="1" dirty="0" smtClean="0"/>
              <a:t>The Recursive Definition:</a:t>
            </a:r>
            <a:endParaRPr lang="en-US" b="1" baseline="30000" dirty="0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1"/>
            <a:ext cx="8458200" cy="2438399"/>
          </a:xfrm>
          <a:noFill/>
        </p:spPr>
        <p:txBody>
          <a:bodyPr>
            <a:normAutofit fontScale="77500" lnSpcReduction="20000"/>
          </a:bodyPr>
          <a:lstStyle/>
          <a:p>
            <a:pPr>
              <a:buFontTx/>
              <a:buNone/>
            </a:pPr>
            <a:r>
              <a:rPr lang="en-US" b="1" dirty="0" smtClean="0"/>
              <a:t>Case 1: A shortest path from </a:t>
            </a:r>
            <a:r>
              <a:rPr lang="en-US" b="1" i="1" dirty="0" smtClean="0"/>
              <a:t>v</a:t>
            </a:r>
            <a:r>
              <a:rPr lang="en-US" b="1" i="1" baseline="-25000" dirty="0" smtClean="0"/>
              <a:t>i</a:t>
            </a:r>
            <a:r>
              <a:rPr lang="en-US" b="1" dirty="0" smtClean="0"/>
              <a:t> to </a:t>
            </a:r>
            <a:r>
              <a:rPr lang="en-US" b="1" i="1" dirty="0" err="1" smtClean="0"/>
              <a:t>v</a:t>
            </a:r>
            <a:r>
              <a:rPr lang="en-US" b="1" i="1" baseline="-25000" dirty="0" err="1" smtClean="0"/>
              <a:t>j</a:t>
            </a:r>
            <a:r>
              <a:rPr lang="en-US" b="1" dirty="0" smtClean="0"/>
              <a:t> restricted to using only vertices from {</a:t>
            </a:r>
            <a:r>
              <a:rPr lang="en-US" b="1" i="1" dirty="0" smtClean="0"/>
              <a:t>v</a:t>
            </a:r>
            <a:r>
              <a:rPr lang="en-US" b="1" baseline="-25000" dirty="0" smtClean="0"/>
              <a:t>1</a:t>
            </a:r>
            <a:r>
              <a:rPr lang="en-US" b="1" dirty="0" smtClean="0"/>
              <a:t>,</a:t>
            </a:r>
            <a:r>
              <a:rPr lang="en-US" b="1" i="1" dirty="0" smtClean="0"/>
              <a:t>v</a:t>
            </a:r>
            <a:r>
              <a:rPr lang="en-US" b="1" baseline="-25000" dirty="0" smtClean="0"/>
              <a:t>2</a:t>
            </a:r>
            <a:r>
              <a:rPr lang="en-US" b="1" dirty="0" smtClean="0"/>
              <a:t>,…,</a:t>
            </a:r>
            <a:r>
              <a:rPr lang="en-US" b="1" i="1" dirty="0" err="1" smtClean="0"/>
              <a:t>v</a:t>
            </a:r>
            <a:r>
              <a:rPr lang="en-US" b="1" i="1" baseline="-25000" dirty="0" err="1" smtClean="0"/>
              <a:t>k</a:t>
            </a:r>
            <a:r>
              <a:rPr lang="en-US" b="1" dirty="0" smtClean="0"/>
              <a:t>} as intermediate vertices does not use </a:t>
            </a:r>
            <a:r>
              <a:rPr lang="en-US" b="1" i="1" dirty="0" err="1" smtClean="0"/>
              <a:t>v</a:t>
            </a:r>
            <a:r>
              <a:rPr lang="en-US" b="1" i="1" baseline="-25000" dirty="0" err="1" smtClean="0"/>
              <a:t>k</a:t>
            </a:r>
            <a:r>
              <a:rPr lang="en-US" b="1" dirty="0" smtClean="0"/>
              <a:t>.        Then </a:t>
            </a:r>
            <a:r>
              <a:rPr lang="en-US" b="1" i="1" dirty="0" smtClean="0"/>
              <a:t>D</a:t>
            </a:r>
            <a:r>
              <a:rPr lang="en-US" b="1" baseline="30000" dirty="0" smtClean="0"/>
              <a:t>(</a:t>
            </a:r>
            <a:r>
              <a:rPr lang="en-US" b="1" i="1" baseline="30000" dirty="0" smtClean="0"/>
              <a:t>k</a:t>
            </a:r>
            <a:r>
              <a:rPr lang="en-US" b="1" baseline="30000" dirty="0" smtClean="0"/>
              <a:t>)</a:t>
            </a:r>
            <a:r>
              <a:rPr lang="en-US" b="1" dirty="0" smtClean="0"/>
              <a:t>[</a:t>
            </a:r>
            <a:r>
              <a:rPr lang="en-US" b="1" i="1" dirty="0" err="1" smtClean="0"/>
              <a:t>i,j</a:t>
            </a:r>
            <a:r>
              <a:rPr lang="en-US" b="1" dirty="0" smtClean="0"/>
              <a:t>]= </a:t>
            </a:r>
            <a:r>
              <a:rPr lang="en-US" b="1" i="1" dirty="0" smtClean="0"/>
              <a:t>D</a:t>
            </a:r>
            <a:r>
              <a:rPr lang="en-US" b="1" baseline="30000" dirty="0" smtClean="0"/>
              <a:t>(</a:t>
            </a:r>
            <a:r>
              <a:rPr lang="en-US" b="1" i="1" baseline="30000" dirty="0" smtClean="0"/>
              <a:t>k</a:t>
            </a:r>
            <a:r>
              <a:rPr lang="en-US" b="1" baseline="30000" dirty="0" smtClean="0"/>
              <a:t>-1)</a:t>
            </a:r>
            <a:r>
              <a:rPr lang="en-US" b="1" dirty="0" smtClean="0"/>
              <a:t>[</a:t>
            </a:r>
            <a:r>
              <a:rPr lang="en-US" b="1" i="1" dirty="0" err="1" smtClean="0"/>
              <a:t>i,j</a:t>
            </a:r>
            <a:r>
              <a:rPr lang="en-US" b="1" dirty="0" smtClean="0"/>
              <a:t>].</a:t>
            </a:r>
            <a:br>
              <a:rPr lang="en-US" b="1" dirty="0" smtClean="0"/>
            </a:b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Case 2: A shortest path from </a:t>
            </a:r>
            <a:r>
              <a:rPr lang="en-US" b="1" i="1" dirty="0" smtClean="0"/>
              <a:t>v</a:t>
            </a:r>
            <a:r>
              <a:rPr lang="en-US" b="1" i="1" baseline="-25000" dirty="0" smtClean="0"/>
              <a:t>i</a:t>
            </a:r>
            <a:r>
              <a:rPr lang="en-US" b="1" dirty="0" smtClean="0"/>
              <a:t> to </a:t>
            </a:r>
            <a:r>
              <a:rPr lang="en-US" b="1" i="1" dirty="0" err="1" smtClean="0"/>
              <a:t>v</a:t>
            </a:r>
            <a:r>
              <a:rPr lang="en-US" b="1" i="1" baseline="-25000" dirty="0" err="1" smtClean="0"/>
              <a:t>j</a:t>
            </a:r>
            <a:r>
              <a:rPr lang="en-US" b="1" i="1" dirty="0" smtClean="0"/>
              <a:t> </a:t>
            </a:r>
            <a:r>
              <a:rPr lang="en-US" b="1" dirty="0" smtClean="0"/>
              <a:t>restricted to using only vertices from {</a:t>
            </a:r>
            <a:r>
              <a:rPr lang="en-US" b="1" i="1" dirty="0" smtClean="0"/>
              <a:t>v</a:t>
            </a:r>
            <a:r>
              <a:rPr lang="en-US" b="1" baseline="-25000" dirty="0" smtClean="0"/>
              <a:t>1</a:t>
            </a:r>
            <a:r>
              <a:rPr lang="en-US" b="1" dirty="0" smtClean="0"/>
              <a:t>,</a:t>
            </a:r>
            <a:r>
              <a:rPr lang="en-US" b="1" i="1" dirty="0" smtClean="0"/>
              <a:t>v</a:t>
            </a:r>
            <a:r>
              <a:rPr lang="en-US" b="1" baseline="-25000" dirty="0" smtClean="0"/>
              <a:t>2</a:t>
            </a:r>
            <a:r>
              <a:rPr lang="en-US" b="1" dirty="0" smtClean="0"/>
              <a:t>,…,</a:t>
            </a:r>
            <a:r>
              <a:rPr lang="en-US" b="1" i="1" dirty="0" err="1" smtClean="0"/>
              <a:t>v</a:t>
            </a:r>
            <a:r>
              <a:rPr lang="en-US" b="1" i="1" baseline="-25000" dirty="0" err="1" smtClean="0"/>
              <a:t>k</a:t>
            </a:r>
            <a:r>
              <a:rPr lang="en-US" b="1" dirty="0" smtClean="0"/>
              <a:t>} as intermediate vertices does use </a:t>
            </a:r>
            <a:r>
              <a:rPr lang="en-US" b="1" dirty="0" err="1" smtClean="0"/>
              <a:t>v</a:t>
            </a:r>
            <a:r>
              <a:rPr lang="en-US" b="1" baseline="-25000" dirty="0" err="1" smtClean="0"/>
              <a:t>k</a:t>
            </a:r>
            <a:r>
              <a:rPr lang="en-US" b="1" dirty="0" smtClean="0"/>
              <a:t>.   Then </a:t>
            </a:r>
            <a:r>
              <a:rPr lang="en-US" b="1" i="1" dirty="0" smtClean="0"/>
              <a:t>D</a:t>
            </a:r>
            <a:r>
              <a:rPr lang="en-US" b="1" baseline="30000" dirty="0" smtClean="0"/>
              <a:t>(</a:t>
            </a:r>
            <a:r>
              <a:rPr lang="en-US" b="1" i="1" baseline="30000" dirty="0" smtClean="0"/>
              <a:t>k</a:t>
            </a:r>
            <a:r>
              <a:rPr lang="en-US" b="1" baseline="30000" dirty="0" smtClean="0"/>
              <a:t>)</a:t>
            </a:r>
            <a:r>
              <a:rPr lang="en-US" b="1" dirty="0" smtClean="0"/>
              <a:t>[</a:t>
            </a:r>
            <a:r>
              <a:rPr lang="en-US" b="1" i="1" dirty="0" err="1" smtClean="0"/>
              <a:t>i,j</a:t>
            </a:r>
            <a:r>
              <a:rPr lang="en-US" b="1" dirty="0" smtClean="0"/>
              <a:t>]=</a:t>
            </a:r>
            <a:r>
              <a:rPr lang="en-US" b="1" i="1" dirty="0" smtClean="0"/>
              <a:t> D</a:t>
            </a:r>
            <a:r>
              <a:rPr lang="en-US" b="1" baseline="30000" dirty="0" smtClean="0"/>
              <a:t>(</a:t>
            </a:r>
            <a:r>
              <a:rPr lang="en-US" b="1" i="1" baseline="30000" dirty="0" smtClean="0"/>
              <a:t>k</a:t>
            </a:r>
            <a:r>
              <a:rPr lang="en-US" b="1" baseline="30000" dirty="0" smtClean="0"/>
              <a:t>-1)</a:t>
            </a:r>
            <a:r>
              <a:rPr lang="en-US" b="1" dirty="0" smtClean="0"/>
              <a:t>[</a:t>
            </a:r>
            <a:r>
              <a:rPr lang="en-US" b="1" i="1" dirty="0" err="1" smtClean="0"/>
              <a:t>i,k</a:t>
            </a:r>
            <a:r>
              <a:rPr lang="en-US" b="1" dirty="0" smtClean="0"/>
              <a:t>]+ </a:t>
            </a:r>
            <a:r>
              <a:rPr lang="en-US" b="1" i="1" dirty="0" smtClean="0"/>
              <a:t>D</a:t>
            </a:r>
            <a:r>
              <a:rPr lang="en-US" b="1" baseline="30000" dirty="0" smtClean="0"/>
              <a:t>(</a:t>
            </a:r>
            <a:r>
              <a:rPr lang="en-US" b="1" i="1" baseline="30000" dirty="0" smtClean="0"/>
              <a:t>k</a:t>
            </a:r>
            <a:r>
              <a:rPr lang="en-US" b="1" baseline="30000" dirty="0" smtClean="0"/>
              <a:t>-1)</a:t>
            </a:r>
            <a:r>
              <a:rPr lang="en-US" b="1" dirty="0" smtClean="0"/>
              <a:t>[</a:t>
            </a:r>
            <a:r>
              <a:rPr lang="en-US" b="1" i="1" dirty="0" err="1" smtClean="0"/>
              <a:t>k</a:t>
            </a:r>
            <a:r>
              <a:rPr lang="en-US" b="1" dirty="0" err="1" smtClean="0"/>
              <a:t>,</a:t>
            </a:r>
            <a:r>
              <a:rPr lang="en-US" b="1" i="1" dirty="0" err="1" smtClean="0"/>
              <a:t>j</a:t>
            </a:r>
            <a:r>
              <a:rPr lang="en-US" b="1" dirty="0" smtClean="0"/>
              <a:t>].</a:t>
            </a:r>
          </a:p>
          <a:p>
            <a:endParaRPr lang="en-US" b="1" dirty="0" smtClean="0"/>
          </a:p>
        </p:txBody>
      </p:sp>
      <p:sp>
        <p:nvSpPr>
          <p:cNvPr id="7173" name="Oval 5"/>
          <p:cNvSpPr>
            <a:spLocks noChangeArrowheads="1"/>
          </p:cNvSpPr>
          <p:nvPr/>
        </p:nvSpPr>
        <p:spPr bwMode="auto">
          <a:xfrm>
            <a:off x="990600" y="5230813"/>
            <a:ext cx="506413" cy="4032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4" name="Oval 6"/>
          <p:cNvSpPr>
            <a:spLocks noChangeArrowheads="1"/>
          </p:cNvSpPr>
          <p:nvPr/>
        </p:nvSpPr>
        <p:spPr bwMode="auto">
          <a:xfrm>
            <a:off x="3886200" y="4087813"/>
            <a:ext cx="506413" cy="4032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Oval 7"/>
          <p:cNvSpPr>
            <a:spLocks noChangeArrowheads="1"/>
          </p:cNvSpPr>
          <p:nvPr/>
        </p:nvSpPr>
        <p:spPr bwMode="auto">
          <a:xfrm>
            <a:off x="6708775" y="5029200"/>
            <a:ext cx="508000" cy="4032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990600" y="5230813"/>
            <a:ext cx="506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i="1">
                <a:latin typeface="Arial" charset="0"/>
              </a:rPr>
              <a:t>V</a:t>
            </a:r>
            <a:r>
              <a:rPr lang="en-US" sz="2000" i="1" baseline="-25000">
                <a:latin typeface="Arial" charset="0"/>
              </a:rPr>
              <a:t>i</a:t>
            </a:r>
            <a:endParaRPr lang="en-US" sz="2000" i="1">
              <a:latin typeface="Arial" charset="0"/>
            </a:endParaRPr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6708775" y="5080000"/>
            <a:ext cx="447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i="1">
                <a:latin typeface="Arial" charset="0"/>
              </a:rPr>
              <a:t>V</a:t>
            </a:r>
            <a:r>
              <a:rPr lang="en-US" sz="2000" i="1" baseline="-25000">
                <a:latin typeface="Arial" charset="0"/>
              </a:rPr>
              <a:t>j</a:t>
            </a:r>
            <a:endParaRPr lang="en-US" sz="1800" i="1">
              <a:latin typeface="Arial" charset="0"/>
            </a:endParaRPr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3886200" y="4087813"/>
            <a:ext cx="579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i="1">
                <a:latin typeface="Arial" charset="0"/>
              </a:rPr>
              <a:t>V</a:t>
            </a:r>
            <a:r>
              <a:rPr lang="en-US" sz="2000" i="1" baseline="-25000">
                <a:latin typeface="Arial" charset="0"/>
              </a:rPr>
              <a:t>k</a:t>
            </a:r>
            <a:endParaRPr lang="en-US" sz="2000" i="1">
              <a:latin typeface="Arial" charset="0"/>
            </a:endParaRPr>
          </a:p>
        </p:txBody>
      </p:sp>
      <p:sp>
        <p:nvSpPr>
          <p:cNvPr id="7179" name="Freeform 11"/>
          <p:cNvSpPr>
            <a:spLocks/>
          </p:cNvSpPr>
          <p:nvPr/>
        </p:nvSpPr>
        <p:spPr bwMode="auto">
          <a:xfrm>
            <a:off x="1497013" y="5297488"/>
            <a:ext cx="5267325" cy="282575"/>
          </a:xfrm>
          <a:custGeom>
            <a:avLst/>
            <a:gdLst>
              <a:gd name="T0" fmla="*/ 0 w 3492"/>
              <a:gd name="T1" fmla="*/ 150 h 202"/>
              <a:gd name="T2" fmla="*/ 305 w 3492"/>
              <a:gd name="T3" fmla="*/ 45 h 202"/>
              <a:gd name="T4" fmla="*/ 720 w 3492"/>
              <a:gd name="T5" fmla="*/ 174 h 202"/>
              <a:gd name="T6" fmla="*/ 1332 w 3492"/>
              <a:gd name="T7" fmla="*/ 18 h 202"/>
              <a:gd name="T8" fmla="*/ 1860 w 3492"/>
              <a:gd name="T9" fmla="*/ 198 h 202"/>
              <a:gd name="T10" fmla="*/ 2316 w 3492"/>
              <a:gd name="T11" fmla="*/ 42 h 202"/>
              <a:gd name="T12" fmla="*/ 2724 w 3492"/>
              <a:gd name="T13" fmla="*/ 174 h 202"/>
              <a:gd name="T14" fmla="*/ 3132 w 3492"/>
              <a:gd name="T15" fmla="*/ 18 h 202"/>
              <a:gd name="T16" fmla="*/ 3492 w 3492"/>
              <a:gd name="T17" fmla="*/ 66 h 20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492"/>
              <a:gd name="T28" fmla="*/ 0 h 202"/>
              <a:gd name="T29" fmla="*/ 3492 w 3492"/>
              <a:gd name="T30" fmla="*/ 202 h 20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492" h="202">
                <a:moveTo>
                  <a:pt x="0" y="150"/>
                </a:moveTo>
                <a:cubicBezTo>
                  <a:pt x="51" y="135"/>
                  <a:pt x="185" y="41"/>
                  <a:pt x="305" y="45"/>
                </a:cubicBezTo>
                <a:cubicBezTo>
                  <a:pt x="425" y="49"/>
                  <a:pt x="549" y="178"/>
                  <a:pt x="720" y="174"/>
                </a:cubicBezTo>
                <a:cubicBezTo>
                  <a:pt x="891" y="170"/>
                  <a:pt x="1142" y="14"/>
                  <a:pt x="1332" y="18"/>
                </a:cubicBezTo>
                <a:cubicBezTo>
                  <a:pt x="1522" y="22"/>
                  <a:pt x="1696" y="194"/>
                  <a:pt x="1860" y="198"/>
                </a:cubicBezTo>
                <a:cubicBezTo>
                  <a:pt x="2024" y="202"/>
                  <a:pt x="2172" y="46"/>
                  <a:pt x="2316" y="42"/>
                </a:cubicBezTo>
                <a:cubicBezTo>
                  <a:pt x="2460" y="38"/>
                  <a:pt x="2588" y="178"/>
                  <a:pt x="2724" y="174"/>
                </a:cubicBezTo>
                <a:cubicBezTo>
                  <a:pt x="2860" y="170"/>
                  <a:pt x="3004" y="36"/>
                  <a:pt x="3132" y="18"/>
                </a:cubicBezTo>
                <a:cubicBezTo>
                  <a:pt x="3260" y="0"/>
                  <a:pt x="3417" y="56"/>
                  <a:pt x="3492" y="66"/>
                </a:cubicBezTo>
              </a:path>
            </a:pathLst>
          </a:cu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2487613" y="5834063"/>
            <a:ext cx="57007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Shortest Path using intermediate vertices { </a:t>
            </a:r>
            <a:r>
              <a:rPr lang="en-US" sz="1800" i="1">
                <a:latin typeface="Arial" charset="0"/>
              </a:rPr>
              <a:t>V</a:t>
            </a:r>
            <a:r>
              <a:rPr lang="en-US" sz="1800" baseline="-25000">
                <a:latin typeface="Arial" charset="0"/>
              </a:rPr>
              <a:t>1</a:t>
            </a:r>
            <a:r>
              <a:rPr lang="en-US" sz="1800" i="1" baseline="-25000">
                <a:latin typeface="Arial" charset="0"/>
              </a:rPr>
              <a:t>, . . .  </a:t>
            </a:r>
            <a:r>
              <a:rPr lang="en-US" sz="1800" i="1">
                <a:latin typeface="Arial" charset="0"/>
              </a:rPr>
              <a:t>V</a:t>
            </a:r>
            <a:r>
              <a:rPr lang="en-US" sz="1800" i="1" baseline="-25000">
                <a:latin typeface="Arial" charset="0"/>
              </a:rPr>
              <a:t>k</a:t>
            </a:r>
            <a:r>
              <a:rPr lang="en-US" sz="1800" baseline="-25000">
                <a:latin typeface="Arial" charset="0"/>
              </a:rPr>
              <a:t> -1 </a:t>
            </a:r>
            <a:r>
              <a:rPr lang="en-US" sz="1800">
                <a:latin typeface="Arial" charset="0"/>
              </a:rPr>
              <a:t>}</a:t>
            </a:r>
          </a:p>
        </p:txBody>
      </p:sp>
      <p:sp>
        <p:nvSpPr>
          <p:cNvPr id="7181" name="Line 13"/>
          <p:cNvSpPr>
            <a:spLocks noChangeShapeType="1"/>
          </p:cNvSpPr>
          <p:nvPr/>
        </p:nvSpPr>
        <p:spPr bwMode="auto">
          <a:xfrm flipV="1">
            <a:off x="3306763" y="5565775"/>
            <a:ext cx="652462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2" name="Freeform 14"/>
          <p:cNvSpPr>
            <a:spLocks/>
          </p:cNvSpPr>
          <p:nvPr/>
        </p:nvSpPr>
        <p:spPr bwMode="auto">
          <a:xfrm>
            <a:off x="1352550" y="4222750"/>
            <a:ext cx="2533650" cy="1008063"/>
          </a:xfrm>
          <a:custGeom>
            <a:avLst/>
            <a:gdLst>
              <a:gd name="T0" fmla="*/ 0 w 1680"/>
              <a:gd name="T1" fmla="*/ 720 h 720"/>
              <a:gd name="T2" fmla="*/ 192 w 1680"/>
              <a:gd name="T3" fmla="*/ 576 h 720"/>
              <a:gd name="T4" fmla="*/ 480 w 1680"/>
              <a:gd name="T5" fmla="*/ 576 h 720"/>
              <a:gd name="T6" fmla="*/ 720 w 1680"/>
              <a:gd name="T7" fmla="*/ 492 h 720"/>
              <a:gd name="T8" fmla="*/ 936 w 1680"/>
              <a:gd name="T9" fmla="*/ 264 h 720"/>
              <a:gd name="T10" fmla="*/ 1224 w 1680"/>
              <a:gd name="T11" fmla="*/ 180 h 720"/>
              <a:gd name="T12" fmla="*/ 1512 w 1680"/>
              <a:gd name="T13" fmla="*/ 168 h 720"/>
              <a:gd name="T14" fmla="*/ 1680 w 1680"/>
              <a:gd name="T15" fmla="*/ 0 h 72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680"/>
              <a:gd name="T25" fmla="*/ 0 h 720"/>
              <a:gd name="T26" fmla="*/ 1680 w 1680"/>
              <a:gd name="T27" fmla="*/ 720 h 72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680" h="720">
                <a:moveTo>
                  <a:pt x="0" y="720"/>
                </a:moveTo>
                <a:cubicBezTo>
                  <a:pt x="56" y="660"/>
                  <a:pt x="112" y="600"/>
                  <a:pt x="192" y="576"/>
                </a:cubicBezTo>
                <a:cubicBezTo>
                  <a:pt x="272" y="552"/>
                  <a:pt x="392" y="590"/>
                  <a:pt x="480" y="576"/>
                </a:cubicBezTo>
                <a:cubicBezTo>
                  <a:pt x="568" y="562"/>
                  <a:pt x="644" y="544"/>
                  <a:pt x="720" y="492"/>
                </a:cubicBezTo>
                <a:cubicBezTo>
                  <a:pt x="796" y="440"/>
                  <a:pt x="852" y="316"/>
                  <a:pt x="936" y="264"/>
                </a:cubicBezTo>
                <a:cubicBezTo>
                  <a:pt x="1020" y="212"/>
                  <a:pt x="1128" y="196"/>
                  <a:pt x="1224" y="180"/>
                </a:cubicBezTo>
                <a:cubicBezTo>
                  <a:pt x="1320" y="164"/>
                  <a:pt x="1436" y="198"/>
                  <a:pt x="1512" y="168"/>
                </a:cubicBezTo>
                <a:cubicBezTo>
                  <a:pt x="1588" y="138"/>
                  <a:pt x="1645" y="35"/>
                  <a:pt x="168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Freeform 16"/>
          <p:cNvSpPr>
            <a:spLocks/>
          </p:cNvSpPr>
          <p:nvPr/>
        </p:nvSpPr>
        <p:spPr bwMode="auto">
          <a:xfrm>
            <a:off x="4392613" y="4275138"/>
            <a:ext cx="2587625" cy="703262"/>
          </a:xfrm>
          <a:custGeom>
            <a:avLst/>
            <a:gdLst>
              <a:gd name="T0" fmla="*/ 0 w 1716"/>
              <a:gd name="T1" fmla="*/ 10 h 502"/>
              <a:gd name="T2" fmla="*/ 276 w 1716"/>
              <a:gd name="T3" fmla="*/ 34 h 502"/>
              <a:gd name="T4" fmla="*/ 372 w 1716"/>
              <a:gd name="T5" fmla="*/ 214 h 502"/>
              <a:gd name="T6" fmla="*/ 576 w 1716"/>
              <a:gd name="T7" fmla="*/ 250 h 502"/>
              <a:gd name="T8" fmla="*/ 780 w 1716"/>
              <a:gd name="T9" fmla="*/ 262 h 502"/>
              <a:gd name="T10" fmla="*/ 936 w 1716"/>
              <a:gd name="T11" fmla="*/ 370 h 502"/>
              <a:gd name="T12" fmla="*/ 1128 w 1716"/>
              <a:gd name="T13" fmla="*/ 334 h 502"/>
              <a:gd name="T14" fmla="*/ 1200 w 1716"/>
              <a:gd name="T15" fmla="*/ 250 h 502"/>
              <a:gd name="T16" fmla="*/ 1356 w 1716"/>
              <a:gd name="T17" fmla="*/ 262 h 502"/>
              <a:gd name="T18" fmla="*/ 1356 w 1716"/>
              <a:gd name="T19" fmla="*/ 286 h 502"/>
              <a:gd name="T20" fmla="*/ 1404 w 1716"/>
              <a:gd name="T21" fmla="*/ 442 h 502"/>
              <a:gd name="T22" fmla="*/ 1560 w 1716"/>
              <a:gd name="T23" fmla="*/ 490 h 502"/>
              <a:gd name="T24" fmla="*/ 1716 w 1716"/>
              <a:gd name="T25" fmla="*/ 502 h 50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16"/>
              <a:gd name="T40" fmla="*/ 0 h 502"/>
              <a:gd name="T41" fmla="*/ 1716 w 1716"/>
              <a:gd name="T42" fmla="*/ 502 h 50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16" h="502">
                <a:moveTo>
                  <a:pt x="0" y="10"/>
                </a:moveTo>
                <a:cubicBezTo>
                  <a:pt x="46" y="14"/>
                  <a:pt x="214" y="0"/>
                  <a:pt x="276" y="34"/>
                </a:cubicBezTo>
                <a:cubicBezTo>
                  <a:pt x="338" y="68"/>
                  <a:pt x="322" y="178"/>
                  <a:pt x="372" y="214"/>
                </a:cubicBezTo>
                <a:cubicBezTo>
                  <a:pt x="422" y="250"/>
                  <a:pt x="508" y="242"/>
                  <a:pt x="576" y="250"/>
                </a:cubicBezTo>
                <a:cubicBezTo>
                  <a:pt x="644" y="258"/>
                  <a:pt x="720" y="242"/>
                  <a:pt x="780" y="262"/>
                </a:cubicBezTo>
                <a:cubicBezTo>
                  <a:pt x="840" y="282"/>
                  <a:pt x="878" y="358"/>
                  <a:pt x="936" y="370"/>
                </a:cubicBezTo>
                <a:cubicBezTo>
                  <a:pt x="994" y="382"/>
                  <a:pt x="1084" y="354"/>
                  <a:pt x="1128" y="334"/>
                </a:cubicBezTo>
                <a:cubicBezTo>
                  <a:pt x="1172" y="314"/>
                  <a:pt x="1162" y="262"/>
                  <a:pt x="1200" y="250"/>
                </a:cubicBezTo>
                <a:cubicBezTo>
                  <a:pt x="1238" y="238"/>
                  <a:pt x="1330" y="256"/>
                  <a:pt x="1356" y="262"/>
                </a:cubicBezTo>
                <a:cubicBezTo>
                  <a:pt x="1382" y="268"/>
                  <a:pt x="1348" y="256"/>
                  <a:pt x="1356" y="286"/>
                </a:cubicBezTo>
                <a:cubicBezTo>
                  <a:pt x="1364" y="316"/>
                  <a:pt x="1370" y="408"/>
                  <a:pt x="1404" y="442"/>
                </a:cubicBezTo>
                <a:cubicBezTo>
                  <a:pt x="1438" y="476"/>
                  <a:pt x="1508" y="480"/>
                  <a:pt x="1560" y="490"/>
                </a:cubicBezTo>
                <a:cubicBezTo>
                  <a:pt x="1612" y="500"/>
                  <a:pt x="1684" y="500"/>
                  <a:pt x="1716" y="502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4" name="Line 18"/>
          <p:cNvSpPr>
            <a:spLocks noChangeShapeType="1"/>
          </p:cNvSpPr>
          <p:nvPr/>
        </p:nvSpPr>
        <p:spPr bwMode="auto">
          <a:xfrm flipV="1">
            <a:off x="4343400" y="4164013"/>
            <a:ext cx="2892425" cy="269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5" name="Text Box 21"/>
          <p:cNvSpPr txBox="1">
            <a:spLocks noChangeArrowheads="1"/>
          </p:cNvSpPr>
          <p:nvPr/>
        </p:nvSpPr>
        <p:spPr bwMode="auto">
          <a:xfrm>
            <a:off x="247650" y="3810000"/>
            <a:ext cx="432435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Arial" charset="0"/>
              </a:rPr>
              <a:t>Shortest path using intermediate vertices</a:t>
            </a:r>
            <a:br>
              <a:rPr lang="en-US" sz="1800" dirty="0">
                <a:latin typeface="Arial" charset="0"/>
              </a:rPr>
            </a:br>
            <a:r>
              <a:rPr lang="en-US" sz="1800" dirty="0">
                <a:latin typeface="Arial" charset="0"/>
              </a:rPr>
              <a:t>{</a:t>
            </a:r>
            <a:r>
              <a:rPr lang="en-US" sz="1800" i="1" dirty="0">
                <a:latin typeface="Arial" charset="0"/>
              </a:rPr>
              <a:t>V</a:t>
            </a:r>
            <a:r>
              <a:rPr lang="en-US" sz="1800" baseline="-25000" dirty="0">
                <a:latin typeface="Arial" charset="0"/>
              </a:rPr>
              <a:t>1</a:t>
            </a:r>
            <a:r>
              <a:rPr lang="en-US" sz="1800" i="1" dirty="0">
                <a:latin typeface="Arial" charset="0"/>
              </a:rPr>
              <a:t>, . . .  </a:t>
            </a:r>
            <a:r>
              <a:rPr lang="en-US" sz="1800" i="1" dirty="0" err="1">
                <a:latin typeface="Arial" charset="0"/>
              </a:rPr>
              <a:t>V</a:t>
            </a:r>
            <a:r>
              <a:rPr lang="en-US" sz="1800" i="1" baseline="-25000" dirty="0" err="1">
                <a:latin typeface="Arial" charset="0"/>
              </a:rPr>
              <a:t>k</a:t>
            </a:r>
            <a:r>
              <a:rPr lang="en-US" sz="1800" baseline="30000" dirty="0">
                <a:latin typeface="Arial" charset="0"/>
              </a:rPr>
              <a:t> </a:t>
            </a:r>
            <a:r>
              <a:rPr lang="en-US" sz="1800" dirty="0">
                <a:latin typeface="Arial" charset="0"/>
              </a:rPr>
              <a:t>}</a:t>
            </a:r>
            <a:endParaRPr lang="en-US" sz="1800" baseline="-25000" dirty="0">
              <a:latin typeface="Arial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52400"/>
            <a:ext cx="7772400" cy="1143000"/>
          </a:xfrm>
          <a:noFill/>
        </p:spPr>
        <p:txBody>
          <a:bodyPr/>
          <a:lstStyle/>
          <a:p>
            <a:r>
              <a:rPr lang="en-US" b="1" dirty="0" smtClean="0"/>
              <a:t>The recursive definition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19200"/>
            <a:ext cx="7772400" cy="2209800"/>
          </a:xfrm>
          <a:noFill/>
        </p:spPr>
        <p:txBody>
          <a:bodyPr>
            <a:normAutofit fontScale="85000" lnSpcReduction="10000"/>
          </a:bodyPr>
          <a:lstStyle/>
          <a:p>
            <a:r>
              <a:rPr lang="en-US" b="1" smtClean="0"/>
              <a:t>Since </a:t>
            </a:r>
            <a:br>
              <a:rPr lang="en-US" b="1" smtClean="0"/>
            </a:br>
            <a:r>
              <a:rPr lang="en-US" b="1" smtClean="0"/>
              <a:t>	</a:t>
            </a:r>
            <a:r>
              <a:rPr lang="en-US" b="1" i="1" smtClean="0"/>
              <a:t>D</a:t>
            </a:r>
            <a:r>
              <a:rPr lang="en-US" b="1" baseline="30000" smtClean="0"/>
              <a:t>(</a:t>
            </a:r>
            <a:r>
              <a:rPr lang="en-US" b="1" i="1" baseline="30000" smtClean="0"/>
              <a:t>k</a:t>
            </a:r>
            <a:r>
              <a:rPr lang="en-US" b="1" baseline="30000" smtClean="0"/>
              <a:t>)</a:t>
            </a:r>
            <a:r>
              <a:rPr lang="en-US" b="1" smtClean="0"/>
              <a:t>[</a:t>
            </a:r>
            <a:r>
              <a:rPr lang="en-US" b="1" i="1" smtClean="0"/>
              <a:t>i,j</a:t>
            </a:r>
            <a:r>
              <a:rPr lang="en-US" b="1" smtClean="0"/>
              <a:t>]= </a:t>
            </a:r>
            <a:r>
              <a:rPr lang="en-US" b="1" i="1" smtClean="0"/>
              <a:t>D</a:t>
            </a:r>
            <a:r>
              <a:rPr lang="en-US" b="1" baseline="30000" smtClean="0"/>
              <a:t>(</a:t>
            </a:r>
            <a:r>
              <a:rPr lang="en-US" b="1" i="1" baseline="30000" smtClean="0"/>
              <a:t>k</a:t>
            </a:r>
            <a:r>
              <a:rPr lang="en-US" b="1" baseline="30000" smtClean="0"/>
              <a:t>-1)</a:t>
            </a:r>
            <a:r>
              <a:rPr lang="en-US" b="1" smtClean="0"/>
              <a:t>[</a:t>
            </a:r>
            <a:r>
              <a:rPr lang="en-US" b="1" i="1" smtClean="0"/>
              <a:t>i,j</a:t>
            </a:r>
            <a:r>
              <a:rPr lang="en-US" b="1" smtClean="0"/>
              <a:t>] or</a:t>
            </a:r>
            <a:br>
              <a:rPr lang="en-US" b="1" smtClean="0"/>
            </a:br>
            <a:r>
              <a:rPr lang="en-US" b="1" smtClean="0"/>
              <a:t>	</a:t>
            </a:r>
            <a:r>
              <a:rPr lang="en-US" b="1" i="1" smtClean="0"/>
              <a:t>D</a:t>
            </a:r>
            <a:r>
              <a:rPr lang="en-US" b="1" baseline="30000" smtClean="0"/>
              <a:t>(</a:t>
            </a:r>
            <a:r>
              <a:rPr lang="en-US" b="1" i="1" baseline="30000" smtClean="0"/>
              <a:t>k</a:t>
            </a:r>
            <a:r>
              <a:rPr lang="en-US" b="1" baseline="30000" smtClean="0"/>
              <a:t>)</a:t>
            </a:r>
            <a:r>
              <a:rPr lang="en-US" b="1" smtClean="0"/>
              <a:t>[</a:t>
            </a:r>
            <a:r>
              <a:rPr lang="en-US" b="1" i="1" smtClean="0"/>
              <a:t>i,j</a:t>
            </a:r>
            <a:r>
              <a:rPr lang="en-US" b="1" smtClean="0"/>
              <a:t>]=</a:t>
            </a:r>
            <a:r>
              <a:rPr lang="en-US" b="1" i="1" smtClean="0"/>
              <a:t> D</a:t>
            </a:r>
            <a:r>
              <a:rPr lang="en-US" b="1" baseline="30000" smtClean="0"/>
              <a:t>(</a:t>
            </a:r>
            <a:r>
              <a:rPr lang="en-US" b="1" i="1" baseline="30000" smtClean="0"/>
              <a:t>k</a:t>
            </a:r>
            <a:r>
              <a:rPr lang="en-US" b="1" baseline="30000" smtClean="0"/>
              <a:t>-1)</a:t>
            </a:r>
            <a:r>
              <a:rPr lang="en-US" b="1" smtClean="0"/>
              <a:t>[</a:t>
            </a:r>
            <a:r>
              <a:rPr lang="en-US" b="1" i="1" smtClean="0"/>
              <a:t>i,k</a:t>
            </a:r>
            <a:r>
              <a:rPr lang="en-US" b="1" smtClean="0"/>
              <a:t>]+ </a:t>
            </a:r>
            <a:r>
              <a:rPr lang="en-US" b="1" i="1" smtClean="0"/>
              <a:t>D</a:t>
            </a:r>
            <a:r>
              <a:rPr lang="en-US" b="1" baseline="30000" smtClean="0"/>
              <a:t>(</a:t>
            </a:r>
            <a:r>
              <a:rPr lang="en-US" b="1" i="1" baseline="30000" smtClean="0"/>
              <a:t>k</a:t>
            </a:r>
            <a:r>
              <a:rPr lang="en-US" b="1" baseline="30000" smtClean="0"/>
              <a:t>-1)</a:t>
            </a:r>
            <a:r>
              <a:rPr lang="en-US" b="1" smtClean="0"/>
              <a:t>[</a:t>
            </a:r>
            <a:r>
              <a:rPr lang="en-US" b="1" i="1" smtClean="0"/>
              <a:t>k</a:t>
            </a:r>
            <a:r>
              <a:rPr lang="en-US" b="1" smtClean="0"/>
              <a:t>,</a:t>
            </a:r>
            <a:r>
              <a:rPr lang="en-US" b="1" i="1" smtClean="0"/>
              <a:t>j</a:t>
            </a:r>
            <a:r>
              <a:rPr lang="en-US" b="1" smtClean="0"/>
              <a:t>].</a:t>
            </a:r>
            <a:br>
              <a:rPr lang="en-US" b="1" smtClean="0"/>
            </a:br>
            <a:r>
              <a:rPr lang="en-US" b="1" smtClean="0"/>
              <a:t>We conclude: </a:t>
            </a:r>
            <a:br>
              <a:rPr lang="en-US" b="1" smtClean="0"/>
            </a:br>
            <a:r>
              <a:rPr lang="en-US" b="1" smtClean="0"/>
              <a:t>	 </a:t>
            </a:r>
            <a:r>
              <a:rPr lang="en-US" b="1" i="1" smtClean="0"/>
              <a:t>D</a:t>
            </a:r>
            <a:r>
              <a:rPr lang="en-US" b="1" baseline="30000" smtClean="0"/>
              <a:t>(</a:t>
            </a:r>
            <a:r>
              <a:rPr lang="en-US" b="1" i="1" baseline="30000" smtClean="0"/>
              <a:t>k</a:t>
            </a:r>
            <a:r>
              <a:rPr lang="en-US" b="1" baseline="30000" smtClean="0"/>
              <a:t>)</a:t>
            </a:r>
            <a:r>
              <a:rPr lang="en-US" b="1" smtClean="0"/>
              <a:t>[</a:t>
            </a:r>
            <a:r>
              <a:rPr lang="en-US" b="1" i="1" smtClean="0"/>
              <a:t>i,j</a:t>
            </a:r>
            <a:r>
              <a:rPr lang="en-US" b="1" smtClean="0"/>
              <a:t>]= min{ </a:t>
            </a:r>
            <a:r>
              <a:rPr lang="en-US" b="1" i="1" smtClean="0"/>
              <a:t>D</a:t>
            </a:r>
            <a:r>
              <a:rPr lang="en-US" b="1" baseline="30000" smtClean="0"/>
              <a:t>(</a:t>
            </a:r>
            <a:r>
              <a:rPr lang="en-US" b="1" i="1" baseline="30000" smtClean="0"/>
              <a:t>k</a:t>
            </a:r>
            <a:r>
              <a:rPr lang="en-US" b="1" baseline="30000" smtClean="0"/>
              <a:t>-1)</a:t>
            </a:r>
            <a:r>
              <a:rPr lang="en-US" b="1" smtClean="0"/>
              <a:t>[</a:t>
            </a:r>
            <a:r>
              <a:rPr lang="en-US" b="1" i="1" smtClean="0"/>
              <a:t>i,j</a:t>
            </a:r>
            <a:r>
              <a:rPr lang="en-US" b="1" smtClean="0"/>
              <a:t>], </a:t>
            </a:r>
            <a:r>
              <a:rPr lang="en-US" b="1" i="1" smtClean="0"/>
              <a:t>D</a:t>
            </a:r>
            <a:r>
              <a:rPr lang="en-US" b="1" baseline="30000" smtClean="0"/>
              <a:t>(</a:t>
            </a:r>
            <a:r>
              <a:rPr lang="en-US" b="1" i="1" baseline="30000" smtClean="0"/>
              <a:t>k</a:t>
            </a:r>
            <a:r>
              <a:rPr lang="en-US" b="1" baseline="30000" smtClean="0"/>
              <a:t>-1)</a:t>
            </a:r>
            <a:r>
              <a:rPr lang="en-US" b="1" smtClean="0"/>
              <a:t>[</a:t>
            </a:r>
            <a:r>
              <a:rPr lang="en-US" b="1" i="1" smtClean="0"/>
              <a:t>i,k</a:t>
            </a:r>
            <a:r>
              <a:rPr lang="en-US" b="1" smtClean="0"/>
              <a:t>]+ </a:t>
            </a:r>
            <a:r>
              <a:rPr lang="en-US" b="1" i="1" smtClean="0"/>
              <a:t>D</a:t>
            </a:r>
            <a:r>
              <a:rPr lang="en-US" b="1" baseline="30000" smtClean="0"/>
              <a:t>(</a:t>
            </a:r>
            <a:r>
              <a:rPr lang="en-US" b="1" i="1" baseline="30000" smtClean="0"/>
              <a:t>k</a:t>
            </a:r>
            <a:r>
              <a:rPr lang="en-US" b="1" baseline="30000" smtClean="0"/>
              <a:t>-1)</a:t>
            </a:r>
            <a:r>
              <a:rPr lang="en-US" b="1" smtClean="0"/>
              <a:t>[</a:t>
            </a:r>
            <a:r>
              <a:rPr lang="en-US" b="1" i="1" smtClean="0"/>
              <a:t>k,j</a:t>
            </a:r>
            <a:r>
              <a:rPr lang="en-US" b="1" smtClean="0"/>
              <a:t>] }.</a:t>
            </a:r>
          </a:p>
        </p:txBody>
      </p:sp>
      <p:sp>
        <p:nvSpPr>
          <p:cNvPr id="8197" name="Oval 5"/>
          <p:cNvSpPr>
            <a:spLocks noChangeArrowheads="1"/>
          </p:cNvSpPr>
          <p:nvPr/>
        </p:nvSpPr>
        <p:spPr bwMode="auto">
          <a:xfrm>
            <a:off x="1143000" y="5049838"/>
            <a:ext cx="506413" cy="4032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Oval 6"/>
          <p:cNvSpPr>
            <a:spLocks noChangeArrowheads="1"/>
          </p:cNvSpPr>
          <p:nvPr/>
        </p:nvSpPr>
        <p:spPr bwMode="auto">
          <a:xfrm>
            <a:off x="4038600" y="3906838"/>
            <a:ext cx="506413" cy="4032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9" name="Oval 7"/>
          <p:cNvSpPr>
            <a:spLocks noChangeArrowheads="1"/>
          </p:cNvSpPr>
          <p:nvPr/>
        </p:nvSpPr>
        <p:spPr bwMode="auto">
          <a:xfrm>
            <a:off x="6861175" y="4848225"/>
            <a:ext cx="508000" cy="4032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1143000" y="5049838"/>
            <a:ext cx="506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i="1">
                <a:latin typeface="Arial" charset="0"/>
              </a:rPr>
              <a:t>V</a:t>
            </a:r>
            <a:r>
              <a:rPr lang="en-US" sz="2000" i="1" baseline="-25000">
                <a:latin typeface="Arial" charset="0"/>
              </a:rPr>
              <a:t>i</a:t>
            </a:r>
            <a:endParaRPr lang="en-US" sz="2000" i="1">
              <a:latin typeface="Arial" charset="0"/>
            </a:endParaRPr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6861175" y="4899025"/>
            <a:ext cx="447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i="1">
                <a:latin typeface="Arial" charset="0"/>
              </a:rPr>
              <a:t>V</a:t>
            </a:r>
            <a:r>
              <a:rPr lang="en-US" sz="2000" i="1" baseline="-25000">
                <a:latin typeface="Arial" charset="0"/>
              </a:rPr>
              <a:t>j</a:t>
            </a:r>
            <a:endParaRPr lang="en-US" sz="1800" i="1">
              <a:latin typeface="Arial" charset="0"/>
            </a:endParaRP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4038600" y="3906838"/>
            <a:ext cx="579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i="1">
                <a:latin typeface="Arial" charset="0"/>
              </a:rPr>
              <a:t>V</a:t>
            </a:r>
            <a:r>
              <a:rPr lang="en-US" sz="2000" i="1" baseline="-25000">
                <a:latin typeface="Arial" charset="0"/>
              </a:rPr>
              <a:t>k</a:t>
            </a:r>
            <a:endParaRPr lang="en-US" sz="2000" i="1">
              <a:latin typeface="Arial" charset="0"/>
            </a:endParaRPr>
          </a:p>
        </p:txBody>
      </p:sp>
      <p:sp>
        <p:nvSpPr>
          <p:cNvPr id="8203" name="Freeform 11"/>
          <p:cNvSpPr>
            <a:spLocks/>
          </p:cNvSpPr>
          <p:nvPr/>
        </p:nvSpPr>
        <p:spPr bwMode="auto">
          <a:xfrm>
            <a:off x="1649413" y="5116513"/>
            <a:ext cx="5267325" cy="282575"/>
          </a:xfrm>
          <a:custGeom>
            <a:avLst/>
            <a:gdLst>
              <a:gd name="T0" fmla="*/ 0 w 3492"/>
              <a:gd name="T1" fmla="*/ 150 h 202"/>
              <a:gd name="T2" fmla="*/ 305 w 3492"/>
              <a:gd name="T3" fmla="*/ 45 h 202"/>
              <a:gd name="T4" fmla="*/ 720 w 3492"/>
              <a:gd name="T5" fmla="*/ 174 h 202"/>
              <a:gd name="T6" fmla="*/ 1332 w 3492"/>
              <a:gd name="T7" fmla="*/ 18 h 202"/>
              <a:gd name="T8" fmla="*/ 1860 w 3492"/>
              <a:gd name="T9" fmla="*/ 198 h 202"/>
              <a:gd name="T10" fmla="*/ 2316 w 3492"/>
              <a:gd name="T11" fmla="*/ 42 h 202"/>
              <a:gd name="T12" fmla="*/ 2724 w 3492"/>
              <a:gd name="T13" fmla="*/ 174 h 202"/>
              <a:gd name="T14" fmla="*/ 3132 w 3492"/>
              <a:gd name="T15" fmla="*/ 18 h 202"/>
              <a:gd name="T16" fmla="*/ 3492 w 3492"/>
              <a:gd name="T17" fmla="*/ 66 h 20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492"/>
              <a:gd name="T28" fmla="*/ 0 h 202"/>
              <a:gd name="T29" fmla="*/ 3492 w 3492"/>
              <a:gd name="T30" fmla="*/ 202 h 20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492" h="202">
                <a:moveTo>
                  <a:pt x="0" y="150"/>
                </a:moveTo>
                <a:cubicBezTo>
                  <a:pt x="51" y="135"/>
                  <a:pt x="185" y="41"/>
                  <a:pt x="305" y="45"/>
                </a:cubicBezTo>
                <a:cubicBezTo>
                  <a:pt x="425" y="49"/>
                  <a:pt x="549" y="178"/>
                  <a:pt x="720" y="174"/>
                </a:cubicBezTo>
                <a:cubicBezTo>
                  <a:pt x="891" y="170"/>
                  <a:pt x="1142" y="14"/>
                  <a:pt x="1332" y="18"/>
                </a:cubicBezTo>
                <a:cubicBezTo>
                  <a:pt x="1522" y="22"/>
                  <a:pt x="1696" y="194"/>
                  <a:pt x="1860" y="198"/>
                </a:cubicBezTo>
                <a:cubicBezTo>
                  <a:pt x="2024" y="202"/>
                  <a:pt x="2172" y="46"/>
                  <a:pt x="2316" y="42"/>
                </a:cubicBezTo>
                <a:cubicBezTo>
                  <a:pt x="2460" y="38"/>
                  <a:pt x="2588" y="178"/>
                  <a:pt x="2724" y="174"/>
                </a:cubicBezTo>
                <a:cubicBezTo>
                  <a:pt x="2860" y="170"/>
                  <a:pt x="3004" y="36"/>
                  <a:pt x="3132" y="18"/>
                </a:cubicBezTo>
                <a:cubicBezTo>
                  <a:pt x="3260" y="0"/>
                  <a:pt x="3417" y="56"/>
                  <a:pt x="3492" y="66"/>
                </a:cubicBezTo>
              </a:path>
            </a:pathLst>
          </a:cu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2640013" y="5653088"/>
            <a:ext cx="57007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Shortest Path using intermediate vertices { </a:t>
            </a:r>
            <a:r>
              <a:rPr lang="en-US" sz="1800" i="1">
                <a:latin typeface="Arial" charset="0"/>
              </a:rPr>
              <a:t>V</a:t>
            </a:r>
            <a:r>
              <a:rPr lang="en-US" sz="1800" baseline="-25000">
                <a:latin typeface="Arial" charset="0"/>
              </a:rPr>
              <a:t>1</a:t>
            </a:r>
            <a:r>
              <a:rPr lang="en-US" sz="1800" i="1" baseline="-25000">
                <a:latin typeface="Arial" charset="0"/>
              </a:rPr>
              <a:t>, . . .  </a:t>
            </a:r>
            <a:r>
              <a:rPr lang="en-US" sz="1800" i="1">
                <a:latin typeface="Arial" charset="0"/>
              </a:rPr>
              <a:t>V</a:t>
            </a:r>
            <a:r>
              <a:rPr lang="en-US" sz="1800" i="1" baseline="-25000">
                <a:latin typeface="Arial" charset="0"/>
              </a:rPr>
              <a:t>k</a:t>
            </a:r>
            <a:r>
              <a:rPr lang="en-US" sz="1800" baseline="-25000">
                <a:latin typeface="Arial" charset="0"/>
              </a:rPr>
              <a:t> -1 </a:t>
            </a:r>
            <a:r>
              <a:rPr lang="en-US" sz="1800">
                <a:latin typeface="Arial" charset="0"/>
              </a:rPr>
              <a:t>}</a:t>
            </a:r>
          </a:p>
        </p:txBody>
      </p:sp>
      <p:sp>
        <p:nvSpPr>
          <p:cNvPr id="8205" name="Line 13"/>
          <p:cNvSpPr>
            <a:spLocks noChangeShapeType="1"/>
          </p:cNvSpPr>
          <p:nvPr/>
        </p:nvSpPr>
        <p:spPr bwMode="auto">
          <a:xfrm flipV="1">
            <a:off x="3459163" y="5384800"/>
            <a:ext cx="652462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6" name="Freeform 14"/>
          <p:cNvSpPr>
            <a:spLocks/>
          </p:cNvSpPr>
          <p:nvPr/>
        </p:nvSpPr>
        <p:spPr bwMode="auto">
          <a:xfrm>
            <a:off x="1504950" y="4041775"/>
            <a:ext cx="2533650" cy="1008063"/>
          </a:xfrm>
          <a:custGeom>
            <a:avLst/>
            <a:gdLst>
              <a:gd name="T0" fmla="*/ 0 w 1680"/>
              <a:gd name="T1" fmla="*/ 720 h 720"/>
              <a:gd name="T2" fmla="*/ 192 w 1680"/>
              <a:gd name="T3" fmla="*/ 576 h 720"/>
              <a:gd name="T4" fmla="*/ 480 w 1680"/>
              <a:gd name="T5" fmla="*/ 576 h 720"/>
              <a:gd name="T6" fmla="*/ 720 w 1680"/>
              <a:gd name="T7" fmla="*/ 492 h 720"/>
              <a:gd name="T8" fmla="*/ 936 w 1680"/>
              <a:gd name="T9" fmla="*/ 264 h 720"/>
              <a:gd name="T10" fmla="*/ 1224 w 1680"/>
              <a:gd name="T11" fmla="*/ 180 h 720"/>
              <a:gd name="T12" fmla="*/ 1512 w 1680"/>
              <a:gd name="T13" fmla="*/ 168 h 720"/>
              <a:gd name="T14" fmla="*/ 1680 w 1680"/>
              <a:gd name="T15" fmla="*/ 0 h 72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680"/>
              <a:gd name="T25" fmla="*/ 0 h 720"/>
              <a:gd name="T26" fmla="*/ 1680 w 1680"/>
              <a:gd name="T27" fmla="*/ 720 h 72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680" h="720">
                <a:moveTo>
                  <a:pt x="0" y="720"/>
                </a:moveTo>
                <a:cubicBezTo>
                  <a:pt x="56" y="660"/>
                  <a:pt x="112" y="600"/>
                  <a:pt x="192" y="576"/>
                </a:cubicBezTo>
                <a:cubicBezTo>
                  <a:pt x="272" y="552"/>
                  <a:pt x="392" y="590"/>
                  <a:pt x="480" y="576"/>
                </a:cubicBezTo>
                <a:cubicBezTo>
                  <a:pt x="568" y="562"/>
                  <a:pt x="644" y="544"/>
                  <a:pt x="720" y="492"/>
                </a:cubicBezTo>
                <a:cubicBezTo>
                  <a:pt x="796" y="440"/>
                  <a:pt x="852" y="316"/>
                  <a:pt x="936" y="264"/>
                </a:cubicBezTo>
                <a:cubicBezTo>
                  <a:pt x="1020" y="212"/>
                  <a:pt x="1128" y="196"/>
                  <a:pt x="1224" y="180"/>
                </a:cubicBezTo>
                <a:cubicBezTo>
                  <a:pt x="1320" y="164"/>
                  <a:pt x="1436" y="198"/>
                  <a:pt x="1512" y="168"/>
                </a:cubicBezTo>
                <a:cubicBezTo>
                  <a:pt x="1588" y="138"/>
                  <a:pt x="1645" y="35"/>
                  <a:pt x="168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7" name="Freeform 15"/>
          <p:cNvSpPr>
            <a:spLocks/>
          </p:cNvSpPr>
          <p:nvPr/>
        </p:nvSpPr>
        <p:spPr bwMode="auto">
          <a:xfrm>
            <a:off x="4545013" y="4094163"/>
            <a:ext cx="2587625" cy="703262"/>
          </a:xfrm>
          <a:custGeom>
            <a:avLst/>
            <a:gdLst>
              <a:gd name="T0" fmla="*/ 0 w 1716"/>
              <a:gd name="T1" fmla="*/ 10 h 502"/>
              <a:gd name="T2" fmla="*/ 276 w 1716"/>
              <a:gd name="T3" fmla="*/ 34 h 502"/>
              <a:gd name="T4" fmla="*/ 372 w 1716"/>
              <a:gd name="T5" fmla="*/ 214 h 502"/>
              <a:gd name="T6" fmla="*/ 576 w 1716"/>
              <a:gd name="T7" fmla="*/ 250 h 502"/>
              <a:gd name="T8" fmla="*/ 780 w 1716"/>
              <a:gd name="T9" fmla="*/ 262 h 502"/>
              <a:gd name="T10" fmla="*/ 936 w 1716"/>
              <a:gd name="T11" fmla="*/ 370 h 502"/>
              <a:gd name="T12" fmla="*/ 1128 w 1716"/>
              <a:gd name="T13" fmla="*/ 334 h 502"/>
              <a:gd name="T14" fmla="*/ 1200 w 1716"/>
              <a:gd name="T15" fmla="*/ 250 h 502"/>
              <a:gd name="T16" fmla="*/ 1356 w 1716"/>
              <a:gd name="T17" fmla="*/ 262 h 502"/>
              <a:gd name="T18" fmla="*/ 1356 w 1716"/>
              <a:gd name="T19" fmla="*/ 286 h 502"/>
              <a:gd name="T20" fmla="*/ 1404 w 1716"/>
              <a:gd name="T21" fmla="*/ 442 h 502"/>
              <a:gd name="T22" fmla="*/ 1560 w 1716"/>
              <a:gd name="T23" fmla="*/ 490 h 502"/>
              <a:gd name="T24" fmla="*/ 1716 w 1716"/>
              <a:gd name="T25" fmla="*/ 502 h 50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16"/>
              <a:gd name="T40" fmla="*/ 0 h 502"/>
              <a:gd name="T41" fmla="*/ 1716 w 1716"/>
              <a:gd name="T42" fmla="*/ 502 h 50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16" h="502">
                <a:moveTo>
                  <a:pt x="0" y="10"/>
                </a:moveTo>
                <a:cubicBezTo>
                  <a:pt x="46" y="14"/>
                  <a:pt x="214" y="0"/>
                  <a:pt x="276" y="34"/>
                </a:cubicBezTo>
                <a:cubicBezTo>
                  <a:pt x="338" y="68"/>
                  <a:pt x="322" y="178"/>
                  <a:pt x="372" y="214"/>
                </a:cubicBezTo>
                <a:cubicBezTo>
                  <a:pt x="422" y="250"/>
                  <a:pt x="508" y="242"/>
                  <a:pt x="576" y="250"/>
                </a:cubicBezTo>
                <a:cubicBezTo>
                  <a:pt x="644" y="258"/>
                  <a:pt x="720" y="242"/>
                  <a:pt x="780" y="262"/>
                </a:cubicBezTo>
                <a:cubicBezTo>
                  <a:pt x="840" y="282"/>
                  <a:pt x="878" y="358"/>
                  <a:pt x="936" y="370"/>
                </a:cubicBezTo>
                <a:cubicBezTo>
                  <a:pt x="994" y="382"/>
                  <a:pt x="1084" y="354"/>
                  <a:pt x="1128" y="334"/>
                </a:cubicBezTo>
                <a:cubicBezTo>
                  <a:pt x="1172" y="314"/>
                  <a:pt x="1162" y="262"/>
                  <a:pt x="1200" y="250"/>
                </a:cubicBezTo>
                <a:cubicBezTo>
                  <a:pt x="1238" y="238"/>
                  <a:pt x="1330" y="256"/>
                  <a:pt x="1356" y="262"/>
                </a:cubicBezTo>
                <a:cubicBezTo>
                  <a:pt x="1382" y="268"/>
                  <a:pt x="1348" y="256"/>
                  <a:pt x="1356" y="286"/>
                </a:cubicBezTo>
                <a:cubicBezTo>
                  <a:pt x="1364" y="316"/>
                  <a:pt x="1370" y="408"/>
                  <a:pt x="1404" y="442"/>
                </a:cubicBezTo>
                <a:cubicBezTo>
                  <a:pt x="1438" y="476"/>
                  <a:pt x="1508" y="480"/>
                  <a:pt x="1560" y="490"/>
                </a:cubicBezTo>
                <a:cubicBezTo>
                  <a:pt x="1612" y="500"/>
                  <a:pt x="1684" y="500"/>
                  <a:pt x="1716" y="502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8" name="Line 18"/>
          <p:cNvSpPr>
            <a:spLocks noChangeShapeType="1"/>
          </p:cNvSpPr>
          <p:nvPr/>
        </p:nvSpPr>
        <p:spPr bwMode="auto">
          <a:xfrm flipH="1" flipV="1">
            <a:off x="1524000" y="4038600"/>
            <a:ext cx="15240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9" name="Line 19"/>
          <p:cNvSpPr>
            <a:spLocks noChangeShapeType="1"/>
          </p:cNvSpPr>
          <p:nvPr/>
        </p:nvSpPr>
        <p:spPr bwMode="auto">
          <a:xfrm flipH="1" flipV="1">
            <a:off x="1600200" y="4038600"/>
            <a:ext cx="48006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0" name="Text Box 20"/>
          <p:cNvSpPr txBox="1">
            <a:spLocks noChangeArrowheads="1"/>
          </p:cNvSpPr>
          <p:nvPr/>
        </p:nvSpPr>
        <p:spPr bwMode="auto">
          <a:xfrm>
            <a:off x="136525" y="3617913"/>
            <a:ext cx="432435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Shortest path using intermediate vertices</a:t>
            </a:r>
            <a:br>
              <a:rPr lang="en-US" sz="1800">
                <a:latin typeface="Arial" charset="0"/>
              </a:rPr>
            </a:br>
            <a:r>
              <a:rPr lang="en-US" sz="1800">
                <a:latin typeface="Arial" charset="0"/>
              </a:rPr>
              <a:t>{</a:t>
            </a:r>
            <a:r>
              <a:rPr lang="en-US" sz="1800" i="1">
                <a:latin typeface="Arial" charset="0"/>
              </a:rPr>
              <a:t>V</a:t>
            </a:r>
            <a:r>
              <a:rPr lang="en-US" sz="1800" baseline="-25000">
                <a:latin typeface="Arial" charset="0"/>
              </a:rPr>
              <a:t>1</a:t>
            </a:r>
            <a:r>
              <a:rPr lang="en-US" sz="1800" i="1">
                <a:latin typeface="Arial" charset="0"/>
              </a:rPr>
              <a:t>, . . .  V</a:t>
            </a:r>
            <a:r>
              <a:rPr lang="en-US" sz="1800" i="1" baseline="-25000">
                <a:latin typeface="Arial" charset="0"/>
              </a:rPr>
              <a:t>k</a:t>
            </a:r>
            <a:r>
              <a:rPr lang="en-US" sz="1800" baseline="30000">
                <a:latin typeface="Arial" charset="0"/>
              </a:rPr>
              <a:t> </a:t>
            </a:r>
            <a:r>
              <a:rPr lang="en-US" sz="1800">
                <a:latin typeface="Arial" charset="0"/>
              </a:rPr>
              <a:t>}</a:t>
            </a:r>
            <a:endParaRPr lang="en-US" sz="1800" baseline="-25000">
              <a:latin typeface="Arial" charset="0"/>
            </a:endParaRPr>
          </a:p>
        </p:txBody>
      </p:sp>
      <p:sp>
        <p:nvSpPr>
          <p:cNvPr id="8211" name="Line 21"/>
          <p:cNvSpPr>
            <a:spLocks noChangeShapeType="1"/>
          </p:cNvSpPr>
          <p:nvPr/>
        </p:nvSpPr>
        <p:spPr bwMode="auto">
          <a:xfrm>
            <a:off x="1600200" y="40386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b="1" smtClean="0"/>
              <a:t>The pointer array P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  <a:noFill/>
        </p:spPr>
        <p:txBody>
          <a:bodyPr>
            <a:normAutofit fontScale="85000" lnSpcReduction="10000"/>
          </a:bodyPr>
          <a:lstStyle/>
          <a:p>
            <a:r>
              <a:rPr lang="en-US" b="1" smtClean="0"/>
              <a:t>Used to enable finding a shortest path</a:t>
            </a:r>
          </a:p>
          <a:p>
            <a:r>
              <a:rPr lang="en-US" b="1" smtClean="0"/>
              <a:t>Initially the array contains 0</a:t>
            </a:r>
            <a:br>
              <a:rPr lang="en-US" b="1" smtClean="0"/>
            </a:br>
            <a:endParaRPr lang="en-US" b="1" smtClean="0"/>
          </a:p>
          <a:p>
            <a:r>
              <a:rPr lang="en-US" b="1" smtClean="0"/>
              <a:t>Each time that a shorter path from </a:t>
            </a:r>
            <a:r>
              <a:rPr lang="en-US" b="1" i="1" smtClean="0"/>
              <a:t>i</a:t>
            </a:r>
            <a:r>
              <a:rPr lang="en-US" b="1" smtClean="0"/>
              <a:t> to </a:t>
            </a:r>
            <a:r>
              <a:rPr lang="en-US" b="1" i="1" smtClean="0"/>
              <a:t>j</a:t>
            </a:r>
            <a:r>
              <a:rPr lang="en-US" b="1" smtClean="0"/>
              <a:t> is found the </a:t>
            </a:r>
            <a:r>
              <a:rPr lang="en-US" b="1" i="1" smtClean="0"/>
              <a:t>k</a:t>
            </a:r>
            <a:r>
              <a:rPr lang="en-US" b="1" smtClean="0"/>
              <a:t> that provided the minimum is saved (highest index node on the path from </a:t>
            </a:r>
            <a:r>
              <a:rPr lang="en-US" b="1" i="1" smtClean="0"/>
              <a:t>i</a:t>
            </a:r>
            <a:r>
              <a:rPr lang="en-US" b="1" smtClean="0"/>
              <a:t> to </a:t>
            </a:r>
            <a:r>
              <a:rPr lang="en-US" b="1" i="1" smtClean="0"/>
              <a:t>j</a:t>
            </a:r>
            <a:r>
              <a:rPr lang="en-US" b="1" smtClean="0"/>
              <a:t>)</a:t>
            </a:r>
            <a:br>
              <a:rPr lang="en-US" b="1" smtClean="0"/>
            </a:br>
            <a:endParaRPr lang="en-US" b="1" smtClean="0"/>
          </a:p>
          <a:p>
            <a:r>
              <a:rPr lang="en-US" b="1" smtClean="0"/>
              <a:t>To print the intermediate nodes on the shortest path a recursive procedure that print the shortest paths from </a:t>
            </a:r>
            <a:r>
              <a:rPr lang="en-US" b="1" i="1" smtClean="0"/>
              <a:t>i</a:t>
            </a:r>
            <a:r>
              <a:rPr lang="en-US" b="1" smtClean="0"/>
              <a:t> and </a:t>
            </a:r>
            <a:r>
              <a:rPr lang="en-US" b="1" i="1" smtClean="0"/>
              <a:t>k</a:t>
            </a:r>
            <a:r>
              <a:rPr lang="en-US" b="1" smtClean="0"/>
              <a:t>, and from </a:t>
            </a:r>
            <a:r>
              <a:rPr lang="en-US" b="1" i="1" smtClean="0"/>
              <a:t>k</a:t>
            </a:r>
            <a:r>
              <a:rPr lang="en-US" b="1" smtClean="0"/>
              <a:t> to </a:t>
            </a:r>
            <a:r>
              <a:rPr lang="en-US" b="1" i="1" smtClean="0"/>
              <a:t>j</a:t>
            </a:r>
            <a:r>
              <a:rPr lang="en-US" b="1" smtClean="0"/>
              <a:t> can be used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52400"/>
            <a:ext cx="7772400" cy="1143000"/>
          </a:xfrm>
        </p:spPr>
        <p:txBody>
          <a:bodyPr>
            <a:normAutofit/>
          </a:bodyPr>
          <a:lstStyle/>
          <a:p>
            <a:r>
              <a:rPr lang="en-US" sz="3500" dirty="0" smtClean="0"/>
              <a:t>Floyd's Algorithm Using n+1 </a:t>
            </a:r>
            <a:r>
              <a:rPr lang="en-US" sz="3500" i="1" dirty="0" smtClean="0"/>
              <a:t>D</a:t>
            </a:r>
            <a:r>
              <a:rPr lang="en-US" sz="3500" dirty="0" smtClean="0"/>
              <a:t> matrices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382000" cy="4572000"/>
          </a:xfrm>
        </p:spPr>
        <p:txBody>
          <a:bodyPr>
            <a:normAutofit fontScale="85000" lnSpcReduction="10000"/>
          </a:bodyPr>
          <a:lstStyle/>
          <a:p>
            <a:pPr>
              <a:buFontTx/>
              <a:buNone/>
            </a:pPr>
            <a:r>
              <a:rPr lang="en-US" smtClean="0"/>
              <a:t>Floyd//Computes shortest distance between all pairs of     //nodes, and saves P to enable finding shortest paths</a:t>
            </a:r>
            <a:br>
              <a:rPr lang="en-US" smtClean="0"/>
            </a:br>
            <a:r>
              <a:rPr lang="en-US" b="1" smtClean="0"/>
              <a:t>1</a:t>
            </a:r>
            <a:r>
              <a:rPr lang="en-US" smtClean="0"/>
              <a:t>. </a:t>
            </a:r>
            <a:r>
              <a:rPr lang="en-US" b="1" i="1" smtClean="0"/>
              <a:t>D</a:t>
            </a:r>
            <a:r>
              <a:rPr lang="en-US" b="1" baseline="30000" smtClean="0"/>
              <a:t>0</a:t>
            </a:r>
            <a:r>
              <a:rPr lang="en-US" b="1" i="1" smtClean="0"/>
              <a:t>  </a:t>
            </a:r>
            <a:r>
              <a:rPr lang="en-US" b="1" smtClean="0">
                <a:sym typeface="Symbol" pitchFamily="18" charset="2"/>
              </a:rPr>
              <a:t> </a:t>
            </a:r>
            <a:r>
              <a:rPr lang="en-US" b="1" i="1" smtClean="0">
                <a:sym typeface="Symbol" pitchFamily="18" charset="2"/>
              </a:rPr>
              <a:t>W   </a:t>
            </a:r>
            <a:r>
              <a:rPr lang="en-US" smtClean="0">
                <a:sym typeface="Symbol" pitchFamily="18" charset="2"/>
              </a:rPr>
              <a:t>// initialize </a:t>
            </a:r>
            <a:r>
              <a:rPr lang="en-US" i="1" smtClean="0">
                <a:sym typeface="Symbol" pitchFamily="18" charset="2"/>
              </a:rPr>
              <a:t>D</a:t>
            </a:r>
            <a:r>
              <a:rPr lang="en-US" smtClean="0">
                <a:sym typeface="Symbol" pitchFamily="18" charset="2"/>
              </a:rPr>
              <a:t> array to </a:t>
            </a:r>
            <a:r>
              <a:rPr lang="en-US" i="1" smtClean="0">
                <a:sym typeface="Symbol" pitchFamily="18" charset="2"/>
              </a:rPr>
              <a:t>W </a:t>
            </a:r>
            <a:r>
              <a:rPr lang="en-US" smtClean="0">
                <a:sym typeface="Symbol" pitchFamily="18" charset="2"/>
              </a:rPr>
              <a:t>[ ]</a:t>
            </a:r>
            <a:r>
              <a:rPr lang="en-US" b="1" i="1" smtClean="0">
                <a:sym typeface="Symbol" pitchFamily="18" charset="2"/>
              </a:rPr>
              <a:t/>
            </a:r>
            <a:br>
              <a:rPr lang="en-US" b="1" i="1" smtClean="0">
                <a:sym typeface="Symbol" pitchFamily="18" charset="2"/>
              </a:rPr>
            </a:br>
            <a:r>
              <a:rPr lang="en-US" b="1" smtClean="0">
                <a:sym typeface="Symbol" pitchFamily="18" charset="2"/>
              </a:rPr>
              <a:t>2. </a:t>
            </a:r>
            <a:r>
              <a:rPr lang="en-US" b="1" i="1" smtClean="0">
                <a:sym typeface="Symbol" pitchFamily="18" charset="2"/>
              </a:rPr>
              <a:t>P </a:t>
            </a:r>
            <a:r>
              <a:rPr lang="en-US" b="1" smtClean="0">
                <a:sym typeface="Symbol" pitchFamily="18" charset="2"/>
              </a:rPr>
              <a:t></a:t>
            </a:r>
            <a:r>
              <a:rPr lang="en-US" i="1" smtClean="0">
                <a:sym typeface="Symbol" pitchFamily="18" charset="2"/>
              </a:rPr>
              <a:t> </a:t>
            </a:r>
            <a:r>
              <a:rPr lang="en-US" smtClean="0">
                <a:sym typeface="Symbol" pitchFamily="18" charset="2"/>
              </a:rPr>
              <a:t>0     // initialize P array to [0]</a:t>
            </a:r>
            <a:r>
              <a:rPr lang="en-US" i="1" smtClean="0">
                <a:sym typeface="Symbol" pitchFamily="18" charset="2"/>
              </a:rPr>
              <a:t/>
            </a:r>
            <a:br>
              <a:rPr lang="en-US" i="1" smtClean="0">
                <a:sym typeface="Symbol" pitchFamily="18" charset="2"/>
              </a:rPr>
            </a:br>
            <a:r>
              <a:rPr lang="en-US" b="1" smtClean="0">
                <a:sym typeface="Symbol" pitchFamily="18" charset="2"/>
              </a:rPr>
              <a:t>3</a:t>
            </a:r>
            <a:r>
              <a:rPr lang="en-US" smtClean="0">
                <a:sym typeface="Symbol" pitchFamily="18" charset="2"/>
              </a:rPr>
              <a:t>. </a:t>
            </a:r>
            <a:r>
              <a:rPr lang="en-US" b="1" smtClean="0">
                <a:sym typeface="Symbol" pitchFamily="18" charset="2"/>
              </a:rPr>
              <a:t>for </a:t>
            </a:r>
            <a:r>
              <a:rPr lang="en-US" b="1" i="1" smtClean="0">
                <a:sym typeface="Symbol" pitchFamily="18" charset="2"/>
              </a:rPr>
              <a:t>k </a:t>
            </a:r>
            <a:r>
              <a:rPr lang="en-US" b="1" smtClean="0">
                <a:sym typeface="Symbol" pitchFamily="18" charset="2"/>
              </a:rPr>
              <a:t> 1 to </a:t>
            </a:r>
            <a:r>
              <a:rPr lang="en-US" b="1" i="1" smtClean="0">
                <a:sym typeface="Symbol" pitchFamily="18" charset="2"/>
              </a:rPr>
              <a:t>n</a:t>
            </a:r>
            <a:br>
              <a:rPr lang="en-US" b="1" i="1" smtClean="0">
                <a:sym typeface="Symbol" pitchFamily="18" charset="2"/>
              </a:rPr>
            </a:br>
            <a:r>
              <a:rPr lang="en-US" b="1" smtClean="0">
                <a:sym typeface="Symbol" pitchFamily="18" charset="2"/>
              </a:rPr>
              <a:t>4.       do for </a:t>
            </a:r>
            <a:r>
              <a:rPr lang="en-US" b="1" i="1" smtClean="0">
                <a:sym typeface="Symbol" pitchFamily="18" charset="2"/>
              </a:rPr>
              <a:t>i </a:t>
            </a:r>
            <a:r>
              <a:rPr lang="en-US" b="1" smtClean="0">
                <a:sym typeface="Symbol" pitchFamily="18" charset="2"/>
              </a:rPr>
              <a:t> 1 to </a:t>
            </a:r>
            <a:r>
              <a:rPr lang="en-US" b="1" i="1" smtClean="0">
                <a:sym typeface="Symbol" pitchFamily="18" charset="2"/>
              </a:rPr>
              <a:t>n</a:t>
            </a:r>
            <a:br>
              <a:rPr lang="en-US" b="1" i="1" smtClean="0">
                <a:sym typeface="Symbol" pitchFamily="18" charset="2"/>
              </a:rPr>
            </a:br>
            <a:r>
              <a:rPr lang="en-US" b="1" smtClean="0">
                <a:sym typeface="Symbol" pitchFamily="18" charset="2"/>
              </a:rPr>
              <a:t>5.            do for </a:t>
            </a:r>
            <a:r>
              <a:rPr lang="en-US" b="1" i="1" smtClean="0">
                <a:sym typeface="Symbol" pitchFamily="18" charset="2"/>
              </a:rPr>
              <a:t>j </a:t>
            </a:r>
            <a:r>
              <a:rPr lang="en-US" b="1" smtClean="0">
                <a:sym typeface="Symbol" pitchFamily="18" charset="2"/>
              </a:rPr>
              <a:t> 1 to </a:t>
            </a:r>
            <a:r>
              <a:rPr lang="en-US" b="1" i="1" smtClean="0">
                <a:sym typeface="Symbol" pitchFamily="18" charset="2"/>
              </a:rPr>
              <a:t>n</a:t>
            </a:r>
            <a:br>
              <a:rPr lang="en-US" b="1" i="1" smtClean="0">
                <a:sym typeface="Symbol" pitchFamily="18" charset="2"/>
              </a:rPr>
            </a:br>
            <a:r>
              <a:rPr lang="en-US" b="1" smtClean="0">
                <a:sym typeface="Symbol" pitchFamily="18" charset="2"/>
              </a:rPr>
              <a:t>6.</a:t>
            </a:r>
            <a:r>
              <a:rPr lang="en-US" b="1" i="1" smtClean="0">
                <a:sym typeface="Symbol" pitchFamily="18" charset="2"/>
              </a:rPr>
              <a:t>                  </a:t>
            </a:r>
            <a:r>
              <a:rPr lang="en-US" b="1" smtClean="0">
                <a:sym typeface="Symbol" pitchFamily="18" charset="2"/>
              </a:rPr>
              <a:t>if (</a:t>
            </a:r>
            <a:r>
              <a:rPr lang="en-US" b="1" i="1" smtClean="0">
                <a:sym typeface="Symbol" pitchFamily="18" charset="2"/>
              </a:rPr>
              <a:t>D</a:t>
            </a:r>
            <a:r>
              <a:rPr lang="en-US" b="1" i="1" baseline="30000" smtClean="0">
                <a:sym typeface="Symbol" pitchFamily="18" charset="2"/>
              </a:rPr>
              <a:t>k</a:t>
            </a:r>
            <a:r>
              <a:rPr lang="en-US" b="1" baseline="30000" smtClean="0">
                <a:sym typeface="Symbol" pitchFamily="18" charset="2"/>
              </a:rPr>
              <a:t>-1</a:t>
            </a:r>
            <a:r>
              <a:rPr lang="en-US" b="1" smtClean="0">
                <a:sym typeface="Symbol" pitchFamily="18" charset="2"/>
              </a:rPr>
              <a:t>[ </a:t>
            </a:r>
            <a:r>
              <a:rPr lang="en-US" b="1" i="1" smtClean="0">
                <a:sym typeface="Symbol" pitchFamily="18" charset="2"/>
              </a:rPr>
              <a:t>i</a:t>
            </a:r>
            <a:r>
              <a:rPr lang="en-US" b="1" smtClean="0">
                <a:sym typeface="Symbol" pitchFamily="18" charset="2"/>
              </a:rPr>
              <a:t>, </a:t>
            </a:r>
            <a:r>
              <a:rPr lang="en-US" b="1" i="1" smtClean="0">
                <a:sym typeface="Symbol" pitchFamily="18" charset="2"/>
              </a:rPr>
              <a:t>j</a:t>
            </a:r>
            <a:r>
              <a:rPr lang="en-US" b="1" smtClean="0">
                <a:sym typeface="Symbol" pitchFamily="18" charset="2"/>
              </a:rPr>
              <a:t> ] &gt; </a:t>
            </a:r>
            <a:r>
              <a:rPr lang="en-US" b="1" i="1" smtClean="0">
                <a:sym typeface="Symbol" pitchFamily="18" charset="2"/>
              </a:rPr>
              <a:t>D</a:t>
            </a:r>
            <a:r>
              <a:rPr lang="en-US" b="1" i="1" baseline="30000" smtClean="0">
                <a:sym typeface="Symbol" pitchFamily="18" charset="2"/>
              </a:rPr>
              <a:t>k</a:t>
            </a:r>
            <a:r>
              <a:rPr lang="en-US" b="1" baseline="30000" smtClean="0">
                <a:sym typeface="Symbol" pitchFamily="18" charset="2"/>
              </a:rPr>
              <a:t>-1</a:t>
            </a:r>
            <a:r>
              <a:rPr lang="en-US" b="1" i="1" smtClean="0">
                <a:sym typeface="Symbol" pitchFamily="18" charset="2"/>
              </a:rPr>
              <a:t> </a:t>
            </a:r>
            <a:r>
              <a:rPr lang="en-US" b="1" smtClean="0">
                <a:sym typeface="Symbol" pitchFamily="18" charset="2"/>
              </a:rPr>
              <a:t>[ </a:t>
            </a:r>
            <a:r>
              <a:rPr lang="en-US" b="1" i="1" smtClean="0">
                <a:sym typeface="Symbol" pitchFamily="18" charset="2"/>
              </a:rPr>
              <a:t>i</a:t>
            </a:r>
            <a:r>
              <a:rPr lang="en-US" b="1" smtClean="0">
                <a:sym typeface="Symbol" pitchFamily="18" charset="2"/>
              </a:rPr>
              <a:t>, </a:t>
            </a:r>
            <a:r>
              <a:rPr lang="en-US" b="1" i="1" smtClean="0">
                <a:sym typeface="Symbol" pitchFamily="18" charset="2"/>
              </a:rPr>
              <a:t>k</a:t>
            </a:r>
            <a:r>
              <a:rPr lang="en-US" b="1" smtClean="0">
                <a:sym typeface="Symbol" pitchFamily="18" charset="2"/>
              </a:rPr>
              <a:t> ] +</a:t>
            </a:r>
            <a:r>
              <a:rPr lang="en-US" b="1" i="1" smtClean="0">
                <a:sym typeface="Symbol" pitchFamily="18" charset="2"/>
              </a:rPr>
              <a:t> D</a:t>
            </a:r>
            <a:r>
              <a:rPr lang="en-US" b="1" i="1" baseline="30000" smtClean="0">
                <a:sym typeface="Symbol" pitchFamily="18" charset="2"/>
              </a:rPr>
              <a:t>k</a:t>
            </a:r>
            <a:r>
              <a:rPr lang="en-US" b="1" baseline="30000" smtClean="0">
                <a:sym typeface="Symbol" pitchFamily="18" charset="2"/>
              </a:rPr>
              <a:t>-1</a:t>
            </a:r>
            <a:r>
              <a:rPr lang="en-US" b="1" i="1" smtClean="0">
                <a:sym typeface="Symbol" pitchFamily="18" charset="2"/>
              </a:rPr>
              <a:t> </a:t>
            </a:r>
            <a:r>
              <a:rPr lang="en-US" b="1" smtClean="0">
                <a:sym typeface="Symbol" pitchFamily="18" charset="2"/>
              </a:rPr>
              <a:t>[ </a:t>
            </a:r>
            <a:r>
              <a:rPr lang="en-US" b="1" i="1" smtClean="0">
                <a:sym typeface="Symbol" pitchFamily="18" charset="2"/>
              </a:rPr>
              <a:t>k</a:t>
            </a:r>
            <a:r>
              <a:rPr lang="en-US" b="1" smtClean="0">
                <a:sym typeface="Symbol" pitchFamily="18" charset="2"/>
              </a:rPr>
              <a:t>, </a:t>
            </a:r>
            <a:r>
              <a:rPr lang="en-US" b="1" i="1" smtClean="0">
                <a:sym typeface="Symbol" pitchFamily="18" charset="2"/>
              </a:rPr>
              <a:t>j</a:t>
            </a:r>
            <a:r>
              <a:rPr lang="en-US" b="1" smtClean="0">
                <a:sym typeface="Symbol" pitchFamily="18" charset="2"/>
              </a:rPr>
              <a:t> ] ) </a:t>
            </a:r>
            <a:br>
              <a:rPr lang="en-US" b="1" smtClean="0">
                <a:sym typeface="Symbol" pitchFamily="18" charset="2"/>
              </a:rPr>
            </a:br>
            <a:r>
              <a:rPr lang="en-US" b="1" smtClean="0">
                <a:sym typeface="Symbol" pitchFamily="18" charset="2"/>
              </a:rPr>
              <a:t>7.		          then  </a:t>
            </a:r>
            <a:r>
              <a:rPr lang="en-US" b="1" i="1" smtClean="0">
                <a:sym typeface="Symbol" pitchFamily="18" charset="2"/>
              </a:rPr>
              <a:t>D</a:t>
            </a:r>
            <a:r>
              <a:rPr lang="en-US" b="1" i="1" baseline="30000" smtClean="0">
                <a:sym typeface="Symbol" pitchFamily="18" charset="2"/>
              </a:rPr>
              <a:t>k</a:t>
            </a:r>
            <a:r>
              <a:rPr lang="en-US" b="1" smtClean="0">
                <a:sym typeface="Symbol" pitchFamily="18" charset="2"/>
              </a:rPr>
              <a:t>[ </a:t>
            </a:r>
            <a:r>
              <a:rPr lang="en-US" b="1" i="1" smtClean="0">
                <a:sym typeface="Symbol" pitchFamily="18" charset="2"/>
              </a:rPr>
              <a:t>i</a:t>
            </a:r>
            <a:r>
              <a:rPr lang="en-US" b="1" smtClean="0">
                <a:sym typeface="Symbol" pitchFamily="18" charset="2"/>
              </a:rPr>
              <a:t>, </a:t>
            </a:r>
            <a:r>
              <a:rPr lang="en-US" b="1" i="1" smtClean="0">
                <a:sym typeface="Symbol" pitchFamily="18" charset="2"/>
              </a:rPr>
              <a:t>j</a:t>
            </a:r>
            <a:r>
              <a:rPr lang="en-US" b="1" smtClean="0">
                <a:sym typeface="Symbol" pitchFamily="18" charset="2"/>
              </a:rPr>
              <a:t> ]  </a:t>
            </a:r>
            <a:r>
              <a:rPr lang="en-US" b="1" i="1" smtClean="0">
                <a:sym typeface="Symbol" pitchFamily="18" charset="2"/>
              </a:rPr>
              <a:t>D</a:t>
            </a:r>
            <a:r>
              <a:rPr lang="en-US" b="1" i="1" baseline="30000" smtClean="0">
                <a:sym typeface="Symbol" pitchFamily="18" charset="2"/>
              </a:rPr>
              <a:t>k</a:t>
            </a:r>
            <a:r>
              <a:rPr lang="en-US" b="1" baseline="30000" smtClean="0">
                <a:sym typeface="Symbol" pitchFamily="18" charset="2"/>
              </a:rPr>
              <a:t>-1</a:t>
            </a:r>
            <a:r>
              <a:rPr lang="en-US" b="1" i="1" smtClean="0">
                <a:sym typeface="Symbol" pitchFamily="18" charset="2"/>
              </a:rPr>
              <a:t> </a:t>
            </a:r>
            <a:r>
              <a:rPr lang="en-US" b="1" smtClean="0">
                <a:sym typeface="Symbol" pitchFamily="18" charset="2"/>
              </a:rPr>
              <a:t>[ </a:t>
            </a:r>
            <a:r>
              <a:rPr lang="en-US" b="1" i="1" smtClean="0">
                <a:sym typeface="Symbol" pitchFamily="18" charset="2"/>
              </a:rPr>
              <a:t>i</a:t>
            </a:r>
            <a:r>
              <a:rPr lang="en-US" b="1" smtClean="0">
                <a:sym typeface="Symbol" pitchFamily="18" charset="2"/>
              </a:rPr>
              <a:t>, </a:t>
            </a:r>
            <a:r>
              <a:rPr lang="en-US" b="1" i="1" smtClean="0">
                <a:sym typeface="Symbol" pitchFamily="18" charset="2"/>
              </a:rPr>
              <a:t>k</a:t>
            </a:r>
            <a:r>
              <a:rPr lang="en-US" b="1" smtClean="0">
                <a:sym typeface="Symbol" pitchFamily="18" charset="2"/>
              </a:rPr>
              <a:t> ] +</a:t>
            </a:r>
            <a:r>
              <a:rPr lang="en-US" b="1" i="1" smtClean="0">
                <a:sym typeface="Symbol" pitchFamily="18" charset="2"/>
              </a:rPr>
              <a:t> D</a:t>
            </a:r>
            <a:r>
              <a:rPr lang="en-US" b="1" i="1" baseline="30000" smtClean="0">
                <a:sym typeface="Symbol" pitchFamily="18" charset="2"/>
              </a:rPr>
              <a:t>k</a:t>
            </a:r>
            <a:r>
              <a:rPr lang="en-US" b="1" baseline="30000" smtClean="0">
                <a:sym typeface="Symbol" pitchFamily="18" charset="2"/>
              </a:rPr>
              <a:t>-1</a:t>
            </a:r>
            <a:r>
              <a:rPr lang="en-US" b="1" i="1" smtClean="0">
                <a:sym typeface="Symbol" pitchFamily="18" charset="2"/>
              </a:rPr>
              <a:t> </a:t>
            </a:r>
            <a:r>
              <a:rPr lang="en-US" b="1" smtClean="0">
                <a:sym typeface="Symbol" pitchFamily="18" charset="2"/>
              </a:rPr>
              <a:t>[ </a:t>
            </a:r>
            <a:r>
              <a:rPr lang="en-US" b="1" i="1" smtClean="0">
                <a:sym typeface="Symbol" pitchFamily="18" charset="2"/>
              </a:rPr>
              <a:t>k</a:t>
            </a:r>
            <a:r>
              <a:rPr lang="en-US" b="1" smtClean="0">
                <a:sym typeface="Symbol" pitchFamily="18" charset="2"/>
              </a:rPr>
              <a:t>, </a:t>
            </a:r>
            <a:r>
              <a:rPr lang="en-US" b="1" i="1" smtClean="0">
                <a:sym typeface="Symbol" pitchFamily="18" charset="2"/>
              </a:rPr>
              <a:t>j</a:t>
            </a:r>
            <a:r>
              <a:rPr lang="en-US" b="1" smtClean="0">
                <a:sym typeface="Symbol" pitchFamily="18" charset="2"/>
              </a:rPr>
              <a:t> ] </a:t>
            </a:r>
            <a:br>
              <a:rPr lang="en-US" b="1" smtClean="0">
                <a:sym typeface="Symbol" pitchFamily="18" charset="2"/>
              </a:rPr>
            </a:br>
            <a:r>
              <a:rPr lang="en-US" b="1" smtClean="0">
                <a:sym typeface="Symbol" pitchFamily="18" charset="2"/>
              </a:rPr>
              <a:t>8.		                    </a:t>
            </a:r>
            <a:r>
              <a:rPr lang="en-US" b="1" i="1" smtClean="0"/>
              <a:t>P</a:t>
            </a:r>
            <a:r>
              <a:rPr lang="en-US" b="1" smtClean="0"/>
              <a:t>[ </a:t>
            </a:r>
            <a:r>
              <a:rPr lang="en-US" b="1" i="1" smtClean="0"/>
              <a:t>i, j</a:t>
            </a:r>
            <a:r>
              <a:rPr lang="en-US" b="1" smtClean="0"/>
              <a:t> ] </a:t>
            </a:r>
            <a:r>
              <a:rPr lang="en-US" b="1" smtClean="0">
                <a:sym typeface="Symbol" pitchFamily="18" charset="2"/>
              </a:rPr>
              <a:t> </a:t>
            </a:r>
            <a:r>
              <a:rPr lang="en-US" b="1" i="1" smtClean="0"/>
              <a:t>k</a:t>
            </a:r>
            <a:r>
              <a:rPr lang="en-US" b="1" smtClean="0"/>
              <a:t>;</a:t>
            </a:r>
            <a:br>
              <a:rPr lang="en-US" b="1" smtClean="0"/>
            </a:br>
            <a:r>
              <a:rPr lang="en-US" b="1" smtClean="0"/>
              <a:t>9.		           else </a:t>
            </a:r>
            <a:r>
              <a:rPr lang="en-US" b="1" i="1" smtClean="0">
                <a:sym typeface="Symbol" pitchFamily="18" charset="2"/>
              </a:rPr>
              <a:t>D</a:t>
            </a:r>
            <a:r>
              <a:rPr lang="en-US" b="1" i="1" baseline="30000" smtClean="0">
                <a:sym typeface="Symbol" pitchFamily="18" charset="2"/>
              </a:rPr>
              <a:t>k</a:t>
            </a:r>
            <a:r>
              <a:rPr lang="en-US" b="1" smtClean="0">
                <a:sym typeface="Symbol" pitchFamily="18" charset="2"/>
              </a:rPr>
              <a:t>[ </a:t>
            </a:r>
            <a:r>
              <a:rPr lang="en-US" b="1" i="1" smtClean="0">
                <a:sym typeface="Symbol" pitchFamily="18" charset="2"/>
              </a:rPr>
              <a:t>i</a:t>
            </a:r>
            <a:r>
              <a:rPr lang="en-US" b="1" smtClean="0">
                <a:sym typeface="Symbol" pitchFamily="18" charset="2"/>
              </a:rPr>
              <a:t>, </a:t>
            </a:r>
            <a:r>
              <a:rPr lang="en-US" b="1" i="1" smtClean="0">
                <a:sym typeface="Symbol" pitchFamily="18" charset="2"/>
              </a:rPr>
              <a:t>j</a:t>
            </a:r>
            <a:r>
              <a:rPr lang="en-US" b="1" smtClean="0">
                <a:sym typeface="Symbol" pitchFamily="18" charset="2"/>
              </a:rPr>
              <a:t> ]  </a:t>
            </a:r>
            <a:r>
              <a:rPr lang="en-US" b="1" i="1" smtClean="0">
                <a:sym typeface="Symbol" pitchFamily="18" charset="2"/>
              </a:rPr>
              <a:t>D</a:t>
            </a:r>
            <a:r>
              <a:rPr lang="en-US" b="1" i="1" baseline="30000" smtClean="0">
                <a:sym typeface="Symbol" pitchFamily="18" charset="2"/>
              </a:rPr>
              <a:t>k</a:t>
            </a:r>
            <a:r>
              <a:rPr lang="en-US" b="1" baseline="30000" smtClean="0">
                <a:sym typeface="Symbol" pitchFamily="18" charset="2"/>
              </a:rPr>
              <a:t>-1</a:t>
            </a:r>
            <a:r>
              <a:rPr lang="en-US" b="1" i="1" smtClean="0">
                <a:sym typeface="Symbol" pitchFamily="18" charset="2"/>
              </a:rPr>
              <a:t> </a:t>
            </a:r>
            <a:r>
              <a:rPr lang="en-US" b="1" smtClean="0">
                <a:sym typeface="Symbol" pitchFamily="18" charset="2"/>
              </a:rPr>
              <a:t>[ </a:t>
            </a:r>
            <a:r>
              <a:rPr lang="en-US" b="1" i="1" smtClean="0">
                <a:sym typeface="Symbol" pitchFamily="18" charset="2"/>
              </a:rPr>
              <a:t>i</a:t>
            </a:r>
            <a:r>
              <a:rPr lang="en-US" b="1" smtClean="0">
                <a:sym typeface="Symbol" pitchFamily="18" charset="2"/>
              </a:rPr>
              <a:t>, </a:t>
            </a:r>
            <a:r>
              <a:rPr lang="en-US" b="1" i="1" smtClean="0">
                <a:sym typeface="Symbol" pitchFamily="18" charset="2"/>
              </a:rPr>
              <a:t>j</a:t>
            </a:r>
            <a:r>
              <a:rPr lang="en-US" b="1" smtClean="0">
                <a:sym typeface="Symbol" pitchFamily="18" charset="2"/>
              </a:rPr>
              <a:t> ] </a:t>
            </a:r>
            <a:endParaRPr lang="en-US" b="1" smtClean="0"/>
          </a:p>
          <a:p>
            <a:pPr>
              <a:buFontTx/>
              <a:buNone/>
            </a:pPr>
            <a:endParaRPr lang="en-US" b="1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925</Words>
  <Application>Microsoft Office PowerPoint</Application>
  <PresentationFormat>On-screen Show (4:3)</PresentationFormat>
  <Paragraphs>429</Paragraphs>
  <Slides>24</Slides>
  <Notes>22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Office Theme</vt:lpstr>
      <vt:lpstr>Microsoft Equation 3.0</vt:lpstr>
      <vt:lpstr>CSE408 All pairs shortest path</vt:lpstr>
      <vt:lpstr>All pairs shortest path</vt:lpstr>
      <vt:lpstr>The weight matrix and the graph</vt:lpstr>
      <vt:lpstr>The subproblems</vt:lpstr>
      <vt:lpstr>The subproblems</vt:lpstr>
      <vt:lpstr>The Recursive Definition:</vt:lpstr>
      <vt:lpstr>The recursive definition</vt:lpstr>
      <vt:lpstr>The pointer array P</vt:lpstr>
      <vt:lpstr>Floyd's Algorithm Using n+1 D matrices</vt:lpstr>
      <vt:lpstr>Example </vt:lpstr>
      <vt:lpstr>k = 1 Vertex 1 can be intermediate node </vt:lpstr>
      <vt:lpstr>k = 2 Vertices 1, 2 can be intermediate</vt:lpstr>
      <vt:lpstr>k = 3 Vertices 1, 2, 3 can be intermediate</vt:lpstr>
      <vt:lpstr>Floyd's Algorithm: Using 2 D matrices</vt:lpstr>
      <vt:lpstr>Can we use only one D matrix?</vt:lpstr>
      <vt:lpstr>The main diagonal values</vt:lpstr>
      <vt:lpstr>The kth column</vt:lpstr>
      <vt:lpstr>The kth row </vt:lpstr>
      <vt:lpstr>Floyd's Algorithm using a single D</vt:lpstr>
      <vt:lpstr>Printing intermediate nodes on shortest path from q to r</vt:lpstr>
      <vt:lpstr>Example</vt:lpstr>
      <vt:lpstr>The final distance matrix and P</vt:lpstr>
      <vt:lpstr>The call tree for Path(1, 4)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CSE408 Design and analysis of algorithms</dc:title>
  <dc:creator>DELL</dc:creator>
  <cp:lastModifiedBy>DELL</cp:lastModifiedBy>
  <cp:revision>80</cp:revision>
  <dcterms:created xsi:type="dcterms:W3CDTF">2014-12-10T04:50:26Z</dcterms:created>
  <dcterms:modified xsi:type="dcterms:W3CDTF">2014-12-17T11:14:34Z</dcterms:modified>
</cp:coreProperties>
</file>