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Shortest Paths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22480D-D537-4809-9487-4B3EBA5A3B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Maximum Flow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30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Residual networks: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Given a flow network and a flow, the </a:t>
            </a:r>
            <a:r>
              <a:rPr lang="en-US" altLang="zh-CN" sz="2800" b="1"/>
              <a:t>residual network</a:t>
            </a:r>
            <a:r>
              <a:rPr lang="en-US" altLang="zh-CN" sz="2800"/>
              <a:t> consists of edges that can admit more net flow.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 G=(V,E) --a flow network  with source s and sink t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 f: a flow in G</a:t>
            </a:r>
            <a:r>
              <a:rPr lang="en-US" altLang="zh-CN" sz="28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ym typeface="Symbol" pitchFamily="18" charset="2"/>
              </a:rPr>
              <a:t>The amount of additional net flow  from u to v before exceeding the capacity c(u,v) is the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residual capacity</a:t>
            </a:r>
            <a:r>
              <a:rPr lang="en-US" altLang="zh-CN" sz="2800">
                <a:sym typeface="Symbol" pitchFamily="18" charset="2"/>
              </a:rPr>
              <a:t> of (u,v), given by: c</a:t>
            </a:r>
            <a:r>
              <a:rPr lang="en-US" altLang="zh-CN" sz="2800" baseline="-25000">
                <a:sym typeface="Symbol" pitchFamily="18" charset="2"/>
              </a:rPr>
              <a:t>f</a:t>
            </a:r>
            <a:r>
              <a:rPr lang="en-US" altLang="zh-CN" sz="2800">
                <a:sym typeface="Symbol" pitchFamily="18" charset="2"/>
              </a:rPr>
              <a:t>(u,v)=c(u,v)-f(u,v)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itchFamily="18" charset="2"/>
              </a:rPr>
              <a:t>       in the other direction:      c</a:t>
            </a:r>
            <a:r>
              <a:rPr lang="en-US" altLang="zh-CN" sz="2800" baseline="-25000">
                <a:sym typeface="Symbol" pitchFamily="18" charset="2"/>
              </a:rPr>
              <a:t>f</a:t>
            </a:r>
            <a:r>
              <a:rPr lang="en-US" altLang="zh-CN" sz="2800">
                <a:sym typeface="Symbol" pitchFamily="18" charset="2"/>
              </a:rPr>
              <a:t>(v, u)=c(v, u)+f(u, v).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 flipV="1">
            <a:off x="3319463" y="3255963"/>
            <a:ext cx="839787" cy="561975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5814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1905000"/>
            <a:ext cx="3810000" cy="2514600"/>
            <a:chOff x="432" y="1200"/>
            <a:chExt cx="2400" cy="1584"/>
          </a:xfrm>
        </p:grpSpPr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512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504" y="1577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1298" y="1518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039" y="1577"/>
              <a:ext cx="58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 flipV="1">
              <a:off x="19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 flipH="1">
              <a:off x="1298" y="1636"/>
              <a:ext cx="582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480" y="14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auto">
            <a:xfrm>
              <a:off x="432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1392" y="12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769" y="18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1248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25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344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48200" y="1905000"/>
            <a:ext cx="4114800" cy="2514600"/>
            <a:chOff x="2928" y="1200"/>
            <a:chExt cx="2592" cy="1584"/>
          </a:xfrm>
        </p:grpSpPr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64544" name="Oval 32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64545" name="Oval 33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64546" name="Oval 34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64547" name="Oval 35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64548" name="Oval 36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64549" name="Oval 37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4" name="Line 42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5" name="Line 43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Line 44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Line 45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Line 46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Line 47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Text Box 48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64561" name="Text Box 49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64562" name="Text Box 5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64563" name="Text Box 51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64564" name="Text Box 52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64565" name="Text Box 53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64566" name="Text Box 54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64567" name="Text Box 55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64568" name="Text Box 5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64569" name="Text Box 57"/>
          <p:cNvSpPr txBox="1">
            <a:spLocks noChangeArrowheads="1"/>
          </p:cNvSpPr>
          <p:nvPr/>
        </p:nvSpPr>
        <p:spPr bwMode="auto">
          <a:xfrm>
            <a:off x="4191000" y="5181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1219200" y="609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residual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5560" name="Text Box 24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5562" name="Text Box 26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65602" name="Text Box 66"/>
          <p:cNvSpPr txBox="1">
            <a:spLocks noChangeArrowheads="1"/>
          </p:cNvSpPr>
          <p:nvPr/>
        </p:nvSpPr>
        <p:spPr bwMode="auto">
          <a:xfrm>
            <a:off x="990600" y="76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Residual network (continued)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Fact 1: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Let G=(V,E) be a flow network with source s and sink t, and let f be a flow in G. </a:t>
            </a:r>
          </a:p>
          <a:p>
            <a:r>
              <a:rPr lang="en-US" altLang="zh-CN" sz="2400"/>
              <a:t>Let G</a:t>
            </a:r>
            <a:r>
              <a:rPr lang="en-US" altLang="zh-CN" sz="2400" baseline="-25000"/>
              <a:t>f</a:t>
            </a:r>
            <a:r>
              <a:rPr lang="en-US" altLang="zh-CN" sz="2400"/>
              <a:t> be the residual network of G induced by f,and let f’ be a flow in G</a:t>
            </a:r>
            <a:r>
              <a:rPr lang="en-US" altLang="zh-CN" sz="2400" baseline="-25000"/>
              <a:t>f</a:t>
            </a:r>
            <a:r>
              <a:rPr lang="en-US" altLang="zh-CN" sz="2400"/>
              <a:t>.Then, the flow sum f+f’ is a flow in G with value                              .</a:t>
            </a:r>
          </a:p>
          <a:p>
            <a:r>
              <a:rPr lang="en-US" altLang="zh-CN" sz="2400"/>
              <a:t> f+f’: the flow in the same direction will be added. </a:t>
            </a:r>
          </a:p>
          <a:p>
            <a:pPr>
              <a:buFontTx/>
              <a:buNone/>
            </a:pPr>
            <a:r>
              <a:rPr lang="en-US" altLang="zh-CN" sz="2400"/>
              <a:t>              the flow in different directions will be cnacelled.</a:t>
            </a:r>
          </a:p>
          <a:p>
            <a:endParaRPr lang="en-US" altLang="zh-CN" sz="240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81200" y="3962400"/>
          <a:ext cx="2286000" cy="534988"/>
        </p:xfrm>
        <a:graphic>
          <a:graphicData uri="http://schemas.openxmlformats.org/presentationml/2006/ole">
            <p:oleObj spid="_x0000_s5122" name="公式" r:id="rId3" imgW="10792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Augmenting paths: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Given a flow network G=(V,E) and a flow f, an </a:t>
            </a:r>
            <a:r>
              <a:rPr lang="en-US" altLang="zh-CN" sz="2400">
                <a:solidFill>
                  <a:schemeClr val="accent2"/>
                </a:solidFill>
              </a:rPr>
              <a:t>augmenting path</a:t>
            </a:r>
            <a:r>
              <a:rPr lang="en-US" altLang="zh-CN" sz="2400"/>
              <a:t> is a simple path from s to t in the residual network G</a:t>
            </a:r>
            <a:r>
              <a:rPr lang="en-US" altLang="zh-CN" sz="2400" baseline="-25000"/>
              <a:t>f</a:t>
            </a:r>
            <a:r>
              <a:rPr lang="en-US" altLang="zh-CN" sz="2400"/>
              <a:t>.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2"/>
                </a:solidFill>
              </a:rPr>
              <a:t>Residual capacity</a:t>
            </a:r>
            <a:r>
              <a:rPr lang="en-US" altLang="zh-CN" sz="2400"/>
              <a:t> of p : the maximum amount of net flow that we can ship along the edges of an augmenting path p, i.e.,  c</a:t>
            </a:r>
            <a:r>
              <a:rPr lang="en-US" altLang="zh-CN" sz="2400" baseline="-25000"/>
              <a:t>f</a:t>
            </a:r>
            <a:r>
              <a:rPr lang="en-US" altLang="zh-CN" sz="2400"/>
              <a:t>(p)=min{c</a:t>
            </a:r>
            <a:r>
              <a:rPr lang="en-US" altLang="zh-CN" sz="2400" baseline="-25000"/>
              <a:t>f</a:t>
            </a:r>
            <a:r>
              <a:rPr lang="en-US" altLang="zh-CN" sz="2400"/>
              <a:t>(u,v):(u,v) is on p}.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0480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029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934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002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2766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257800" y="586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8800" y="5257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2</a:t>
            </a:r>
            <a:endParaRPr lang="en-US" altLang="zh-TW" i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05200" y="525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3</a:t>
            </a:r>
            <a:endParaRPr lang="en-US" altLang="zh-TW" i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638800" y="5334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1</a:t>
            </a:r>
            <a:endParaRPr lang="en-US" altLang="zh-TW" i="0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7526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The residual capacity is 1.</a:t>
            </a:r>
            <a:endParaRPr lang="en-US" altLang="zh-TW" i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Text Box 31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990600" y="76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 of  an augment path (bold edges)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828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 basic Ford-Fulkerson algorithm: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altLang="zh-CN" sz="2400" dirty="0"/>
              <a:t>FORD-FULKERSON(</a:t>
            </a:r>
            <a:r>
              <a:rPr lang="en-US" altLang="zh-CN" sz="2400" dirty="0" err="1"/>
              <a:t>G,s,t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each edge 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	</a:t>
            </a:r>
            <a:r>
              <a:rPr lang="en-US" altLang="zh-CN" sz="2400" dirty="0">
                <a:sym typeface="Symbol" pitchFamily="18" charset="2"/>
              </a:rPr>
              <a:t>E[G]</a:t>
            </a:r>
          </a:p>
          <a:p>
            <a:r>
              <a:rPr lang="en-US" altLang="zh-CN" sz="2400" dirty="0"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        0</a:t>
            </a:r>
          </a:p>
          <a:p>
            <a:r>
              <a:rPr lang="en-US" altLang="zh-CN" sz="2400" dirty="0">
                <a:sym typeface="Symbol" pitchFamily="18" charset="2"/>
              </a:rPr>
              <a:t>              f[</a:t>
            </a:r>
            <a:r>
              <a:rPr lang="en-US" altLang="zh-CN" sz="2400" dirty="0" err="1">
                <a:sym typeface="Symbol" pitchFamily="18" charset="2"/>
              </a:rPr>
              <a:t>v,u</a:t>
            </a:r>
            <a:r>
              <a:rPr lang="en-US" altLang="zh-CN" sz="2400" dirty="0">
                <a:sym typeface="Symbol" pitchFamily="18" charset="2"/>
              </a:rPr>
              <a:t>]        0</a:t>
            </a:r>
          </a:p>
          <a:p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there exists a path p from s to t in the residual network </a:t>
            </a:r>
            <a:r>
              <a:rPr lang="en-US" altLang="zh-CN" sz="2400" dirty="0" err="1">
                <a:sym typeface="Symbol" pitchFamily="18" charset="2"/>
              </a:rPr>
              <a:t>G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endParaRPr lang="en-US" altLang="zh-CN" sz="2400" dirty="0">
              <a:sym typeface="Symbol" pitchFamily="18" charset="2"/>
            </a:endParaRPr>
          </a:p>
          <a:p>
            <a:r>
              <a:rPr lang="en-US" altLang="zh-CN" sz="2400" dirty="0"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(p)       min{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): 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 is in p}</a:t>
            </a:r>
          </a:p>
          <a:p>
            <a:r>
              <a:rPr lang="en-US" altLang="zh-CN" sz="2400" dirty="0">
                <a:sym typeface="Symbol" pitchFamily="18" charset="2"/>
              </a:rPr>
              <a:t>     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for</a:t>
            </a:r>
            <a:r>
              <a:rPr lang="en-US" altLang="zh-CN" sz="2400" dirty="0">
                <a:sym typeface="Symbol" pitchFamily="18" charset="2"/>
              </a:rPr>
              <a:t> each edge (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) in p</a:t>
            </a:r>
          </a:p>
          <a:p>
            <a:r>
              <a:rPr lang="en-US" altLang="zh-CN" sz="2400" dirty="0">
                <a:sym typeface="Symbol" pitchFamily="18" charset="2"/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       f[</a:t>
            </a:r>
            <a:r>
              <a:rPr lang="en-US" altLang="zh-CN" sz="2400" dirty="0" err="1">
                <a:sym typeface="Symbol" pitchFamily="18" charset="2"/>
              </a:rPr>
              <a:t>u,v</a:t>
            </a:r>
            <a:r>
              <a:rPr lang="en-US" altLang="zh-CN" sz="2400" dirty="0">
                <a:sym typeface="Symbol" pitchFamily="18" charset="2"/>
              </a:rPr>
              <a:t>]+</a:t>
            </a:r>
            <a:r>
              <a:rPr lang="en-US" altLang="zh-CN" sz="2400" dirty="0" err="1">
                <a:sym typeface="Symbol" pitchFamily="18" charset="2"/>
              </a:rPr>
              <a:t>c</a:t>
            </a:r>
            <a:r>
              <a:rPr lang="en-US" altLang="zh-CN" sz="2400" baseline="-25000" dirty="0" err="1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(p)</a:t>
            </a:r>
          </a:p>
          <a:p>
            <a:r>
              <a:rPr lang="en-US" altLang="zh-CN" sz="2400" dirty="0">
                <a:sym typeface="Symbol" pitchFamily="18" charset="2"/>
              </a:rPr>
              <a:t>                       </a:t>
            </a:r>
            <a:endParaRPr lang="en-US" altLang="zh-CN" sz="2400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743200" y="2514600"/>
          <a:ext cx="552450" cy="404813"/>
        </p:xfrm>
        <a:graphic>
          <a:graphicData uri="http://schemas.openxmlformats.org/presentationml/2006/ole">
            <p:oleObj spid="_x0000_s6146" name="公式" r:id="rId3" imgW="190440" imgH="13968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667000" y="3048000"/>
          <a:ext cx="552450" cy="404813"/>
        </p:xfrm>
        <a:graphic>
          <a:graphicData uri="http://schemas.openxmlformats.org/presentationml/2006/ole">
            <p:oleObj spid="_x0000_s6147" name="公式" r:id="rId4" imgW="190440" imgH="13968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419350" y="4267200"/>
          <a:ext cx="552450" cy="404813"/>
        </p:xfrm>
        <a:graphic>
          <a:graphicData uri="http://schemas.openxmlformats.org/presentationml/2006/ole">
            <p:oleObj spid="_x0000_s6148" name="公式" r:id="rId5" imgW="190440" imgH="13968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276600" y="5105400"/>
          <a:ext cx="552450" cy="404813"/>
        </p:xfrm>
        <a:graphic>
          <a:graphicData uri="http://schemas.openxmlformats.org/presentationml/2006/ole">
            <p:oleObj spid="_x0000_s6149" name="公式" r:id="rId6" imgW="19044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Example: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execution of the basic Ford-Fulkerson algorithm.</a:t>
            </a:r>
          </a:p>
          <a:p>
            <a:r>
              <a:rPr lang="en-US" altLang="zh-CN" sz="2400"/>
              <a:t>(a)-(d) Successive iterations of the </a:t>
            </a:r>
            <a:r>
              <a:rPr lang="en-US" altLang="zh-CN" sz="2400">
                <a:solidFill>
                  <a:schemeClr val="accent2"/>
                </a:solidFill>
              </a:rPr>
              <a:t>while</a:t>
            </a:r>
            <a:r>
              <a:rPr lang="en-US" altLang="zh-CN" sz="2400"/>
              <a:t> loop: The left side of each part shows the residual network G</a:t>
            </a:r>
            <a:r>
              <a:rPr lang="en-US" altLang="zh-CN" sz="2400" baseline="-25000"/>
              <a:t>f</a:t>
            </a:r>
            <a:r>
              <a:rPr lang="en-US" altLang="zh-CN" sz="2400"/>
              <a:t> from line 4 with a shaded augmenting path p.The right side of each part shows the new flow f that results from adding f</a:t>
            </a:r>
            <a:r>
              <a:rPr lang="en-US" altLang="zh-CN" sz="2400" baseline="-25000"/>
              <a:t>p</a:t>
            </a:r>
            <a:r>
              <a:rPr lang="en-US" altLang="zh-CN" sz="2400"/>
              <a:t> to f.The residual network in (a) is the input network G.(e) The residual network at the last </a:t>
            </a:r>
            <a:r>
              <a:rPr lang="en-US" altLang="zh-CN" sz="2400">
                <a:solidFill>
                  <a:schemeClr val="accent2"/>
                </a:solidFill>
              </a:rPr>
              <a:t>while</a:t>
            </a:r>
            <a:r>
              <a:rPr lang="en-US" altLang="zh-CN" sz="2400"/>
              <a:t> loop test.It has no augmenting paths,and the flow f shown in (d) is therefore a maximum flow.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3319463" y="3255963"/>
            <a:ext cx="839787" cy="561975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35814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685800" y="1905000"/>
            <a:ext cx="3810000" cy="2514600"/>
            <a:chOff x="432" y="1200"/>
            <a:chExt cx="2400" cy="1584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512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44072" name="Oval 40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4075" name="Oval 43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4076" name="Oval 44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504" y="1577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>
              <a:off x="1298" y="1518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2039" y="1577"/>
              <a:ext cx="58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 flipV="1">
              <a:off x="19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 flipH="1">
              <a:off x="1298" y="1636"/>
              <a:ext cx="582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480" y="14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432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1392" y="12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4090" name="Text Box 58"/>
            <p:cNvSpPr txBox="1">
              <a:spLocks noChangeArrowheads="1"/>
            </p:cNvSpPr>
            <p:nvPr/>
          </p:nvSpPr>
          <p:spPr bwMode="auto">
            <a:xfrm>
              <a:off x="769" y="18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4091" name="Text Box 59"/>
            <p:cNvSpPr txBox="1">
              <a:spLocks noChangeArrowheads="1"/>
            </p:cNvSpPr>
            <p:nvPr/>
          </p:nvSpPr>
          <p:spPr bwMode="auto">
            <a:xfrm>
              <a:off x="1248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225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4095" name="Text Box 63"/>
            <p:cNvSpPr txBox="1">
              <a:spLocks noChangeArrowheads="1"/>
            </p:cNvSpPr>
            <p:nvPr/>
          </p:nvSpPr>
          <p:spPr bwMode="auto">
            <a:xfrm>
              <a:off x="1344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648200" y="1905000"/>
            <a:ext cx="4114800" cy="2514600"/>
            <a:chOff x="2928" y="1200"/>
            <a:chExt cx="2592" cy="1584"/>
          </a:xfrm>
        </p:grpSpPr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44099" name="Oval 67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4100" name="Oval 68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4101" name="Oval 69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4102" name="Oval 70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4103" name="Oval 71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4104" name="Oval 72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4105" name="Line 73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6" name="Line 74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7" name="Line 75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8" name="Line 76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9" name="Line 77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0" name="Line 78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1" name="Line 79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2" name="Line 80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3" name="Line 81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4" name="Line 82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5" name="Text Box 83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44116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41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4118" name="Text Box 86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4119" name="Text Box 87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4120" name="Text Box 88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44121" name="Text Box 89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4122" name="Text Box 90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44123" name="Text Box 91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4191000" y="5181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14600" y="3048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57200" y="27098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>
            <a:off x="990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93750" y="1676400"/>
            <a:ext cx="3778250" cy="2667000"/>
            <a:chOff x="500" y="1056"/>
            <a:chExt cx="2380" cy="1680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648200" y="1905000"/>
            <a:ext cx="4114800" cy="2465388"/>
            <a:chOff x="2928" y="1200"/>
            <a:chExt cx="2592" cy="1553"/>
          </a:xfrm>
        </p:grpSpPr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4200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2928" y="1200"/>
              <a:ext cx="2592" cy="1553"/>
              <a:chOff x="2928" y="1200"/>
              <a:chExt cx="2592" cy="1553"/>
            </a:xfrm>
          </p:grpSpPr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2928" y="175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5099" name="Oval 43"/>
              <p:cNvSpPr>
                <a:spLocks noChangeArrowheads="1"/>
              </p:cNvSpPr>
              <p:nvPr/>
            </p:nvSpPr>
            <p:spPr bwMode="auto">
              <a:xfrm>
                <a:off x="3721" y="2287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5100" name="Oval 44"/>
              <p:cNvSpPr>
                <a:spLocks noChangeArrowheads="1"/>
              </p:cNvSpPr>
              <p:nvPr/>
            </p:nvSpPr>
            <p:spPr bwMode="auto">
              <a:xfrm>
                <a:off x="4515" y="228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5101" name="Oval 45"/>
              <p:cNvSpPr>
                <a:spLocks noChangeArrowheads="1"/>
              </p:cNvSpPr>
              <p:nvPr/>
            </p:nvSpPr>
            <p:spPr bwMode="auto">
              <a:xfrm>
                <a:off x="5256" y="1814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4515" y="1341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5103" name="Oval 47"/>
              <p:cNvSpPr>
                <a:spLocks noChangeArrowheads="1"/>
              </p:cNvSpPr>
              <p:nvPr/>
            </p:nvSpPr>
            <p:spPr bwMode="auto">
              <a:xfrm>
                <a:off x="3721" y="1341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 flipV="1">
                <a:off x="3192" y="1577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>
                <a:off x="3986" y="1518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Line 50"/>
              <p:cNvSpPr>
                <a:spLocks noChangeShapeType="1"/>
              </p:cNvSpPr>
              <p:nvPr/>
            </p:nvSpPr>
            <p:spPr bwMode="auto">
              <a:xfrm>
                <a:off x="4727" y="1577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>
                <a:off x="3140" y="2051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>
                <a:off x="3986" y="2405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Line 53"/>
              <p:cNvSpPr>
                <a:spLocks noChangeShapeType="1"/>
              </p:cNvSpPr>
              <p:nvPr/>
            </p:nvSpPr>
            <p:spPr bwMode="auto">
              <a:xfrm flipV="1">
                <a:off x="4779" y="2051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Line 54"/>
              <p:cNvSpPr>
                <a:spLocks noChangeShapeType="1"/>
              </p:cNvSpPr>
              <p:nvPr/>
            </p:nvSpPr>
            <p:spPr bwMode="auto">
              <a:xfrm>
                <a:off x="37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Line 55"/>
              <p:cNvSpPr>
                <a:spLocks noChangeShapeType="1"/>
              </p:cNvSpPr>
              <p:nvPr/>
            </p:nvSpPr>
            <p:spPr bwMode="auto">
              <a:xfrm flipV="1">
                <a:off x="3933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Line 56"/>
              <p:cNvSpPr>
                <a:spLocks noChangeShapeType="1"/>
              </p:cNvSpPr>
              <p:nvPr/>
            </p:nvSpPr>
            <p:spPr bwMode="auto">
              <a:xfrm flipV="1">
                <a:off x="46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Line 57"/>
              <p:cNvSpPr>
                <a:spLocks noChangeShapeType="1"/>
              </p:cNvSpPr>
              <p:nvPr/>
            </p:nvSpPr>
            <p:spPr bwMode="auto">
              <a:xfrm flipH="1">
                <a:off x="3986" y="1636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5115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5117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824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7/10</a:t>
                </a:r>
              </a:p>
            </p:txBody>
          </p:sp>
          <p:sp>
            <p:nvSpPr>
              <p:cNvPr id="45118" name="Text Box 62"/>
              <p:cNvSpPr txBox="1">
                <a:spLocks noChangeArrowheads="1"/>
              </p:cNvSpPr>
              <p:nvPr/>
            </p:nvSpPr>
            <p:spPr bwMode="auto">
              <a:xfrm>
                <a:off x="3880" y="181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5119" name="Text Box 63"/>
              <p:cNvSpPr txBox="1">
                <a:spLocks noChangeArrowheads="1"/>
              </p:cNvSpPr>
              <p:nvPr/>
            </p:nvSpPr>
            <p:spPr bwMode="auto">
              <a:xfrm>
                <a:off x="4885" y="14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7/20</a:t>
                </a:r>
              </a:p>
            </p:txBody>
          </p:sp>
          <p:sp>
            <p:nvSpPr>
              <p:cNvPr id="45120" name="Text Box 64"/>
              <p:cNvSpPr txBox="1">
                <a:spLocks noChangeArrowheads="1"/>
              </p:cNvSpPr>
              <p:nvPr/>
            </p:nvSpPr>
            <p:spPr bwMode="auto">
              <a:xfrm>
                <a:off x="4938" y="216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5121" name="Text Box 65"/>
              <p:cNvSpPr txBox="1">
                <a:spLocks noChangeArrowheads="1"/>
              </p:cNvSpPr>
              <p:nvPr/>
            </p:nvSpPr>
            <p:spPr bwMode="auto">
              <a:xfrm>
                <a:off x="4663" y="1787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3988" y="2465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800" b="1" dirty="0">
                <a:solidFill>
                  <a:schemeClr val="tx1"/>
                </a:solidFill>
              </a:rPr>
              <a:t>Maximum Flow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Maximum Flow Problem</a:t>
            </a:r>
          </a:p>
          <a:p>
            <a:r>
              <a:rPr lang="en-US" altLang="zh-CN"/>
              <a:t>The Ford-Fulkerson method</a:t>
            </a:r>
          </a:p>
          <a:p>
            <a:r>
              <a:rPr lang="en-US" altLang="zh-CN"/>
              <a:t>Maximum  bipartite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81000" y="1752600"/>
            <a:ext cx="4114800" cy="2667000"/>
            <a:chOff x="240" y="1104"/>
            <a:chExt cx="2592" cy="1680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1296" y="1392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2064" y="1488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480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440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8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1200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>
              <a:off x="1296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148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2304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2256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00600" y="1828800"/>
            <a:ext cx="4114800" cy="2617788"/>
            <a:chOff x="384" y="288"/>
            <a:chExt cx="2592" cy="1649"/>
          </a:xfrm>
        </p:grpSpPr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1656" y="1086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384" y="288"/>
              <a:ext cx="2592" cy="1649"/>
              <a:chOff x="384" y="288"/>
              <a:chExt cx="2592" cy="1649"/>
            </a:xfrm>
          </p:grpSpPr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384" y="9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6127" name="Oval 47"/>
              <p:cNvSpPr>
                <a:spLocks noChangeArrowheads="1"/>
              </p:cNvSpPr>
              <p:nvPr/>
            </p:nvSpPr>
            <p:spPr bwMode="auto">
              <a:xfrm>
                <a:off x="1177" y="1471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6128" name="Oval 48"/>
              <p:cNvSpPr>
                <a:spLocks noChangeArrowheads="1"/>
              </p:cNvSpPr>
              <p:nvPr/>
            </p:nvSpPr>
            <p:spPr bwMode="auto">
              <a:xfrm>
                <a:off x="1971" y="1471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6129" name="Oval 49"/>
              <p:cNvSpPr>
                <a:spLocks noChangeArrowheads="1"/>
              </p:cNvSpPr>
              <p:nvPr/>
            </p:nvSpPr>
            <p:spPr bwMode="auto">
              <a:xfrm>
                <a:off x="2712" y="998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6130" name="Oval 50"/>
              <p:cNvSpPr>
                <a:spLocks noChangeArrowheads="1"/>
              </p:cNvSpPr>
              <p:nvPr/>
            </p:nvSpPr>
            <p:spPr bwMode="auto">
              <a:xfrm>
                <a:off x="1971" y="525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6131" name="Oval 51"/>
              <p:cNvSpPr>
                <a:spLocks noChangeArrowheads="1"/>
              </p:cNvSpPr>
              <p:nvPr/>
            </p:nvSpPr>
            <p:spPr bwMode="auto">
              <a:xfrm>
                <a:off x="1177" y="525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 flipV="1">
                <a:off x="648" y="761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53"/>
              <p:cNvSpPr>
                <a:spLocks noChangeShapeType="1"/>
              </p:cNvSpPr>
              <p:nvPr/>
            </p:nvSpPr>
            <p:spPr bwMode="auto">
              <a:xfrm>
                <a:off x="1442" y="702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2183" y="761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596" y="1235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56"/>
              <p:cNvSpPr>
                <a:spLocks noChangeShapeType="1"/>
              </p:cNvSpPr>
              <p:nvPr/>
            </p:nvSpPr>
            <p:spPr bwMode="auto">
              <a:xfrm>
                <a:off x="1442" y="1589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 flipV="1">
                <a:off x="2235" y="1235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>
                <a:off x="12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 flipV="1">
                <a:off x="1389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21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61"/>
              <p:cNvSpPr>
                <a:spLocks noChangeShapeType="1"/>
              </p:cNvSpPr>
              <p:nvPr/>
            </p:nvSpPr>
            <p:spPr bwMode="auto">
              <a:xfrm flipH="1">
                <a:off x="1442" y="820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Text Box 62"/>
              <p:cNvSpPr txBox="1">
                <a:spLocks noChangeArrowheads="1"/>
              </p:cNvSpPr>
              <p:nvPr/>
            </p:nvSpPr>
            <p:spPr bwMode="auto">
              <a:xfrm>
                <a:off x="490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6143" name="Text Box 63"/>
              <p:cNvSpPr txBox="1">
                <a:spLocks noChangeArrowheads="1"/>
              </p:cNvSpPr>
              <p:nvPr/>
            </p:nvSpPr>
            <p:spPr bwMode="auto">
              <a:xfrm>
                <a:off x="490" y="1352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8/13</a:t>
                </a:r>
              </a:p>
            </p:txBody>
          </p:sp>
          <p:sp>
            <p:nvSpPr>
              <p:cNvPr id="46144" name="Text Box 64"/>
              <p:cNvSpPr txBox="1">
                <a:spLocks noChangeArrowheads="1"/>
              </p:cNvSpPr>
              <p:nvPr/>
            </p:nvSpPr>
            <p:spPr bwMode="auto">
              <a:xfrm>
                <a:off x="1444" y="2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46145" name="Text Box 65"/>
              <p:cNvSpPr txBox="1">
                <a:spLocks noChangeArrowheads="1"/>
              </p:cNvSpPr>
              <p:nvPr/>
            </p:nvSpPr>
            <p:spPr bwMode="auto">
              <a:xfrm>
                <a:off x="913" y="99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6146" name="Text Box 66"/>
              <p:cNvSpPr txBox="1">
                <a:spLocks noChangeArrowheads="1"/>
              </p:cNvSpPr>
              <p:nvPr/>
            </p:nvSpPr>
            <p:spPr bwMode="auto">
              <a:xfrm>
                <a:off x="1336" y="99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46147" name="Text Box 67"/>
              <p:cNvSpPr txBox="1">
                <a:spLocks noChangeArrowheads="1"/>
              </p:cNvSpPr>
              <p:nvPr/>
            </p:nvSpPr>
            <p:spPr bwMode="auto">
              <a:xfrm>
                <a:off x="2341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15/20</a:t>
                </a:r>
              </a:p>
            </p:txBody>
          </p:sp>
          <p:sp>
            <p:nvSpPr>
              <p:cNvPr id="46148" name="Text Box 68"/>
              <p:cNvSpPr txBox="1">
                <a:spLocks noChangeArrowheads="1"/>
              </p:cNvSpPr>
              <p:nvPr/>
            </p:nvSpPr>
            <p:spPr bwMode="auto">
              <a:xfrm>
                <a:off x="2394" y="1352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6149" name="Text Box 69"/>
              <p:cNvSpPr txBox="1">
                <a:spLocks noChangeArrowheads="1"/>
              </p:cNvSpPr>
              <p:nvPr/>
            </p:nvSpPr>
            <p:spPr bwMode="auto">
              <a:xfrm>
                <a:off x="2119" y="971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6150" name="Text Box 70"/>
              <p:cNvSpPr txBox="1">
                <a:spLocks noChangeArrowheads="1"/>
              </p:cNvSpPr>
              <p:nvPr/>
            </p:nvSpPr>
            <p:spPr bwMode="auto">
              <a:xfrm>
                <a:off x="1444" y="1649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4191000" y="5029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(c)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81000" y="1828800"/>
            <a:ext cx="4114800" cy="2590800"/>
            <a:chOff x="240" y="1152"/>
            <a:chExt cx="2592" cy="1632"/>
          </a:xfrm>
        </p:grpSpPr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112" y="1488"/>
              <a:ext cx="624" cy="33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533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104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flipV="1">
              <a:off x="1200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53" name="Text Box 49"/>
            <p:cNvSpPr txBox="1">
              <a:spLocks noChangeArrowheads="1"/>
            </p:cNvSpPr>
            <p:nvPr/>
          </p:nvSpPr>
          <p:spPr bwMode="auto">
            <a:xfrm>
              <a:off x="528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47155" name="Text Box 51"/>
            <p:cNvSpPr txBox="1">
              <a:spLocks noChangeArrowheads="1"/>
            </p:cNvSpPr>
            <p:nvPr/>
          </p:nvSpPr>
          <p:spPr bwMode="auto">
            <a:xfrm>
              <a:off x="864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56" name="Text Box 52"/>
            <p:cNvSpPr txBox="1">
              <a:spLocks noChangeArrowheads="1"/>
            </p:cNvSpPr>
            <p:nvPr/>
          </p:nvSpPr>
          <p:spPr bwMode="auto">
            <a:xfrm>
              <a:off x="1200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7157" name="Text Box 53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7158" name="Text Box 54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47159" name="Text Box 55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Text Box 57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flipH="1">
              <a:off x="129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Text Box 59"/>
            <p:cNvSpPr txBox="1">
              <a:spLocks noChangeArrowheads="1"/>
            </p:cNvSpPr>
            <p:nvPr/>
          </p:nvSpPr>
          <p:spPr bwMode="auto">
            <a:xfrm>
              <a:off x="1440" y="11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5" name="Text Box 61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47166" name="Text Box 62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Text Box 66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Text Box 68"/>
            <p:cNvSpPr txBox="1">
              <a:spLocks noChangeArrowheads="1"/>
            </p:cNvSpPr>
            <p:nvPr/>
          </p:nvSpPr>
          <p:spPr bwMode="auto">
            <a:xfrm>
              <a:off x="2160" y="17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15</a:t>
              </a:r>
            </a:p>
          </p:txBody>
        </p:sp>
      </p:grp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11271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 flipH="1" flipV="1">
            <a:off x="685800" y="3276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648200" y="1828800"/>
            <a:ext cx="4114800" cy="2617788"/>
            <a:chOff x="240" y="2256"/>
            <a:chExt cx="2592" cy="1649"/>
          </a:xfrm>
        </p:grpSpPr>
        <p:sp>
          <p:nvSpPr>
            <p:cNvPr id="47176" name="Text Box 72"/>
            <p:cNvSpPr txBox="1">
              <a:spLocks noChangeArrowheads="1"/>
            </p:cNvSpPr>
            <p:nvPr/>
          </p:nvSpPr>
          <p:spPr bwMode="auto">
            <a:xfrm>
              <a:off x="1512" y="3054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40" y="2256"/>
              <a:ext cx="2592" cy="1649"/>
              <a:chOff x="240" y="2256"/>
              <a:chExt cx="2592" cy="1649"/>
            </a:xfrm>
          </p:grpSpPr>
          <p:sp>
            <p:nvSpPr>
              <p:cNvPr id="47178" name="Oval 74"/>
              <p:cNvSpPr>
                <a:spLocks noChangeArrowheads="1"/>
              </p:cNvSpPr>
              <p:nvPr/>
            </p:nvSpPr>
            <p:spPr bwMode="auto">
              <a:xfrm>
                <a:off x="240" y="290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7179" name="Oval 75"/>
              <p:cNvSpPr>
                <a:spLocks noChangeArrowheads="1"/>
              </p:cNvSpPr>
              <p:nvPr/>
            </p:nvSpPr>
            <p:spPr bwMode="auto">
              <a:xfrm>
                <a:off x="1033" y="3439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7180" name="Oval 76"/>
              <p:cNvSpPr>
                <a:spLocks noChangeArrowheads="1"/>
              </p:cNvSpPr>
              <p:nvPr/>
            </p:nvSpPr>
            <p:spPr bwMode="auto">
              <a:xfrm>
                <a:off x="1827" y="34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7181" name="Oval 77"/>
              <p:cNvSpPr>
                <a:spLocks noChangeArrowheads="1"/>
              </p:cNvSpPr>
              <p:nvPr/>
            </p:nvSpPr>
            <p:spPr bwMode="auto">
              <a:xfrm>
                <a:off x="2568" y="2966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7182" name="Oval 78"/>
              <p:cNvSpPr>
                <a:spLocks noChangeArrowheads="1"/>
              </p:cNvSpPr>
              <p:nvPr/>
            </p:nvSpPr>
            <p:spPr bwMode="auto">
              <a:xfrm>
                <a:off x="1827" y="2493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7183" name="Oval 79"/>
              <p:cNvSpPr>
                <a:spLocks noChangeArrowheads="1"/>
              </p:cNvSpPr>
              <p:nvPr/>
            </p:nvSpPr>
            <p:spPr bwMode="auto">
              <a:xfrm>
                <a:off x="1033" y="2493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7184" name="Line 80"/>
              <p:cNvSpPr>
                <a:spLocks noChangeShapeType="1"/>
              </p:cNvSpPr>
              <p:nvPr/>
            </p:nvSpPr>
            <p:spPr bwMode="auto">
              <a:xfrm flipV="1">
                <a:off x="504" y="2729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Line 81"/>
              <p:cNvSpPr>
                <a:spLocks noChangeShapeType="1"/>
              </p:cNvSpPr>
              <p:nvPr/>
            </p:nvSpPr>
            <p:spPr bwMode="auto">
              <a:xfrm>
                <a:off x="1298" y="2670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6" name="Line 82"/>
              <p:cNvSpPr>
                <a:spLocks noChangeShapeType="1"/>
              </p:cNvSpPr>
              <p:nvPr/>
            </p:nvSpPr>
            <p:spPr bwMode="auto">
              <a:xfrm>
                <a:off x="2039" y="2729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7" name="Line 83"/>
              <p:cNvSpPr>
                <a:spLocks noChangeShapeType="1"/>
              </p:cNvSpPr>
              <p:nvPr/>
            </p:nvSpPr>
            <p:spPr bwMode="auto">
              <a:xfrm>
                <a:off x="452" y="3203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Line 84"/>
              <p:cNvSpPr>
                <a:spLocks noChangeShapeType="1"/>
              </p:cNvSpPr>
              <p:nvPr/>
            </p:nvSpPr>
            <p:spPr bwMode="auto">
              <a:xfrm>
                <a:off x="1298" y="3557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Line 85"/>
              <p:cNvSpPr>
                <a:spLocks noChangeShapeType="1"/>
              </p:cNvSpPr>
              <p:nvPr/>
            </p:nvSpPr>
            <p:spPr bwMode="auto">
              <a:xfrm flipV="1">
                <a:off x="2091" y="3203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Line 86"/>
              <p:cNvSpPr>
                <a:spLocks noChangeShapeType="1"/>
              </p:cNvSpPr>
              <p:nvPr/>
            </p:nvSpPr>
            <p:spPr bwMode="auto">
              <a:xfrm>
                <a:off x="10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1" name="Line 87"/>
              <p:cNvSpPr>
                <a:spLocks noChangeShapeType="1"/>
              </p:cNvSpPr>
              <p:nvPr/>
            </p:nvSpPr>
            <p:spPr bwMode="auto">
              <a:xfrm flipV="1">
                <a:off x="1245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Line 88"/>
              <p:cNvSpPr>
                <a:spLocks noChangeShapeType="1"/>
              </p:cNvSpPr>
              <p:nvPr/>
            </p:nvSpPr>
            <p:spPr bwMode="auto">
              <a:xfrm flipV="1">
                <a:off x="19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Line 89"/>
              <p:cNvSpPr>
                <a:spLocks noChangeShapeType="1"/>
              </p:cNvSpPr>
              <p:nvPr/>
            </p:nvSpPr>
            <p:spPr bwMode="auto">
              <a:xfrm flipH="1">
                <a:off x="1298" y="2788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Text Box 90"/>
              <p:cNvSpPr txBox="1">
                <a:spLocks noChangeArrowheads="1"/>
              </p:cNvSpPr>
              <p:nvPr/>
            </p:nvSpPr>
            <p:spPr bwMode="auto">
              <a:xfrm>
                <a:off x="346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7195" name="Text Box 91"/>
              <p:cNvSpPr txBox="1">
                <a:spLocks noChangeArrowheads="1"/>
              </p:cNvSpPr>
              <p:nvPr/>
            </p:nvSpPr>
            <p:spPr bwMode="auto">
              <a:xfrm>
                <a:off x="346" y="3320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12/13</a:t>
                </a:r>
              </a:p>
            </p:txBody>
          </p:sp>
          <p:sp>
            <p:nvSpPr>
              <p:cNvPr id="47196" name="Text Box 92"/>
              <p:cNvSpPr txBox="1">
                <a:spLocks noChangeArrowheads="1"/>
              </p:cNvSpPr>
              <p:nvPr/>
            </p:nvSpPr>
            <p:spPr bwMode="auto">
              <a:xfrm>
                <a:off x="1300" y="2256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47197" name="Text Box 93"/>
              <p:cNvSpPr txBox="1">
                <a:spLocks noChangeArrowheads="1"/>
              </p:cNvSpPr>
              <p:nvPr/>
            </p:nvSpPr>
            <p:spPr bwMode="auto">
              <a:xfrm>
                <a:off x="769" y="296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7198" name="Text Box 94"/>
              <p:cNvSpPr txBox="1">
                <a:spLocks noChangeArrowheads="1"/>
              </p:cNvSpPr>
              <p:nvPr/>
            </p:nvSpPr>
            <p:spPr bwMode="auto">
              <a:xfrm>
                <a:off x="1192" y="296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47199" name="Text Box 95"/>
              <p:cNvSpPr txBox="1">
                <a:spLocks noChangeArrowheads="1"/>
              </p:cNvSpPr>
              <p:nvPr/>
            </p:nvSpPr>
            <p:spPr bwMode="auto">
              <a:xfrm>
                <a:off x="2197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19/20</a:t>
                </a:r>
              </a:p>
            </p:txBody>
          </p:sp>
          <p:sp>
            <p:nvSpPr>
              <p:cNvPr id="47200" name="Text Box 96"/>
              <p:cNvSpPr txBox="1">
                <a:spLocks noChangeArrowheads="1"/>
              </p:cNvSpPr>
              <p:nvPr/>
            </p:nvSpPr>
            <p:spPr bwMode="auto">
              <a:xfrm>
                <a:off x="2250" y="3320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7201" name="Text Box 97"/>
              <p:cNvSpPr txBox="1">
                <a:spLocks noChangeArrowheads="1"/>
              </p:cNvSpPr>
              <p:nvPr/>
            </p:nvSpPr>
            <p:spPr bwMode="auto">
              <a:xfrm>
                <a:off x="1975" y="2939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7202" name="Text Box 98"/>
              <p:cNvSpPr txBox="1">
                <a:spLocks noChangeArrowheads="1"/>
              </p:cNvSpPr>
              <p:nvPr/>
            </p:nvSpPr>
            <p:spPr bwMode="auto">
              <a:xfrm>
                <a:off x="1300" y="3617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4191000" y="518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3400" y="2057400"/>
            <a:ext cx="4114800" cy="2514600"/>
            <a:chOff x="384" y="1344"/>
            <a:chExt cx="2592" cy="158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84" y="1344"/>
              <a:ext cx="2592" cy="1584"/>
              <a:chOff x="2976" y="2448"/>
              <a:chExt cx="2592" cy="1584"/>
            </a:xfrm>
          </p:grpSpPr>
          <p:sp>
            <p:nvSpPr>
              <p:cNvPr id="48131" name="Oval 3"/>
              <p:cNvSpPr>
                <a:spLocks noChangeArrowheads="1"/>
              </p:cNvSpPr>
              <p:nvPr/>
            </p:nvSpPr>
            <p:spPr bwMode="auto">
              <a:xfrm>
                <a:off x="2976" y="30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8132" name="Oval 4"/>
              <p:cNvSpPr>
                <a:spLocks noChangeArrowheads="1"/>
              </p:cNvSpPr>
              <p:nvPr/>
            </p:nvSpPr>
            <p:spPr bwMode="auto">
              <a:xfrm>
                <a:off x="3769" y="35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8133" name="Oval 5"/>
              <p:cNvSpPr>
                <a:spLocks noChangeArrowheads="1"/>
              </p:cNvSpPr>
              <p:nvPr/>
            </p:nvSpPr>
            <p:spPr bwMode="auto">
              <a:xfrm>
                <a:off x="4563" y="35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304" y="30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4563" y="25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8136" name="Oval 8"/>
              <p:cNvSpPr>
                <a:spLocks noChangeArrowheads="1"/>
              </p:cNvSpPr>
              <p:nvPr/>
            </p:nvSpPr>
            <p:spPr bwMode="auto">
              <a:xfrm>
                <a:off x="3769" y="25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 flipV="1">
                <a:off x="3216" y="2736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>
                <a:off x="4848" y="278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4034" y="36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Line 13"/>
              <p:cNvSpPr>
                <a:spLocks noChangeShapeType="1"/>
              </p:cNvSpPr>
              <p:nvPr/>
            </p:nvSpPr>
            <p:spPr bwMode="auto">
              <a:xfrm>
                <a:off x="3822" y="28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 flipV="1">
                <a:off x="3981" y="28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 flipH="1">
                <a:off x="4032" y="2880"/>
                <a:ext cx="624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5</a:t>
                </a:r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326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</a:t>
                </a:r>
              </a:p>
            </p:txBody>
          </p:sp>
          <p:sp>
            <p:nvSpPr>
              <p:cNvPr id="48146" name="Text Box 18"/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12</a:t>
                </a:r>
              </a:p>
            </p:txBody>
          </p:sp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3552" y="307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</a:t>
                </a:r>
              </a:p>
            </p:txBody>
          </p:sp>
          <p:sp>
            <p:nvSpPr>
              <p:cNvPr id="48148" name="Text Box 2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48149" name="Text Box 21"/>
              <p:cNvSpPr txBox="1">
                <a:spLocks noChangeArrowheads="1"/>
              </p:cNvSpPr>
              <p:nvPr/>
            </p:nvSpPr>
            <p:spPr bwMode="auto">
              <a:xfrm>
                <a:off x="4992" y="26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</a:t>
                </a: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4986" y="34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4128" y="374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</a:t>
                </a:r>
              </a:p>
            </p:txBody>
          </p:sp>
          <p:sp>
            <p:nvSpPr>
              <p:cNvPr id="48152" name="Line 24"/>
              <p:cNvSpPr>
                <a:spLocks noChangeShapeType="1"/>
              </p:cNvSpPr>
              <p:nvPr/>
            </p:nvSpPr>
            <p:spPr bwMode="auto">
              <a:xfrm flipH="1">
                <a:off x="403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5"/>
              <p:cNvSpPr>
                <a:spLocks noChangeShapeType="1"/>
              </p:cNvSpPr>
              <p:nvPr/>
            </p:nvSpPr>
            <p:spPr bwMode="auto">
              <a:xfrm flipH="1">
                <a:off x="4800" y="3264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Text Box 26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9</a:t>
                </a:r>
              </a:p>
            </p:txBody>
          </p:sp>
          <p:sp>
            <p:nvSpPr>
              <p:cNvPr id="48155" name="Line 27"/>
              <p:cNvSpPr>
                <a:spLocks noChangeShapeType="1"/>
              </p:cNvSpPr>
              <p:nvPr/>
            </p:nvSpPr>
            <p:spPr bwMode="auto">
              <a:xfrm flipH="1">
                <a:off x="4032" y="374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Text Box 28"/>
              <p:cNvSpPr txBox="1">
                <a:spLocks noChangeArrowheads="1"/>
              </p:cNvSpPr>
              <p:nvPr/>
            </p:nvSpPr>
            <p:spPr bwMode="auto">
              <a:xfrm>
                <a:off x="4224" y="34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3</a:t>
                </a:r>
              </a:p>
            </p:txBody>
          </p:sp>
          <p:sp>
            <p:nvSpPr>
              <p:cNvPr id="48157" name="Line 29"/>
              <p:cNvSpPr>
                <a:spLocks noChangeShapeType="1"/>
              </p:cNvSpPr>
              <p:nvPr/>
            </p:nvSpPr>
            <p:spPr bwMode="auto">
              <a:xfrm flipH="1" flipV="1">
                <a:off x="3168" y="3312"/>
                <a:ext cx="57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</a:t>
                </a:r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 flipH="1" flipV="1">
                <a:off x="4800" y="28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Text Box 32"/>
              <p:cNvSpPr txBox="1">
                <a:spLocks noChangeArrowheads="1"/>
              </p:cNvSpPr>
              <p:nvPr/>
            </p:nvSpPr>
            <p:spPr bwMode="auto">
              <a:xfrm>
                <a:off x="4896" y="297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19</a:t>
                </a:r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3264" y="28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63" name="Text Box 35"/>
            <p:cNvSpPr txBox="1">
              <a:spLocks noChangeArrowheads="1"/>
            </p:cNvSpPr>
            <p:nvPr/>
          </p:nvSpPr>
          <p:spPr bwMode="auto">
            <a:xfrm>
              <a:off x="2102" y="19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</p:grp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870325" y="50704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(e)</a:t>
            </a:r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1524000" y="1219200"/>
            <a:ext cx="29718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Time complexity: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accent2"/>
                </a:solidFill>
              </a:rPr>
              <a:t>If  each c(e) is an </a:t>
            </a:r>
            <a:r>
              <a:rPr lang="en-US" altLang="zh-CN" sz="2400" i="1">
                <a:solidFill>
                  <a:schemeClr val="accent1"/>
                </a:solidFill>
              </a:rPr>
              <a:t>integer</a:t>
            </a:r>
            <a:r>
              <a:rPr lang="en-US" altLang="zh-CN" sz="2400">
                <a:solidFill>
                  <a:schemeClr val="accent2"/>
                </a:solidFill>
              </a:rPr>
              <a:t>, then time complexity is O(|E|f*), where f* is the maximum flow. </a:t>
            </a:r>
          </a:p>
          <a:p>
            <a:r>
              <a:rPr lang="en-US" altLang="zh-CN" sz="2400"/>
              <a:t>Reason: each time the flow is increased by at least one.</a:t>
            </a:r>
          </a:p>
          <a:p>
            <a:r>
              <a:rPr lang="en-US" altLang="zh-CN" sz="2400"/>
              <a:t>This might not be a polynomial time algorithm since f* can be represented by log (f*) bits. So, the input size might be log(f*).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The Edmonds-Karp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Find the augmenting path using breadth-first search.</a:t>
            </a:r>
          </a:p>
          <a:p>
            <a:r>
              <a:rPr lang="en-US" altLang="zh-CN" sz="2800"/>
              <a:t>Breadth-first search gives the shortest path for graphs </a:t>
            </a:r>
            <a:r>
              <a:rPr lang="en-US" altLang="zh-CN" sz="2800">
                <a:solidFill>
                  <a:schemeClr val="accent2"/>
                </a:solidFill>
              </a:rPr>
              <a:t>(Assuming the length of each edge is 1.)</a:t>
            </a:r>
          </a:p>
          <a:p>
            <a:r>
              <a:rPr lang="en-US" altLang="zh-CN" sz="2800"/>
              <a:t>Time complexity of Edmonds-Karp algorithm is O(VE</a:t>
            </a:r>
            <a:r>
              <a:rPr lang="en-US" altLang="zh-CN" sz="2800" baseline="30000"/>
              <a:t>2</a:t>
            </a:r>
            <a:r>
              <a:rPr lang="en-US" altLang="zh-CN" sz="2800"/>
              <a:t>).</a:t>
            </a:r>
          </a:p>
          <a:p>
            <a:r>
              <a:rPr lang="en-US" altLang="zh-CN" sz="2800"/>
              <a:t>The proof  is very hard and is not required here. </a:t>
            </a:r>
          </a:p>
          <a:p>
            <a:pPr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Maximum bipartite matching: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Bipartite graph: a graph (V, E), where V=L</a:t>
            </a:r>
            <a:r>
              <a:rPr lang="en-US" altLang="zh-CN" sz="2400">
                <a:sym typeface="Symbol" pitchFamily="18" charset="2"/>
              </a:rPr>
              <a:t>R, L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∩R=empty, and for every (u, v)E, u L and v R.</a:t>
            </a:r>
          </a:p>
          <a:p>
            <a:r>
              <a:rPr lang="en-US" altLang="zh-CN" sz="2400"/>
              <a:t>Given an undirected graph G=(V,E), a </a:t>
            </a:r>
            <a:r>
              <a:rPr lang="en-US" altLang="zh-CN" sz="2400">
                <a:solidFill>
                  <a:schemeClr val="accent2"/>
                </a:solidFill>
              </a:rPr>
              <a:t>matching</a:t>
            </a:r>
            <a:r>
              <a:rPr lang="en-US" altLang="zh-CN" sz="2400"/>
              <a:t> is a subset of edges M</a:t>
            </a:r>
            <a:r>
              <a:rPr lang="en-US" altLang="zh-CN" sz="2400">
                <a:sym typeface="Symbol" pitchFamily="18" charset="2"/>
              </a:rPr>
              <a:t>E such that for all vertices vV,at most one edge of M is incident on v.We say that a vertex v V is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matched</a:t>
            </a:r>
            <a:r>
              <a:rPr lang="en-US" altLang="zh-CN" sz="2400">
                <a:sym typeface="Symbol" pitchFamily="18" charset="2"/>
              </a:rPr>
              <a:t> by matching M if some edge in M is incident on v;otherwise, v is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unmatched</a:t>
            </a:r>
            <a:r>
              <a:rPr lang="en-US" altLang="zh-CN" sz="2400">
                <a:sym typeface="Symbol" pitchFamily="18" charset="2"/>
              </a:rPr>
              <a:t>. A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maximum matching</a:t>
            </a:r>
            <a:r>
              <a:rPr lang="en-US" altLang="zh-CN" sz="2400">
                <a:sym typeface="Symbol" pitchFamily="18" charset="2"/>
              </a:rPr>
              <a:t> is a matching of maximum cardinality,that is, a matching M such that for any matching M’, we have                     .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81400" y="5562600"/>
          <a:ext cx="1295400" cy="527050"/>
        </p:xfrm>
        <a:graphic>
          <a:graphicData uri="http://schemas.openxmlformats.org/presentationml/2006/ole">
            <p:oleObj spid="_x0000_s7170" name="公式" r:id="rId3" imgW="6220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76400" y="457200"/>
            <a:ext cx="2286000" cy="4419600"/>
            <a:chOff x="576" y="576"/>
            <a:chExt cx="1440" cy="2784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76" y="576"/>
              <a:ext cx="1440" cy="2352"/>
              <a:chOff x="576" y="576"/>
              <a:chExt cx="1440" cy="2352"/>
            </a:xfrm>
          </p:grpSpPr>
          <p:sp>
            <p:nvSpPr>
              <p:cNvPr id="33794" name="Oval 2"/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5" name="Oval 3"/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6" name="Oval 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7" name="Oval 5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8" name="Oval 6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0" name="Oval 8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1" name="Oval 9"/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1776" y="8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3" name="Line 11"/>
              <p:cNvSpPr>
                <a:spLocks noChangeShapeType="1"/>
              </p:cNvSpPr>
              <p:nvPr/>
            </p:nvSpPr>
            <p:spPr bwMode="auto">
              <a:xfrm>
                <a:off x="816" y="720"/>
                <a:ext cx="960" cy="192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Line 12"/>
              <p:cNvSpPr>
                <a:spLocks noChangeShapeType="1"/>
              </p:cNvSpPr>
              <p:nvPr/>
            </p:nvSpPr>
            <p:spPr bwMode="auto">
              <a:xfrm flipV="1">
                <a:off x="816" y="1008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Line 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 flipV="1">
                <a:off x="816" y="1488"/>
                <a:ext cx="9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960" cy="24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16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10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 flipV="1">
                <a:off x="816" y="2064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18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100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576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L</a:t>
              </a:r>
              <a:endParaRPr lang="en-US" altLang="zh-CN" b="1" i="0" baseline="-25000"/>
            </a:p>
          </p:txBody>
        </p:sp>
      </p:grp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5814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  <a:endParaRPr lang="en-US" altLang="zh-CN" i="0" baseline="-25000"/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838200" y="5410200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A bipartite graph G=(V,E) with vertex partition V=L</a:t>
            </a:r>
            <a:r>
              <a:rPr lang="en-US" altLang="zh-CN" i="0">
                <a:sym typeface="Symbol" pitchFamily="18" charset="2"/>
              </a:rPr>
              <a:t>R.(a)A matching with cardinality 2.(b) A maximum matching with cardinality 3.</a:t>
            </a:r>
            <a:endParaRPr lang="en-US" altLang="zh-CN" i="0"/>
          </a:p>
        </p:txBody>
      </p:sp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2422525" y="47656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81600" y="457200"/>
            <a:ext cx="2286000" cy="4800600"/>
            <a:chOff x="3264" y="288"/>
            <a:chExt cx="1440" cy="3024"/>
          </a:xfrm>
        </p:grpSpPr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3264" y="288"/>
              <a:ext cx="1440" cy="2784"/>
              <a:chOff x="3264" y="288"/>
              <a:chExt cx="1440" cy="2784"/>
            </a:xfrm>
          </p:grpSpPr>
          <p:grpSp>
            <p:nvGrpSpPr>
              <p:cNvPr id="6" name="Group 70"/>
              <p:cNvGrpSpPr>
                <a:grpSpLocks/>
              </p:cNvGrpSpPr>
              <p:nvPr/>
            </p:nvGrpSpPr>
            <p:grpSpPr bwMode="auto">
              <a:xfrm>
                <a:off x="3264" y="288"/>
                <a:ext cx="1440" cy="2784"/>
                <a:chOff x="3264" y="288"/>
                <a:chExt cx="1440" cy="2784"/>
              </a:xfrm>
            </p:grpSpPr>
            <p:grpSp>
              <p:nvGrpSpPr>
                <p:cNvPr id="7" name="Group 67"/>
                <p:cNvGrpSpPr>
                  <a:grpSpLocks/>
                </p:cNvGrpSpPr>
                <p:nvPr/>
              </p:nvGrpSpPr>
              <p:grpSpPr bwMode="auto">
                <a:xfrm>
                  <a:off x="3264" y="288"/>
                  <a:ext cx="1440" cy="2352"/>
                  <a:chOff x="3264" y="288"/>
                  <a:chExt cx="1440" cy="2352"/>
                </a:xfrm>
              </p:grpSpPr>
              <p:sp>
                <p:nvSpPr>
                  <p:cNvPr id="3383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81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0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3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4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5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58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05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52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432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720"/>
                    <a:ext cx="960" cy="19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008"/>
                    <a:ext cx="96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1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00"/>
                    <a:ext cx="960" cy="240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488"/>
                    <a:ext cx="96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584"/>
                    <a:ext cx="10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4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5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824"/>
                    <a:ext cx="1008" cy="67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 i="0"/>
                    <a:t>L</a:t>
                  </a:r>
                  <a:endParaRPr lang="en-US" altLang="zh-CN" b="1" i="0" baseline="-25000"/>
                </a:p>
              </p:txBody>
            </p:sp>
          </p:grpSp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R</a:t>
                </a:r>
              </a:p>
            </p:txBody>
          </p:sp>
        </p:grpSp>
        <p:sp>
          <p:nvSpPr>
            <p:cNvPr id="33861" name="Text Box 69"/>
            <p:cNvSpPr txBox="1">
              <a:spLocks noChangeArrowheads="1"/>
            </p:cNvSpPr>
            <p:nvPr/>
          </p:nvSpPr>
          <p:spPr bwMode="auto">
            <a:xfrm>
              <a:off x="3840" y="302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(b)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Finding a maximum bipartite matching: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We define the </a:t>
            </a:r>
            <a:r>
              <a:rPr lang="en-US" altLang="zh-CN" sz="2400">
                <a:solidFill>
                  <a:schemeClr val="accent2"/>
                </a:solidFill>
              </a:rPr>
              <a:t>corresponding flow network</a:t>
            </a:r>
            <a:r>
              <a:rPr lang="en-US" altLang="zh-CN" sz="2400"/>
              <a:t> G’=(V’,E’) for the bipartite graph G as follows. Let the source s and sink t be new vertices not in V, and  let V’=V</a:t>
            </a:r>
            <a:r>
              <a:rPr lang="en-US" altLang="zh-CN" sz="2400">
                <a:sym typeface="Symbol" pitchFamily="18" charset="2"/>
              </a:rPr>
              <a:t>{s,t}.If the vertex partition of G is V=L R, the directed edges of G’ are given by E’={(s,u):uL} {(u,v):u L,v R,and (u,v) E} {(v,t):v R}.Finally, we assign unit capacity to each edge in E’.</a:t>
            </a:r>
          </a:p>
          <a:p>
            <a:endParaRPr lang="en-US" altLang="zh-CN" sz="2400">
              <a:sym typeface="Symbol" pitchFamily="18" charset="2"/>
            </a:endParaRPr>
          </a:p>
          <a:p>
            <a:r>
              <a:rPr lang="en-US" altLang="zh-CN" sz="2400">
                <a:sym typeface="Symbol" pitchFamily="18" charset="2"/>
              </a:rPr>
              <a:t>We will show that a matching in G corresponds directly to a flow in G’s corresponding flow network G’. We say that a flow f on a flow network G=(V,E) is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integer-valued</a:t>
            </a:r>
            <a:r>
              <a:rPr lang="en-US" altLang="zh-CN" sz="2400">
                <a:sym typeface="Symbol" pitchFamily="18" charset="2"/>
              </a:rPr>
              <a:t> if f(u,v) is an integer for all (u,v) V*V.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62000" y="593725"/>
            <a:ext cx="2286000" cy="4800600"/>
            <a:chOff x="3264" y="288"/>
            <a:chExt cx="1440" cy="3024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264" y="288"/>
              <a:ext cx="1440" cy="2784"/>
              <a:chOff x="3264" y="288"/>
              <a:chExt cx="1440" cy="2784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3264" y="288"/>
                <a:ext cx="1440" cy="2784"/>
                <a:chOff x="3264" y="288"/>
                <a:chExt cx="1440" cy="2784"/>
              </a:xfrm>
            </p:grpSpPr>
            <p:grpSp>
              <p:nvGrpSpPr>
                <p:cNvPr id="5" name="Group 45"/>
                <p:cNvGrpSpPr>
                  <a:grpSpLocks/>
                </p:cNvGrpSpPr>
                <p:nvPr/>
              </p:nvGrpSpPr>
              <p:grpSpPr bwMode="auto">
                <a:xfrm>
                  <a:off x="3264" y="288"/>
                  <a:ext cx="1440" cy="2352"/>
                  <a:chOff x="3264" y="288"/>
                  <a:chExt cx="1440" cy="2352"/>
                </a:xfrm>
              </p:grpSpPr>
              <p:sp>
                <p:nvSpPr>
                  <p:cNvPr id="32814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81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6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0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3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58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05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52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432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4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720"/>
                    <a:ext cx="960" cy="19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008"/>
                    <a:ext cx="96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6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00"/>
                    <a:ext cx="960" cy="240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488"/>
                    <a:ext cx="96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584"/>
                    <a:ext cx="10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9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3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824"/>
                    <a:ext cx="1008" cy="67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83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 i="0"/>
                    <a:t>L</a:t>
                  </a:r>
                  <a:endParaRPr lang="en-US" altLang="zh-CN" b="1" i="0" baseline="-25000"/>
                </a:p>
              </p:txBody>
            </p:sp>
          </p:grpSp>
          <p:sp>
            <p:nvSpPr>
              <p:cNvPr id="32832" name="Text Box 64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R</a:t>
                </a:r>
              </a:p>
            </p:txBody>
          </p:sp>
        </p:grpSp>
        <p:sp>
          <p:nvSpPr>
            <p:cNvPr id="32833" name="Text Box 65"/>
            <p:cNvSpPr txBox="1">
              <a:spLocks noChangeArrowheads="1"/>
            </p:cNvSpPr>
            <p:nvPr/>
          </p:nvSpPr>
          <p:spPr bwMode="auto">
            <a:xfrm>
              <a:off x="3840" y="302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(a)</a:t>
              </a:r>
            </a:p>
          </p:txBody>
        </p:sp>
      </p:grpSp>
      <p:sp>
        <p:nvSpPr>
          <p:cNvPr id="32838" name="Oval 70"/>
          <p:cNvSpPr>
            <a:spLocks noChangeArrowheads="1"/>
          </p:cNvSpPr>
          <p:nvPr/>
        </p:nvSpPr>
        <p:spPr bwMode="auto">
          <a:xfrm>
            <a:off x="5105400" y="66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39" name="Oval 71"/>
          <p:cNvSpPr>
            <a:spLocks noChangeArrowheads="1"/>
          </p:cNvSpPr>
          <p:nvPr/>
        </p:nvSpPr>
        <p:spPr bwMode="auto">
          <a:xfrm>
            <a:off x="5105400" y="15081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0" name="Oval 72"/>
          <p:cNvSpPr>
            <a:spLocks noChangeArrowheads="1"/>
          </p:cNvSpPr>
          <p:nvPr/>
        </p:nvSpPr>
        <p:spPr bwMode="auto">
          <a:xfrm>
            <a:off x="5105400" y="31845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1" name="Oval 73"/>
          <p:cNvSpPr>
            <a:spLocks noChangeArrowheads="1"/>
          </p:cNvSpPr>
          <p:nvPr/>
        </p:nvSpPr>
        <p:spPr bwMode="auto">
          <a:xfrm>
            <a:off x="5105400" y="40227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5105400" y="23463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Oval 75"/>
          <p:cNvSpPr>
            <a:spLocks noChangeArrowheads="1"/>
          </p:cNvSpPr>
          <p:nvPr/>
        </p:nvSpPr>
        <p:spPr bwMode="auto">
          <a:xfrm>
            <a:off x="7010400" y="36417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4" name="Oval 76"/>
          <p:cNvSpPr>
            <a:spLocks noChangeArrowheads="1"/>
          </p:cNvSpPr>
          <p:nvPr/>
        </p:nvSpPr>
        <p:spPr bwMode="auto">
          <a:xfrm>
            <a:off x="7010400" y="27273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5" name="Oval 77"/>
          <p:cNvSpPr>
            <a:spLocks noChangeArrowheads="1"/>
          </p:cNvSpPr>
          <p:nvPr/>
        </p:nvSpPr>
        <p:spPr bwMode="auto">
          <a:xfrm>
            <a:off x="7010400" y="18891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46" name="Oval 78"/>
          <p:cNvSpPr>
            <a:spLocks noChangeArrowheads="1"/>
          </p:cNvSpPr>
          <p:nvPr/>
        </p:nvSpPr>
        <p:spPr bwMode="auto">
          <a:xfrm>
            <a:off x="7010400" y="1050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5105400" y="46323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7010400" y="46323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32857" name="Text Box 89"/>
          <p:cNvSpPr txBox="1">
            <a:spLocks noChangeArrowheads="1"/>
          </p:cNvSpPr>
          <p:nvPr/>
        </p:nvSpPr>
        <p:spPr bwMode="auto">
          <a:xfrm>
            <a:off x="6019800" y="501332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32858" name="Oval 90"/>
          <p:cNvSpPr>
            <a:spLocks noChangeArrowheads="1"/>
          </p:cNvSpPr>
          <p:nvPr/>
        </p:nvSpPr>
        <p:spPr bwMode="auto">
          <a:xfrm>
            <a:off x="3810000" y="22701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32884" name="Oval 116"/>
          <p:cNvSpPr>
            <a:spLocks noChangeArrowheads="1"/>
          </p:cNvSpPr>
          <p:nvPr/>
        </p:nvSpPr>
        <p:spPr bwMode="auto">
          <a:xfrm>
            <a:off x="8077200" y="24225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32885" name="Line 117"/>
          <p:cNvSpPr>
            <a:spLocks noChangeShapeType="1"/>
          </p:cNvSpPr>
          <p:nvPr/>
        </p:nvSpPr>
        <p:spPr bwMode="auto">
          <a:xfrm>
            <a:off x="5486400" y="89852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 flipV="1">
            <a:off x="5486400" y="1355725"/>
            <a:ext cx="1524000" cy="304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7" name="Line 119"/>
          <p:cNvSpPr>
            <a:spLocks noChangeShapeType="1"/>
          </p:cNvSpPr>
          <p:nvPr/>
        </p:nvSpPr>
        <p:spPr bwMode="auto">
          <a:xfrm>
            <a:off x="5486400" y="1812925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8" name="Line 120"/>
          <p:cNvSpPr>
            <a:spLocks noChangeShapeType="1"/>
          </p:cNvSpPr>
          <p:nvPr/>
        </p:nvSpPr>
        <p:spPr bwMode="auto">
          <a:xfrm flipV="1">
            <a:off x="5486400" y="2193925"/>
            <a:ext cx="1524000" cy="304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9" name="Line 121"/>
          <p:cNvSpPr>
            <a:spLocks noChangeShapeType="1"/>
          </p:cNvSpPr>
          <p:nvPr/>
        </p:nvSpPr>
        <p:spPr bwMode="auto">
          <a:xfrm>
            <a:off x="5486400" y="2651125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0" name="Line 122"/>
          <p:cNvSpPr>
            <a:spLocks noChangeShapeType="1"/>
          </p:cNvSpPr>
          <p:nvPr/>
        </p:nvSpPr>
        <p:spPr bwMode="auto">
          <a:xfrm>
            <a:off x="5410200" y="2727325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1" name="Line 123"/>
          <p:cNvSpPr>
            <a:spLocks noChangeShapeType="1"/>
          </p:cNvSpPr>
          <p:nvPr/>
        </p:nvSpPr>
        <p:spPr bwMode="auto">
          <a:xfrm flipV="1">
            <a:off x="5486400" y="3108325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2" name="Line 124"/>
          <p:cNvSpPr>
            <a:spLocks noChangeShapeType="1"/>
          </p:cNvSpPr>
          <p:nvPr/>
        </p:nvSpPr>
        <p:spPr bwMode="auto">
          <a:xfrm flipV="1">
            <a:off x="5486400" y="3184525"/>
            <a:ext cx="160020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3" name="Line 125"/>
          <p:cNvSpPr>
            <a:spLocks noChangeShapeType="1"/>
          </p:cNvSpPr>
          <p:nvPr/>
        </p:nvSpPr>
        <p:spPr bwMode="auto">
          <a:xfrm flipV="1">
            <a:off x="4114800" y="974725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4" name="Line 126"/>
          <p:cNvSpPr>
            <a:spLocks noChangeShapeType="1"/>
          </p:cNvSpPr>
          <p:nvPr/>
        </p:nvSpPr>
        <p:spPr bwMode="auto">
          <a:xfrm flipV="1">
            <a:off x="4191000" y="1736725"/>
            <a:ext cx="9144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5" name="Line 127"/>
          <p:cNvSpPr>
            <a:spLocks noChangeShapeType="1"/>
          </p:cNvSpPr>
          <p:nvPr/>
        </p:nvSpPr>
        <p:spPr bwMode="auto">
          <a:xfrm>
            <a:off x="4191000" y="2422525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6" name="Line 128"/>
          <p:cNvSpPr>
            <a:spLocks noChangeShapeType="1"/>
          </p:cNvSpPr>
          <p:nvPr/>
        </p:nvSpPr>
        <p:spPr bwMode="auto">
          <a:xfrm>
            <a:off x="4191000" y="25749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7" name="Line 129"/>
          <p:cNvSpPr>
            <a:spLocks noChangeShapeType="1"/>
          </p:cNvSpPr>
          <p:nvPr/>
        </p:nvSpPr>
        <p:spPr bwMode="auto">
          <a:xfrm>
            <a:off x="4114800" y="2651125"/>
            <a:ext cx="990600" cy="1447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8" name="Line 130"/>
          <p:cNvSpPr>
            <a:spLocks noChangeShapeType="1"/>
          </p:cNvSpPr>
          <p:nvPr/>
        </p:nvSpPr>
        <p:spPr bwMode="auto">
          <a:xfrm>
            <a:off x="7391400" y="1355725"/>
            <a:ext cx="76200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99" name="Line 131"/>
          <p:cNvSpPr>
            <a:spLocks noChangeShapeType="1"/>
          </p:cNvSpPr>
          <p:nvPr/>
        </p:nvSpPr>
        <p:spPr bwMode="auto">
          <a:xfrm>
            <a:off x="7315200" y="2193925"/>
            <a:ext cx="762000" cy="3810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00" name="Line 132"/>
          <p:cNvSpPr>
            <a:spLocks noChangeShapeType="1"/>
          </p:cNvSpPr>
          <p:nvPr/>
        </p:nvSpPr>
        <p:spPr bwMode="auto">
          <a:xfrm flipV="1">
            <a:off x="7391400" y="2651125"/>
            <a:ext cx="609600" cy="228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01" name="Line 133"/>
          <p:cNvSpPr>
            <a:spLocks noChangeShapeType="1"/>
          </p:cNvSpPr>
          <p:nvPr/>
        </p:nvSpPr>
        <p:spPr bwMode="auto">
          <a:xfrm flipV="1">
            <a:off x="7391400" y="2727325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02" name="Text Box 134"/>
          <p:cNvSpPr txBox="1">
            <a:spLocks noChangeArrowheads="1"/>
          </p:cNvSpPr>
          <p:nvPr/>
        </p:nvSpPr>
        <p:spPr bwMode="auto">
          <a:xfrm>
            <a:off x="76200" y="5470525"/>
            <a:ext cx="8651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(a)The bipartite graph G=(V,E) with vertex partition V=L</a:t>
            </a:r>
            <a:r>
              <a:rPr lang="en-US" altLang="zh-CN" i="0">
                <a:sym typeface="Symbol" pitchFamily="18" charset="2"/>
              </a:rPr>
              <a:t>R. A </a:t>
            </a:r>
          </a:p>
          <a:p>
            <a:r>
              <a:rPr lang="en-US" altLang="zh-CN" i="0">
                <a:sym typeface="Symbol" pitchFamily="18" charset="2"/>
              </a:rPr>
              <a:t>maximum matching is shown by shaded edges.(b) The corresponding</a:t>
            </a:r>
          </a:p>
          <a:p>
            <a:r>
              <a:rPr lang="en-US" altLang="zh-CN" i="0">
                <a:sym typeface="Symbol" pitchFamily="18" charset="2"/>
              </a:rPr>
              <a:t>flow network.Each edge has unit capacity.Shaded edges have </a:t>
            </a:r>
          </a:p>
          <a:p>
            <a:r>
              <a:rPr lang="en-US" altLang="zh-CN" i="0">
                <a:sym typeface="Symbol" pitchFamily="18" charset="2"/>
              </a:rPr>
              <a:t>a flow of 1,and all other edges carry no flow.</a:t>
            </a:r>
            <a:endParaRPr lang="en-US" altLang="zh-CN" sz="1800" i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Continue: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accent2"/>
                </a:solidFill>
              </a:rPr>
              <a:t>Lemma .</a:t>
            </a:r>
            <a:endParaRPr lang="en-US" altLang="zh-CN" sz="2400"/>
          </a:p>
          <a:p>
            <a:r>
              <a:rPr lang="en-US" altLang="zh-CN" sz="2400"/>
              <a:t>Let G=(V,E) be a bipartite graph with vertex partition V=L</a:t>
            </a:r>
            <a:r>
              <a:rPr lang="en-US" altLang="zh-CN" sz="2400">
                <a:sym typeface="Symbol" pitchFamily="18" charset="2"/>
              </a:rPr>
              <a:t>R,and let G’=(V’,E’) be its corresponding flow network.If M is a matching in G, then there is an integer-valued flow f in G’ with value                  .Conversely, if f is an integer-valued flow in G’,then there is a matching M in G with cardinality                .  </a:t>
            </a:r>
          </a:p>
          <a:p>
            <a:r>
              <a:rPr lang="en-US" altLang="zh-CN" sz="2400">
                <a:sym typeface="Symbol" pitchFamily="18" charset="2"/>
              </a:rPr>
              <a:t>Reason:  The edges incident to s and t ensures this.</a:t>
            </a:r>
          </a:p>
          <a:p>
            <a:pPr lvl="1"/>
            <a:r>
              <a:rPr lang="en-US" altLang="zh-CN" sz="2000"/>
              <a:t>Each node in the first column has in-degree 1</a:t>
            </a:r>
          </a:p>
          <a:p>
            <a:pPr lvl="1"/>
            <a:r>
              <a:rPr lang="en-US" altLang="zh-CN" sz="2000"/>
              <a:t>Each node in the second column has out-degree 1.</a:t>
            </a:r>
          </a:p>
          <a:p>
            <a:pPr lvl="1"/>
            <a:r>
              <a:rPr lang="en-US" altLang="zh-CN" sz="2000"/>
              <a:t>So each node in the bipartite graph can be involved once in the flow. 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953000" y="3581400"/>
          <a:ext cx="1143000" cy="530225"/>
        </p:xfrm>
        <a:graphic>
          <a:graphicData uri="http://schemas.openxmlformats.org/presentationml/2006/ole">
            <p:oleObj spid="_x0000_s8194" name="公式" r:id="rId3" imgW="545760" imgH="25380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733800" y="4267200"/>
          <a:ext cx="1143000" cy="528638"/>
        </p:xfrm>
        <a:graphic>
          <a:graphicData uri="http://schemas.openxmlformats.org/presentationml/2006/ole">
            <p:oleObj spid="_x0000_s8195" name="公式" r:id="rId4" imgW="5457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 Flow networks: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</a:t>
            </a:r>
            <a:r>
              <a:rPr lang="en-US" altLang="zh-CN" sz="2400">
                <a:solidFill>
                  <a:schemeClr val="accent2"/>
                </a:solidFill>
              </a:rPr>
              <a:t>flow network</a:t>
            </a:r>
            <a:r>
              <a:rPr lang="en-US" altLang="zh-CN" sz="2400"/>
              <a:t> G=(V,E): a directed graph, where each edge (u,v)</a:t>
            </a:r>
            <a:r>
              <a:rPr lang="en-US" altLang="zh-CN" sz="2400">
                <a:sym typeface="Symbol" pitchFamily="18" charset="2"/>
              </a:rPr>
              <a:t>E has a nonnegative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capacity</a:t>
            </a:r>
            <a:r>
              <a:rPr lang="en-US" altLang="zh-CN" sz="2400">
                <a:sym typeface="Symbol" pitchFamily="18" charset="2"/>
              </a:rPr>
              <a:t> c(u,v)&gt;=0.</a:t>
            </a:r>
          </a:p>
          <a:p>
            <a:r>
              <a:rPr lang="en-US" altLang="zh-CN" sz="2400">
                <a:sym typeface="Symbol" pitchFamily="18" charset="2"/>
              </a:rPr>
              <a:t>If (u,v)E, we assume that c(u,v)=0.</a:t>
            </a:r>
          </a:p>
          <a:p>
            <a:r>
              <a:rPr lang="en-US" altLang="zh-CN" sz="2400">
                <a:sym typeface="Symbol" pitchFamily="18" charset="2"/>
              </a:rPr>
              <a:t>two distinct  vertices :</a:t>
            </a:r>
            <a:r>
              <a:rPr lang="en-US" altLang="zh-CN" sz="2400" b="1">
                <a:sym typeface="Symbol" pitchFamily="18" charset="2"/>
              </a:rPr>
              <a:t>a </a:t>
            </a:r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source</a:t>
            </a:r>
            <a:r>
              <a:rPr lang="en-US" altLang="zh-CN" sz="2400" b="1">
                <a:sym typeface="Symbol" pitchFamily="18" charset="2"/>
              </a:rPr>
              <a:t> s and a </a:t>
            </a:r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sink</a:t>
            </a:r>
            <a:r>
              <a:rPr lang="en-US" altLang="zh-CN" sz="2400" b="1">
                <a:sym typeface="Symbol" pitchFamily="18" charset="2"/>
              </a:rPr>
              <a:t> t.</a:t>
            </a:r>
            <a:endParaRPr lang="en-US" altLang="zh-CN" sz="2400" b="1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52600" y="3810000"/>
            <a:ext cx="4953000" cy="2743200"/>
            <a:chOff x="1008" y="2426"/>
            <a:chExt cx="3120" cy="1728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008" y="2544"/>
              <a:ext cx="3120" cy="1484"/>
              <a:chOff x="1008" y="2544"/>
              <a:chExt cx="3120" cy="1484"/>
            </a:xfrm>
          </p:grpSpPr>
          <p:sp>
            <p:nvSpPr>
              <p:cNvPr id="6152" name="Oval 8"/>
              <p:cNvSpPr>
                <a:spLocks noChangeArrowheads="1"/>
              </p:cNvSpPr>
              <p:nvPr/>
            </p:nvSpPr>
            <p:spPr bwMode="auto">
              <a:xfrm>
                <a:off x="1008" y="3098"/>
                <a:ext cx="374" cy="332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6153" name="Oval 9"/>
              <p:cNvSpPr>
                <a:spLocks noChangeArrowheads="1"/>
              </p:cNvSpPr>
              <p:nvPr/>
            </p:nvSpPr>
            <p:spPr bwMode="auto">
              <a:xfrm>
                <a:off x="1819" y="3652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Oval 10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Oval 11"/>
              <p:cNvSpPr>
                <a:spLocks noChangeArrowheads="1"/>
              </p:cNvSpPr>
              <p:nvPr/>
            </p:nvSpPr>
            <p:spPr bwMode="auto">
              <a:xfrm>
                <a:off x="3754" y="3098"/>
                <a:ext cx="374" cy="3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6156" name="Oval 1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Oval 13"/>
              <p:cNvSpPr>
                <a:spLocks noChangeArrowheads="1"/>
              </p:cNvSpPr>
              <p:nvPr/>
            </p:nvSpPr>
            <p:spPr bwMode="auto">
              <a:xfrm>
                <a:off x="1819" y="2544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V="1">
                <a:off x="1382" y="2876"/>
                <a:ext cx="50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1320" y="3430"/>
                <a:ext cx="499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>
                <a:off x="1882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 flipV="1">
                <a:off x="2131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>
                <a:off x="2194" y="27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2194" y="38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3254" y="2821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 flipV="1">
                <a:off x="3254" y="3430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V="1">
                <a:off x="3067" y="2880"/>
                <a:ext cx="5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 flipH="1">
                <a:off x="2194" y="2821"/>
                <a:ext cx="686" cy="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139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2390" y="242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3494" y="27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584" y="31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2102" y="31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2534" y="3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3072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3542" y="35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1344" y="36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2438" y="38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2" name="Oval 58"/>
          <p:cNvSpPr>
            <a:spLocks noChangeArrowheads="1"/>
          </p:cNvSpPr>
          <p:nvPr/>
        </p:nvSpPr>
        <p:spPr bwMode="auto">
          <a:xfrm>
            <a:off x="1143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4" name="Oval 60"/>
          <p:cNvSpPr>
            <a:spLocks noChangeArrowheads="1"/>
          </p:cNvSpPr>
          <p:nvPr/>
        </p:nvSpPr>
        <p:spPr bwMode="auto">
          <a:xfrm>
            <a:off x="3048000" y="4191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5" name="Oval 61"/>
          <p:cNvSpPr>
            <a:spLocks noChangeArrowheads="1"/>
          </p:cNvSpPr>
          <p:nvPr/>
        </p:nvSpPr>
        <p:spPr bwMode="auto">
          <a:xfrm>
            <a:off x="2971800" y="114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6" name="Oval 62"/>
          <p:cNvSpPr>
            <a:spLocks noChangeArrowheads="1"/>
          </p:cNvSpPr>
          <p:nvPr/>
        </p:nvSpPr>
        <p:spPr bwMode="auto">
          <a:xfrm>
            <a:off x="7086600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7" name="Oval 63"/>
          <p:cNvSpPr>
            <a:spLocks noChangeArrowheads="1"/>
          </p:cNvSpPr>
          <p:nvPr/>
        </p:nvSpPr>
        <p:spPr bwMode="auto">
          <a:xfrm>
            <a:off x="5105400" y="4267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8" name="Oval 64"/>
          <p:cNvSpPr>
            <a:spLocks noChangeArrowheads="1"/>
          </p:cNvSpPr>
          <p:nvPr/>
        </p:nvSpPr>
        <p:spPr bwMode="auto">
          <a:xfrm>
            <a:off x="4876800" y="1066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1752600" y="17526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>
            <a:off x="1752600" y="3657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>
            <a:off x="3657600" y="1447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37338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>
            <a:off x="3581400" y="1752600"/>
            <a:ext cx="1600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5" name="Line 71"/>
          <p:cNvSpPr>
            <a:spLocks noChangeShapeType="1"/>
          </p:cNvSpPr>
          <p:nvPr/>
        </p:nvSpPr>
        <p:spPr bwMode="auto">
          <a:xfrm>
            <a:off x="5562600" y="152400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6" name="Line 72"/>
          <p:cNvSpPr>
            <a:spLocks noChangeShapeType="1"/>
          </p:cNvSpPr>
          <p:nvPr/>
        </p:nvSpPr>
        <p:spPr bwMode="auto">
          <a:xfrm flipV="1">
            <a:off x="5791200" y="33528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57" name="Text Box 73"/>
          <p:cNvSpPr txBox="1">
            <a:spLocks noChangeArrowheads="1"/>
          </p:cNvSpPr>
          <p:nvPr/>
        </p:nvSpPr>
        <p:spPr bwMode="auto">
          <a:xfrm>
            <a:off x="609600" y="381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Example: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val 2"/>
          <p:cNvSpPr>
            <a:spLocks noChangeArrowheads="1"/>
          </p:cNvSpPr>
          <p:nvPr/>
        </p:nvSpPr>
        <p:spPr bwMode="auto">
          <a:xfrm>
            <a:off x="1143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3048000" y="4191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971800" y="114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7086600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5105400" y="4267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4876800" y="1066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V="1">
            <a:off x="1752600" y="1752600"/>
            <a:ext cx="1295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752600" y="3657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657600" y="1447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7338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581400" y="1752600"/>
            <a:ext cx="160020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5562600" y="152400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V="1">
            <a:off x="5791200" y="3352800"/>
            <a:ext cx="1295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905000" y="54864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Aug. path: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1143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3048000" y="4191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971800" y="114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7086600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5105400" y="4267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876800" y="1066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1752600" y="36576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3657600" y="14478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3733800" y="45720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5562600" y="1524000"/>
            <a:ext cx="1524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1676400" y="1676400"/>
            <a:ext cx="13716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 flipV="1">
            <a:off x="3581400" y="1752600"/>
            <a:ext cx="1828800" cy="2590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5791200" y="3429000"/>
            <a:ext cx="13716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1905000" y="510540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Residual network. Red edges are new edges in the residual network. The new aug. path is bold. Green edges are old aug. path. old flow=1. </a:t>
            </a:r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V="1">
            <a:off x="1447800" y="1600200"/>
            <a:ext cx="1447800" cy="1371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3733800" y="1600200"/>
            <a:ext cx="1752600" cy="2438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V="1">
            <a:off x="5867400" y="3276600"/>
            <a:ext cx="1143000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12192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724400" y="243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0960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3622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0386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8862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886200" y="762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6400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3352800" y="2514600"/>
            <a:ext cx="2590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7772400" cy="1143000"/>
          </a:xfrm>
        </p:spPr>
        <p:txBody>
          <a:bodyPr/>
          <a:lstStyle/>
          <a:p>
            <a:pPr algn="l"/>
            <a:r>
              <a:rPr lang="en-US" altLang="zh-CN" sz="3600" dirty="0"/>
              <a:t>Flow: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zh-CN" sz="2400">
                <a:sym typeface="Symbol" pitchFamily="18" charset="2"/>
              </a:rPr>
              <a:t>G=(V,E):  a flow network with capacity function c.</a:t>
            </a:r>
          </a:p>
          <a:p>
            <a:r>
              <a:rPr lang="en-US" altLang="zh-CN" sz="2400">
                <a:sym typeface="Symbol" pitchFamily="18" charset="2"/>
              </a:rPr>
              <a:t> s-- the source and  t-- the sink.</a:t>
            </a:r>
          </a:p>
          <a:p>
            <a:r>
              <a:rPr lang="en-US" altLang="zh-CN" sz="2400">
                <a:sym typeface="Symbol" pitchFamily="18" charset="2"/>
              </a:rPr>
              <a:t>A flow in G: a real-valued function f:V*V 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>
                <a:sym typeface="Symbol" pitchFamily="18" charset="2"/>
              </a:rPr>
              <a:t>   R  satisfying the following two properties:</a:t>
            </a:r>
          </a:p>
          <a:p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Capacity constraint</a:t>
            </a:r>
            <a:r>
              <a:rPr lang="en-US" altLang="zh-CN" sz="2400">
                <a:sym typeface="Symbol" pitchFamily="18" charset="2"/>
              </a:rPr>
              <a:t>: For all u,v V, </a:t>
            </a:r>
          </a:p>
          <a:p>
            <a:pPr>
              <a:buFontTx/>
              <a:buNone/>
            </a:pPr>
            <a:r>
              <a:rPr lang="en-US" altLang="zh-CN" sz="2400">
                <a:sym typeface="Symbol" pitchFamily="18" charset="2"/>
              </a:rPr>
              <a:t>                  we require f(u,v)    c( u,v).</a:t>
            </a:r>
          </a:p>
          <a:p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Flow conservation</a:t>
            </a:r>
            <a:r>
              <a:rPr lang="en-US" altLang="zh-CN" sz="2400">
                <a:sym typeface="Symbol" pitchFamily="18" charset="2"/>
              </a:rPr>
              <a:t>: For all u V-{s,t}, we require </a:t>
            </a:r>
          </a:p>
          <a:p>
            <a:endParaRPr lang="en-US" altLang="zh-CN" sz="240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400">
                <a:sym typeface="Symbol" pitchFamily="18" charset="2"/>
              </a:rPr>
              <a:t>                               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867400" y="57150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876800" y="5638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4953000" y="6019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6705600" y="5715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705600" y="6172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990600" y="5410200"/>
          <a:ext cx="3810000" cy="1093788"/>
        </p:xfrm>
        <a:graphic>
          <a:graphicData uri="http://schemas.openxmlformats.org/presentationml/2006/ole">
            <p:oleObj spid="_x0000_s2050" name="Equation" r:id="rId3" imgW="11937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Net flow and value of a flow f: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quantity f (u,v)  is called the </a:t>
            </a:r>
            <a:r>
              <a:rPr lang="en-US" altLang="zh-CN" sz="2800">
                <a:solidFill>
                  <a:schemeClr val="accent2"/>
                </a:solidFill>
              </a:rPr>
              <a:t>net flow</a:t>
            </a:r>
            <a:r>
              <a:rPr lang="en-US" altLang="zh-CN" sz="2800"/>
              <a:t> from vertex u to vertex v.</a:t>
            </a:r>
          </a:p>
          <a:p>
            <a:r>
              <a:rPr lang="en-US" altLang="zh-CN" sz="2800"/>
              <a:t>The </a:t>
            </a:r>
            <a:r>
              <a:rPr lang="en-US" altLang="zh-CN" sz="2800">
                <a:solidFill>
                  <a:schemeClr val="accent2"/>
                </a:solidFill>
              </a:rPr>
              <a:t>value</a:t>
            </a:r>
            <a:r>
              <a:rPr lang="en-US" altLang="zh-CN" sz="2800"/>
              <a:t> of a flow is defined as 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endParaRPr lang="en-US" altLang="zh-CN" sz="2800"/>
          </a:p>
          <a:p>
            <a:pPr lvl="1"/>
            <a:r>
              <a:rPr lang="en-US" altLang="zh-CN"/>
              <a:t>The total flow from source to any other vertices.</a:t>
            </a:r>
          </a:p>
          <a:p>
            <a:pPr lvl="1"/>
            <a:r>
              <a:rPr lang="en-US" altLang="zh-CN"/>
              <a:t>The same as the total flow from any vertices to </a:t>
            </a:r>
            <a:r>
              <a:rPr lang="en-US" altLang="zh-CN" b="1">
                <a:solidFill>
                  <a:schemeClr val="accent2"/>
                </a:solidFill>
              </a:rPr>
              <a:t>the sink.</a:t>
            </a:r>
            <a:endParaRPr lang="en-US" altLang="zh-CN" b="1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276600" y="3581400"/>
          <a:ext cx="2133600" cy="774700"/>
        </p:xfrm>
        <a:graphic>
          <a:graphicData uri="http://schemas.openxmlformats.org/presentationml/2006/ole">
            <p:oleObj spid="_x0000_s3074" name="公式" r:id="rId3" imgW="93960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1524000"/>
            <a:ext cx="5486400" cy="2879725"/>
            <a:chOff x="1008" y="2544"/>
            <a:chExt cx="3120" cy="1484"/>
          </a:xfrm>
        </p:grpSpPr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1008" y="3098"/>
              <a:ext cx="374" cy="332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1819" y="3652"/>
              <a:ext cx="375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880" y="3696"/>
              <a:ext cx="374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754" y="3098"/>
              <a:ext cx="374" cy="3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880" y="2544"/>
              <a:ext cx="374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1819" y="2544"/>
              <a:ext cx="375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382" y="2876"/>
              <a:ext cx="50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320" y="3430"/>
              <a:ext cx="499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882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V="1">
              <a:off x="2131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194" y="271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2194" y="387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254" y="2821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3254" y="3430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V="1">
              <a:off x="3067" y="2880"/>
              <a:ext cx="5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2194" y="2821"/>
              <a:ext cx="686" cy="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81200" y="1981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11/16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3810000" y="12954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12/12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972175" y="185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15/20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613025" y="27352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052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1/4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2672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4/9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257800" y="2743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7/7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19800" y="3581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4/4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1981200" y="35814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8/13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962400" y="4191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11/14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1752600" y="5029200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A flow f  in  G with value                . </a:t>
            </a:r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029200" y="5029200"/>
          <a:ext cx="1066800" cy="558800"/>
        </p:xfrm>
        <a:graphic>
          <a:graphicData uri="http://schemas.openxmlformats.org/presentationml/2006/ole">
            <p:oleObj spid="_x0000_s4098" name="公式" r:id="rId3" imgW="4824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Maximum-flow problem: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Given a flow network G with source s and sink 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Find a flow of maximum value</a:t>
            </a:r>
            <a:r>
              <a:rPr lang="en-US" altLang="zh-CN" sz="2400"/>
              <a:t> from s to t.</a:t>
            </a:r>
          </a:p>
          <a:p>
            <a:endParaRPr lang="en-US" altLang="zh-CN" sz="2400"/>
          </a:p>
          <a:p>
            <a:r>
              <a:rPr lang="en-US" altLang="zh-CN" sz="2400"/>
              <a:t>How to solve it efficiently?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10246" name="Picture 6" descr="thi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114800"/>
            <a:ext cx="1516063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The Ford-Fulkerson method: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section presents the Ford-Fulkerson method for solving the maximum-flow problem.We call it a “method” rather than an “algorithm” because it encompasses several implementations with different running times.The Ford-Fulkerson method depends on three important ideas that transcend the method and are relevant to many flow algorithms and problems: </a:t>
            </a:r>
            <a:r>
              <a:rPr lang="en-US" altLang="zh-CN" sz="2400">
                <a:solidFill>
                  <a:schemeClr val="accent2"/>
                </a:solidFill>
              </a:rPr>
              <a:t>residual networks,augmenting paths,and cuts</a:t>
            </a:r>
            <a:r>
              <a:rPr lang="en-US" altLang="zh-CN" sz="2400"/>
              <a:t>. These ideas are essential to the important max-flow min-cut theorem,which characterizes the value of maximum flow in terms of cuts of the flow network.</a:t>
            </a:r>
            <a:endParaRPr lang="en-US" altLang="zh-CN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Continue: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FORD-FULKERSON-METHOD(G,s,t)</a:t>
            </a:r>
          </a:p>
          <a:p>
            <a:r>
              <a:rPr lang="en-US" altLang="zh-CN"/>
              <a:t>initialize flow </a:t>
            </a:r>
            <a:r>
              <a:rPr lang="en-US" altLang="zh-CN" i="1"/>
              <a:t>f</a:t>
            </a:r>
            <a:r>
              <a:rPr lang="en-US" altLang="zh-CN"/>
              <a:t> to </a:t>
            </a:r>
            <a:r>
              <a:rPr lang="en-US" altLang="zh-CN" i="1"/>
              <a:t>0</a:t>
            </a:r>
          </a:p>
          <a:p>
            <a:r>
              <a:rPr lang="en-US" altLang="zh-CN">
                <a:solidFill>
                  <a:srgbClr val="FF0000"/>
                </a:solidFill>
              </a:rPr>
              <a:t>while</a:t>
            </a:r>
            <a:r>
              <a:rPr lang="en-US" altLang="zh-CN"/>
              <a:t> there exists an </a:t>
            </a:r>
            <a:r>
              <a:rPr lang="en-US" altLang="zh-CN" i="1"/>
              <a:t>augmenting</a:t>
            </a:r>
            <a:r>
              <a:rPr lang="en-US" altLang="zh-CN"/>
              <a:t> path </a:t>
            </a:r>
            <a:r>
              <a:rPr lang="en-US" altLang="zh-CN" i="1"/>
              <a:t>p</a:t>
            </a:r>
          </a:p>
          <a:p>
            <a:r>
              <a:rPr lang="en-US" altLang="zh-CN"/>
              <a:t>          </a:t>
            </a:r>
            <a:r>
              <a:rPr lang="en-US" altLang="zh-CN">
                <a:solidFill>
                  <a:srgbClr val="FF0000"/>
                </a:solidFill>
              </a:rPr>
              <a:t>do</a:t>
            </a:r>
            <a:r>
              <a:rPr lang="en-US" altLang="zh-CN"/>
              <a:t> </a:t>
            </a:r>
            <a:r>
              <a:rPr lang="en-US" altLang="zh-CN" i="1"/>
              <a:t>augment</a:t>
            </a:r>
            <a:r>
              <a:rPr lang="en-US" altLang="zh-CN"/>
              <a:t> flow </a:t>
            </a:r>
            <a:r>
              <a:rPr lang="en-US" altLang="zh-CN" i="1"/>
              <a:t>f</a:t>
            </a:r>
            <a:r>
              <a:rPr lang="en-US" altLang="zh-CN"/>
              <a:t> along </a:t>
            </a:r>
            <a:r>
              <a:rPr lang="en-US" altLang="zh-CN" i="1"/>
              <a:t>p</a:t>
            </a:r>
          </a:p>
          <a:p>
            <a:r>
              <a:rPr lang="en-US" altLang="zh-CN"/>
              <a:t>return </a:t>
            </a:r>
            <a:r>
              <a:rPr lang="en-US" altLang="zh-CN" i="1"/>
              <a:t>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1700</Words>
  <Application>Microsoft Office PowerPoint</Application>
  <PresentationFormat>On-screen Show (4:3)</PresentationFormat>
  <Paragraphs>394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Microsoft Equation 3.0</vt:lpstr>
      <vt:lpstr>CSE408 Maximum Flow</vt:lpstr>
      <vt:lpstr> Maximum Flow</vt:lpstr>
      <vt:lpstr> Flow networks:</vt:lpstr>
      <vt:lpstr>Flow:</vt:lpstr>
      <vt:lpstr>Net flow and value of a flow f:</vt:lpstr>
      <vt:lpstr>Slide 6</vt:lpstr>
      <vt:lpstr>Maximum-flow problem:</vt:lpstr>
      <vt:lpstr>The Ford-Fulkerson method:</vt:lpstr>
      <vt:lpstr>Continue:</vt:lpstr>
      <vt:lpstr>Residual networks:</vt:lpstr>
      <vt:lpstr>Slide 11</vt:lpstr>
      <vt:lpstr>Slide 12</vt:lpstr>
      <vt:lpstr>Fact 1:</vt:lpstr>
      <vt:lpstr>Augmenting paths:</vt:lpstr>
      <vt:lpstr>Slide 15</vt:lpstr>
      <vt:lpstr>The basic Ford-Fulkerson algorithm:</vt:lpstr>
      <vt:lpstr>Example:</vt:lpstr>
      <vt:lpstr>Slide 18</vt:lpstr>
      <vt:lpstr>Slide 19</vt:lpstr>
      <vt:lpstr>Slide 20</vt:lpstr>
      <vt:lpstr>Slide 21</vt:lpstr>
      <vt:lpstr>Slide 22</vt:lpstr>
      <vt:lpstr>Time complexity: </vt:lpstr>
      <vt:lpstr>The Edmonds-Karp algorithm</vt:lpstr>
      <vt:lpstr>Maximum bipartite matching:</vt:lpstr>
      <vt:lpstr>Slide 26</vt:lpstr>
      <vt:lpstr>Finding a maximum bipartite matching:</vt:lpstr>
      <vt:lpstr>Slide 28</vt:lpstr>
      <vt:lpstr>Continue: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83</cp:revision>
  <dcterms:created xsi:type="dcterms:W3CDTF">2014-12-10T04:50:26Z</dcterms:created>
  <dcterms:modified xsi:type="dcterms:W3CDTF">2014-12-17T11:22:01Z</dcterms:modified>
</cp:coreProperties>
</file>