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99" r:id="rId3"/>
    <p:sldId id="300" r:id="rId4"/>
    <p:sldId id="301" r:id="rId5"/>
    <p:sldId id="302" r:id="rId6"/>
    <p:sldId id="303" r:id="rId7"/>
    <p:sldId id="304" r:id="rId8"/>
    <p:sldId id="305" r:id="rId9"/>
    <p:sldId id="306" r:id="rId10"/>
    <p:sldId id="29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LL" initials="D" lastIdx="1" clrIdx="0"/>
  <p:cmAuthor id="1" name="MKE" initials="M" lastIdx="1" clrIdx="1"/>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1C20CE-4916-4077-89FC-6A60F28A7DE5}" type="datetimeFigureOut">
              <a:rPr lang="en-US" smtClean="0"/>
              <a:pPr/>
              <a:t>12/18/2014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96BF38-7B36-4E97-89EB-00AB373CCA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7497C7-843B-4114-87E8-F3765A280294}" type="datetimeFigureOut">
              <a:rPr lang="en-US" smtClean="0"/>
              <a:pPr/>
              <a:t>12/18/2014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7497C7-843B-4114-87E8-F3765A280294}" type="datetimeFigureOut">
              <a:rPr lang="en-US" smtClean="0"/>
              <a:pPr/>
              <a:t>12/18/2014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7497C7-843B-4114-87E8-F3765A280294}" type="datetimeFigureOut">
              <a:rPr lang="en-US" smtClean="0"/>
              <a:pPr/>
              <a:t>12/18/2014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82880"/>
            <a:ext cx="8229600" cy="1143000"/>
          </a:xfrm>
        </p:spPr>
        <p:txBody>
          <a:bodyPr/>
          <a:lstStyle>
            <a:lvl1pPr algn="l">
              <a:defRPr>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0">
                <a:solidFill>
                  <a:schemeClr val="tx1"/>
                </a:solidFill>
                <a:effectLst/>
              </a:defRPr>
            </a:lvl1pPr>
            <a:lvl2pPr>
              <a:defRPr b="0">
                <a:solidFill>
                  <a:schemeClr val="tx1"/>
                </a:solidFill>
                <a:effectLst/>
              </a:defRPr>
            </a:lvl2pPr>
            <a:lvl3pPr>
              <a:defRPr b="0">
                <a:solidFill>
                  <a:schemeClr val="tx1"/>
                </a:solidFill>
                <a:effectLst/>
              </a:defRPr>
            </a:lvl3pPr>
            <a:lvl4pPr>
              <a:defRPr b="0">
                <a:solidFill>
                  <a:schemeClr val="tx1"/>
                </a:solidFill>
                <a:effectLst/>
              </a:defRPr>
            </a:lvl4pPr>
            <a:lvl5pPr>
              <a:defRPr b="0">
                <a:solidFill>
                  <a:schemeClr val="tx1"/>
                </a:solidFill>
                <a:effect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7497C7-843B-4114-87E8-F3765A280294}" type="datetimeFigureOut">
              <a:rPr lang="en-US" smtClean="0"/>
              <a:pPr/>
              <a:t>12/18/2014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7497C7-843B-4114-87E8-F3765A280294}" type="datetimeFigureOut">
              <a:rPr lang="en-US" smtClean="0"/>
              <a:pPr/>
              <a:t>12/18/2014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7497C7-843B-4114-87E8-F3765A280294}" type="datetimeFigureOut">
              <a:rPr lang="en-US" smtClean="0"/>
              <a:pPr/>
              <a:t>12/18/2014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7497C7-843B-4114-87E8-F3765A280294}" type="datetimeFigureOut">
              <a:rPr lang="en-US" smtClean="0"/>
              <a:pPr/>
              <a:t>12/18/2014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497C7-843B-4114-87E8-F3765A280294}" type="datetimeFigureOut">
              <a:rPr lang="en-US" smtClean="0"/>
              <a:pPr/>
              <a:t>12/18/2014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497C7-843B-4114-87E8-F3765A280294}" type="datetimeFigureOut">
              <a:rPr lang="en-US" smtClean="0"/>
              <a:pPr/>
              <a:t>12/18/2014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497C7-843B-4114-87E8-F3765A280294}" type="datetimeFigureOut">
              <a:rPr lang="en-US" smtClean="0"/>
              <a:pPr/>
              <a:t>12/18/2014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8288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497C7-843B-4114-87E8-F3765A280294}" type="datetimeFigureOut">
              <a:rPr lang="en-US" smtClean="0"/>
              <a:pPr/>
              <a:t>12/18/2014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E044F-6193-4186-B269-4201B2A2F6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0" kern="1200">
          <a:solidFill>
            <a:schemeClr val="tx1"/>
          </a:solidFill>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388" y="2492375"/>
            <a:ext cx="8856662" cy="1470025"/>
          </a:xfrm>
        </p:spPr>
        <p:txBody>
          <a:bodyPr rtlCol="0">
            <a:noAutofit/>
          </a:bodyPr>
          <a:lstStyle/>
          <a:p>
            <a:pPr algn="ctr" eaLnBrk="1" fontAlgn="auto" hangingPunct="1">
              <a:spcAft>
                <a:spcPts val="0"/>
              </a:spcAft>
              <a:defRPr/>
            </a:pPr>
            <a:r>
              <a:rPr lang="en-US" sz="4800" smtClean="0">
                <a:solidFill>
                  <a:schemeClr val="tx2">
                    <a:lumMod val="50000"/>
                  </a:schemeClr>
                </a:solidFill>
                <a:latin typeface="Broadway" pitchFamily="82" charset="0"/>
              </a:rPr>
              <a:t>CSE408</a:t>
            </a:r>
            <a:r>
              <a:rPr lang="en-US" sz="4800" dirty="0" smtClean="0">
                <a:solidFill>
                  <a:schemeClr val="tx2">
                    <a:lumMod val="50000"/>
                  </a:schemeClr>
                </a:solidFill>
                <a:latin typeface="Broadway" pitchFamily="82" charset="0"/>
              </a:rPr>
              <a:t/>
            </a:r>
            <a:br>
              <a:rPr lang="en-US" sz="4800" dirty="0" smtClean="0">
                <a:solidFill>
                  <a:schemeClr val="tx2">
                    <a:lumMod val="50000"/>
                  </a:schemeClr>
                </a:solidFill>
                <a:latin typeface="Broadway" pitchFamily="82" charset="0"/>
              </a:rPr>
            </a:br>
            <a:r>
              <a:rPr lang="en-US" sz="4800" dirty="0" smtClean="0">
                <a:solidFill>
                  <a:schemeClr val="tx2">
                    <a:lumMod val="50000"/>
                  </a:schemeClr>
                </a:solidFill>
                <a:latin typeface="Broadway" pitchFamily="82" charset="0"/>
              </a:rPr>
              <a:t>Lower bound theory</a:t>
            </a:r>
          </a:p>
        </p:txBody>
      </p:sp>
      <p:cxnSp>
        <p:nvCxnSpPr>
          <p:cNvPr id="6" name="Straight Connector 5"/>
          <p:cNvCxnSpPr/>
          <p:nvPr/>
        </p:nvCxnSpPr>
        <p:spPr>
          <a:xfrm>
            <a:off x="1066800" y="4038600"/>
            <a:ext cx="7058025" cy="0"/>
          </a:xfrm>
          <a:prstGeom prst="line">
            <a:avLst/>
          </a:prstGeom>
        </p:spPr>
        <p:style>
          <a:lnRef idx="3">
            <a:schemeClr val="accent6"/>
          </a:lnRef>
          <a:fillRef idx="0">
            <a:schemeClr val="accent6"/>
          </a:fillRef>
          <a:effectRef idx="2">
            <a:schemeClr val="accent6"/>
          </a:effectRef>
          <a:fontRef idx="minor">
            <a:schemeClr val="tx1"/>
          </a:fontRef>
        </p:style>
      </p:cxnSp>
      <p:sp>
        <p:nvSpPr>
          <p:cNvPr id="5" name="TextBox 4"/>
          <p:cNvSpPr txBox="1"/>
          <p:nvPr/>
        </p:nvSpPr>
        <p:spPr>
          <a:xfrm>
            <a:off x="3733800" y="4724400"/>
            <a:ext cx="2030043" cy="461665"/>
          </a:xfrm>
          <a:prstGeom prst="rect">
            <a:avLst/>
          </a:prstGeom>
          <a:noFill/>
        </p:spPr>
        <p:txBody>
          <a:bodyPr wrap="none">
            <a:spAutoFit/>
          </a:bodyPr>
          <a:lstStyle/>
          <a:p>
            <a:pPr fontAlgn="auto">
              <a:spcBef>
                <a:spcPts val="0"/>
              </a:spcBef>
              <a:spcAft>
                <a:spcPts val="0"/>
              </a:spcAft>
              <a:defRPr/>
            </a:pPr>
            <a:r>
              <a:rPr lang="en-US" sz="2400" dirty="0">
                <a:solidFill>
                  <a:schemeClr val="accent1">
                    <a:lumMod val="75000"/>
                  </a:schemeClr>
                </a:solidFill>
                <a:latin typeface="Arial Rounded MT Bold" pitchFamily="34" charset="0"/>
                <a:cs typeface="+mn-cs"/>
              </a:rPr>
              <a:t>Lecture </a:t>
            </a:r>
            <a:r>
              <a:rPr lang="en-US" sz="2400" dirty="0" smtClean="0">
                <a:solidFill>
                  <a:schemeClr val="accent1">
                    <a:lumMod val="75000"/>
                  </a:schemeClr>
                </a:solidFill>
                <a:latin typeface="Arial Rounded MT Bold" pitchFamily="34" charset="0"/>
                <a:cs typeface="+mn-cs"/>
              </a:rPr>
              <a:t>#</a:t>
            </a:r>
            <a:r>
              <a:rPr lang="en-US" sz="2400" dirty="0" smtClean="0">
                <a:solidFill>
                  <a:schemeClr val="accent1">
                    <a:lumMod val="75000"/>
                  </a:schemeClr>
                </a:solidFill>
                <a:latin typeface="Arial Rounded MT Bold" pitchFamily="34" charset="0"/>
              </a:rPr>
              <a:t> 31</a:t>
            </a:r>
            <a:endParaRPr lang="en-IN" sz="2400" dirty="0">
              <a:solidFill>
                <a:schemeClr val="accent1">
                  <a:lumMod val="75000"/>
                </a:schemeClr>
              </a:solidFill>
              <a:latin typeface="Arial Rounded MT Bold" pitchFamily="34" charset="0"/>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20871759">
            <a:off x="2068879" y="2967335"/>
            <a:ext cx="4545027" cy="923330"/>
          </a:xfrm>
          <a:prstGeom prst="rect">
            <a:avLst/>
          </a:prstGeom>
          <a:noFill/>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 bound</a:t>
            </a:r>
            <a:endParaRPr lang="en-US" dirty="0"/>
          </a:p>
        </p:txBody>
      </p:sp>
      <p:sp>
        <p:nvSpPr>
          <p:cNvPr id="3" name="Content Placeholder 2"/>
          <p:cNvSpPr>
            <a:spLocks noGrp="1"/>
          </p:cNvSpPr>
          <p:nvPr>
            <p:ph idx="1"/>
          </p:nvPr>
        </p:nvSpPr>
        <p:spPr/>
        <p:txBody>
          <a:bodyPr>
            <a:normAutofit lnSpcReduction="10000"/>
          </a:bodyPr>
          <a:lstStyle/>
          <a:p>
            <a:r>
              <a:rPr lang="en-US" dirty="0" smtClean="0"/>
              <a:t>We always consider the algorithm with smaller order of complexity as the better.</a:t>
            </a:r>
          </a:p>
          <a:p>
            <a:r>
              <a:rPr lang="en-US" dirty="0" smtClean="0"/>
              <a:t>How can we ensure that is there any faster method available</a:t>
            </a:r>
          </a:p>
          <a:p>
            <a:r>
              <a:rPr lang="en-US" dirty="0" smtClean="0"/>
              <a:t>We need to find a function g(n) which is a lower bound on the time that algorithm must take, So if f(n) is the time for some algorithm then we can write f(n)=Ω(g(n) where g(n) is lower bound for f(n)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 bound theory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Or we can say f(n) &gt;= c * g(n) for all n&gt;n0</a:t>
            </a:r>
          </a:p>
          <a:p>
            <a:r>
              <a:rPr lang="en-US" dirty="0" smtClean="0"/>
              <a:t>Where c &amp; n0 are constants </a:t>
            </a:r>
          </a:p>
          <a:p>
            <a:r>
              <a:rPr lang="en-US" dirty="0" smtClean="0"/>
              <a:t>For many problems it is easy to calculate the lower bound on n inputs</a:t>
            </a:r>
          </a:p>
          <a:p>
            <a:r>
              <a:rPr lang="en-US" dirty="0" smtClean="0"/>
              <a:t>e.g. consider the set of problems to find the maximum of an ordered set of n integers. Clearly every integer must be examined at least once. So Ω(n) is a lower bound for that. For matrix multiplication we have 2n2inputs so the lower bound can be Ω(n2)</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and Searching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all sorting &amp; searching we use comparison trees for finding the lower bound.</a:t>
            </a:r>
          </a:p>
          <a:p>
            <a:r>
              <a:rPr lang="en-US" dirty="0" smtClean="0"/>
              <a:t>For an unordered set the searching algorithm will take Ω(n) as the lower bound. For an ordered set it will take </a:t>
            </a:r>
          </a:p>
          <a:p>
            <a:endParaRPr lang="en-US" dirty="0" smtClean="0"/>
          </a:p>
          <a:p>
            <a:r>
              <a:rPr lang="en-US" dirty="0" smtClean="0"/>
              <a:t>Ω(</a:t>
            </a:r>
            <a:r>
              <a:rPr lang="en-US" dirty="0" err="1" smtClean="0"/>
              <a:t>logn</a:t>
            </a:r>
            <a:r>
              <a:rPr lang="en-US" dirty="0" smtClean="0"/>
              <a:t>) as the lower bound. Similarly all the sorting algorithms can not sort in less then Ω(</a:t>
            </a:r>
            <a:r>
              <a:rPr lang="en-US" dirty="0" err="1" smtClean="0"/>
              <a:t>nlogn</a:t>
            </a:r>
            <a:r>
              <a:rPr lang="en-US" dirty="0" smtClean="0"/>
              <a:t>) time so Ω(</a:t>
            </a:r>
            <a:r>
              <a:rPr lang="en-US" dirty="0" err="1" smtClean="0"/>
              <a:t>nlogn</a:t>
            </a:r>
            <a:r>
              <a:rPr lang="en-US" dirty="0" smtClean="0"/>
              <a:t>) is the lower bound for sorting algorithms.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and adversary arguments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Given some computational model, the oracle tells the outcome of each comparison. In order to derive a good lower bound, the oracle tries its best to cause the algorithm to work as hard as it might.</a:t>
            </a:r>
          </a:p>
          <a:p>
            <a:r>
              <a:rPr lang="en-US" dirty="0" smtClean="0"/>
              <a:t>Take the example of a tournament where the values are called players and the largest value is interpreted as the winner and the second largest is taken as the runner up. So the problem is the similar to finding the largest and the second largest number out of a set of n numbers.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largest </a:t>
            </a:r>
            <a:endParaRPr lang="en-US" dirty="0"/>
          </a:p>
        </p:txBody>
      </p:sp>
      <p:sp>
        <p:nvSpPr>
          <p:cNvPr id="3" name="Content Placeholder 2"/>
          <p:cNvSpPr>
            <a:spLocks noGrp="1"/>
          </p:cNvSpPr>
          <p:nvPr>
            <p:ph idx="1"/>
          </p:nvPr>
        </p:nvSpPr>
        <p:spPr/>
        <p:txBody>
          <a:bodyPr/>
          <a:lstStyle/>
          <a:p>
            <a:r>
              <a:rPr lang="en-US" dirty="0" smtClean="0"/>
              <a:t>Since we can’t determine the second largest element without having determined the largest element, at least n-1 comparisons are necessary. We need to show that there is always some sequence of comparisons which forces the second largest to be fund in (</a:t>
            </a:r>
            <a:r>
              <a:rPr lang="en-US" dirty="0" err="1" smtClean="0"/>
              <a:t>logn</a:t>
            </a:r>
            <a:r>
              <a:rPr lang="en-US" dirty="0" smtClean="0"/>
              <a:t>)-1 additional comparisons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Tournament theory </a:t>
            </a:r>
            <a:endParaRPr lang="en-US" dirty="0"/>
          </a:p>
        </p:txBody>
      </p:sp>
      <p:sp>
        <p:nvSpPr>
          <p:cNvPr id="3" name="Content Placeholder 2"/>
          <p:cNvSpPr>
            <a:spLocks noGrp="1"/>
          </p:cNvSpPr>
          <p:nvPr>
            <p:ph idx="1"/>
          </p:nvPr>
        </p:nvSpPr>
        <p:spPr/>
        <p:txBody>
          <a:bodyPr>
            <a:normAutofit fontScale="77500" lnSpcReduction="20000"/>
          </a:bodyPr>
          <a:lstStyle/>
          <a:p>
            <a:pPr>
              <a:buNone/>
            </a:pPr>
            <a:endParaRPr lang="en-US" dirty="0" smtClean="0"/>
          </a:p>
          <a:p>
            <a:r>
              <a:rPr lang="en-US" dirty="0" smtClean="0"/>
              <a:t>The winner of the tournament has played x matches then there are x people who are candidates for the runner up position. The runner up has lost only once to the winner and other x-1 persons must have lost to one other person. We can produce a oracle which decides the results of matches in such a way that winner plays </a:t>
            </a:r>
            <a:r>
              <a:rPr lang="en-US" dirty="0" err="1" smtClean="0"/>
              <a:t>logn</a:t>
            </a:r>
            <a:r>
              <a:rPr lang="en-US" dirty="0" smtClean="0"/>
              <a:t> other people.</a:t>
            </a:r>
          </a:p>
          <a:p>
            <a:r>
              <a:rPr lang="en-US" dirty="0" smtClean="0"/>
              <a:t>In a match between a and b the oracle declares a as the winner if a is previously undefeated and b has lost at least once or if both a and b are undefeated but a has won more match then b. In any other case the oracle can decide arbitrarily as long as it remains consistent.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Winning match </a:t>
            </a:r>
            <a:endParaRPr lang="en-US" dirty="0"/>
          </a:p>
        </p:txBody>
      </p:sp>
      <p:sp>
        <p:nvSpPr>
          <p:cNvPr id="3" name="Content Placeholder 2"/>
          <p:cNvSpPr>
            <a:spLocks noGrp="1"/>
          </p:cNvSpPr>
          <p:nvPr>
            <p:ph idx="1"/>
          </p:nvPr>
        </p:nvSpPr>
        <p:spPr/>
        <p:txBody>
          <a:bodyPr>
            <a:normAutofit lnSpcReduction="10000"/>
          </a:bodyPr>
          <a:lstStyle/>
          <a:p>
            <a:r>
              <a:rPr lang="en-US" dirty="0" smtClean="0"/>
              <a:t>Corresponding to this tournament imagine drawing a directed graph with n vertices. Each vertex corresponds to one of the n players. Draw a directed edge from vertex b to a </a:t>
            </a:r>
            <a:r>
              <a:rPr lang="en-US" dirty="0" err="1" smtClean="0"/>
              <a:t>iff</a:t>
            </a:r>
            <a:r>
              <a:rPr lang="en-US" dirty="0" smtClean="0"/>
              <a:t> either player a has defeated b or a has defeated another player who has defeated b. Since for the overall winner there must be an edge from each of the remaining n-1 vertices, it follows that the winner must have played at least </a:t>
            </a:r>
            <a:r>
              <a:rPr lang="en-US" dirty="0" err="1" smtClean="0"/>
              <a:t>logn</a:t>
            </a:r>
            <a:r>
              <a:rPr lang="en-US" dirty="0" smtClean="0"/>
              <a:t> matches.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Increasing matrix</a:t>
            </a:r>
            <a:endParaRPr lang="en-US" dirty="0"/>
          </a:p>
        </p:txBody>
      </p:sp>
      <p:sp>
        <p:nvSpPr>
          <p:cNvPr id="3" name="Content Placeholder 2"/>
          <p:cNvSpPr>
            <a:spLocks noGrp="1"/>
          </p:cNvSpPr>
          <p:nvPr>
            <p:ph idx="1"/>
          </p:nvPr>
        </p:nvSpPr>
        <p:spPr/>
        <p:txBody>
          <a:bodyPr/>
          <a:lstStyle/>
          <a:p>
            <a:pPr>
              <a:buNone/>
            </a:pPr>
            <a:endParaRPr lang="en-US" dirty="0" smtClean="0"/>
          </a:p>
          <a:p>
            <a:r>
              <a:rPr lang="en-US" dirty="0" smtClean="0"/>
              <a:t>M is an </a:t>
            </a:r>
            <a:r>
              <a:rPr lang="en-US" dirty="0" err="1" smtClean="0"/>
              <a:t>nXn</a:t>
            </a:r>
            <a:r>
              <a:rPr lang="en-US" dirty="0" smtClean="0"/>
              <a:t> integer matrix in which the keys in each row are in increasing order. Consider the problem of finding the position of an integer x in M. Determine a lower bound for the no. of comparisons to be done in the problem.</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657</Words>
  <Application>Microsoft Office PowerPoint</Application>
  <PresentationFormat>On-screen Show (4:3)</PresentationFormat>
  <Paragraphs>31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CSE408 Lower bound theory</vt:lpstr>
      <vt:lpstr>Lower bound</vt:lpstr>
      <vt:lpstr>Lower bound theory </vt:lpstr>
      <vt:lpstr>Sorting and Searching </vt:lpstr>
      <vt:lpstr>Oracle and adversary arguments</vt:lpstr>
      <vt:lpstr>Second largest </vt:lpstr>
      <vt:lpstr>Tournament theory </vt:lpstr>
      <vt:lpstr>Winning match </vt:lpstr>
      <vt:lpstr>Increasing matrix</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CSE408 Design and analysis of algorithms</dc:title>
  <dc:creator>DELL</dc:creator>
  <cp:lastModifiedBy>DELL</cp:lastModifiedBy>
  <cp:revision>105</cp:revision>
  <dcterms:created xsi:type="dcterms:W3CDTF">2014-12-10T04:50:26Z</dcterms:created>
  <dcterms:modified xsi:type="dcterms:W3CDTF">2014-12-18T05:44:00Z</dcterms:modified>
</cp:coreProperties>
</file>