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9" r:id="rId3"/>
    <p:sldId id="301" r:id="rId4"/>
    <p:sldId id="302" r:id="rId5"/>
    <p:sldId id="303" r:id="rId6"/>
    <p:sldId id="29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1" clrIdx="0"/>
  <p:cmAuthor id="1" name="MKE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20CE-4916-4077-89FC-6A60F28A7DE5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BF38-7B36-4E97-89EB-00AB373CC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4F7BD-EFA1-44BE-9867-6A3FA5737F8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AEDC8A-F11C-4A00-B931-82CFC261336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151A67-02D5-461C-BE7B-04A0D97AD47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440FAB-AC80-4CBE-96F1-898E69557B2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  <a:lvl2pPr>
              <a:defRPr b="0">
                <a:solidFill>
                  <a:schemeClr val="tx1"/>
                </a:solidFill>
                <a:effectLst/>
              </a:defRPr>
            </a:lvl2pPr>
            <a:lvl3pPr>
              <a:defRPr b="0">
                <a:solidFill>
                  <a:schemeClr val="tx1"/>
                </a:solidFill>
                <a:effectLst/>
              </a:defRPr>
            </a:lvl3pPr>
            <a:lvl4pPr>
              <a:defRPr b="0">
                <a:solidFill>
                  <a:schemeClr val="tx1"/>
                </a:solidFill>
                <a:effectLst/>
              </a:defRPr>
            </a:lvl4pPr>
            <a:lvl5pPr>
              <a:defRPr b="0"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82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97C7-843B-4114-87E8-F3765A280294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2286000"/>
            <a:ext cx="8856662" cy="1470025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/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Knapsack problem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4724400"/>
            <a:ext cx="20300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Lecture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  <a:cs typeface="+mn-cs"/>
              </a:rPr>
              <a:t>#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 35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Dynamic Programming</a:t>
            </a:r>
            <a:r>
              <a:rPr lang="en-US" sz="1800" dirty="0" smtClean="0">
                <a:solidFill>
                  <a:srgbClr val="FF00FF"/>
                </a:solidFill>
              </a:rPr>
              <a:t>  </a:t>
            </a:r>
            <a:endParaRPr lang="en-US" sz="1600" dirty="0" smtClean="0">
              <a:solidFill>
                <a:srgbClr val="FF00FF"/>
              </a:solidFill>
            </a:endParaRPr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419100" y="1219200"/>
            <a:ext cx="87249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sz="2400" dirty="0"/>
              <a:t>D</a:t>
            </a:r>
            <a:r>
              <a:rPr lang="en-US" sz="2400" i="1" dirty="0"/>
              <a:t>ynamic Programming  </a:t>
            </a:r>
            <a:r>
              <a:rPr lang="en-US" sz="2400" dirty="0"/>
              <a:t>is  a general algorithm design technique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2400" dirty="0"/>
              <a:t>for solving problems defined by or formulated as recurrences with overlapping </a:t>
            </a:r>
            <a:r>
              <a:rPr lang="en-US" sz="2400" dirty="0" smtClean="0"/>
              <a:t>sub instances</a:t>
            </a:r>
            <a:endParaRPr lang="en-US" sz="2400" dirty="0"/>
          </a:p>
          <a:p>
            <a:pPr algn="l">
              <a:lnSpc>
                <a:spcPct val="90000"/>
              </a:lnSpc>
              <a:buFontTx/>
              <a:buChar char="•"/>
              <a:defRPr/>
            </a:pPr>
            <a:endParaRPr lang="en-US" sz="2400" dirty="0"/>
          </a:p>
          <a:p>
            <a:pPr algn="l">
              <a:lnSpc>
                <a:spcPct val="90000"/>
              </a:lnSpc>
              <a:buFontTx/>
              <a:buChar char="•"/>
              <a:defRPr/>
            </a:pPr>
            <a:r>
              <a:rPr lang="en-US" sz="2400" dirty="0"/>
              <a:t>  Invented by American mathematician Richard Bellman in the  1950s to solve optimization problems and later assimilated by CS</a:t>
            </a:r>
          </a:p>
          <a:p>
            <a:pPr algn="l">
              <a:lnSpc>
                <a:spcPct val="90000"/>
              </a:lnSpc>
              <a:buFontTx/>
              <a:buChar char="•"/>
              <a:defRPr/>
            </a:pPr>
            <a:endParaRPr lang="en-US" sz="2400" dirty="0"/>
          </a:p>
          <a:p>
            <a:pPr algn="l">
              <a:lnSpc>
                <a:spcPct val="90000"/>
              </a:lnSpc>
              <a:buFontTx/>
              <a:buChar char="•"/>
              <a:defRPr/>
            </a:pPr>
            <a:r>
              <a:rPr lang="en-US" sz="2400" dirty="0"/>
              <a:t>  “Programming” here means “planning”</a:t>
            </a:r>
          </a:p>
          <a:p>
            <a:pPr algn="l">
              <a:lnSpc>
                <a:spcPct val="90000"/>
              </a:lnSpc>
              <a:buFontTx/>
              <a:buChar char="•"/>
              <a:defRPr/>
            </a:pPr>
            <a:endParaRPr lang="en-US" sz="2400" dirty="0"/>
          </a:p>
          <a:p>
            <a:pPr algn="l">
              <a:lnSpc>
                <a:spcPct val="90000"/>
              </a:lnSpc>
              <a:buFontTx/>
              <a:buChar char="•"/>
              <a:defRPr/>
            </a:pPr>
            <a:r>
              <a:rPr lang="en-US" sz="2400" dirty="0"/>
              <a:t>  Main idea:</a:t>
            </a:r>
          </a:p>
          <a:p>
            <a:pPr marL="746125" lvl="2" indent="-225425" algn="l">
              <a:lnSpc>
                <a:spcPct val="90000"/>
              </a:lnSpc>
              <a:buFontTx/>
              <a:buChar char="-"/>
              <a:defRPr/>
            </a:pPr>
            <a:r>
              <a:rPr lang="en-US" sz="2400" dirty="0"/>
              <a:t>set up a recurrence relating a solution to a larger instance  to solutions of some smaller instances</a:t>
            </a:r>
          </a:p>
          <a:p>
            <a:pPr marL="746125" lvl="2" indent="-225425" algn="l">
              <a:lnSpc>
                <a:spcPct val="90000"/>
              </a:lnSpc>
              <a:defRPr/>
            </a:pPr>
            <a:r>
              <a:rPr lang="en-US" sz="2400" dirty="0"/>
              <a:t>-  solve smaller instances once</a:t>
            </a:r>
          </a:p>
          <a:p>
            <a:pPr marL="746125" lvl="2" indent="-225425" algn="l">
              <a:lnSpc>
                <a:spcPct val="90000"/>
              </a:lnSpc>
              <a:buFontTx/>
              <a:buChar char="-"/>
              <a:defRPr/>
            </a:pPr>
            <a:r>
              <a:rPr lang="en-US" sz="2400" dirty="0"/>
              <a:t>record solutions in a table </a:t>
            </a:r>
          </a:p>
          <a:p>
            <a:pPr marL="746125" lvl="2" indent="-225425" algn="l">
              <a:lnSpc>
                <a:spcPct val="90000"/>
              </a:lnSpc>
              <a:buFontTx/>
              <a:buChar char="-"/>
              <a:defRPr/>
            </a:pPr>
            <a:r>
              <a:rPr lang="en-US" sz="2400" dirty="0"/>
              <a:t>extract solution to the initial instance from that table</a:t>
            </a:r>
          </a:p>
          <a:p>
            <a:pPr algn="l">
              <a:buFontTx/>
              <a:buChar char="•"/>
              <a:defRPr/>
            </a:pP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Knapsack Problem by DP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610600" cy="5791200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dirty="0" smtClean="0"/>
              <a:t>Given </a:t>
            </a:r>
            <a:r>
              <a:rPr lang="en-US" i="1" dirty="0" smtClean="0"/>
              <a:t>n</a:t>
            </a:r>
            <a:r>
              <a:rPr lang="en-US" dirty="0" smtClean="0"/>
              <a:t> items  of 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       integer weights:    </a:t>
            </a:r>
            <a:r>
              <a:rPr lang="en-US" i="1" dirty="0" smtClean="0"/>
              <a:t>w</a:t>
            </a:r>
            <a:r>
              <a:rPr lang="en-US" baseline="-25000" dirty="0" smtClean="0"/>
              <a:t>1   </a:t>
            </a:r>
            <a:r>
              <a:rPr lang="en-US" dirty="0" smtClean="0"/>
              <a:t> </a:t>
            </a:r>
            <a:r>
              <a:rPr lang="en-US" i="1" dirty="0" smtClean="0"/>
              <a:t>w</a:t>
            </a:r>
            <a:r>
              <a:rPr lang="en-US" baseline="-25000" dirty="0" smtClean="0"/>
              <a:t>2</a:t>
            </a:r>
            <a:r>
              <a:rPr lang="en-US" i="1" dirty="0" smtClean="0"/>
              <a:t>  … 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n</a:t>
            </a:r>
            <a:endParaRPr lang="en-US" i="1" baseline="-25000" dirty="0" smtClean="0"/>
          </a:p>
          <a:p>
            <a:pPr lvl="1">
              <a:buFontTx/>
              <a:buNone/>
              <a:defRPr/>
            </a:pPr>
            <a:r>
              <a:rPr lang="en-US" dirty="0" smtClean="0"/>
              <a:t>       values:                    </a:t>
            </a:r>
            <a:r>
              <a:rPr lang="en-US" i="1" dirty="0" smtClean="0"/>
              <a:t>v</a:t>
            </a:r>
            <a:r>
              <a:rPr lang="en-US" baseline="-25000" dirty="0" smtClean="0"/>
              <a:t>1   </a:t>
            </a:r>
            <a:r>
              <a:rPr lang="en-US" dirty="0" smtClean="0"/>
              <a:t>  </a:t>
            </a:r>
            <a:r>
              <a:rPr lang="en-US" i="1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i="1" dirty="0" smtClean="0"/>
              <a:t> … 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 smtClean="0"/>
              <a:t>             a knapsack of integer capacity </a:t>
            </a:r>
            <a:r>
              <a:rPr lang="en-US" i="1" dirty="0" smtClean="0"/>
              <a:t>W</a:t>
            </a:r>
            <a:r>
              <a:rPr lang="en-US" sz="2800" i="1" dirty="0" smtClean="0"/>
              <a:t> 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 smtClean="0"/>
              <a:t>find most valuable subset of the items that fit into the knapsack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 smtClean="0"/>
              <a:t>Consider instance defined by first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items and capacity </a:t>
            </a:r>
            <a:r>
              <a:rPr lang="en-US" i="1" dirty="0" smtClean="0"/>
              <a:t>j </a:t>
            </a:r>
            <a:r>
              <a:rPr lang="en-US" dirty="0" smtClean="0"/>
              <a:t>(</a:t>
            </a:r>
            <a:r>
              <a:rPr lang="en-US" i="1" dirty="0" smtClean="0"/>
              <a:t>j </a:t>
            </a:r>
            <a:r>
              <a:rPr lang="en-US" dirty="0" smtClean="0">
                <a:sym typeface="Symbol" pitchFamily="18" charset="2"/>
              </a:rPr>
              <a:t> </a:t>
            </a:r>
            <a:r>
              <a:rPr lang="en-US" i="1" dirty="0" smtClean="0">
                <a:sym typeface="Symbol" pitchFamily="18" charset="2"/>
              </a:rPr>
              <a:t>W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i="1" dirty="0" smtClean="0">
                <a:sym typeface="Symbol" pitchFamily="18" charset="2"/>
              </a:rPr>
              <a:t>.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 smtClean="0">
                <a:sym typeface="Symbol" pitchFamily="18" charset="2"/>
              </a:rPr>
              <a:t>Let </a:t>
            </a:r>
            <a:r>
              <a:rPr lang="en-US" i="1" dirty="0" smtClean="0">
                <a:sym typeface="Symbol" pitchFamily="18" charset="2"/>
              </a:rPr>
              <a:t>V</a:t>
            </a:r>
            <a:r>
              <a:rPr lang="en-US" dirty="0" smtClean="0">
                <a:sym typeface="Symbol" pitchFamily="18" charset="2"/>
              </a:rPr>
              <a:t>[</a:t>
            </a:r>
            <a:r>
              <a:rPr lang="en-US" i="1" dirty="0" err="1" smtClean="0">
                <a:sym typeface="Symbol" pitchFamily="18" charset="2"/>
              </a:rPr>
              <a:t>i</a:t>
            </a:r>
            <a:r>
              <a:rPr lang="en-US" dirty="0" err="1" smtClean="0">
                <a:sym typeface="Symbol" pitchFamily="18" charset="2"/>
              </a:rPr>
              <a:t>,</a:t>
            </a:r>
            <a:r>
              <a:rPr lang="en-US" i="1" dirty="0" err="1" smtClean="0">
                <a:sym typeface="Symbol" pitchFamily="18" charset="2"/>
              </a:rPr>
              <a:t>j</a:t>
            </a:r>
            <a:r>
              <a:rPr lang="en-US" dirty="0" smtClean="0">
                <a:sym typeface="Symbol" pitchFamily="18" charset="2"/>
              </a:rPr>
              <a:t>] be optimal value of such an instance.  Then</a:t>
            </a:r>
          </a:p>
          <a:p>
            <a:pPr marL="0" indent="0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dirty="0" smtClean="0">
                <a:sym typeface="Symbol" pitchFamily="18" charset="2"/>
              </a:rPr>
              <a:t>	     </a:t>
            </a:r>
            <a:r>
              <a:rPr lang="en-US" dirty="0" smtClean="0">
                <a:solidFill>
                  <a:srgbClr val="FF9933"/>
                </a:solidFill>
                <a:sym typeface="Symbol" pitchFamily="18" charset="2"/>
              </a:rPr>
              <a:t>max {</a:t>
            </a:r>
            <a:r>
              <a:rPr lang="en-US" i="1" dirty="0" smtClean="0">
                <a:solidFill>
                  <a:srgbClr val="FF9933"/>
                </a:solidFill>
                <a:sym typeface="Symbol" pitchFamily="18" charset="2"/>
              </a:rPr>
              <a:t>V</a:t>
            </a:r>
            <a:r>
              <a:rPr lang="en-US" dirty="0" smtClean="0">
                <a:solidFill>
                  <a:srgbClr val="FF9933"/>
                </a:solidFill>
                <a:sym typeface="Symbol" pitchFamily="18" charset="2"/>
              </a:rPr>
              <a:t>[</a:t>
            </a:r>
            <a:r>
              <a:rPr lang="en-US" i="1" dirty="0" smtClean="0">
                <a:solidFill>
                  <a:srgbClr val="FF9933"/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rgbClr val="FF9933"/>
                </a:solidFill>
                <a:sym typeface="Symbol" pitchFamily="18" charset="2"/>
              </a:rPr>
              <a:t>-1,</a:t>
            </a:r>
            <a:r>
              <a:rPr lang="en-US" i="1" dirty="0" smtClean="0">
                <a:solidFill>
                  <a:srgbClr val="FF9933"/>
                </a:solidFill>
                <a:sym typeface="Symbol" pitchFamily="18" charset="2"/>
              </a:rPr>
              <a:t>j</a:t>
            </a:r>
            <a:r>
              <a:rPr lang="en-US" dirty="0" smtClean="0">
                <a:solidFill>
                  <a:srgbClr val="FF9933"/>
                </a:solidFill>
                <a:sym typeface="Symbol" pitchFamily="18" charset="2"/>
              </a:rPr>
              <a:t>], </a:t>
            </a:r>
            <a:r>
              <a:rPr lang="en-US" sz="2800" i="1" dirty="0" smtClean="0">
                <a:solidFill>
                  <a:srgbClr val="FF9933"/>
                </a:solidFill>
              </a:rPr>
              <a:t>v</a:t>
            </a:r>
            <a:r>
              <a:rPr lang="en-US" sz="2800" i="1" baseline="-25000" dirty="0" smtClean="0">
                <a:solidFill>
                  <a:srgbClr val="FF9933"/>
                </a:solidFill>
              </a:rPr>
              <a:t>i</a:t>
            </a:r>
            <a:r>
              <a:rPr lang="en-US" dirty="0" smtClean="0">
                <a:solidFill>
                  <a:srgbClr val="FF9933"/>
                </a:solidFill>
                <a:sym typeface="Symbol" pitchFamily="18" charset="2"/>
              </a:rPr>
              <a:t> + </a:t>
            </a:r>
            <a:r>
              <a:rPr lang="en-US" i="1" dirty="0" smtClean="0">
                <a:solidFill>
                  <a:srgbClr val="FF9933"/>
                </a:solidFill>
                <a:sym typeface="Symbol" pitchFamily="18" charset="2"/>
              </a:rPr>
              <a:t>V</a:t>
            </a:r>
            <a:r>
              <a:rPr lang="en-US" dirty="0" smtClean="0">
                <a:solidFill>
                  <a:srgbClr val="FF9933"/>
                </a:solidFill>
                <a:sym typeface="Symbol" pitchFamily="18" charset="2"/>
              </a:rPr>
              <a:t>[</a:t>
            </a:r>
            <a:r>
              <a:rPr lang="en-US" i="1" dirty="0" smtClean="0">
                <a:solidFill>
                  <a:srgbClr val="FF9933"/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rgbClr val="FF9933"/>
                </a:solidFill>
                <a:sym typeface="Symbol" pitchFamily="18" charset="2"/>
              </a:rPr>
              <a:t>-1,</a:t>
            </a:r>
            <a:r>
              <a:rPr lang="en-US" i="1" dirty="0" smtClean="0">
                <a:solidFill>
                  <a:srgbClr val="FF9933"/>
                </a:solidFill>
                <a:sym typeface="Symbol" pitchFamily="18" charset="2"/>
              </a:rPr>
              <a:t>j- </a:t>
            </a:r>
            <a:r>
              <a:rPr lang="en-US" sz="2800" i="1" dirty="0" err="1" smtClean="0">
                <a:solidFill>
                  <a:srgbClr val="FF9933"/>
                </a:solidFill>
              </a:rPr>
              <a:t>w</a:t>
            </a:r>
            <a:r>
              <a:rPr lang="en-US" sz="2800" i="1" baseline="-25000" dirty="0" err="1" smtClean="0">
                <a:solidFill>
                  <a:srgbClr val="FF9933"/>
                </a:solidFill>
              </a:rPr>
              <a:t>i</a:t>
            </a:r>
            <a:r>
              <a:rPr lang="en-US" dirty="0" smtClean="0">
                <a:solidFill>
                  <a:srgbClr val="FF9933"/>
                </a:solidFill>
                <a:sym typeface="Symbol" pitchFamily="18" charset="2"/>
              </a:rPr>
              <a:t>]}   if </a:t>
            </a:r>
            <a:r>
              <a:rPr lang="en-US" i="1" dirty="0" smtClean="0">
                <a:solidFill>
                  <a:srgbClr val="FF9933"/>
                </a:solidFill>
                <a:sym typeface="Symbol" pitchFamily="18" charset="2"/>
              </a:rPr>
              <a:t>j- </a:t>
            </a:r>
            <a:r>
              <a:rPr lang="en-US" sz="2800" i="1" dirty="0" err="1" smtClean="0">
                <a:solidFill>
                  <a:srgbClr val="FF9933"/>
                </a:solidFill>
              </a:rPr>
              <a:t>w</a:t>
            </a:r>
            <a:r>
              <a:rPr lang="en-US" sz="2800" i="1" baseline="-25000" dirty="0" err="1" smtClean="0">
                <a:solidFill>
                  <a:srgbClr val="FF9933"/>
                </a:solidFill>
              </a:rPr>
              <a:t>i</a:t>
            </a:r>
            <a:r>
              <a:rPr lang="en-US" sz="2800" i="1" baseline="-25000" dirty="0" smtClean="0">
                <a:solidFill>
                  <a:srgbClr val="FF9933"/>
                </a:solidFill>
              </a:rPr>
              <a:t> </a:t>
            </a:r>
            <a:r>
              <a:rPr lang="en-US" sz="2800" dirty="0" smtClean="0">
                <a:solidFill>
                  <a:srgbClr val="FF9933"/>
                </a:solidFill>
                <a:sym typeface="Symbol" pitchFamily="18" charset="2"/>
              </a:rPr>
              <a:t> 0</a:t>
            </a:r>
            <a:endParaRPr lang="en-US" sz="2800" i="1" baseline="-25000" dirty="0" smtClean="0">
              <a:solidFill>
                <a:srgbClr val="FF9933"/>
              </a:solidFill>
              <a:sym typeface="Symbol" pitchFamily="18" charset="2"/>
            </a:endParaRPr>
          </a:p>
          <a:p>
            <a:pPr marL="0" indent="0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i="1" dirty="0" smtClean="0">
                <a:solidFill>
                  <a:srgbClr val="FF9933"/>
                </a:solidFill>
                <a:sym typeface="Symbol" pitchFamily="18" charset="2"/>
              </a:rPr>
              <a:t>V</a:t>
            </a:r>
            <a:r>
              <a:rPr lang="en-US" dirty="0" smtClean="0">
                <a:solidFill>
                  <a:srgbClr val="FF9933"/>
                </a:solidFill>
                <a:sym typeface="Symbol" pitchFamily="18" charset="2"/>
              </a:rPr>
              <a:t>[</a:t>
            </a:r>
            <a:r>
              <a:rPr lang="en-US" i="1" dirty="0" err="1" smtClean="0">
                <a:solidFill>
                  <a:srgbClr val="FF9933"/>
                </a:solidFill>
                <a:sym typeface="Symbol" pitchFamily="18" charset="2"/>
              </a:rPr>
              <a:t>i</a:t>
            </a:r>
            <a:r>
              <a:rPr lang="en-US" dirty="0" err="1" smtClean="0">
                <a:solidFill>
                  <a:srgbClr val="FF9933"/>
                </a:solidFill>
                <a:sym typeface="Symbol" pitchFamily="18" charset="2"/>
              </a:rPr>
              <a:t>,</a:t>
            </a:r>
            <a:r>
              <a:rPr lang="en-US" i="1" dirty="0" err="1" smtClean="0">
                <a:solidFill>
                  <a:srgbClr val="FF9933"/>
                </a:solidFill>
                <a:sym typeface="Symbol" pitchFamily="18" charset="2"/>
              </a:rPr>
              <a:t>j</a:t>
            </a:r>
            <a:r>
              <a:rPr lang="en-US" dirty="0" smtClean="0">
                <a:solidFill>
                  <a:srgbClr val="FF9933"/>
                </a:solidFill>
                <a:sym typeface="Symbol" pitchFamily="18" charset="2"/>
              </a:rPr>
              <a:t>] =</a:t>
            </a:r>
          </a:p>
          <a:p>
            <a:pPr marL="0" indent="0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dirty="0" smtClean="0">
                <a:solidFill>
                  <a:srgbClr val="FF9933"/>
                </a:solidFill>
                <a:sym typeface="Symbol" pitchFamily="18" charset="2"/>
              </a:rPr>
              <a:t> 	     </a:t>
            </a:r>
            <a:r>
              <a:rPr lang="en-US" i="1" dirty="0" smtClean="0">
                <a:solidFill>
                  <a:srgbClr val="FF9933"/>
                </a:solidFill>
                <a:sym typeface="Symbol" pitchFamily="18" charset="2"/>
              </a:rPr>
              <a:t>V</a:t>
            </a:r>
            <a:r>
              <a:rPr lang="en-US" dirty="0" smtClean="0">
                <a:solidFill>
                  <a:srgbClr val="FF9933"/>
                </a:solidFill>
                <a:sym typeface="Symbol" pitchFamily="18" charset="2"/>
              </a:rPr>
              <a:t>[</a:t>
            </a:r>
            <a:r>
              <a:rPr lang="en-US" i="1" dirty="0" smtClean="0">
                <a:solidFill>
                  <a:srgbClr val="FF9933"/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rgbClr val="FF9933"/>
                </a:solidFill>
                <a:sym typeface="Symbol" pitchFamily="18" charset="2"/>
              </a:rPr>
              <a:t>-1,</a:t>
            </a:r>
            <a:r>
              <a:rPr lang="en-US" i="1" dirty="0" smtClean="0">
                <a:solidFill>
                  <a:srgbClr val="FF9933"/>
                </a:solidFill>
                <a:sym typeface="Symbol" pitchFamily="18" charset="2"/>
              </a:rPr>
              <a:t>j</a:t>
            </a:r>
            <a:r>
              <a:rPr lang="en-US" dirty="0" smtClean="0">
                <a:solidFill>
                  <a:srgbClr val="FF9933"/>
                </a:solidFill>
                <a:sym typeface="Symbol" pitchFamily="18" charset="2"/>
              </a:rPr>
              <a:t>]                                          if </a:t>
            </a:r>
            <a:r>
              <a:rPr lang="en-US" i="1" dirty="0" smtClean="0">
                <a:solidFill>
                  <a:srgbClr val="FF9933"/>
                </a:solidFill>
                <a:sym typeface="Symbol" pitchFamily="18" charset="2"/>
              </a:rPr>
              <a:t>j- </a:t>
            </a:r>
            <a:r>
              <a:rPr lang="en-US" sz="2800" i="1" dirty="0" err="1" smtClean="0">
                <a:solidFill>
                  <a:srgbClr val="FF9933"/>
                </a:solidFill>
              </a:rPr>
              <a:t>w</a:t>
            </a:r>
            <a:r>
              <a:rPr lang="en-US" sz="2800" i="1" baseline="-25000" dirty="0" err="1" smtClean="0">
                <a:solidFill>
                  <a:srgbClr val="FF9933"/>
                </a:solidFill>
              </a:rPr>
              <a:t>i</a:t>
            </a:r>
            <a:r>
              <a:rPr lang="en-US" sz="2800" i="1" baseline="-25000" dirty="0" smtClean="0">
                <a:solidFill>
                  <a:srgbClr val="FF9933"/>
                </a:solidFill>
              </a:rPr>
              <a:t> </a:t>
            </a:r>
            <a:r>
              <a:rPr lang="en-US" sz="2800" dirty="0" smtClean="0">
                <a:solidFill>
                  <a:srgbClr val="FF9933"/>
                </a:solidFill>
                <a:sym typeface="Symbol" pitchFamily="18" charset="2"/>
              </a:rPr>
              <a:t>&lt; 0</a:t>
            </a:r>
            <a:endParaRPr lang="en-US" dirty="0" smtClean="0">
              <a:solidFill>
                <a:srgbClr val="FF9933"/>
              </a:solidFill>
            </a:endParaRPr>
          </a:p>
          <a:p>
            <a:pPr marL="0" indent="0">
              <a:lnSpc>
                <a:spcPct val="70000"/>
              </a:lnSpc>
              <a:buFont typeface="Monotype Sorts" pitchFamily="2" charset="2"/>
              <a:buNone/>
              <a:defRPr/>
            </a:pPr>
            <a:endParaRPr lang="en-US" sz="2000" dirty="0" smtClean="0">
              <a:solidFill>
                <a:srgbClr val="FF9933"/>
              </a:solidFill>
            </a:endParaRPr>
          </a:p>
          <a:p>
            <a:pPr marL="0" indent="0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dirty="0" smtClean="0"/>
              <a:t>Initial conditions: </a:t>
            </a:r>
            <a:r>
              <a:rPr lang="en-US" i="1" dirty="0" smtClean="0">
                <a:solidFill>
                  <a:srgbClr val="FF9933"/>
                </a:solidFill>
                <a:sym typeface="Symbol" pitchFamily="18" charset="2"/>
              </a:rPr>
              <a:t>V</a:t>
            </a:r>
            <a:r>
              <a:rPr lang="en-US" dirty="0" smtClean="0">
                <a:solidFill>
                  <a:srgbClr val="FF9933"/>
                </a:solidFill>
                <a:sym typeface="Symbol" pitchFamily="18" charset="2"/>
              </a:rPr>
              <a:t>[0,</a:t>
            </a:r>
            <a:r>
              <a:rPr lang="en-US" i="1" dirty="0" smtClean="0">
                <a:solidFill>
                  <a:srgbClr val="FF9933"/>
                </a:solidFill>
                <a:sym typeface="Symbol" pitchFamily="18" charset="2"/>
              </a:rPr>
              <a:t>j</a:t>
            </a:r>
            <a:r>
              <a:rPr lang="en-US" dirty="0" smtClean="0">
                <a:solidFill>
                  <a:srgbClr val="FF9933"/>
                </a:solidFill>
                <a:sym typeface="Symbol" pitchFamily="18" charset="2"/>
              </a:rPr>
              <a:t>] = 0  and </a:t>
            </a:r>
            <a:r>
              <a:rPr lang="en-US" i="1" dirty="0" smtClean="0">
                <a:solidFill>
                  <a:srgbClr val="FF9933"/>
                </a:solidFill>
                <a:sym typeface="Symbol" pitchFamily="18" charset="2"/>
              </a:rPr>
              <a:t>V</a:t>
            </a:r>
            <a:r>
              <a:rPr lang="en-US" dirty="0" smtClean="0">
                <a:solidFill>
                  <a:srgbClr val="FF9933"/>
                </a:solidFill>
                <a:sym typeface="Symbol" pitchFamily="18" charset="2"/>
              </a:rPr>
              <a:t>[</a:t>
            </a:r>
            <a:r>
              <a:rPr lang="en-US" i="1" dirty="0" smtClean="0">
                <a:solidFill>
                  <a:srgbClr val="FF9933"/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rgbClr val="FF9933"/>
                </a:solidFill>
                <a:sym typeface="Symbol" pitchFamily="18" charset="2"/>
              </a:rPr>
              <a:t>,0] = 0</a:t>
            </a:r>
            <a:endParaRPr lang="en-US" dirty="0" smtClean="0">
              <a:solidFill>
                <a:srgbClr val="FF9933"/>
              </a:solidFill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066800" y="4632325"/>
            <a:ext cx="137160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>
                <a:solidFill>
                  <a:srgbClr val="FF9933"/>
                </a:solidFill>
              </a:rPr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Knapsack Problem by DP (example)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534400" cy="556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dirty="0" smtClean="0"/>
              <a:t>Example:  Knapsack of capacity </a:t>
            </a:r>
            <a:r>
              <a:rPr lang="en-US" i="1" dirty="0" smtClean="0"/>
              <a:t>W </a:t>
            </a:r>
            <a:r>
              <a:rPr lang="en-US" dirty="0" smtClean="0"/>
              <a:t>= 5</a:t>
            </a:r>
            <a:endParaRPr lang="en-US" u="sng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u="sng" dirty="0" smtClean="0"/>
              <a:t>item      weight      value             </a:t>
            </a:r>
            <a:endParaRPr lang="en-US" i="1" u="sng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dirty="0" smtClean="0"/>
              <a:t>   1             2             $12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dirty="0" smtClean="0"/>
              <a:t>   2             1             $10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dirty="0" smtClean="0"/>
              <a:t>   3             3             $20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dirty="0" smtClean="0"/>
              <a:t>   4             2             $15                capacity </a:t>
            </a:r>
            <a:r>
              <a:rPr lang="en-US" i="1" dirty="0" smtClean="0"/>
              <a:t>j</a:t>
            </a:r>
            <a:endParaRPr lang="en-US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 smtClean="0"/>
              <a:t>		                                              </a:t>
            </a:r>
            <a:r>
              <a:rPr lang="en-US" dirty="0" smtClean="0"/>
              <a:t>0  1    2   3    4</a:t>
            </a:r>
            <a:r>
              <a:rPr lang="en-US" sz="2000" dirty="0" smtClean="0"/>
              <a:t>     </a:t>
            </a:r>
            <a:r>
              <a:rPr lang="en-US" dirty="0" smtClean="0"/>
              <a:t>5</a:t>
            </a:r>
            <a:endParaRPr lang="en-US" sz="20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 smtClean="0"/>
              <a:t>	                                                   </a:t>
            </a:r>
            <a:r>
              <a:rPr lang="en-US" dirty="0" smtClean="0"/>
              <a:t>0</a:t>
            </a:r>
            <a:endParaRPr lang="en-US" sz="20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i="1" dirty="0" smtClean="0"/>
              <a:t>		w</a:t>
            </a:r>
            <a:r>
              <a:rPr lang="en-US" baseline="-25000" dirty="0" smtClean="0"/>
              <a:t>1 </a:t>
            </a:r>
            <a:r>
              <a:rPr lang="en-US" dirty="0" smtClean="0"/>
              <a:t>= 2, </a:t>
            </a:r>
            <a:r>
              <a:rPr lang="en-US" sz="2800" i="1" dirty="0" smtClean="0"/>
              <a:t>v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</a:t>
            </a:r>
            <a:r>
              <a:rPr lang="en-US" sz="2800" baseline="-25000" dirty="0" smtClean="0"/>
              <a:t> </a:t>
            </a:r>
            <a:r>
              <a:rPr lang="en-US" dirty="0" smtClean="0"/>
              <a:t>12   1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i="1" dirty="0" smtClean="0"/>
              <a:t>		w</a:t>
            </a:r>
            <a:r>
              <a:rPr lang="en-US" baseline="-25000" dirty="0" smtClean="0"/>
              <a:t>2 </a:t>
            </a:r>
            <a:r>
              <a:rPr lang="en-US" dirty="0" smtClean="0"/>
              <a:t>= 1, </a:t>
            </a:r>
            <a:r>
              <a:rPr lang="en-US" sz="2800" i="1" dirty="0" smtClean="0"/>
              <a:t>v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=</a:t>
            </a:r>
            <a:r>
              <a:rPr lang="en-US" sz="2800" baseline="-25000" dirty="0" smtClean="0"/>
              <a:t> </a:t>
            </a:r>
            <a:r>
              <a:rPr lang="en-US" dirty="0" smtClean="0"/>
              <a:t>10   2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i="1" dirty="0" smtClean="0"/>
              <a:t>		w</a:t>
            </a:r>
            <a:r>
              <a:rPr lang="en-US" baseline="-25000" dirty="0" smtClean="0"/>
              <a:t>3 </a:t>
            </a:r>
            <a:r>
              <a:rPr lang="en-US" dirty="0" smtClean="0"/>
              <a:t>= 3, </a:t>
            </a:r>
            <a:r>
              <a:rPr lang="en-US" sz="2800" i="1" dirty="0" smtClean="0"/>
              <a:t>v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=</a:t>
            </a:r>
            <a:r>
              <a:rPr lang="en-US" sz="2800" baseline="-25000" dirty="0" smtClean="0"/>
              <a:t> </a:t>
            </a:r>
            <a:r>
              <a:rPr lang="en-US" dirty="0" smtClean="0"/>
              <a:t>20   3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i="1" dirty="0" smtClean="0"/>
              <a:t>		w</a:t>
            </a:r>
            <a:r>
              <a:rPr lang="en-US" baseline="-25000" dirty="0" smtClean="0"/>
              <a:t>4  </a:t>
            </a:r>
            <a:r>
              <a:rPr lang="en-US" dirty="0" smtClean="0"/>
              <a:t>= 2, </a:t>
            </a:r>
            <a:r>
              <a:rPr lang="en-US" sz="2800" i="1" dirty="0" smtClean="0"/>
              <a:t>v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=</a:t>
            </a:r>
            <a:r>
              <a:rPr lang="en-US" sz="2800" baseline="-25000" dirty="0" smtClean="0"/>
              <a:t> </a:t>
            </a:r>
            <a:r>
              <a:rPr lang="en-US" dirty="0" smtClean="0"/>
              <a:t>15  4			       	</a:t>
            </a:r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3962400" y="3962400"/>
            <a:ext cx="0" cy="2438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 flipV="1">
            <a:off x="3962400" y="3962400"/>
            <a:ext cx="3048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3962400" y="6400800"/>
            <a:ext cx="3048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7010400" y="3962400"/>
            <a:ext cx="0" cy="2438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728" name="Text Box 8"/>
          <p:cNvSpPr txBox="1">
            <a:spLocks noChangeArrowheads="1"/>
          </p:cNvSpPr>
          <p:nvPr/>
        </p:nvSpPr>
        <p:spPr bwMode="auto">
          <a:xfrm>
            <a:off x="4038600" y="4305300"/>
            <a:ext cx="2667000" cy="135543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400" dirty="0"/>
              <a:t>0    0     0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400" dirty="0"/>
              <a:t>0    0    12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400" dirty="0"/>
              <a:t>0   10   12</a:t>
            </a:r>
          </a:p>
        </p:txBody>
      </p:sp>
      <p:sp>
        <p:nvSpPr>
          <p:cNvPr id="414729" name="Text Box 9"/>
          <p:cNvSpPr txBox="1">
            <a:spLocks noChangeArrowheads="1"/>
          </p:cNvSpPr>
          <p:nvPr/>
        </p:nvSpPr>
        <p:spPr bwMode="auto">
          <a:xfrm>
            <a:off x="4038600" y="5257800"/>
            <a:ext cx="3048000" cy="135543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FF9933"/>
                </a:solidFill>
              </a:rPr>
              <a:t>                   </a:t>
            </a:r>
            <a:r>
              <a:rPr lang="en-US" sz="2400" dirty="0"/>
              <a:t>22   22   22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FF9933"/>
                </a:solidFill>
              </a:rPr>
              <a:t>0   10   12   22   30   32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FF6600"/>
                </a:solidFill>
              </a:rPr>
              <a:t>0   10   15   25   30   37</a:t>
            </a:r>
            <a:r>
              <a:rPr lang="en-US" sz="2400" dirty="0"/>
              <a:t> 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267200" y="4191000"/>
            <a:ext cx="4876800" cy="1997075"/>
            <a:chOff x="2688" y="2640"/>
            <a:chExt cx="3072" cy="1258"/>
          </a:xfrm>
        </p:grpSpPr>
        <p:sp>
          <p:nvSpPr>
            <p:cNvPr id="54283" name="Text Box 10"/>
            <p:cNvSpPr txBox="1">
              <a:spLocks noChangeArrowheads="1"/>
            </p:cNvSpPr>
            <p:nvPr/>
          </p:nvSpPr>
          <p:spPr bwMode="auto">
            <a:xfrm>
              <a:off x="4608" y="3072"/>
              <a:ext cx="1152" cy="8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000" dirty="0" err="1">
                  <a:solidFill>
                    <a:srgbClr val="FF0000"/>
                  </a:solidFill>
                </a:rPr>
                <a:t>Backtracing</a:t>
              </a:r>
              <a:r>
                <a:rPr lang="en-US" sz="2000" dirty="0">
                  <a:solidFill>
                    <a:srgbClr val="FF0000"/>
                  </a:solidFill>
                </a:rPr>
                <a:t> finds the actual optimal subset, i.e. solution.</a:t>
              </a:r>
            </a:p>
          </p:txBody>
        </p:sp>
        <p:cxnSp>
          <p:nvCxnSpPr>
            <p:cNvPr id="54284" name="AutoShape 11"/>
            <p:cNvCxnSpPr>
              <a:cxnSpLocks noChangeShapeType="1"/>
              <a:stCxn id="414729" idx="3"/>
              <a:endCxn id="414729" idx="3"/>
            </p:cNvCxnSpPr>
            <p:nvPr/>
          </p:nvCxnSpPr>
          <p:spPr bwMode="auto">
            <a:xfrm>
              <a:off x="4464" y="3739"/>
              <a:ext cx="0" cy="0"/>
            </a:xfrm>
            <a:prstGeom prst="straightConnector1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54285" name="Line 12"/>
            <p:cNvSpPr>
              <a:spLocks noChangeShapeType="1"/>
            </p:cNvSpPr>
            <p:nvPr/>
          </p:nvSpPr>
          <p:spPr bwMode="auto">
            <a:xfrm flipH="1" flipV="1">
              <a:off x="3600" y="3552"/>
              <a:ext cx="576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Line 13"/>
            <p:cNvSpPr>
              <a:spLocks noChangeShapeType="1"/>
            </p:cNvSpPr>
            <p:nvPr/>
          </p:nvSpPr>
          <p:spPr bwMode="auto">
            <a:xfrm flipV="1">
              <a:off x="3600" y="3216"/>
              <a:ext cx="0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7" name="Line 14"/>
            <p:cNvSpPr>
              <a:spLocks noChangeShapeType="1"/>
            </p:cNvSpPr>
            <p:nvPr/>
          </p:nvSpPr>
          <p:spPr bwMode="auto">
            <a:xfrm flipH="1" flipV="1">
              <a:off x="3264" y="2928"/>
              <a:ext cx="240" cy="14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Line 15"/>
            <p:cNvSpPr>
              <a:spLocks noChangeShapeType="1"/>
            </p:cNvSpPr>
            <p:nvPr/>
          </p:nvSpPr>
          <p:spPr bwMode="auto">
            <a:xfrm flipH="1" flipV="1">
              <a:off x="2688" y="2640"/>
              <a:ext cx="480" cy="14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8" grpId="0"/>
      <p:bldP spid="4147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smtClean="0"/>
              <a:t>Knapsack Problem by DP (pseudocode)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534400" cy="5562600"/>
          </a:xfrm>
        </p:spPr>
        <p:txBody>
          <a:bodyPr>
            <a:normAutofit fontScale="85000" lnSpcReduction="10000"/>
          </a:bodyPr>
          <a:lstStyle/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mtClean="0"/>
              <a:t>Algorithm DPKnapsack(</a:t>
            </a:r>
            <a:r>
              <a:rPr lang="en-US" i="1" smtClean="0"/>
              <a:t>w</a:t>
            </a:r>
            <a:r>
              <a:rPr lang="en-US" smtClean="0"/>
              <a:t>[</a:t>
            </a:r>
            <a:r>
              <a:rPr lang="en-US" i="1" smtClean="0"/>
              <a:t>1</a:t>
            </a:r>
            <a:r>
              <a:rPr lang="en-US" smtClean="0"/>
              <a:t>..</a:t>
            </a:r>
            <a:r>
              <a:rPr lang="en-US" i="1" smtClean="0"/>
              <a:t>n</a:t>
            </a:r>
            <a:r>
              <a:rPr lang="en-US" smtClean="0"/>
              <a:t>], </a:t>
            </a:r>
            <a:r>
              <a:rPr lang="en-US" i="1" smtClean="0"/>
              <a:t>v</a:t>
            </a:r>
            <a:r>
              <a:rPr lang="en-US" smtClean="0"/>
              <a:t>[</a:t>
            </a:r>
            <a:r>
              <a:rPr lang="en-US" i="1" smtClean="0"/>
              <a:t>1..n</a:t>
            </a:r>
            <a:r>
              <a:rPr lang="en-US" smtClean="0"/>
              <a:t>], </a:t>
            </a:r>
            <a:r>
              <a:rPr lang="en-US" i="1" smtClean="0"/>
              <a:t>W</a:t>
            </a:r>
            <a:r>
              <a:rPr lang="en-US" smtClean="0"/>
              <a:t>)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mtClean="0"/>
              <a:t>	var </a:t>
            </a:r>
            <a:r>
              <a:rPr lang="en-US" i="1" smtClean="0"/>
              <a:t>V</a:t>
            </a:r>
            <a:r>
              <a:rPr lang="en-US" smtClean="0"/>
              <a:t>[</a:t>
            </a:r>
            <a:r>
              <a:rPr lang="en-US" i="1" smtClean="0"/>
              <a:t>0..n,0..W</a:t>
            </a:r>
            <a:r>
              <a:rPr lang="en-US" smtClean="0"/>
              <a:t>]</a:t>
            </a:r>
            <a:r>
              <a:rPr lang="en-US" i="1" smtClean="0"/>
              <a:t>,  P</a:t>
            </a:r>
            <a:r>
              <a:rPr lang="en-US" smtClean="0"/>
              <a:t>[</a:t>
            </a:r>
            <a:r>
              <a:rPr lang="en-US" i="1" smtClean="0"/>
              <a:t>1..n,1..W</a:t>
            </a:r>
            <a:r>
              <a:rPr lang="en-US" smtClean="0"/>
              <a:t>]</a:t>
            </a:r>
            <a:r>
              <a:rPr lang="en-US" i="1" smtClean="0"/>
              <a:t>:</a:t>
            </a:r>
            <a:r>
              <a:rPr lang="en-US" smtClean="0"/>
              <a:t> int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mtClean="0"/>
              <a:t>	for </a:t>
            </a:r>
            <a:r>
              <a:rPr lang="en-US" i="1" smtClean="0"/>
              <a:t>j := 0</a:t>
            </a:r>
            <a:r>
              <a:rPr lang="en-US" smtClean="0"/>
              <a:t> to </a:t>
            </a:r>
            <a:r>
              <a:rPr lang="en-US" i="1" smtClean="0"/>
              <a:t>W</a:t>
            </a:r>
            <a:r>
              <a:rPr lang="en-US" smtClean="0"/>
              <a:t> do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mtClean="0"/>
              <a:t>		</a:t>
            </a:r>
            <a:r>
              <a:rPr lang="en-US" i="1" smtClean="0"/>
              <a:t>V</a:t>
            </a:r>
            <a:r>
              <a:rPr lang="en-US" smtClean="0"/>
              <a:t>[</a:t>
            </a:r>
            <a:r>
              <a:rPr lang="en-US" i="1" smtClean="0"/>
              <a:t>0,j</a:t>
            </a:r>
            <a:r>
              <a:rPr lang="en-US" smtClean="0"/>
              <a:t>] := </a:t>
            </a:r>
            <a:r>
              <a:rPr lang="en-US" i="1" smtClean="0"/>
              <a:t>0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mtClean="0"/>
              <a:t>     for </a:t>
            </a:r>
            <a:r>
              <a:rPr lang="en-US" i="1" smtClean="0"/>
              <a:t>i := 0</a:t>
            </a:r>
            <a:r>
              <a:rPr lang="en-US" smtClean="0"/>
              <a:t> to </a:t>
            </a:r>
            <a:r>
              <a:rPr lang="en-US" i="1" smtClean="0"/>
              <a:t>n</a:t>
            </a:r>
            <a:r>
              <a:rPr lang="en-US" smtClean="0"/>
              <a:t> do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mtClean="0"/>
              <a:t>            </a:t>
            </a:r>
            <a:r>
              <a:rPr lang="en-US" i="1" smtClean="0"/>
              <a:t>V</a:t>
            </a:r>
            <a:r>
              <a:rPr lang="en-US" smtClean="0"/>
              <a:t>[</a:t>
            </a:r>
            <a:r>
              <a:rPr lang="en-US" i="1" smtClean="0"/>
              <a:t>i,0</a:t>
            </a:r>
            <a:r>
              <a:rPr lang="en-US" smtClean="0"/>
              <a:t>]</a:t>
            </a:r>
            <a:r>
              <a:rPr lang="en-US" i="1" smtClean="0"/>
              <a:t> := 0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mtClean="0"/>
              <a:t>     for </a:t>
            </a:r>
            <a:r>
              <a:rPr lang="en-US" i="1" smtClean="0"/>
              <a:t>i := 1</a:t>
            </a:r>
            <a:r>
              <a:rPr lang="en-US" smtClean="0"/>
              <a:t> to </a:t>
            </a:r>
            <a:r>
              <a:rPr lang="en-US" i="1" smtClean="0"/>
              <a:t>n</a:t>
            </a:r>
            <a:r>
              <a:rPr lang="en-US" smtClean="0"/>
              <a:t> do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mtClean="0"/>
              <a:t>		for </a:t>
            </a:r>
            <a:r>
              <a:rPr lang="en-US" i="1" smtClean="0"/>
              <a:t>j := 1</a:t>
            </a:r>
            <a:r>
              <a:rPr lang="en-US" smtClean="0"/>
              <a:t> to </a:t>
            </a:r>
            <a:r>
              <a:rPr lang="en-US" i="1" smtClean="0"/>
              <a:t>W</a:t>
            </a:r>
            <a:r>
              <a:rPr lang="en-US" smtClean="0"/>
              <a:t> do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mtClean="0"/>
              <a:t>			if  </a:t>
            </a:r>
            <a:r>
              <a:rPr lang="en-US" i="1" smtClean="0"/>
              <a:t>w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] </a:t>
            </a:r>
            <a:r>
              <a:rPr lang="en-US" smtClean="0">
                <a:sym typeface="Symbol" pitchFamily="18" charset="2"/>
              </a:rPr>
              <a:t></a:t>
            </a:r>
            <a:r>
              <a:rPr lang="en-US" smtClean="0"/>
              <a:t> </a:t>
            </a:r>
            <a:r>
              <a:rPr lang="en-US" i="1" smtClean="0"/>
              <a:t>j </a:t>
            </a:r>
            <a:r>
              <a:rPr lang="en-US" smtClean="0"/>
              <a:t>and </a:t>
            </a:r>
            <a:r>
              <a:rPr lang="en-US" i="1" smtClean="0"/>
              <a:t>v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]</a:t>
            </a:r>
            <a:r>
              <a:rPr lang="en-US" i="1" smtClean="0"/>
              <a:t> + V</a:t>
            </a:r>
            <a:r>
              <a:rPr lang="en-US" smtClean="0"/>
              <a:t>[</a:t>
            </a:r>
            <a:r>
              <a:rPr lang="en-US" i="1" smtClean="0"/>
              <a:t>i-1,j-w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]]</a:t>
            </a:r>
            <a:r>
              <a:rPr lang="en-US" i="1" smtClean="0"/>
              <a:t> &gt; V</a:t>
            </a:r>
            <a:r>
              <a:rPr lang="en-US" smtClean="0"/>
              <a:t>[</a:t>
            </a:r>
            <a:r>
              <a:rPr lang="en-US" i="1" smtClean="0"/>
              <a:t>i-1,j</a:t>
            </a:r>
            <a:r>
              <a:rPr lang="en-US" smtClean="0"/>
              <a:t>] then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mtClean="0"/>
              <a:t>				</a:t>
            </a:r>
            <a:r>
              <a:rPr lang="en-US" i="1" smtClean="0"/>
              <a:t>V</a:t>
            </a:r>
            <a:r>
              <a:rPr lang="en-US" smtClean="0"/>
              <a:t>[</a:t>
            </a:r>
            <a:r>
              <a:rPr lang="en-US" i="1" smtClean="0"/>
              <a:t>i,j</a:t>
            </a:r>
            <a:r>
              <a:rPr lang="en-US" smtClean="0"/>
              <a:t>] </a:t>
            </a:r>
            <a:r>
              <a:rPr lang="en-US" i="1" smtClean="0"/>
              <a:t>:= v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]</a:t>
            </a:r>
            <a:r>
              <a:rPr lang="en-US" i="1" smtClean="0"/>
              <a:t> + V</a:t>
            </a:r>
            <a:r>
              <a:rPr lang="en-US" smtClean="0"/>
              <a:t>[</a:t>
            </a:r>
            <a:r>
              <a:rPr lang="en-US" i="1" smtClean="0"/>
              <a:t>i-1,j-w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]]</a:t>
            </a:r>
            <a:r>
              <a:rPr lang="en-US" i="1" smtClean="0"/>
              <a:t>; P</a:t>
            </a:r>
            <a:r>
              <a:rPr lang="en-US" smtClean="0"/>
              <a:t>[</a:t>
            </a:r>
            <a:r>
              <a:rPr lang="en-US" i="1" smtClean="0"/>
              <a:t>i,j</a:t>
            </a:r>
            <a:r>
              <a:rPr lang="en-US" smtClean="0"/>
              <a:t>]</a:t>
            </a:r>
            <a:r>
              <a:rPr lang="en-US" i="1" smtClean="0"/>
              <a:t> := j-w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]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mtClean="0"/>
              <a:t>			else 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mtClean="0"/>
              <a:t>				</a:t>
            </a:r>
            <a:r>
              <a:rPr lang="en-US" i="1" smtClean="0"/>
              <a:t>V</a:t>
            </a:r>
            <a:r>
              <a:rPr lang="en-US" smtClean="0"/>
              <a:t>[</a:t>
            </a:r>
            <a:r>
              <a:rPr lang="en-US" i="1" smtClean="0"/>
              <a:t>i,j</a:t>
            </a:r>
            <a:r>
              <a:rPr lang="en-US" smtClean="0"/>
              <a:t>]</a:t>
            </a:r>
            <a:r>
              <a:rPr lang="en-US" i="1" smtClean="0"/>
              <a:t> := V</a:t>
            </a:r>
            <a:r>
              <a:rPr lang="en-US" smtClean="0"/>
              <a:t>[</a:t>
            </a:r>
            <a:r>
              <a:rPr lang="en-US" i="1" smtClean="0"/>
              <a:t>i-1,j</a:t>
            </a:r>
            <a:r>
              <a:rPr lang="en-US" smtClean="0"/>
              <a:t>]</a:t>
            </a:r>
            <a:r>
              <a:rPr lang="en-US" i="1" smtClean="0"/>
              <a:t>; P</a:t>
            </a:r>
            <a:r>
              <a:rPr lang="en-US" smtClean="0"/>
              <a:t>[</a:t>
            </a:r>
            <a:r>
              <a:rPr lang="en-US" i="1" smtClean="0"/>
              <a:t>i,j</a:t>
            </a:r>
            <a:r>
              <a:rPr lang="en-US" smtClean="0"/>
              <a:t>]</a:t>
            </a:r>
            <a:r>
              <a:rPr lang="en-US" i="1" smtClean="0"/>
              <a:t> := j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mtClean="0"/>
              <a:t>	return </a:t>
            </a:r>
            <a:r>
              <a:rPr lang="en-US" i="1" smtClean="0"/>
              <a:t>V</a:t>
            </a:r>
            <a:r>
              <a:rPr lang="en-US" smtClean="0"/>
              <a:t>[</a:t>
            </a:r>
            <a:r>
              <a:rPr lang="en-US" i="1" smtClean="0"/>
              <a:t>n,W</a:t>
            </a:r>
            <a:r>
              <a:rPr lang="en-US" smtClean="0"/>
              <a:t>] and the optimal subset by backtracing</a:t>
            </a:r>
          </a:p>
          <a:p>
            <a:pPr marL="274320" indent="-274320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mtClean="0"/>
          </a:p>
        </p:txBody>
      </p:sp>
      <p:sp>
        <p:nvSpPr>
          <p:cNvPr id="472081" name="Text Box 17"/>
          <p:cNvSpPr txBox="1">
            <a:spLocks noChangeArrowheads="1"/>
          </p:cNvSpPr>
          <p:nvPr/>
        </p:nvSpPr>
        <p:spPr bwMode="auto">
          <a:xfrm>
            <a:off x="5638800" y="2667000"/>
            <a:ext cx="32766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Running time and space: 	O(nW).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2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2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271</Words>
  <Application>Microsoft Office PowerPoint</Application>
  <PresentationFormat>On-screen Show (4:3)</PresentationFormat>
  <Paragraphs>69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CSE408 Knapsack problem</vt:lpstr>
      <vt:lpstr>Dynamic Programming  </vt:lpstr>
      <vt:lpstr>Knapsack Problem by DP</vt:lpstr>
      <vt:lpstr>Knapsack Problem by DP (example)</vt:lpstr>
      <vt:lpstr>Knapsack Problem by DP (pseudocode)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Design and analysis of algorithms</dc:title>
  <dc:creator>DELL</dc:creator>
  <cp:lastModifiedBy>DELL</cp:lastModifiedBy>
  <cp:revision>108</cp:revision>
  <dcterms:created xsi:type="dcterms:W3CDTF">2014-12-10T04:50:26Z</dcterms:created>
  <dcterms:modified xsi:type="dcterms:W3CDTF">2014-12-18T05:44:38Z</dcterms:modified>
</cp:coreProperties>
</file>