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ithmetic" TargetMode="External"/><Relationship Id="rId2" Type="http://schemas.openxmlformats.org/officeDocument/2006/relationships/hyperlink" Target="http://en.wikipedia.org/wiki/Mathema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nteg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ultiple_(mathematics)" TargetMode="External"/><Relationship Id="rId3" Type="http://schemas.openxmlformats.org/officeDocument/2006/relationships/hyperlink" Target="http://en.wikipedia.org/wiki/Integer" TargetMode="External"/><Relationship Id="rId7" Type="http://schemas.openxmlformats.org/officeDocument/2006/relationships/hyperlink" Target="http://en.wikipedia.org/wiki/Multiplication" TargetMode="External"/><Relationship Id="rId2" Type="http://schemas.openxmlformats.org/officeDocument/2006/relationships/hyperlink" Target="http://en.wikipedia.org/wiki/Congruence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ubtraction" TargetMode="External"/><Relationship Id="rId5" Type="http://schemas.openxmlformats.org/officeDocument/2006/relationships/hyperlink" Target="http://en.wikipedia.org/wiki/Addition" TargetMode="External"/><Relationship Id="rId4" Type="http://schemas.openxmlformats.org/officeDocument/2006/relationships/hyperlink" Target="http://en.wikipedia.org/wiki/Ring_(mathematics)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Real_nu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umber_theory" TargetMode="External"/><Relationship Id="rId2" Type="http://schemas.openxmlformats.org/officeDocument/2006/relationships/hyperlink" Target="http://en.wikipedia.org/wiki/Modular_arithme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un_Tzu_(mathematician)" TargetMode="External"/><Relationship Id="rId4" Type="http://schemas.openxmlformats.org/officeDocument/2006/relationships/hyperlink" Target="http://en.wikipedia.org/wiki/Abstract_algeb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irwise_coprime" TargetMode="External"/><Relationship Id="rId2" Type="http://schemas.openxmlformats.org/officeDocument/2006/relationships/hyperlink" Target="http://en.wikipedia.org/wiki/Inte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1905000"/>
            <a:ext cx="8856662" cy="1470025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Modular 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Arithmetic 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&amp; Chinese Remainder Theorem </a:t>
            </a:r>
            <a:endParaRPr lang="en-US" sz="4800" dirty="0" smtClean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38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 </a:t>
            </a:r>
            <a:r>
              <a:rPr lang="en-US" dirty="0" err="1" smtClean="0"/>
              <a:t>Arthmetic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/>
          <a:lstStyle/>
          <a:p>
            <a:pPr eaLnBrk="1" hangingPunct="1"/>
            <a:r>
              <a:rPr lang="en-US" sz="2800" smtClean="0"/>
              <a:t>In </a:t>
            </a:r>
            <a:r>
              <a:rPr lang="en-US" sz="2800" smtClean="0">
                <a:hlinkClick r:id="rId2" tooltip="Mathematics"/>
              </a:rPr>
              <a:t>mathematics</a:t>
            </a:r>
            <a:r>
              <a:rPr lang="en-US" sz="2800" smtClean="0"/>
              <a:t>, </a:t>
            </a:r>
            <a:r>
              <a:rPr lang="en-US" sz="2800" b="1" smtClean="0"/>
              <a:t>modular arithmetic</a:t>
            </a:r>
            <a:r>
              <a:rPr lang="en-US" sz="2800" smtClean="0"/>
              <a:t> (sometimes called </a:t>
            </a:r>
            <a:r>
              <a:rPr lang="en-US" sz="2800" b="1" smtClean="0"/>
              <a:t>clock arithmetic</a:t>
            </a:r>
            <a:r>
              <a:rPr lang="en-US" sz="2800" smtClean="0"/>
              <a:t>) is a system of </a:t>
            </a:r>
            <a:r>
              <a:rPr lang="en-US" sz="2800" smtClean="0">
                <a:hlinkClick r:id="rId3" tooltip="Arithmetic"/>
              </a:rPr>
              <a:t>arithmetic</a:t>
            </a:r>
            <a:r>
              <a:rPr lang="en-US" sz="2800" smtClean="0"/>
              <a:t> for </a:t>
            </a:r>
            <a:r>
              <a:rPr lang="en-US" sz="2800" smtClean="0">
                <a:hlinkClick r:id="rId4" tooltip="Integer"/>
              </a:rPr>
              <a:t>integers</a:t>
            </a:r>
            <a:r>
              <a:rPr lang="en-US" sz="2800" smtClean="0"/>
              <a:t>, where numbers "wrap around" upon reaching a certain value—the </a:t>
            </a:r>
            <a:r>
              <a:rPr lang="en-US" sz="2800" b="1" smtClean="0"/>
              <a:t>modulus</a:t>
            </a:r>
            <a:r>
              <a:rPr lang="en-US" sz="2800" smtClean="0"/>
              <a:t>.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325813"/>
            <a:ext cx="4410075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Arthmetic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Modular arithmetic can be handled mathematically by introducing a </a:t>
            </a:r>
            <a:r>
              <a:rPr lang="en-US" sz="2600" dirty="0" smtClean="0">
                <a:hlinkClick r:id="rId2" tooltip="Congruence relation"/>
              </a:rPr>
              <a:t>congruence relation</a:t>
            </a:r>
            <a:r>
              <a:rPr lang="en-US" sz="2600" dirty="0" smtClean="0"/>
              <a:t> on the </a:t>
            </a:r>
            <a:r>
              <a:rPr lang="en-US" sz="2600" dirty="0" smtClean="0">
                <a:hlinkClick r:id="rId3" tooltip="Integer"/>
              </a:rPr>
              <a:t>integers</a:t>
            </a:r>
            <a:r>
              <a:rPr lang="en-US" sz="2600" dirty="0" smtClean="0"/>
              <a:t> that is compatible with the operations of the </a:t>
            </a:r>
            <a:r>
              <a:rPr lang="en-US" sz="2600" dirty="0" smtClean="0">
                <a:hlinkClick r:id="rId4" tooltip="Ring (mathematics)"/>
              </a:rPr>
              <a:t>ring</a:t>
            </a:r>
            <a:r>
              <a:rPr lang="en-US" sz="2600" dirty="0" smtClean="0"/>
              <a:t> of integers: </a:t>
            </a:r>
            <a:r>
              <a:rPr lang="en-US" sz="2600" dirty="0" smtClean="0">
                <a:hlinkClick r:id="rId5" tooltip="Addition"/>
              </a:rPr>
              <a:t>addition</a:t>
            </a:r>
            <a:r>
              <a:rPr lang="en-US" sz="2600" dirty="0" smtClean="0"/>
              <a:t>, </a:t>
            </a:r>
            <a:r>
              <a:rPr lang="en-US" sz="2600" dirty="0" smtClean="0">
                <a:hlinkClick r:id="rId6" tooltip="Subtraction"/>
              </a:rPr>
              <a:t>subtraction</a:t>
            </a:r>
            <a:r>
              <a:rPr lang="en-US" sz="2600" dirty="0" smtClean="0"/>
              <a:t>, and </a:t>
            </a:r>
            <a:r>
              <a:rPr lang="en-US" sz="2600" dirty="0" smtClean="0">
                <a:hlinkClick r:id="rId7" tooltip="Multiplication"/>
              </a:rPr>
              <a:t>multiplication</a:t>
            </a:r>
            <a:r>
              <a:rPr lang="en-US" sz="2600" dirty="0" smtClean="0"/>
              <a:t>. For a positive integer </a:t>
            </a:r>
            <a:r>
              <a:rPr lang="en-US" sz="2600" i="1" dirty="0" smtClean="0"/>
              <a:t>n</a:t>
            </a:r>
            <a:r>
              <a:rPr lang="en-US" sz="2600" dirty="0" smtClean="0"/>
              <a:t>, two integers </a:t>
            </a:r>
            <a:r>
              <a:rPr lang="en-US" sz="2600" i="1" dirty="0" smtClean="0"/>
              <a:t>a</a:t>
            </a:r>
            <a:r>
              <a:rPr lang="en-US" sz="2600" dirty="0" smtClean="0"/>
              <a:t> and </a:t>
            </a:r>
            <a:r>
              <a:rPr lang="en-US" sz="2600" i="1" dirty="0" smtClean="0"/>
              <a:t>b</a:t>
            </a:r>
            <a:r>
              <a:rPr lang="en-US" sz="2600" dirty="0" smtClean="0"/>
              <a:t> are said to be </a:t>
            </a:r>
            <a:r>
              <a:rPr lang="en-US" sz="2600" b="1" dirty="0" smtClean="0"/>
              <a:t>congruent</a:t>
            </a:r>
            <a:r>
              <a:rPr lang="en-US" sz="2600" dirty="0" smtClean="0"/>
              <a:t> </a:t>
            </a:r>
            <a:r>
              <a:rPr lang="en-US" sz="2600" b="1" dirty="0" smtClean="0"/>
              <a:t>modulo</a:t>
            </a:r>
            <a:r>
              <a:rPr lang="en-US" sz="2600" dirty="0" smtClean="0"/>
              <a:t> </a:t>
            </a:r>
            <a:r>
              <a:rPr lang="en-US" sz="2600" i="1" dirty="0" smtClean="0"/>
              <a:t>n</a:t>
            </a:r>
            <a:r>
              <a:rPr lang="en-US" sz="2600" dirty="0" smtClean="0"/>
              <a:t>, written: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if their difference </a:t>
            </a:r>
            <a:r>
              <a:rPr lang="en-US" sz="2600" i="1" dirty="0" smtClean="0"/>
              <a:t>a</a:t>
            </a:r>
            <a:r>
              <a:rPr lang="en-US" sz="2600" dirty="0" smtClean="0"/>
              <a:t> − </a:t>
            </a:r>
            <a:r>
              <a:rPr lang="en-US" sz="2600" i="1" dirty="0" smtClean="0"/>
              <a:t>b</a:t>
            </a:r>
            <a:r>
              <a:rPr lang="en-US" sz="2600" dirty="0" smtClean="0"/>
              <a:t> is an integer </a:t>
            </a:r>
            <a:r>
              <a:rPr lang="en-US" sz="2600" dirty="0" smtClean="0">
                <a:hlinkClick r:id="rId8" tooltip="Multiple (mathematics)"/>
              </a:rPr>
              <a:t>multiple</a:t>
            </a:r>
            <a:r>
              <a:rPr lang="en-US" sz="2600" dirty="0" smtClean="0"/>
              <a:t> of </a:t>
            </a:r>
            <a:r>
              <a:rPr lang="en-US" sz="2600" i="1" dirty="0" smtClean="0"/>
              <a:t>n</a:t>
            </a:r>
            <a:r>
              <a:rPr lang="en-US" sz="2600" dirty="0" smtClean="0"/>
              <a:t> (or </a:t>
            </a:r>
            <a:r>
              <a:rPr lang="en-US" sz="2600" i="1" dirty="0" smtClean="0"/>
              <a:t>n</a:t>
            </a:r>
            <a:r>
              <a:rPr lang="en-US" sz="2600" dirty="0" smtClean="0"/>
              <a:t> divides </a:t>
            </a:r>
            <a:r>
              <a:rPr lang="en-US" sz="2600" i="1" dirty="0" smtClean="0"/>
              <a:t>a</a:t>
            </a:r>
            <a:r>
              <a:rPr lang="en-US" sz="2600" dirty="0" smtClean="0"/>
              <a:t> − </a:t>
            </a:r>
            <a:r>
              <a:rPr lang="en-US" sz="2600" i="1" dirty="0" smtClean="0"/>
              <a:t>b</a:t>
            </a:r>
            <a:r>
              <a:rPr lang="en-US" sz="2600" dirty="0" smtClean="0"/>
              <a:t>). The number </a:t>
            </a:r>
            <a:r>
              <a:rPr lang="en-US" sz="2600" i="1" dirty="0" smtClean="0"/>
              <a:t>n</a:t>
            </a:r>
            <a:r>
              <a:rPr lang="en-US" sz="2600" dirty="0" smtClean="0"/>
              <a:t> is called the </a:t>
            </a:r>
            <a:r>
              <a:rPr lang="en-US" sz="2600" b="1" dirty="0" smtClean="0"/>
              <a:t>modulus</a:t>
            </a:r>
            <a:r>
              <a:rPr lang="en-US" sz="2600" dirty="0" smtClean="0"/>
              <a:t> of the congruence.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886200"/>
            <a:ext cx="35814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properties that make this relation a congruence relation (respecting addition, subtraction, and multiplication) are the following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If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And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then: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It should be noted that the above two properties would still hold if the theory were expanded to include all </a:t>
            </a:r>
            <a:r>
              <a:rPr lang="en-US" sz="2600" dirty="0" smtClean="0">
                <a:hlinkClick r:id="rId2" tooltip="Real numbers"/>
              </a:rPr>
              <a:t>real numbers</a:t>
            </a:r>
            <a:r>
              <a:rPr lang="en-US" sz="2600" dirty="0" smtClean="0"/>
              <a:t>, that is if were not necessarily all integers. The next property, however, would fail if these variables were not all integers: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6970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9413" y="2185988"/>
            <a:ext cx="23828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7525" y="2819400"/>
            <a:ext cx="44608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5867400"/>
            <a:ext cx="4084638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Chinese Theorem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b="1" dirty="0" smtClean="0"/>
              <a:t>Chinese remainder theorem</a:t>
            </a:r>
            <a:r>
              <a:rPr lang="en-US" dirty="0" smtClean="0"/>
              <a:t> is a result about </a:t>
            </a:r>
            <a:r>
              <a:rPr lang="en-US" dirty="0" err="1" smtClean="0">
                <a:hlinkClick r:id="rId2" tooltip="Modular arithmetic"/>
              </a:rPr>
              <a:t>congruences</a:t>
            </a:r>
            <a:r>
              <a:rPr lang="en-US" dirty="0" smtClean="0"/>
              <a:t> in </a:t>
            </a:r>
            <a:r>
              <a:rPr lang="en-US" dirty="0" smtClean="0">
                <a:hlinkClick r:id="rId3" tooltip="Number theory"/>
              </a:rPr>
              <a:t>number theory</a:t>
            </a:r>
            <a:r>
              <a:rPr lang="en-US" dirty="0" smtClean="0"/>
              <a:t> and its generalizations in </a:t>
            </a:r>
            <a:r>
              <a:rPr lang="en-US" dirty="0" smtClean="0">
                <a:hlinkClick r:id="rId4" tooltip="Abstract algebra"/>
              </a:rPr>
              <a:t>abstract algebra</a:t>
            </a:r>
            <a:r>
              <a:rPr lang="en-US" dirty="0" smtClean="0"/>
              <a:t>. It was first published in the 3rd to 5th centuries by Chinese mathematician </a:t>
            </a:r>
            <a:r>
              <a:rPr lang="en-US" dirty="0" smtClean="0">
                <a:hlinkClick r:id="rId5" tooltip="Sun Tzu (mathematician)"/>
              </a:rPr>
              <a:t>Sun Tzu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its basic form, the Chinese remainder theorem will determine a number </a:t>
            </a:r>
            <a:r>
              <a:rPr lang="en-US" i="1" dirty="0" smtClean="0"/>
              <a:t>n</a:t>
            </a:r>
            <a:r>
              <a:rPr lang="en-US" dirty="0" smtClean="0"/>
              <a:t> that when divided by some given divisors leaves given remainders.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example, what is the lowest number </a:t>
            </a:r>
            <a:r>
              <a:rPr lang="en-US" i="1" dirty="0" smtClean="0"/>
              <a:t>n</a:t>
            </a:r>
            <a:r>
              <a:rPr lang="en-US" dirty="0" smtClean="0"/>
              <a:t> that when divided by 3 leaves a remainder of 2, when divided by 5 leaves a remainder of 3, and when divided by 7 leaves a remainder of 2?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A common introductory example is a woman who tells a policeman that she lost her basket of eggs, and that if she makes three portions at a time out of it, she was left with 2, if she makes five portions at a time out of it, she was left with 3, and if she makes seven portions at a time out of it, she was left with 2.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She then asks the policeman what is the minimum number of eggs she must have had. The answer to both problems is 23.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Suppose </a:t>
            </a:r>
            <a:r>
              <a:rPr lang="en-US" sz="2400" i="1" smtClean="0"/>
              <a:t>n</a:t>
            </a:r>
            <a:r>
              <a:rPr lang="en-US" sz="2400" baseline="-25000" smtClean="0"/>
              <a:t>1</a:t>
            </a:r>
            <a:r>
              <a:rPr lang="en-US" sz="2400" smtClean="0"/>
              <a:t>, </a:t>
            </a:r>
            <a:r>
              <a:rPr lang="en-US" sz="2400" i="1" smtClean="0"/>
              <a:t>n</a:t>
            </a:r>
            <a:r>
              <a:rPr lang="en-US" sz="2400" baseline="-25000" smtClean="0"/>
              <a:t>2</a:t>
            </a:r>
            <a:r>
              <a:rPr lang="en-US" sz="2400" smtClean="0"/>
              <a:t>, …, </a:t>
            </a:r>
            <a:r>
              <a:rPr lang="en-US" sz="2400" i="1" smtClean="0"/>
              <a:t>n</a:t>
            </a:r>
            <a:r>
              <a:rPr lang="en-US" sz="2400" i="1" baseline="-25000" smtClean="0"/>
              <a:t>k</a:t>
            </a:r>
            <a:r>
              <a:rPr lang="en-US" sz="2400" smtClean="0"/>
              <a:t> are positive </a:t>
            </a:r>
            <a:r>
              <a:rPr lang="en-US" sz="2400" smtClean="0">
                <a:hlinkClick r:id="rId2" tooltip="Integer"/>
              </a:rPr>
              <a:t>integers</a:t>
            </a:r>
            <a:r>
              <a:rPr lang="en-US" sz="2400" smtClean="0"/>
              <a:t> that are </a:t>
            </a:r>
            <a:r>
              <a:rPr lang="en-US" sz="2400" smtClean="0">
                <a:hlinkClick r:id="rId3" tooltip="Pairwise coprime"/>
              </a:rPr>
              <a:t>pairwise coprime</a:t>
            </a:r>
            <a:r>
              <a:rPr lang="en-US" sz="2400" smtClean="0"/>
              <a:t>. Then, for any given sequence of integers </a:t>
            </a:r>
            <a:r>
              <a:rPr lang="en-US" sz="2400" i="1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,</a:t>
            </a:r>
            <a:r>
              <a:rPr lang="en-US" sz="2400" i="1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, …, </a:t>
            </a:r>
            <a:r>
              <a:rPr lang="en-US" sz="2400" i="1" smtClean="0"/>
              <a:t>a</a:t>
            </a:r>
            <a:r>
              <a:rPr lang="en-US" sz="2400" i="1" baseline="-25000" smtClean="0"/>
              <a:t>k</a:t>
            </a:r>
            <a:r>
              <a:rPr lang="en-US" sz="2400" smtClean="0"/>
              <a:t>, there exists an integer </a:t>
            </a:r>
            <a:r>
              <a:rPr lang="en-US" sz="2400" i="1" smtClean="0"/>
              <a:t>x</a:t>
            </a:r>
            <a:r>
              <a:rPr lang="en-US" sz="2400" smtClean="0"/>
              <a:t> solving the following system of simultaneous congruences.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7588" y="2819400"/>
            <a:ext cx="23622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8" y="4932363"/>
            <a:ext cx="91440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Brute Force Technique:-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63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718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06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416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CSE408 Modular Arithmetic &amp; Chinese Remainder Theorem </vt:lpstr>
      <vt:lpstr>Modular Arthmetic</vt:lpstr>
      <vt:lpstr>Modular Arthmetic</vt:lpstr>
      <vt:lpstr>Slide 4</vt:lpstr>
      <vt:lpstr> Chinese Theorem</vt:lpstr>
      <vt:lpstr>Slide 6</vt:lpstr>
      <vt:lpstr>Example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113</cp:revision>
  <dcterms:created xsi:type="dcterms:W3CDTF">2014-12-10T04:50:26Z</dcterms:created>
  <dcterms:modified xsi:type="dcterms:W3CDTF">2014-12-18T05:17:24Z</dcterms:modified>
</cp:coreProperties>
</file>