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2" r:id="rId15"/>
    <p:sldId id="29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  <a:lvl2pPr>
              <a:defRPr b="0">
                <a:solidFill>
                  <a:schemeClr val="tx1"/>
                </a:solidFill>
                <a:effectLst/>
              </a:defRPr>
            </a:lvl2pPr>
            <a:lvl3pPr>
              <a:defRPr b="0">
                <a:solidFill>
                  <a:schemeClr val="tx1"/>
                </a:solidFill>
                <a:effectLst/>
              </a:defRPr>
            </a:lvl3pPr>
            <a:lvl4pPr>
              <a:defRPr b="0">
                <a:solidFill>
                  <a:schemeClr val="tx1"/>
                </a:solidFill>
                <a:effectLst/>
              </a:defRPr>
            </a:lvl4pPr>
            <a:lvl5pPr>
              <a:defRPr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science" TargetMode="External"/><Relationship Id="rId2" Type="http://schemas.openxmlformats.org/officeDocument/2006/relationships/hyperlink" Target="http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Variable_(mathematics)" TargetMode="External"/><Relationship Id="rId5" Type="http://schemas.openxmlformats.org/officeDocument/2006/relationships/hyperlink" Target="http://en.wikipedia.org/wiki/Feasible_solution" TargetMode="External"/><Relationship Id="rId4" Type="http://schemas.openxmlformats.org/officeDocument/2006/relationships/hyperlink" Target="http://en.wikipedia.org/wiki/Computational_proble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1905000"/>
            <a:ext cx="8856662" cy="1470025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GCD and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/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Optimization Problem</a:t>
            </a:r>
            <a:endParaRPr lang="en-US" sz="4800" dirty="0" smtClean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20300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39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62A1-2544-4E0F-9333-827080EB4397}" type="slidenum">
              <a:rPr lang="en-US"/>
              <a:pPr/>
              <a:t>10</a:t>
            </a:fld>
            <a:endParaRPr lang="en-US"/>
          </a:p>
        </p:txBody>
      </p:sp>
      <p:sp>
        <p:nvSpPr>
          <p:cNvPr id="143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gcd(244,117):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43409" name="Group 49"/>
          <p:cNvGraphicFramePr>
            <a:graphicFrameLocks noGrp="1"/>
          </p:cNvGraphicFramePr>
          <p:nvPr/>
        </p:nvGraphicFramePr>
        <p:xfrm>
          <a:off x="1143000" y="2057400"/>
          <a:ext cx="7162800" cy="2815908"/>
        </p:xfrm>
        <a:graphic>
          <a:graphicData uri="http://schemas.openxmlformats.org/drawingml/2006/table">
            <a:tbl>
              <a:tblPr/>
              <a:tblGrid>
                <a:gridCol w="1449388"/>
                <a:gridCol w="3355975"/>
                <a:gridCol w="1179512"/>
                <a:gridCol w="1177925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= 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 = 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 = 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406" name="Line 46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3407" name="Line 47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3408" name="Line 48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Euclidean Algorithm. Example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908A-4C59-4EDB-99C1-80CA3BEDA198}" type="slidenum">
              <a:rPr lang="en-US"/>
              <a:pPr/>
              <a:t>11</a:t>
            </a:fld>
            <a:endParaRPr lang="en-US"/>
          </a:p>
        </p:txBody>
      </p:sp>
      <p:sp>
        <p:nvSpPr>
          <p:cNvPr id="144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gcd(244,117):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44433" name="Group 49"/>
          <p:cNvGraphicFramePr>
            <a:graphicFrameLocks noGrp="1"/>
          </p:cNvGraphicFramePr>
          <p:nvPr/>
        </p:nvGraphicFramePr>
        <p:xfrm>
          <a:off x="1143000" y="2057400"/>
          <a:ext cx="7162800" cy="3334068"/>
        </p:xfrm>
        <a:graphic>
          <a:graphicData uri="http://schemas.openxmlformats.org/drawingml/2006/table">
            <a:tbl>
              <a:tblPr/>
              <a:tblGrid>
                <a:gridCol w="1449388"/>
                <a:gridCol w="3355975"/>
                <a:gridCol w="1179512"/>
                <a:gridCol w="1177925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= 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 = 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 = 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 = 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30" name="Line 46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4431" name="Line 47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4432" name="Line 48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Euclidean Algorithm. Example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A2C-8ED1-4199-AEDE-C532FD07BDBF}" type="slidenum">
              <a:rPr lang="en-US"/>
              <a:pPr/>
              <a:t>12</a:t>
            </a:fld>
            <a:endParaRPr lang="en-US"/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gcd(244,117):</a:t>
            </a:r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By definition </a:t>
            </a:r>
            <a:r>
              <a:rPr lang="en-US" sz="2800">
                <a:sym typeface="Wingdings" pitchFamily="2" charset="2"/>
              </a:rPr>
              <a:t></a:t>
            </a:r>
            <a:r>
              <a:rPr lang="en-US" sz="2800"/>
              <a:t> 244 and 117 are rel. prime.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graphicFrame>
        <p:nvGraphicFramePr>
          <p:cNvPr id="145412" name="Group 4"/>
          <p:cNvGraphicFramePr>
            <a:graphicFrameLocks noGrp="1"/>
          </p:cNvGraphicFramePr>
          <p:nvPr/>
        </p:nvGraphicFramePr>
        <p:xfrm>
          <a:off x="1143000" y="2057400"/>
          <a:ext cx="7162800" cy="3924618"/>
        </p:xfrm>
        <a:graphic>
          <a:graphicData uri="http://schemas.openxmlformats.org/drawingml/2006/table">
            <a:tbl>
              <a:tblPr/>
              <a:tblGrid>
                <a:gridCol w="1449388"/>
                <a:gridCol w="3355975"/>
                <a:gridCol w="1179512"/>
                <a:gridCol w="1177925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= 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 = 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 = 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 = 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1=0</a:t>
                      </a:r>
                      <a:endParaRPr kumimoji="0" 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454" name="Line 46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5455" name="Line 47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5456" name="Line 48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Euclidean Algorithm. Example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FCB-8079-404C-B0B3-A2D4EE6106A9}" type="slidenum">
              <a:rPr lang="en-US"/>
              <a:pPr/>
              <a:t>13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Euclidean Algorithm Correctness</a:t>
            </a:r>
          </a:p>
        </p:txBody>
      </p:sp>
      <p:sp>
        <p:nvSpPr>
          <p:cNvPr id="189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The reason that Euclidean algorithm works is gcd(</a:t>
            </a:r>
            <a:r>
              <a:rPr lang="en-US" i="1"/>
              <a:t>x</a:t>
            </a:r>
            <a:r>
              <a:rPr lang="en-US"/>
              <a:t>,</a:t>
            </a:r>
            <a:r>
              <a:rPr lang="en-US" i="1"/>
              <a:t>y </a:t>
            </a:r>
            <a:r>
              <a:rPr lang="en-US"/>
              <a:t>) is not changed from line to line.  If </a:t>
            </a:r>
            <a:r>
              <a:rPr lang="en-US" i="1"/>
              <a:t>x</a:t>
            </a:r>
            <a:r>
              <a:rPr lang="en-US" i="1">
                <a:latin typeface="Times New Roman"/>
              </a:rPr>
              <a:t>’</a:t>
            </a:r>
            <a:r>
              <a:rPr lang="en-US" i="1"/>
              <a:t>, y</a:t>
            </a:r>
            <a:r>
              <a:rPr lang="en-US" i="1">
                <a:latin typeface="Times New Roman"/>
              </a:rPr>
              <a:t>’</a:t>
            </a:r>
            <a:r>
              <a:rPr lang="en-US" i="1"/>
              <a:t> </a:t>
            </a:r>
            <a:r>
              <a:rPr lang="en-US"/>
              <a:t>denote the next values of </a:t>
            </a:r>
            <a:r>
              <a:rPr lang="en-US" i="1"/>
              <a:t>x , y  </a:t>
            </a:r>
            <a:r>
              <a:rPr lang="en-US"/>
              <a:t>then: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gcd(</a:t>
            </a:r>
            <a:r>
              <a:rPr lang="en-US" i="1"/>
              <a:t>x</a:t>
            </a:r>
            <a:r>
              <a:rPr lang="en-US" i="1">
                <a:latin typeface="Times New Roman"/>
              </a:rPr>
              <a:t>’</a:t>
            </a:r>
            <a:r>
              <a:rPr lang="en-US" i="1"/>
              <a:t>,y</a:t>
            </a:r>
            <a:r>
              <a:rPr lang="en-US" i="1">
                <a:latin typeface="Times New Roman"/>
              </a:rPr>
              <a:t>’</a:t>
            </a:r>
            <a:r>
              <a:rPr lang="en-US"/>
              <a:t>) = gcd(</a:t>
            </a:r>
            <a:r>
              <a:rPr lang="en-US" i="1"/>
              <a:t>y, x</a:t>
            </a:r>
            <a:r>
              <a:rPr lang="en-US"/>
              <a:t> </a:t>
            </a:r>
            <a:r>
              <a:rPr lang="en-US" b="1"/>
              <a:t>mod </a:t>
            </a:r>
            <a:r>
              <a:rPr lang="en-US" i="1"/>
              <a:t>y</a:t>
            </a:r>
            <a:r>
              <a:rPr lang="en-US"/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= gcd(</a:t>
            </a:r>
            <a:r>
              <a:rPr lang="en-US" i="1"/>
              <a:t>y, x</a:t>
            </a:r>
            <a:r>
              <a:rPr lang="en-US"/>
              <a:t> +</a:t>
            </a:r>
            <a:r>
              <a:rPr lang="en-US" b="1"/>
              <a:t> </a:t>
            </a:r>
            <a:r>
              <a:rPr lang="en-US" i="1"/>
              <a:t>qy</a:t>
            </a:r>
            <a:r>
              <a:rPr lang="en-US"/>
              <a:t>)	(the useful fact)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= gcd(</a:t>
            </a:r>
            <a:r>
              <a:rPr lang="en-US" i="1"/>
              <a:t>y, x </a:t>
            </a:r>
            <a:r>
              <a:rPr lang="en-US"/>
              <a:t>)     (subtract </a:t>
            </a:r>
            <a:r>
              <a:rPr lang="en-US" i="1"/>
              <a:t>y </a:t>
            </a:r>
            <a:r>
              <a:rPr lang="en-US"/>
              <a:t>-multiple)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= gcd(</a:t>
            </a:r>
            <a:r>
              <a:rPr lang="en-US" i="1"/>
              <a:t>x,y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</a:t>
            </a:r>
            <a:r>
              <a:rPr lang="en-US" dirty="0" smtClean="0">
                <a:hlinkClick r:id="rId2" tooltip="Mathematics"/>
              </a:rPr>
              <a:t>mathematics</a:t>
            </a:r>
            <a:r>
              <a:rPr lang="en-US" dirty="0" smtClean="0"/>
              <a:t> and </a:t>
            </a:r>
            <a:r>
              <a:rPr lang="en-US" dirty="0" smtClean="0">
                <a:hlinkClick r:id="rId3" tooltip="Computer science"/>
              </a:rPr>
              <a:t>computer science</a:t>
            </a:r>
            <a:r>
              <a:rPr lang="en-US" dirty="0" smtClean="0"/>
              <a:t>, an </a:t>
            </a:r>
            <a:r>
              <a:rPr lang="en-US" b="1" dirty="0" smtClean="0"/>
              <a:t>optimization problem</a:t>
            </a:r>
            <a:r>
              <a:rPr lang="en-US" dirty="0" smtClean="0"/>
              <a:t> is the </a:t>
            </a:r>
            <a:r>
              <a:rPr lang="en-US" dirty="0" smtClean="0">
                <a:hlinkClick r:id="rId4" tooltip="Computational problem"/>
              </a:rPr>
              <a:t>problem</a:t>
            </a:r>
            <a:r>
              <a:rPr lang="en-US" dirty="0" smtClean="0"/>
              <a:t> of finding the </a:t>
            </a:r>
            <a:r>
              <a:rPr lang="en-US" i="1" dirty="0" smtClean="0"/>
              <a:t>best</a:t>
            </a:r>
            <a:r>
              <a:rPr lang="en-US" dirty="0" smtClean="0"/>
              <a:t> solution from all </a:t>
            </a:r>
            <a:r>
              <a:rPr lang="en-US" dirty="0" smtClean="0">
                <a:hlinkClick r:id="rId5" tooltip="Feasible solution"/>
              </a:rPr>
              <a:t>feasible solutions</a:t>
            </a:r>
            <a:r>
              <a:rPr lang="en-US" dirty="0" smtClean="0"/>
              <a:t>. Optimization problems can be divided into two categories depending on whether the </a:t>
            </a:r>
            <a:r>
              <a:rPr lang="en-US" dirty="0" smtClean="0">
                <a:hlinkClick r:id="rId6" tooltip="Variable (mathematics)"/>
              </a:rPr>
              <a:t>variables</a:t>
            </a:r>
            <a:r>
              <a:rPr lang="en-US" dirty="0" smtClean="0"/>
              <a:t> are continuous or discrete.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 An optimization problem with discrete variables is known as a </a:t>
            </a:r>
            <a:r>
              <a:rPr lang="en-US" b="1" dirty="0" smtClean="0"/>
              <a:t>combinatorial optimization problem</a:t>
            </a:r>
            <a:r>
              <a:rPr lang="en-US" dirty="0" smtClean="0"/>
              <a:t>. In a combinatorial optimization problem, we are looking for an object such as an integer, permutation or graph from a finite (or possibly countable infinite)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8C4F-57F7-4F31-A260-645798C783BC}" type="slidenum">
              <a:rPr lang="en-US"/>
              <a:pPr/>
              <a:t>2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Euclidean Algorithm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/>
              <a:t>m , n						</a:t>
            </a:r>
            <a:r>
              <a:rPr lang="en-US" sz="2800"/>
              <a:t>gcd(</a:t>
            </a:r>
            <a:r>
              <a:rPr lang="en-US" sz="2800" i="1"/>
              <a:t>m,n</a:t>
            </a:r>
            <a:r>
              <a:rPr lang="en-US" sz="28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integer euclid(pos. integer </a:t>
            </a:r>
            <a:r>
              <a:rPr lang="en-US" sz="2800" i="1"/>
              <a:t>m</a:t>
            </a:r>
            <a:r>
              <a:rPr lang="en-US" sz="2800"/>
              <a:t>, pos. integer </a:t>
            </a:r>
            <a:r>
              <a:rPr lang="en-US" sz="2800" i="1"/>
              <a:t>n</a:t>
            </a:r>
            <a:r>
              <a:rPr lang="en-US" sz="28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</a:t>
            </a:r>
            <a:r>
              <a:rPr lang="en-US" sz="2800" i="1"/>
              <a:t>x</a:t>
            </a:r>
            <a:r>
              <a:rPr lang="en-US" sz="2800"/>
              <a:t> = </a:t>
            </a:r>
            <a:r>
              <a:rPr lang="en-US" sz="2800" i="1"/>
              <a:t>m, y </a:t>
            </a:r>
            <a:r>
              <a:rPr lang="en-US" sz="2800"/>
              <a:t>= </a:t>
            </a:r>
            <a:r>
              <a:rPr lang="en-US" sz="2800" i="1"/>
              <a:t>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/>
              <a:t>	</a:t>
            </a:r>
            <a:r>
              <a:rPr lang="en-US" sz="2800"/>
              <a:t>while(</a:t>
            </a:r>
            <a:r>
              <a:rPr lang="en-US" sz="2800" i="1"/>
              <a:t>y </a:t>
            </a:r>
            <a:r>
              <a:rPr lang="en-US" sz="2800"/>
              <a:t>&gt; 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</a:t>
            </a:r>
            <a:r>
              <a:rPr lang="en-US" sz="2800" i="1"/>
              <a:t>r </a:t>
            </a:r>
            <a:r>
              <a:rPr lang="en-US" sz="2800"/>
              <a:t>= </a:t>
            </a:r>
            <a:r>
              <a:rPr lang="en-US" sz="2800" i="1"/>
              <a:t>x  </a:t>
            </a:r>
            <a:r>
              <a:rPr lang="en-US" sz="2800"/>
              <a:t>mod </a:t>
            </a:r>
            <a:r>
              <a:rPr lang="en-US" sz="2800" i="1"/>
              <a:t>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/>
              <a:t>		x </a:t>
            </a:r>
            <a:r>
              <a:rPr lang="en-US" sz="2800"/>
              <a:t>= </a:t>
            </a:r>
            <a:r>
              <a:rPr lang="en-US" sz="2800" i="1"/>
              <a:t>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/>
              <a:t>		y </a:t>
            </a:r>
            <a:r>
              <a:rPr lang="en-US" sz="2800"/>
              <a:t>= 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return </a:t>
            </a:r>
            <a:r>
              <a:rPr lang="en-US" sz="2800" i="1"/>
              <a:t>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/>
              <a:t>		</a:t>
            </a:r>
            <a:endParaRPr lang="en-US" sz="2800"/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2060575" y="2209800"/>
            <a:ext cx="9874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165" name="AutoShape 5"/>
          <p:cNvSpPr>
            <a:spLocks noChangeArrowheads="1"/>
          </p:cNvSpPr>
          <p:nvPr/>
        </p:nvSpPr>
        <p:spPr bwMode="auto">
          <a:xfrm>
            <a:off x="3276600" y="1447800"/>
            <a:ext cx="1905000" cy="13716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Euclidean</a:t>
            </a:r>
          </a:p>
          <a:p>
            <a:pPr algn="ctr"/>
            <a:r>
              <a:rPr lang="en-US"/>
              <a:t>Algorithm</a:t>
            </a:r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5334000" y="2209800"/>
            <a:ext cx="9874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620A-6A28-4375-8D53-244F35278501}" type="slidenum">
              <a:rPr lang="en-US"/>
              <a:pPr/>
              <a:t>3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Euclidean Algorithm</a:t>
            </a:r>
            <a:r>
              <a:rPr lang="en-US" dirty="0" smtClean="0"/>
              <a:t>. Example   </a:t>
            </a:r>
            <a:endParaRPr lang="en-US" dirty="0"/>
          </a:p>
        </p:txBody>
      </p:sp>
      <p:sp>
        <p:nvSpPr>
          <p:cNvPr id="137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gcd(33,77):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37255" name="Group 39"/>
          <p:cNvGraphicFramePr>
            <a:graphicFrameLocks noGrp="1"/>
          </p:cNvGraphicFramePr>
          <p:nvPr/>
        </p:nvGraphicFramePr>
        <p:xfrm>
          <a:off x="1600200" y="2057400"/>
          <a:ext cx="6019800" cy="1538288"/>
        </p:xfrm>
        <a:graphic>
          <a:graphicData uri="http://schemas.openxmlformats.org/drawingml/2006/table">
            <a:tbl>
              <a:tblPr/>
              <a:tblGrid>
                <a:gridCol w="1219200"/>
                <a:gridCol w="2819400"/>
                <a:gridCol w="990600"/>
                <a:gridCol w="990600"/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252" name="Line 36"/>
          <p:cNvSpPr>
            <a:spLocks noChangeShapeType="1"/>
          </p:cNvSpPr>
          <p:nvPr/>
        </p:nvSpPr>
        <p:spPr bwMode="auto">
          <a:xfrm flipH="1">
            <a:off x="6259513" y="2503488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7253" name="Line 37"/>
          <p:cNvSpPr>
            <a:spLocks noChangeShapeType="1"/>
          </p:cNvSpPr>
          <p:nvPr/>
        </p:nvSpPr>
        <p:spPr bwMode="auto">
          <a:xfrm flipV="1">
            <a:off x="3429000" y="1447800"/>
            <a:ext cx="2286000" cy="8382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7254" name="Line 38"/>
          <p:cNvSpPr>
            <a:spLocks noChangeShapeType="1"/>
          </p:cNvSpPr>
          <p:nvPr/>
        </p:nvSpPr>
        <p:spPr bwMode="auto">
          <a:xfrm>
            <a:off x="5638800" y="1447800"/>
            <a:ext cx="1524000" cy="914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07BC-484E-4205-9E9F-60931C5CFE4A}" type="slidenum">
              <a:rPr lang="en-US"/>
              <a:pPr/>
              <a:t>4</a:t>
            </a:fld>
            <a:endParaRPr lang="en-US"/>
          </a:p>
        </p:txBody>
      </p:sp>
      <p:sp>
        <p:nvSpPr>
          <p:cNvPr id="138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gcd(33,77):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38279" name="Group 39"/>
          <p:cNvGraphicFramePr>
            <a:graphicFrameLocks noGrp="1"/>
          </p:cNvGraphicFramePr>
          <p:nvPr/>
        </p:nvGraphicFramePr>
        <p:xfrm>
          <a:off x="1600200" y="2057400"/>
          <a:ext cx="6019800" cy="2568512"/>
        </p:xfrm>
        <a:graphic>
          <a:graphicData uri="http://schemas.openxmlformats.org/drawingml/2006/table">
            <a:tbl>
              <a:tblPr/>
              <a:tblGrid>
                <a:gridCol w="1219200"/>
                <a:gridCol w="2819400"/>
                <a:gridCol w="990600"/>
                <a:gridCol w="990600"/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 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8276" name="Line 36"/>
          <p:cNvSpPr>
            <a:spLocks noChangeShapeType="1"/>
          </p:cNvSpPr>
          <p:nvPr/>
        </p:nvSpPr>
        <p:spPr bwMode="auto">
          <a:xfrm flipH="1">
            <a:off x="6259513" y="2503488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8277" name="Line 37"/>
          <p:cNvSpPr>
            <a:spLocks noChangeShapeType="1"/>
          </p:cNvSpPr>
          <p:nvPr/>
        </p:nvSpPr>
        <p:spPr bwMode="auto">
          <a:xfrm flipV="1">
            <a:off x="3429000" y="1447800"/>
            <a:ext cx="2286000" cy="8382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8278" name="Line 38"/>
          <p:cNvSpPr>
            <a:spLocks noChangeShapeType="1"/>
          </p:cNvSpPr>
          <p:nvPr/>
        </p:nvSpPr>
        <p:spPr bwMode="auto">
          <a:xfrm>
            <a:off x="5638800" y="1447800"/>
            <a:ext cx="1524000" cy="914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Euclidean Algorithm. Example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1A80-45BE-4683-B6E1-95269D6DCDF9}" type="slidenum">
              <a:rPr lang="en-US"/>
              <a:pPr/>
              <a:t>5</a:t>
            </a:fld>
            <a:endParaRPr lang="en-US"/>
          </a:p>
        </p:txBody>
      </p:sp>
      <p:sp>
        <p:nvSpPr>
          <p:cNvPr id="139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gcd(33,77):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39303" name="Group 39"/>
          <p:cNvGraphicFramePr>
            <a:graphicFrameLocks noGrp="1"/>
          </p:cNvGraphicFramePr>
          <p:nvPr/>
        </p:nvGraphicFramePr>
        <p:xfrm>
          <a:off x="1600200" y="2057400"/>
          <a:ext cx="6019800" cy="3598736"/>
        </p:xfrm>
        <a:graphic>
          <a:graphicData uri="http://schemas.openxmlformats.org/drawingml/2006/table">
            <a:tbl>
              <a:tblPr/>
              <a:tblGrid>
                <a:gridCol w="1219200"/>
                <a:gridCol w="2819400"/>
                <a:gridCol w="990600"/>
                <a:gridCol w="990600"/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 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 11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300" name="Line 36"/>
          <p:cNvSpPr>
            <a:spLocks noChangeShapeType="1"/>
          </p:cNvSpPr>
          <p:nvPr/>
        </p:nvSpPr>
        <p:spPr bwMode="auto">
          <a:xfrm flipH="1">
            <a:off x="6259513" y="2503488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9301" name="Line 37"/>
          <p:cNvSpPr>
            <a:spLocks noChangeShapeType="1"/>
          </p:cNvSpPr>
          <p:nvPr/>
        </p:nvSpPr>
        <p:spPr bwMode="auto">
          <a:xfrm flipV="1">
            <a:off x="3429000" y="1447800"/>
            <a:ext cx="2286000" cy="8382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9302" name="Line 38"/>
          <p:cNvSpPr>
            <a:spLocks noChangeShapeType="1"/>
          </p:cNvSpPr>
          <p:nvPr/>
        </p:nvSpPr>
        <p:spPr bwMode="auto">
          <a:xfrm>
            <a:off x="5638800" y="1447800"/>
            <a:ext cx="1524000" cy="914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Euclidean Algorithm. Example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EB5A-7346-4AD9-B524-DE559B3E577D}" type="slidenum">
              <a:rPr lang="en-US"/>
              <a:pPr/>
              <a:t>6</a:t>
            </a:fld>
            <a:endParaRPr lang="en-US"/>
          </a:p>
        </p:txBody>
      </p:sp>
      <p:sp>
        <p:nvSpPr>
          <p:cNvPr id="140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gcd(33,77):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40292" name="Group 4"/>
          <p:cNvGraphicFramePr>
            <a:graphicFrameLocks noGrp="1"/>
          </p:cNvGraphicFramePr>
          <p:nvPr/>
        </p:nvGraphicFramePr>
        <p:xfrm>
          <a:off x="1600200" y="2057400"/>
          <a:ext cx="6019800" cy="4628960"/>
        </p:xfrm>
        <a:graphic>
          <a:graphicData uri="http://schemas.openxmlformats.org/drawingml/2006/table">
            <a:tbl>
              <a:tblPr/>
              <a:tblGrid>
                <a:gridCol w="1219200"/>
                <a:gridCol w="2819400"/>
                <a:gridCol w="990600"/>
                <a:gridCol w="990600"/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 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 11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33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 0</a:t>
                      </a:r>
                      <a:endParaRPr kumimoji="0" 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0324" name="Line 36"/>
          <p:cNvSpPr>
            <a:spLocks noChangeShapeType="1"/>
          </p:cNvSpPr>
          <p:nvPr/>
        </p:nvSpPr>
        <p:spPr bwMode="auto">
          <a:xfrm flipH="1">
            <a:off x="6259513" y="2503488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0325" name="Line 37"/>
          <p:cNvSpPr>
            <a:spLocks noChangeShapeType="1"/>
          </p:cNvSpPr>
          <p:nvPr/>
        </p:nvSpPr>
        <p:spPr bwMode="auto">
          <a:xfrm flipV="1">
            <a:off x="3429000" y="1447800"/>
            <a:ext cx="2286000" cy="8382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0326" name="Line 38"/>
          <p:cNvSpPr>
            <a:spLocks noChangeShapeType="1"/>
          </p:cNvSpPr>
          <p:nvPr/>
        </p:nvSpPr>
        <p:spPr bwMode="auto">
          <a:xfrm>
            <a:off x="5638800" y="1447800"/>
            <a:ext cx="1524000" cy="914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Euclidean Algorithm. Example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0B98-C3C1-4F8F-8123-633550FE5FAC}" type="slidenum">
              <a:rPr lang="en-US"/>
              <a:pPr/>
              <a:t>7</a:t>
            </a:fld>
            <a:endParaRPr lang="en-US"/>
          </a:p>
        </p:txBody>
      </p:sp>
      <p:sp>
        <p:nvSpPr>
          <p:cNvPr id="94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gcd(244,117):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94279" name="Group 71"/>
          <p:cNvGraphicFramePr>
            <a:graphicFrameLocks noGrp="1"/>
          </p:cNvGraphicFramePr>
          <p:nvPr/>
        </p:nvGraphicFramePr>
        <p:xfrm>
          <a:off x="1143000" y="2057400"/>
          <a:ext cx="7162800" cy="1181100"/>
        </p:xfrm>
        <a:graphic>
          <a:graphicData uri="http://schemas.openxmlformats.org/drawingml/2006/table">
            <a:tbl>
              <a:tblPr/>
              <a:tblGrid>
                <a:gridCol w="1449388"/>
                <a:gridCol w="3355975"/>
                <a:gridCol w="1179512"/>
                <a:gridCol w="1177925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44" name="Line 36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45" name="Line 37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46" name="Line 38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Euclidean Algorithm. Example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0661-5EA0-4186-AC45-E07DD6C5F598}" type="slidenum">
              <a:rPr lang="en-US"/>
              <a:pPr/>
              <a:t>8</a:t>
            </a:fld>
            <a:endParaRPr lang="en-US"/>
          </a:p>
        </p:txBody>
      </p:sp>
      <p:sp>
        <p:nvSpPr>
          <p:cNvPr id="1413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gcd(244,117):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41361" name="Group 1073"/>
          <p:cNvGraphicFramePr>
            <a:graphicFrameLocks noGrp="1"/>
          </p:cNvGraphicFramePr>
          <p:nvPr/>
        </p:nvGraphicFramePr>
        <p:xfrm>
          <a:off x="1143000" y="2057400"/>
          <a:ext cx="7162800" cy="1779588"/>
        </p:xfrm>
        <a:graphic>
          <a:graphicData uri="http://schemas.openxmlformats.org/drawingml/2006/table">
            <a:tbl>
              <a:tblPr/>
              <a:tblGrid>
                <a:gridCol w="1449388"/>
                <a:gridCol w="3355975"/>
                <a:gridCol w="1179512"/>
                <a:gridCol w="1177925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= 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58" name="Line 1070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1359" name="Line 1071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1360" name="Line 1072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Euclidean Algorithm. Example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L11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74D0-7087-480C-8222-CD4D5DA08FC5}" type="slidenum">
              <a:rPr lang="en-US"/>
              <a:pPr/>
              <a:t>9</a:t>
            </a:fld>
            <a:endParaRPr lang="en-US"/>
          </a:p>
        </p:txBody>
      </p:sp>
      <p:sp>
        <p:nvSpPr>
          <p:cNvPr id="142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gcd(244,117):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42385" name="Group 49"/>
          <p:cNvGraphicFramePr>
            <a:graphicFrameLocks noGrp="1"/>
          </p:cNvGraphicFramePr>
          <p:nvPr/>
        </p:nvGraphicFramePr>
        <p:xfrm>
          <a:off x="1143000" y="2057400"/>
          <a:ext cx="7162800" cy="2297748"/>
        </p:xfrm>
        <a:graphic>
          <a:graphicData uri="http://schemas.openxmlformats.org/drawingml/2006/table">
            <a:tbl>
              <a:tblPr/>
              <a:tblGrid>
                <a:gridCol w="1449388"/>
                <a:gridCol w="3355975"/>
                <a:gridCol w="1179512"/>
                <a:gridCol w="1177925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244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= 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 = 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2382" name="Line 46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2383" name="Line 47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2384" name="Line 48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Euclidean Algorithm. Example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529</Words>
  <Application>Microsoft Office PowerPoint</Application>
  <PresentationFormat>On-screen Show (4:3)</PresentationFormat>
  <Paragraphs>283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CSE408 GCD and Optimization Problem</vt:lpstr>
      <vt:lpstr>Euclidean Algorithm</vt:lpstr>
      <vt:lpstr>Euclidean Algorithm. Example  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Euclidean Algorithm Correctness</vt:lpstr>
      <vt:lpstr>Optimization Problem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115</cp:revision>
  <dcterms:created xsi:type="dcterms:W3CDTF">2014-12-10T04:50:26Z</dcterms:created>
  <dcterms:modified xsi:type="dcterms:W3CDTF">2014-12-18T05:27:14Z</dcterms:modified>
</cp:coreProperties>
</file>