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6" r:id="rId59"/>
    <p:sldId id="29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1" clrIdx="0"/>
  <p:cmAuthor id="1" name="MKE"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C20CE-4916-4077-89FC-6A60F28A7DE5}" type="datetimeFigureOut">
              <a:rPr lang="en-US" smtClean="0"/>
              <a:pPr/>
              <a:t>12/18/2014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6BF38-7B36-4E97-89EB-00AB373CCA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8229600" cy="1143000"/>
          </a:xfrm>
        </p:spPr>
        <p:txBody>
          <a:bodyPr/>
          <a:lstStyle>
            <a:lvl1pPr algn="l">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effectLst/>
              </a:defRPr>
            </a:lvl1pPr>
            <a:lvl2pPr>
              <a:defRPr b="0">
                <a:solidFill>
                  <a:schemeClr val="tx1"/>
                </a:solidFill>
                <a:effectLst/>
              </a:defRPr>
            </a:lvl2pPr>
            <a:lvl3pPr>
              <a:defRPr b="0">
                <a:solidFill>
                  <a:schemeClr val="tx1"/>
                </a:solidFill>
                <a:effectLst/>
              </a:defRPr>
            </a:lvl3pPr>
            <a:lvl4pPr>
              <a:defRPr b="0">
                <a:solidFill>
                  <a:schemeClr val="tx1"/>
                </a:solidFill>
                <a:effectLst/>
              </a:defRPr>
            </a:lvl4pPr>
            <a:lvl5pPr>
              <a:defRPr b="0">
                <a:solidFill>
                  <a:schemeClr val="tx1"/>
                </a:solidFill>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E044F-6193-4186-B269-4201B2A2F6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8288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E044F-6193-4186-B269-4201B2A2F6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88" y="2263775"/>
            <a:ext cx="8856662" cy="1470025"/>
          </a:xfrm>
        </p:spPr>
        <p:txBody>
          <a:bodyPr rtlCol="0">
            <a:noAutofit/>
          </a:bodyPr>
          <a:lstStyle/>
          <a:p>
            <a:pPr algn="ctr">
              <a:defRPr/>
            </a:pPr>
            <a:r>
              <a:rPr lang="en-US" sz="4800" dirty="0" smtClean="0">
                <a:solidFill>
                  <a:schemeClr val="tx2">
                    <a:lumMod val="50000"/>
                  </a:schemeClr>
                </a:solidFill>
                <a:latin typeface="Broadway" pitchFamily="82" charset="0"/>
              </a:rPr>
              <a:t>CSE408</a:t>
            </a:r>
            <a:br>
              <a:rPr lang="en-US" sz="4800" dirty="0" smtClean="0">
                <a:solidFill>
                  <a:schemeClr val="tx2">
                    <a:lumMod val="50000"/>
                  </a:schemeClr>
                </a:solidFill>
                <a:latin typeface="Broadway" pitchFamily="82" charset="0"/>
              </a:rPr>
            </a:br>
            <a:r>
              <a:rPr lang="en-US" sz="4800" dirty="0" smtClean="0">
                <a:solidFill>
                  <a:schemeClr val="tx2">
                    <a:lumMod val="50000"/>
                  </a:schemeClr>
                </a:solidFill>
                <a:latin typeface="Broadway" pitchFamily="82" charset="0"/>
              </a:rPr>
              <a:t>Complexity Classes </a:t>
            </a:r>
            <a:endParaRPr lang="en-US" sz="4800" dirty="0" smtClean="0">
              <a:solidFill>
                <a:schemeClr val="tx2">
                  <a:lumMod val="50000"/>
                </a:schemeClr>
              </a:solidFill>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733800" y="4724400"/>
            <a:ext cx="2030043" cy="461665"/>
          </a:xfrm>
          <a:prstGeom prst="rect">
            <a:avLst/>
          </a:prstGeom>
          <a:noFill/>
        </p:spPr>
        <p:txBody>
          <a:bodyPr wrap="none">
            <a:spAutoFit/>
          </a:bodyPr>
          <a:lstStyle/>
          <a:p>
            <a:pPr fontAlgn="auto">
              <a:spcBef>
                <a:spcPts val="0"/>
              </a:spcBef>
              <a:spcAft>
                <a:spcPts val="0"/>
              </a:spcAft>
              <a:defRPr/>
            </a:pPr>
            <a:r>
              <a:rPr lang="en-US" sz="2400" dirty="0">
                <a:solidFill>
                  <a:schemeClr val="accent1">
                    <a:lumMod val="75000"/>
                  </a:schemeClr>
                </a:solidFill>
                <a:latin typeface="Arial Rounded MT Bold" pitchFamily="34" charset="0"/>
                <a:cs typeface="+mn-cs"/>
              </a:rPr>
              <a:t>Lecture </a:t>
            </a:r>
            <a:r>
              <a:rPr lang="en-US" sz="2400" dirty="0" smtClean="0">
                <a:solidFill>
                  <a:schemeClr val="accent1">
                    <a:lumMod val="75000"/>
                  </a:schemeClr>
                </a:solidFill>
                <a:latin typeface="Arial Rounded MT Bold" pitchFamily="34" charset="0"/>
                <a:cs typeface="+mn-cs"/>
              </a:rPr>
              <a:t>#</a:t>
            </a:r>
            <a:r>
              <a:rPr lang="en-US" sz="2400" dirty="0" smtClean="0">
                <a:solidFill>
                  <a:schemeClr val="accent1">
                    <a:lumMod val="75000"/>
                  </a:schemeClr>
                </a:solidFill>
                <a:latin typeface="Arial Rounded MT Bold" pitchFamily="34" charset="0"/>
              </a:rPr>
              <a:t> </a:t>
            </a:r>
            <a:r>
              <a:rPr lang="en-US" sz="2400" dirty="0" smtClean="0">
                <a:solidFill>
                  <a:schemeClr val="accent1">
                    <a:lumMod val="75000"/>
                  </a:schemeClr>
                </a:solidFill>
                <a:latin typeface="Arial Rounded MT Bold" pitchFamily="34" charset="0"/>
              </a:rPr>
              <a:t>40</a:t>
            </a:r>
            <a:endParaRPr lang="en-IN" sz="2400" dirty="0">
              <a:solidFill>
                <a:schemeClr val="accent1">
                  <a:lumMod val="75000"/>
                </a:schemeClr>
              </a:solidFill>
              <a:latin typeface="Arial Rounded MT Bold"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152400"/>
            <a:ext cx="7772400" cy="1143000"/>
          </a:xfrm>
        </p:spPr>
        <p:txBody>
          <a:bodyPr/>
          <a:lstStyle/>
          <a:p>
            <a:pPr eaLnBrk="1" hangingPunct="1"/>
            <a:r>
              <a:rPr lang="en-US" sz="3200" dirty="0" smtClean="0"/>
              <a:t>Decision VS. Optimization Problems (Cont.)</a:t>
            </a:r>
          </a:p>
        </p:txBody>
      </p:sp>
      <p:sp>
        <p:nvSpPr>
          <p:cNvPr id="10244" name="Rectangle 3"/>
          <p:cNvSpPr>
            <a:spLocks noGrp="1" noChangeArrowheads="1"/>
          </p:cNvSpPr>
          <p:nvPr>
            <p:ph type="body" idx="1"/>
          </p:nvPr>
        </p:nvSpPr>
        <p:spPr>
          <a:xfrm>
            <a:off x="685800" y="1219200"/>
            <a:ext cx="8153400" cy="5257800"/>
          </a:xfrm>
        </p:spPr>
        <p:txBody>
          <a:bodyPr/>
          <a:lstStyle/>
          <a:p>
            <a:pPr eaLnBrk="1" hangingPunct="1">
              <a:lnSpc>
                <a:spcPct val="80000"/>
              </a:lnSpc>
            </a:pPr>
            <a:r>
              <a:rPr lang="en-US" sz="2800" smtClean="0"/>
              <a:t>Decision is easier (i.e., no harder)  than optimization</a:t>
            </a:r>
          </a:p>
          <a:p>
            <a:pPr eaLnBrk="1" hangingPunct="1">
              <a:lnSpc>
                <a:spcPct val="80000"/>
              </a:lnSpc>
            </a:pPr>
            <a:r>
              <a:rPr lang="en-US" sz="2800" smtClean="0"/>
              <a:t>If there is an algorithm for an optimization problem, the algorithm can be used to solve the corresponding decision problem.</a:t>
            </a:r>
          </a:p>
          <a:p>
            <a:pPr lvl="1" eaLnBrk="1" hangingPunct="1">
              <a:lnSpc>
                <a:spcPct val="80000"/>
              </a:lnSpc>
            </a:pPr>
            <a:r>
              <a:rPr lang="en-US" sz="2400" smtClean="0"/>
              <a:t>Example: SHORTEST-PATH for PATH</a:t>
            </a:r>
          </a:p>
          <a:p>
            <a:pPr eaLnBrk="1" hangingPunct="1">
              <a:lnSpc>
                <a:spcPct val="80000"/>
              </a:lnSpc>
            </a:pPr>
            <a:r>
              <a:rPr lang="en-US" sz="2800" smtClean="0"/>
              <a:t>If optimization is easy, its corresponding decision is also easy. Or in another way, if provide evidence that decision problem is hard, then the corresponding optimization problem is also hard.</a:t>
            </a:r>
          </a:p>
          <a:p>
            <a:pPr eaLnBrk="1" hangingPunct="1">
              <a:lnSpc>
                <a:spcPct val="80000"/>
              </a:lnSpc>
            </a:pPr>
            <a:r>
              <a:rPr lang="en-US" sz="2800" smtClean="0"/>
              <a:t>NPC is confined to decision problem.  (also applicable to optimization problem.) </a:t>
            </a:r>
          </a:p>
          <a:p>
            <a:pPr lvl="1" eaLnBrk="1" hangingPunct="1">
              <a:lnSpc>
                <a:spcPct val="80000"/>
              </a:lnSpc>
            </a:pPr>
            <a:r>
              <a:rPr lang="en-US" sz="2400" smtClean="0"/>
              <a:t>Another reason is that:  easy to define reduction between decision problems.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3200" smtClean="0"/>
              <a:t>(Poly) reduction between decision problems</a:t>
            </a:r>
          </a:p>
        </p:txBody>
      </p:sp>
      <p:sp>
        <p:nvSpPr>
          <p:cNvPr id="11268" name="Rectangle 3"/>
          <p:cNvSpPr>
            <a:spLocks noGrp="1" noChangeArrowheads="1"/>
          </p:cNvSpPr>
          <p:nvPr>
            <p:ph type="body" idx="1"/>
          </p:nvPr>
        </p:nvSpPr>
        <p:spPr/>
        <p:txBody>
          <a:bodyPr/>
          <a:lstStyle/>
          <a:p>
            <a:pPr eaLnBrk="1" hangingPunct="1">
              <a:lnSpc>
                <a:spcPct val="90000"/>
              </a:lnSpc>
            </a:pPr>
            <a:r>
              <a:rPr lang="en-US" smtClean="0"/>
              <a:t>Problem (class) and problem instance</a:t>
            </a:r>
          </a:p>
          <a:p>
            <a:pPr eaLnBrk="1" hangingPunct="1">
              <a:lnSpc>
                <a:spcPct val="90000"/>
              </a:lnSpc>
            </a:pPr>
            <a:r>
              <a:rPr lang="en-US" smtClean="0"/>
              <a:t>Instance </a:t>
            </a:r>
            <a:r>
              <a:rPr lang="en-US" smtClean="0">
                <a:sym typeface="Symbol" pitchFamily="18" charset="2"/>
              </a:rPr>
              <a:t> of decision problem A and instance  of decision problem B</a:t>
            </a:r>
          </a:p>
          <a:p>
            <a:pPr eaLnBrk="1" hangingPunct="1">
              <a:lnSpc>
                <a:spcPct val="90000"/>
              </a:lnSpc>
            </a:pPr>
            <a:r>
              <a:rPr lang="en-US" smtClean="0">
                <a:sym typeface="Symbol" pitchFamily="18" charset="2"/>
              </a:rPr>
              <a:t>A reduction from A to B is a transformation with the following properties:</a:t>
            </a:r>
          </a:p>
          <a:p>
            <a:pPr lvl="1" eaLnBrk="1" hangingPunct="1">
              <a:lnSpc>
                <a:spcPct val="90000"/>
              </a:lnSpc>
            </a:pPr>
            <a:r>
              <a:rPr lang="en-US" smtClean="0"/>
              <a:t>The transformation takes poly time</a:t>
            </a:r>
          </a:p>
          <a:p>
            <a:pPr lvl="1" eaLnBrk="1" hangingPunct="1">
              <a:lnSpc>
                <a:spcPct val="90000"/>
              </a:lnSpc>
            </a:pPr>
            <a:r>
              <a:rPr lang="en-US" smtClean="0"/>
              <a:t>The answer is the same (the answer for </a:t>
            </a:r>
            <a:r>
              <a:rPr lang="en-US" smtClean="0">
                <a:sym typeface="Symbol" pitchFamily="18" charset="2"/>
              </a:rPr>
              <a:t> is YES if and only if the answer for  is YES).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152400"/>
            <a:ext cx="7772400" cy="1143000"/>
          </a:xfrm>
        </p:spPr>
        <p:txBody>
          <a:bodyPr/>
          <a:lstStyle/>
          <a:p>
            <a:pPr eaLnBrk="1" hangingPunct="1"/>
            <a:r>
              <a:rPr lang="en-US" dirty="0" smtClean="0"/>
              <a:t>Implication of (poly) reduction</a:t>
            </a:r>
          </a:p>
        </p:txBody>
      </p:sp>
      <p:sp>
        <p:nvSpPr>
          <p:cNvPr id="12292" name="Rectangle 4"/>
          <p:cNvSpPr>
            <a:spLocks noChangeArrowheads="1"/>
          </p:cNvSpPr>
          <p:nvPr/>
        </p:nvSpPr>
        <p:spPr bwMode="auto">
          <a:xfrm>
            <a:off x="1447800" y="1752600"/>
            <a:ext cx="6324600" cy="990600"/>
          </a:xfrm>
          <a:prstGeom prst="rect">
            <a:avLst/>
          </a:prstGeom>
          <a:solidFill>
            <a:srgbClr val="DDDDDD"/>
          </a:solidFill>
          <a:ln w="9525">
            <a:solidFill>
              <a:schemeClr val="tx1"/>
            </a:solidFill>
            <a:miter lim="800000"/>
            <a:headEnd/>
            <a:tailEnd/>
          </a:ln>
        </p:spPr>
        <p:txBody>
          <a:bodyPr wrap="none" anchor="ctr"/>
          <a:lstStyle/>
          <a:p>
            <a:pPr algn="ctr"/>
            <a:endParaRPr lang="en-US"/>
          </a:p>
        </p:txBody>
      </p:sp>
      <p:sp>
        <p:nvSpPr>
          <p:cNvPr id="12293" name="Rectangle 5"/>
          <p:cNvSpPr>
            <a:spLocks noChangeArrowheads="1"/>
          </p:cNvSpPr>
          <p:nvPr/>
        </p:nvSpPr>
        <p:spPr bwMode="auto">
          <a:xfrm>
            <a:off x="1828800" y="1905000"/>
            <a:ext cx="2286000" cy="457200"/>
          </a:xfrm>
          <a:prstGeom prst="rect">
            <a:avLst/>
          </a:prstGeom>
          <a:solidFill>
            <a:srgbClr val="969696"/>
          </a:solidFill>
          <a:ln w="9525">
            <a:solidFill>
              <a:schemeClr val="tx1"/>
            </a:solidFill>
            <a:miter lim="800000"/>
            <a:headEnd/>
            <a:tailEnd/>
          </a:ln>
        </p:spPr>
        <p:txBody>
          <a:bodyPr wrap="none" anchor="ctr"/>
          <a:lstStyle/>
          <a:p>
            <a:pPr algn="ctr"/>
            <a:r>
              <a:rPr lang="en-US">
                <a:solidFill>
                  <a:srgbClr val="FF0000"/>
                </a:solidFill>
              </a:rPr>
              <a:t>(Poly) Reduction</a:t>
            </a:r>
          </a:p>
        </p:txBody>
      </p:sp>
      <p:sp>
        <p:nvSpPr>
          <p:cNvPr id="12294" name="Rectangle 6"/>
          <p:cNvSpPr>
            <a:spLocks noChangeArrowheads="1"/>
          </p:cNvSpPr>
          <p:nvPr/>
        </p:nvSpPr>
        <p:spPr bwMode="auto">
          <a:xfrm>
            <a:off x="4724400" y="1905000"/>
            <a:ext cx="2286000" cy="457200"/>
          </a:xfrm>
          <a:prstGeom prst="rect">
            <a:avLst/>
          </a:prstGeom>
          <a:solidFill>
            <a:srgbClr val="969696"/>
          </a:solidFill>
          <a:ln w="9525">
            <a:solidFill>
              <a:schemeClr val="tx1"/>
            </a:solidFill>
            <a:miter lim="800000"/>
            <a:headEnd/>
            <a:tailEnd/>
          </a:ln>
        </p:spPr>
        <p:txBody>
          <a:bodyPr wrap="none" anchor="ctr"/>
          <a:lstStyle/>
          <a:p>
            <a:pPr algn="ctr"/>
            <a:r>
              <a:rPr lang="en-US"/>
              <a:t>Algorithm for B</a:t>
            </a:r>
          </a:p>
        </p:txBody>
      </p:sp>
      <p:sp>
        <p:nvSpPr>
          <p:cNvPr id="12295" name="Line 7"/>
          <p:cNvSpPr>
            <a:spLocks noChangeShapeType="1"/>
          </p:cNvSpPr>
          <p:nvPr/>
        </p:nvSpPr>
        <p:spPr bwMode="auto">
          <a:xfrm>
            <a:off x="457200" y="2133600"/>
            <a:ext cx="990600" cy="0"/>
          </a:xfrm>
          <a:prstGeom prst="line">
            <a:avLst/>
          </a:prstGeom>
          <a:noFill/>
          <a:ln w="9525">
            <a:solidFill>
              <a:schemeClr val="tx1"/>
            </a:solidFill>
            <a:round/>
            <a:headEnd/>
            <a:tailEnd type="triangle" w="med" len="med"/>
          </a:ln>
        </p:spPr>
        <p:txBody>
          <a:bodyPr/>
          <a:lstStyle/>
          <a:p>
            <a:endParaRPr lang="en-US"/>
          </a:p>
        </p:txBody>
      </p:sp>
      <p:sp>
        <p:nvSpPr>
          <p:cNvPr id="12296" name="Line 8"/>
          <p:cNvSpPr>
            <a:spLocks noChangeShapeType="1"/>
          </p:cNvSpPr>
          <p:nvPr/>
        </p:nvSpPr>
        <p:spPr bwMode="auto">
          <a:xfrm>
            <a:off x="1447800" y="2133600"/>
            <a:ext cx="381000" cy="0"/>
          </a:xfrm>
          <a:prstGeom prst="line">
            <a:avLst/>
          </a:prstGeom>
          <a:noFill/>
          <a:ln w="9525">
            <a:solidFill>
              <a:schemeClr val="tx1"/>
            </a:solidFill>
            <a:round/>
            <a:headEnd/>
            <a:tailEnd type="triangle" w="med" len="med"/>
          </a:ln>
        </p:spPr>
        <p:txBody>
          <a:bodyPr/>
          <a:lstStyle/>
          <a:p>
            <a:endParaRPr lang="en-US"/>
          </a:p>
        </p:txBody>
      </p:sp>
      <p:sp>
        <p:nvSpPr>
          <p:cNvPr id="12297" name="Line 9"/>
          <p:cNvSpPr>
            <a:spLocks noChangeShapeType="1"/>
          </p:cNvSpPr>
          <p:nvPr/>
        </p:nvSpPr>
        <p:spPr bwMode="auto">
          <a:xfrm>
            <a:off x="4114800" y="2133600"/>
            <a:ext cx="609600" cy="0"/>
          </a:xfrm>
          <a:prstGeom prst="line">
            <a:avLst/>
          </a:prstGeom>
          <a:noFill/>
          <a:ln w="9525">
            <a:solidFill>
              <a:schemeClr val="tx1"/>
            </a:solidFill>
            <a:round/>
            <a:headEnd/>
            <a:tailEnd type="triangle" w="med" len="med"/>
          </a:ln>
        </p:spPr>
        <p:txBody>
          <a:bodyPr/>
          <a:lstStyle/>
          <a:p>
            <a:endParaRPr lang="en-US"/>
          </a:p>
        </p:txBody>
      </p:sp>
      <p:sp>
        <p:nvSpPr>
          <p:cNvPr id="12298" name="Line 10"/>
          <p:cNvSpPr>
            <a:spLocks noChangeShapeType="1"/>
          </p:cNvSpPr>
          <p:nvPr/>
        </p:nvSpPr>
        <p:spPr bwMode="auto">
          <a:xfrm flipV="1">
            <a:off x="7010400" y="1981200"/>
            <a:ext cx="762000" cy="152400"/>
          </a:xfrm>
          <a:prstGeom prst="line">
            <a:avLst/>
          </a:prstGeom>
          <a:noFill/>
          <a:ln w="9525">
            <a:solidFill>
              <a:schemeClr val="tx1"/>
            </a:solidFill>
            <a:round/>
            <a:headEnd/>
            <a:tailEnd type="triangle" w="med" len="med"/>
          </a:ln>
        </p:spPr>
        <p:txBody>
          <a:bodyPr/>
          <a:lstStyle/>
          <a:p>
            <a:endParaRPr lang="en-US"/>
          </a:p>
        </p:txBody>
      </p:sp>
      <p:sp>
        <p:nvSpPr>
          <p:cNvPr id="12299" name="Line 11"/>
          <p:cNvSpPr>
            <a:spLocks noChangeShapeType="1"/>
          </p:cNvSpPr>
          <p:nvPr/>
        </p:nvSpPr>
        <p:spPr bwMode="auto">
          <a:xfrm>
            <a:off x="7010400" y="2133600"/>
            <a:ext cx="762000" cy="228600"/>
          </a:xfrm>
          <a:prstGeom prst="line">
            <a:avLst/>
          </a:prstGeom>
          <a:noFill/>
          <a:ln w="9525">
            <a:solidFill>
              <a:schemeClr val="tx1"/>
            </a:solidFill>
            <a:round/>
            <a:headEnd/>
            <a:tailEnd type="triangle" w="med" len="med"/>
          </a:ln>
        </p:spPr>
        <p:txBody>
          <a:bodyPr/>
          <a:lstStyle/>
          <a:p>
            <a:endParaRPr lang="en-US"/>
          </a:p>
        </p:txBody>
      </p:sp>
      <p:sp>
        <p:nvSpPr>
          <p:cNvPr id="12300" name="Line 12"/>
          <p:cNvSpPr>
            <a:spLocks noChangeShapeType="1"/>
          </p:cNvSpPr>
          <p:nvPr/>
        </p:nvSpPr>
        <p:spPr bwMode="auto">
          <a:xfrm flipV="1">
            <a:off x="7772400" y="1828800"/>
            <a:ext cx="533400" cy="152400"/>
          </a:xfrm>
          <a:prstGeom prst="line">
            <a:avLst/>
          </a:prstGeom>
          <a:noFill/>
          <a:ln w="9525">
            <a:solidFill>
              <a:schemeClr val="tx1"/>
            </a:solidFill>
            <a:round/>
            <a:headEnd/>
            <a:tailEnd type="triangle" w="med" len="med"/>
          </a:ln>
        </p:spPr>
        <p:txBody>
          <a:bodyPr/>
          <a:lstStyle/>
          <a:p>
            <a:endParaRPr lang="en-US"/>
          </a:p>
        </p:txBody>
      </p:sp>
      <p:sp>
        <p:nvSpPr>
          <p:cNvPr id="12301" name="Line 13"/>
          <p:cNvSpPr>
            <a:spLocks noChangeShapeType="1"/>
          </p:cNvSpPr>
          <p:nvPr/>
        </p:nvSpPr>
        <p:spPr bwMode="auto">
          <a:xfrm>
            <a:off x="7772400" y="2362200"/>
            <a:ext cx="533400" cy="228600"/>
          </a:xfrm>
          <a:prstGeom prst="line">
            <a:avLst/>
          </a:prstGeom>
          <a:noFill/>
          <a:ln w="9525">
            <a:solidFill>
              <a:schemeClr val="tx1"/>
            </a:solidFill>
            <a:round/>
            <a:headEnd/>
            <a:tailEnd type="triangle" w="med" len="med"/>
          </a:ln>
        </p:spPr>
        <p:txBody>
          <a:bodyPr/>
          <a:lstStyle/>
          <a:p>
            <a:endParaRPr lang="en-US"/>
          </a:p>
        </p:txBody>
      </p:sp>
      <p:sp>
        <p:nvSpPr>
          <p:cNvPr id="12302" name="Text Box 16"/>
          <p:cNvSpPr txBox="1">
            <a:spLocks noChangeArrowheads="1"/>
          </p:cNvSpPr>
          <p:nvPr/>
        </p:nvSpPr>
        <p:spPr bwMode="auto">
          <a:xfrm>
            <a:off x="762000" y="1752600"/>
            <a:ext cx="376238" cy="457200"/>
          </a:xfrm>
          <a:prstGeom prst="rect">
            <a:avLst/>
          </a:prstGeom>
          <a:noFill/>
          <a:ln w="9525">
            <a:noFill/>
            <a:miter lim="800000"/>
            <a:headEnd/>
            <a:tailEnd/>
          </a:ln>
        </p:spPr>
        <p:txBody>
          <a:bodyPr wrap="none">
            <a:spAutoFit/>
          </a:bodyPr>
          <a:lstStyle/>
          <a:p>
            <a:r>
              <a:rPr lang="en-US">
                <a:sym typeface="Symbol" pitchFamily="18" charset="2"/>
              </a:rPr>
              <a:t></a:t>
            </a:r>
            <a:endParaRPr lang="en-US"/>
          </a:p>
        </p:txBody>
      </p:sp>
      <p:sp>
        <p:nvSpPr>
          <p:cNvPr id="12303" name="Text Box 18"/>
          <p:cNvSpPr txBox="1">
            <a:spLocks noChangeArrowheads="1"/>
          </p:cNvSpPr>
          <p:nvPr/>
        </p:nvSpPr>
        <p:spPr bwMode="auto">
          <a:xfrm>
            <a:off x="4267200" y="1752600"/>
            <a:ext cx="350838" cy="457200"/>
          </a:xfrm>
          <a:prstGeom prst="rect">
            <a:avLst/>
          </a:prstGeom>
          <a:noFill/>
          <a:ln w="9525">
            <a:noFill/>
            <a:miter lim="800000"/>
            <a:headEnd/>
            <a:tailEnd/>
          </a:ln>
        </p:spPr>
        <p:txBody>
          <a:bodyPr wrap="none">
            <a:spAutoFit/>
          </a:bodyPr>
          <a:lstStyle/>
          <a:p>
            <a:r>
              <a:rPr lang="en-US">
                <a:sym typeface="Symbol" pitchFamily="18" charset="2"/>
              </a:rPr>
              <a:t></a:t>
            </a:r>
            <a:endParaRPr lang="en-US"/>
          </a:p>
        </p:txBody>
      </p:sp>
      <p:sp>
        <p:nvSpPr>
          <p:cNvPr id="12304" name="Text Box 19"/>
          <p:cNvSpPr txBox="1">
            <a:spLocks noChangeArrowheads="1"/>
          </p:cNvSpPr>
          <p:nvPr/>
        </p:nvSpPr>
        <p:spPr bwMode="auto">
          <a:xfrm>
            <a:off x="2819400" y="2286000"/>
            <a:ext cx="3254375" cy="457200"/>
          </a:xfrm>
          <a:prstGeom prst="rect">
            <a:avLst/>
          </a:prstGeom>
          <a:noFill/>
          <a:ln w="9525">
            <a:noFill/>
            <a:miter lim="800000"/>
            <a:headEnd/>
            <a:tailEnd/>
          </a:ln>
        </p:spPr>
        <p:txBody>
          <a:bodyPr wrap="none">
            <a:spAutoFit/>
          </a:bodyPr>
          <a:lstStyle/>
          <a:p>
            <a:r>
              <a:rPr lang="en-US"/>
              <a:t>Decision algorithm for A</a:t>
            </a:r>
          </a:p>
        </p:txBody>
      </p:sp>
      <p:sp>
        <p:nvSpPr>
          <p:cNvPr id="12305" name="Text Box 20"/>
          <p:cNvSpPr txBox="1">
            <a:spLocks noChangeArrowheads="1"/>
          </p:cNvSpPr>
          <p:nvPr/>
        </p:nvSpPr>
        <p:spPr bwMode="auto">
          <a:xfrm rot="-2700000">
            <a:off x="7086600" y="1752600"/>
            <a:ext cx="615950" cy="366713"/>
          </a:xfrm>
          <a:prstGeom prst="rect">
            <a:avLst/>
          </a:prstGeom>
          <a:noFill/>
          <a:ln w="9525">
            <a:noFill/>
            <a:miter lim="800000"/>
            <a:headEnd/>
            <a:tailEnd/>
          </a:ln>
        </p:spPr>
        <p:txBody>
          <a:bodyPr wrap="none">
            <a:spAutoFit/>
          </a:bodyPr>
          <a:lstStyle/>
          <a:p>
            <a:r>
              <a:rPr lang="en-US" sz="1800"/>
              <a:t>YES</a:t>
            </a:r>
          </a:p>
        </p:txBody>
      </p:sp>
      <p:sp>
        <p:nvSpPr>
          <p:cNvPr id="12306" name="Text Box 21"/>
          <p:cNvSpPr txBox="1">
            <a:spLocks noChangeArrowheads="1"/>
          </p:cNvSpPr>
          <p:nvPr/>
        </p:nvSpPr>
        <p:spPr bwMode="auto">
          <a:xfrm rot="-2700000">
            <a:off x="7696200" y="1600200"/>
            <a:ext cx="615950" cy="366713"/>
          </a:xfrm>
          <a:prstGeom prst="rect">
            <a:avLst/>
          </a:prstGeom>
          <a:noFill/>
          <a:ln w="9525">
            <a:noFill/>
            <a:miter lim="800000"/>
            <a:headEnd/>
            <a:tailEnd/>
          </a:ln>
        </p:spPr>
        <p:txBody>
          <a:bodyPr wrap="none">
            <a:spAutoFit/>
          </a:bodyPr>
          <a:lstStyle/>
          <a:p>
            <a:r>
              <a:rPr lang="en-US" sz="1800"/>
              <a:t>YES</a:t>
            </a:r>
          </a:p>
        </p:txBody>
      </p:sp>
      <p:sp>
        <p:nvSpPr>
          <p:cNvPr id="12307" name="Rectangle 22"/>
          <p:cNvSpPr>
            <a:spLocks noChangeArrowheads="1"/>
          </p:cNvSpPr>
          <p:nvPr/>
        </p:nvSpPr>
        <p:spPr bwMode="auto">
          <a:xfrm rot="2700000">
            <a:off x="7074694" y="2221706"/>
            <a:ext cx="542925" cy="366713"/>
          </a:xfrm>
          <a:prstGeom prst="rect">
            <a:avLst/>
          </a:prstGeom>
          <a:noFill/>
          <a:ln w="9525">
            <a:noFill/>
            <a:miter lim="800000"/>
            <a:headEnd/>
            <a:tailEnd/>
          </a:ln>
        </p:spPr>
        <p:txBody>
          <a:bodyPr>
            <a:spAutoFit/>
          </a:bodyPr>
          <a:lstStyle/>
          <a:p>
            <a:r>
              <a:rPr lang="en-US" sz="1800"/>
              <a:t>NO</a:t>
            </a:r>
          </a:p>
        </p:txBody>
      </p:sp>
      <p:sp>
        <p:nvSpPr>
          <p:cNvPr id="12308" name="Rectangle 23"/>
          <p:cNvSpPr>
            <a:spLocks noChangeArrowheads="1"/>
          </p:cNvSpPr>
          <p:nvPr/>
        </p:nvSpPr>
        <p:spPr bwMode="auto">
          <a:xfrm rot="2700000">
            <a:off x="7684294" y="2450306"/>
            <a:ext cx="542925" cy="366713"/>
          </a:xfrm>
          <a:prstGeom prst="rect">
            <a:avLst/>
          </a:prstGeom>
          <a:noFill/>
          <a:ln w="9525">
            <a:noFill/>
            <a:miter lim="800000"/>
            <a:headEnd/>
            <a:tailEnd/>
          </a:ln>
        </p:spPr>
        <p:txBody>
          <a:bodyPr>
            <a:spAutoFit/>
          </a:bodyPr>
          <a:lstStyle/>
          <a:p>
            <a:r>
              <a:rPr lang="en-US" sz="1800"/>
              <a:t>NO</a:t>
            </a:r>
          </a:p>
        </p:txBody>
      </p:sp>
      <p:sp>
        <p:nvSpPr>
          <p:cNvPr id="12309" name="Text Box 24"/>
          <p:cNvSpPr txBox="1">
            <a:spLocks noChangeArrowheads="1"/>
          </p:cNvSpPr>
          <p:nvPr/>
        </p:nvSpPr>
        <p:spPr bwMode="auto">
          <a:xfrm>
            <a:off x="838200" y="2971800"/>
            <a:ext cx="6411913" cy="822325"/>
          </a:xfrm>
          <a:prstGeom prst="rect">
            <a:avLst/>
          </a:prstGeom>
          <a:noFill/>
          <a:ln w="9525">
            <a:noFill/>
            <a:miter lim="800000"/>
            <a:headEnd/>
            <a:tailEnd/>
          </a:ln>
        </p:spPr>
        <p:txBody>
          <a:bodyPr wrap="none">
            <a:spAutoFit/>
          </a:bodyPr>
          <a:lstStyle/>
          <a:p>
            <a:pPr marL="457200" indent="-457200">
              <a:buFontTx/>
              <a:buAutoNum type="arabicPeriod"/>
            </a:pPr>
            <a:r>
              <a:rPr lang="en-US"/>
              <a:t>If decision algorithm for B is poly, so does A. </a:t>
            </a:r>
          </a:p>
          <a:p>
            <a:pPr marL="457200" indent="-457200"/>
            <a:r>
              <a:rPr lang="en-US"/>
              <a:t>      A is no harder than B (or B is no easier than A)</a:t>
            </a:r>
          </a:p>
        </p:txBody>
      </p:sp>
      <p:sp>
        <p:nvSpPr>
          <p:cNvPr id="12310" name="Text Box 25"/>
          <p:cNvSpPr txBox="1">
            <a:spLocks noChangeArrowheads="1"/>
          </p:cNvSpPr>
          <p:nvPr/>
        </p:nvSpPr>
        <p:spPr bwMode="auto">
          <a:xfrm>
            <a:off x="838200" y="3810000"/>
            <a:ext cx="4765675" cy="457200"/>
          </a:xfrm>
          <a:prstGeom prst="rect">
            <a:avLst/>
          </a:prstGeom>
          <a:noFill/>
          <a:ln w="9525">
            <a:noFill/>
            <a:miter lim="800000"/>
            <a:headEnd/>
            <a:tailEnd/>
          </a:ln>
        </p:spPr>
        <p:txBody>
          <a:bodyPr wrap="none">
            <a:spAutoFit/>
          </a:bodyPr>
          <a:lstStyle/>
          <a:p>
            <a:r>
              <a:rPr lang="en-US"/>
              <a:t>2. If A is hard (e.g., NPC), so does B.</a:t>
            </a:r>
          </a:p>
        </p:txBody>
      </p:sp>
      <p:sp>
        <p:nvSpPr>
          <p:cNvPr id="12311" name="Text Box 26"/>
          <p:cNvSpPr txBox="1">
            <a:spLocks noChangeArrowheads="1"/>
          </p:cNvSpPr>
          <p:nvPr/>
        </p:nvSpPr>
        <p:spPr bwMode="auto">
          <a:xfrm>
            <a:off x="838200" y="4267200"/>
            <a:ext cx="5438775" cy="457200"/>
          </a:xfrm>
          <a:prstGeom prst="rect">
            <a:avLst/>
          </a:prstGeom>
          <a:noFill/>
          <a:ln w="9525">
            <a:noFill/>
            <a:miter lim="800000"/>
            <a:headEnd/>
            <a:tailEnd/>
          </a:ln>
        </p:spPr>
        <p:txBody>
          <a:bodyPr wrap="none">
            <a:spAutoFit/>
          </a:bodyPr>
          <a:lstStyle/>
          <a:p>
            <a:r>
              <a:rPr lang="en-US"/>
              <a:t>3. How to prove a problem B to be NPC ??</a:t>
            </a:r>
          </a:p>
        </p:txBody>
      </p:sp>
      <p:sp>
        <p:nvSpPr>
          <p:cNvPr id="12312" name="Text Box 27"/>
          <p:cNvSpPr txBox="1">
            <a:spLocks noChangeArrowheads="1"/>
          </p:cNvSpPr>
          <p:nvPr/>
        </p:nvSpPr>
        <p:spPr bwMode="auto">
          <a:xfrm>
            <a:off x="1447800" y="5029200"/>
            <a:ext cx="4441825" cy="396875"/>
          </a:xfrm>
          <a:prstGeom prst="rect">
            <a:avLst/>
          </a:prstGeom>
          <a:noFill/>
          <a:ln w="9525">
            <a:noFill/>
            <a:miter lim="800000"/>
            <a:headEnd/>
            <a:tailEnd/>
          </a:ln>
        </p:spPr>
        <p:txBody>
          <a:bodyPr wrap="none">
            <a:spAutoFit/>
          </a:bodyPr>
          <a:lstStyle/>
          <a:p>
            <a:r>
              <a:rPr lang="en-US" sz="2000"/>
              <a:t>3.1 find a already proved NPC problem A</a:t>
            </a:r>
          </a:p>
        </p:txBody>
      </p:sp>
      <p:sp>
        <p:nvSpPr>
          <p:cNvPr id="12313" name="Text Box 28"/>
          <p:cNvSpPr txBox="1">
            <a:spLocks noChangeArrowheads="1"/>
          </p:cNvSpPr>
          <p:nvPr/>
        </p:nvSpPr>
        <p:spPr bwMode="auto">
          <a:xfrm>
            <a:off x="1447800" y="5257800"/>
            <a:ext cx="4772025" cy="400050"/>
          </a:xfrm>
          <a:prstGeom prst="rect">
            <a:avLst/>
          </a:prstGeom>
          <a:noFill/>
          <a:ln w="9525">
            <a:noFill/>
            <a:miter lim="800000"/>
            <a:headEnd/>
            <a:tailEnd/>
          </a:ln>
        </p:spPr>
        <p:txBody>
          <a:bodyPr wrap="none">
            <a:spAutoFit/>
          </a:bodyPr>
          <a:lstStyle/>
          <a:p>
            <a:r>
              <a:rPr lang="en-US" sz="2000"/>
              <a:t>3.2 establish an (poly) reduction from A to B</a:t>
            </a:r>
          </a:p>
        </p:txBody>
      </p:sp>
      <p:sp>
        <p:nvSpPr>
          <p:cNvPr id="12314" name="Text Box 29"/>
          <p:cNvSpPr txBox="1">
            <a:spLocks noChangeArrowheads="1"/>
          </p:cNvSpPr>
          <p:nvPr/>
        </p:nvSpPr>
        <p:spPr bwMode="auto">
          <a:xfrm>
            <a:off x="685800" y="5562600"/>
            <a:ext cx="7493000" cy="457200"/>
          </a:xfrm>
          <a:prstGeom prst="rect">
            <a:avLst/>
          </a:prstGeom>
          <a:noFill/>
          <a:ln w="9525">
            <a:noFill/>
            <a:miter lim="800000"/>
            <a:headEnd/>
            <a:tailEnd/>
          </a:ln>
        </p:spPr>
        <p:txBody>
          <a:bodyPr wrap="none">
            <a:spAutoFit/>
          </a:bodyPr>
          <a:lstStyle/>
          <a:p>
            <a:r>
              <a:rPr lang="en-US"/>
              <a:t>Question: What is and how to prove the first NPC problem?</a:t>
            </a:r>
          </a:p>
        </p:txBody>
      </p:sp>
      <p:sp>
        <p:nvSpPr>
          <p:cNvPr id="12315" name="Text Box 30"/>
          <p:cNvSpPr txBox="1">
            <a:spLocks noChangeArrowheads="1"/>
          </p:cNvSpPr>
          <p:nvPr/>
        </p:nvSpPr>
        <p:spPr bwMode="auto">
          <a:xfrm>
            <a:off x="2438400" y="6019800"/>
            <a:ext cx="3800475" cy="457200"/>
          </a:xfrm>
          <a:prstGeom prst="rect">
            <a:avLst/>
          </a:prstGeom>
          <a:noFill/>
          <a:ln w="9525">
            <a:noFill/>
            <a:miter lim="800000"/>
            <a:headEnd/>
            <a:tailEnd/>
          </a:ln>
        </p:spPr>
        <p:txBody>
          <a:bodyPr wrap="none">
            <a:spAutoFit/>
          </a:bodyPr>
          <a:lstStyle/>
          <a:p>
            <a:r>
              <a:rPr lang="en-US"/>
              <a:t>Circuit-satisfiability problem.</a:t>
            </a:r>
          </a:p>
        </p:txBody>
      </p:sp>
      <p:sp>
        <p:nvSpPr>
          <p:cNvPr id="12316" name="Text Box 31"/>
          <p:cNvSpPr txBox="1">
            <a:spLocks noChangeArrowheads="1"/>
          </p:cNvSpPr>
          <p:nvPr/>
        </p:nvSpPr>
        <p:spPr bwMode="auto">
          <a:xfrm>
            <a:off x="1371600" y="4724400"/>
            <a:ext cx="5387975" cy="396875"/>
          </a:xfrm>
          <a:prstGeom prst="rect">
            <a:avLst/>
          </a:prstGeom>
          <a:noFill/>
          <a:ln w="9525">
            <a:noFill/>
            <a:miter lim="800000"/>
            <a:headEnd/>
            <a:tailEnd/>
          </a:ln>
        </p:spPr>
        <p:txBody>
          <a:bodyPr wrap="none">
            <a:spAutoFit/>
          </a:bodyPr>
          <a:lstStyle/>
          <a:p>
            <a:r>
              <a:rPr lang="en-US" sz="2000"/>
              <a:t>(at first, prove B is in NP, which is generally easy.)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0" y="-76200"/>
            <a:ext cx="8001000" cy="990600"/>
          </a:xfrm>
        </p:spPr>
        <p:txBody>
          <a:bodyPr/>
          <a:lstStyle/>
          <a:p>
            <a:pPr eaLnBrk="1" hangingPunct="1"/>
            <a:r>
              <a:rPr lang="en-US" dirty="0" smtClean="0"/>
              <a:t>Discussion on Poly time problems</a:t>
            </a:r>
          </a:p>
        </p:txBody>
      </p:sp>
      <p:sp>
        <p:nvSpPr>
          <p:cNvPr id="13316" name="Rectangle 3"/>
          <p:cNvSpPr>
            <a:spLocks noGrp="1" noChangeArrowheads="1"/>
          </p:cNvSpPr>
          <p:nvPr>
            <p:ph type="body" idx="1"/>
          </p:nvPr>
        </p:nvSpPr>
        <p:spPr>
          <a:xfrm>
            <a:off x="685800" y="914400"/>
            <a:ext cx="7848600" cy="5638800"/>
          </a:xfrm>
        </p:spPr>
        <p:txBody>
          <a:bodyPr/>
          <a:lstStyle/>
          <a:p>
            <a:pPr eaLnBrk="1" hangingPunct="1">
              <a:lnSpc>
                <a:spcPct val="90000"/>
              </a:lnSpc>
            </a:pPr>
            <a:r>
              <a:rPr lang="en-US" sz="2800" smtClean="0">
                <a:sym typeface="Symbol" pitchFamily="18" charset="2"/>
              </a:rPr>
              <a:t>(</a:t>
            </a:r>
            <a:r>
              <a:rPr lang="en-US" sz="2800" i="1" smtClean="0">
                <a:sym typeface="Symbol" pitchFamily="18" charset="2"/>
              </a:rPr>
              <a:t>n</a:t>
            </a:r>
            <a:r>
              <a:rPr lang="en-US" sz="2800" baseline="30000" smtClean="0">
                <a:sym typeface="Symbol" pitchFamily="18" charset="2"/>
              </a:rPr>
              <a:t>100</a:t>
            </a:r>
            <a:r>
              <a:rPr lang="en-US" sz="2800" smtClean="0">
                <a:sym typeface="Symbol" pitchFamily="18" charset="2"/>
              </a:rPr>
              <a:t>) vs. (2</a:t>
            </a:r>
            <a:r>
              <a:rPr lang="en-US" sz="2800" i="1" baseline="30000" smtClean="0">
                <a:sym typeface="Symbol" pitchFamily="18" charset="2"/>
              </a:rPr>
              <a:t>n</a:t>
            </a:r>
            <a:r>
              <a:rPr lang="en-US" sz="2800" smtClean="0">
                <a:sym typeface="Symbol" pitchFamily="18" charset="2"/>
              </a:rPr>
              <a:t>)</a:t>
            </a:r>
          </a:p>
          <a:p>
            <a:pPr lvl="1" eaLnBrk="1" hangingPunct="1">
              <a:lnSpc>
                <a:spcPct val="90000"/>
              </a:lnSpc>
            </a:pPr>
            <a:r>
              <a:rPr lang="en-US" sz="2400" smtClean="0">
                <a:sym typeface="Symbol" pitchFamily="18" charset="2"/>
              </a:rPr>
              <a:t>Reasonable to regard a problem of (</a:t>
            </a:r>
            <a:r>
              <a:rPr lang="en-US" sz="2400" i="1" smtClean="0">
                <a:sym typeface="Symbol" pitchFamily="18" charset="2"/>
              </a:rPr>
              <a:t>n</a:t>
            </a:r>
            <a:r>
              <a:rPr lang="en-US" sz="2400" baseline="30000" smtClean="0">
                <a:sym typeface="Symbol" pitchFamily="18" charset="2"/>
              </a:rPr>
              <a:t>100</a:t>
            </a:r>
            <a:r>
              <a:rPr lang="en-US" sz="2400" smtClean="0">
                <a:sym typeface="Symbol" pitchFamily="18" charset="2"/>
              </a:rPr>
              <a:t>) as intractable, however, very few practical problem with (</a:t>
            </a:r>
            <a:r>
              <a:rPr lang="en-US" sz="2400" i="1" smtClean="0">
                <a:sym typeface="Symbol" pitchFamily="18" charset="2"/>
              </a:rPr>
              <a:t>n</a:t>
            </a:r>
            <a:r>
              <a:rPr lang="en-US" sz="2400" baseline="30000" smtClean="0">
                <a:sym typeface="Symbol" pitchFamily="18" charset="2"/>
              </a:rPr>
              <a:t>100</a:t>
            </a:r>
            <a:r>
              <a:rPr lang="en-US" sz="2400" smtClean="0">
                <a:sym typeface="Symbol" pitchFamily="18" charset="2"/>
              </a:rPr>
              <a:t>).</a:t>
            </a:r>
          </a:p>
          <a:p>
            <a:pPr lvl="1" eaLnBrk="1" hangingPunct="1">
              <a:lnSpc>
                <a:spcPct val="90000"/>
              </a:lnSpc>
            </a:pPr>
            <a:r>
              <a:rPr lang="en-US" sz="2400" smtClean="0">
                <a:sym typeface="Symbol" pitchFamily="18" charset="2"/>
              </a:rPr>
              <a:t>Most poly time algorithms require much less.</a:t>
            </a:r>
          </a:p>
          <a:p>
            <a:pPr lvl="1" eaLnBrk="1" hangingPunct="1">
              <a:lnSpc>
                <a:spcPct val="90000"/>
              </a:lnSpc>
            </a:pPr>
            <a:r>
              <a:rPr lang="en-US" sz="2400" smtClean="0">
                <a:sym typeface="Symbol" pitchFamily="18" charset="2"/>
              </a:rPr>
              <a:t>Once a poly time algorithm is found, more efficient algorithm may follow soon.</a:t>
            </a:r>
          </a:p>
          <a:p>
            <a:pPr eaLnBrk="1" hangingPunct="1">
              <a:lnSpc>
                <a:spcPct val="90000"/>
              </a:lnSpc>
            </a:pPr>
            <a:r>
              <a:rPr lang="en-US" sz="2800" smtClean="0">
                <a:sym typeface="Symbol" pitchFamily="18" charset="2"/>
              </a:rPr>
              <a:t>Poly time keeps same in many different computation models, e.g., poly class of serial random-access machine  poly class of abstract Turing machine  poly class of parallel computer (#processors grows polynomially with input size)</a:t>
            </a:r>
          </a:p>
          <a:p>
            <a:pPr eaLnBrk="1" hangingPunct="1">
              <a:lnSpc>
                <a:spcPct val="90000"/>
              </a:lnSpc>
            </a:pPr>
            <a:r>
              <a:rPr lang="en-US" sz="2800" smtClean="0">
                <a:sym typeface="Symbol" pitchFamily="18" charset="2"/>
              </a:rPr>
              <a:t>Poly time problems have nice closure properties under addition, multiplication and composition.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152400"/>
            <a:ext cx="7772400" cy="1143000"/>
          </a:xfrm>
        </p:spPr>
        <p:txBody>
          <a:bodyPr/>
          <a:lstStyle/>
          <a:p>
            <a:pPr eaLnBrk="1" hangingPunct="1"/>
            <a:r>
              <a:rPr lang="en-US" dirty="0" smtClean="0"/>
              <a:t>Encoding impact on complexity </a:t>
            </a:r>
          </a:p>
        </p:txBody>
      </p:sp>
      <p:sp>
        <p:nvSpPr>
          <p:cNvPr id="14340" name="Rectangle 3"/>
          <p:cNvSpPr>
            <a:spLocks noGrp="1" noChangeArrowheads="1"/>
          </p:cNvSpPr>
          <p:nvPr>
            <p:ph type="body" idx="1"/>
          </p:nvPr>
        </p:nvSpPr>
        <p:spPr>
          <a:xfrm>
            <a:off x="609600" y="1295400"/>
            <a:ext cx="8229600" cy="4876800"/>
          </a:xfrm>
        </p:spPr>
        <p:txBody>
          <a:bodyPr>
            <a:normAutofit lnSpcReduction="10000"/>
          </a:bodyPr>
          <a:lstStyle/>
          <a:p>
            <a:pPr eaLnBrk="1" hangingPunct="1">
              <a:lnSpc>
                <a:spcPct val="90000"/>
              </a:lnSpc>
            </a:pPr>
            <a:r>
              <a:rPr lang="en-US" sz="2800" smtClean="0"/>
              <a:t>The problem instance must be represented in a way the program (or machine) can understand.</a:t>
            </a:r>
          </a:p>
          <a:p>
            <a:pPr eaLnBrk="1" hangingPunct="1">
              <a:lnSpc>
                <a:spcPct val="90000"/>
              </a:lnSpc>
            </a:pPr>
            <a:r>
              <a:rPr lang="en-US" sz="2800" smtClean="0"/>
              <a:t>General encoding is “binary representation”.</a:t>
            </a:r>
          </a:p>
          <a:p>
            <a:pPr eaLnBrk="1" hangingPunct="1">
              <a:lnSpc>
                <a:spcPct val="90000"/>
              </a:lnSpc>
            </a:pPr>
            <a:r>
              <a:rPr lang="en-US" sz="2800" smtClean="0"/>
              <a:t>Different encoding will result in different complexities.</a:t>
            </a:r>
          </a:p>
          <a:p>
            <a:pPr eaLnBrk="1" hangingPunct="1">
              <a:lnSpc>
                <a:spcPct val="90000"/>
              </a:lnSpc>
            </a:pPr>
            <a:r>
              <a:rPr lang="en-US" sz="2800" smtClean="0"/>
              <a:t>Example: an algorithm, only input is integer </a:t>
            </a:r>
            <a:r>
              <a:rPr lang="en-US" sz="2800" i="1" smtClean="0"/>
              <a:t>k</a:t>
            </a:r>
            <a:r>
              <a:rPr lang="en-US" sz="2800" smtClean="0"/>
              <a:t>, running time is </a:t>
            </a:r>
            <a:r>
              <a:rPr lang="en-US" sz="2800" smtClean="0">
                <a:sym typeface="Symbol" pitchFamily="18" charset="2"/>
              </a:rPr>
              <a:t></a:t>
            </a:r>
            <a:r>
              <a:rPr lang="en-US" sz="2800" smtClean="0"/>
              <a:t>(</a:t>
            </a:r>
            <a:r>
              <a:rPr lang="en-US" sz="2800" i="1" smtClean="0"/>
              <a:t>k</a:t>
            </a:r>
            <a:r>
              <a:rPr lang="en-US" sz="2800" smtClean="0"/>
              <a:t>). </a:t>
            </a:r>
          </a:p>
          <a:p>
            <a:pPr lvl="1" eaLnBrk="1" hangingPunct="1">
              <a:lnSpc>
                <a:spcPct val="90000"/>
              </a:lnSpc>
            </a:pPr>
            <a:r>
              <a:rPr lang="en-US" sz="2400" smtClean="0"/>
              <a:t>If </a:t>
            </a:r>
            <a:r>
              <a:rPr lang="en-US" sz="2400" i="1" smtClean="0"/>
              <a:t>k</a:t>
            </a:r>
            <a:r>
              <a:rPr lang="en-US" sz="2400" smtClean="0"/>
              <a:t> is represented in </a:t>
            </a:r>
            <a:r>
              <a:rPr lang="en-US" sz="2400" i="1" smtClean="0"/>
              <a:t>unary</a:t>
            </a:r>
            <a:r>
              <a:rPr lang="en-US" sz="2400" smtClean="0"/>
              <a:t>: a string of </a:t>
            </a:r>
            <a:r>
              <a:rPr lang="en-US" sz="2400" i="1" smtClean="0"/>
              <a:t>k</a:t>
            </a:r>
            <a:r>
              <a:rPr lang="en-US" sz="2400" smtClean="0"/>
              <a:t> 1s, the running time is </a:t>
            </a:r>
            <a:r>
              <a:rPr lang="en-US" sz="2400" smtClean="0">
                <a:sym typeface="Symbol" pitchFamily="18" charset="2"/>
              </a:rPr>
              <a:t></a:t>
            </a:r>
            <a:r>
              <a:rPr lang="en-US" sz="2400" smtClean="0"/>
              <a:t>(</a:t>
            </a:r>
            <a:r>
              <a:rPr lang="en-US" sz="2400" i="1" smtClean="0"/>
              <a:t>k</a:t>
            </a:r>
            <a:r>
              <a:rPr lang="en-US" sz="2400" smtClean="0"/>
              <a:t>) = </a:t>
            </a:r>
            <a:r>
              <a:rPr lang="en-US" sz="2400" smtClean="0">
                <a:sym typeface="Symbol" pitchFamily="18" charset="2"/>
              </a:rPr>
              <a:t></a:t>
            </a:r>
            <a:r>
              <a:rPr lang="en-US" sz="2400" smtClean="0"/>
              <a:t>(</a:t>
            </a:r>
            <a:r>
              <a:rPr lang="en-US" sz="2400" i="1" smtClean="0"/>
              <a:t>n</a:t>
            </a:r>
            <a:r>
              <a:rPr lang="en-US" sz="2400" smtClean="0"/>
              <a:t>) on length-</a:t>
            </a:r>
            <a:r>
              <a:rPr lang="en-US" sz="2400" i="1" smtClean="0"/>
              <a:t>n</a:t>
            </a:r>
            <a:r>
              <a:rPr lang="en-US" sz="2400" smtClean="0"/>
              <a:t> input, </a:t>
            </a:r>
            <a:r>
              <a:rPr lang="en-US" sz="2400" smtClean="0">
                <a:solidFill>
                  <a:srgbClr val="FF0000"/>
                </a:solidFill>
              </a:rPr>
              <a:t>poly on </a:t>
            </a:r>
            <a:r>
              <a:rPr lang="en-US" sz="2400" i="1" smtClean="0">
                <a:solidFill>
                  <a:srgbClr val="FF0000"/>
                </a:solidFill>
              </a:rPr>
              <a:t>n</a:t>
            </a:r>
            <a:r>
              <a:rPr lang="en-US" sz="2400" smtClean="0"/>
              <a:t>.</a:t>
            </a:r>
          </a:p>
          <a:p>
            <a:pPr lvl="1" eaLnBrk="1" hangingPunct="1">
              <a:lnSpc>
                <a:spcPct val="90000"/>
              </a:lnSpc>
            </a:pPr>
            <a:r>
              <a:rPr lang="en-US" sz="2400" smtClean="0"/>
              <a:t>If </a:t>
            </a:r>
            <a:r>
              <a:rPr lang="en-US" sz="2400" i="1" smtClean="0"/>
              <a:t>k</a:t>
            </a:r>
            <a:r>
              <a:rPr lang="en-US" sz="2400" smtClean="0"/>
              <a:t> is represented in </a:t>
            </a:r>
            <a:r>
              <a:rPr lang="en-US" sz="2400" i="1" smtClean="0"/>
              <a:t>binary: </a:t>
            </a:r>
            <a:r>
              <a:rPr lang="en-US" sz="2400" smtClean="0"/>
              <a:t>the input length </a:t>
            </a:r>
            <a:r>
              <a:rPr lang="en-US" sz="2400" i="1" smtClean="0"/>
              <a:t>n</a:t>
            </a:r>
            <a:r>
              <a:rPr lang="en-US" sz="2400" smtClean="0"/>
              <a:t> = </a:t>
            </a:r>
            <a:r>
              <a:rPr lang="en-US" sz="2400" smtClean="0">
                <a:sym typeface="Symbol" pitchFamily="18" charset="2"/>
              </a:rPr>
              <a:t> </a:t>
            </a:r>
            <a:r>
              <a:rPr lang="en-US" sz="2400" smtClean="0"/>
              <a:t>log </a:t>
            </a:r>
            <a:r>
              <a:rPr lang="en-US" sz="2400" i="1" smtClean="0"/>
              <a:t>k</a:t>
            </a:r>
            <a:r>
              <a:rPr lang="en-US" sz="2400" smtClean="0">
                <a:sym typeface="Symbol" pitchFamily="18" charset="2"/>
              </a:rPr>
              <a:t> </a:t>
            </a:r>
            <a:r>
              <a:rPr lang="en-US" sz="2400" smtClean="0"/>
              <a:t> +1, the running time is </a:t>
            </a:r>
            <a:r>
              <a:rPr lang="en-US" sz="2400" smtClean="0">
                <a:sym typeface="Symbol" pitchFamily="18" charset="2"/>
              </a:rPr>
              <a:t></a:t>
            </a:r>
            <a:r>
              <a:rPr lang="en-US" sz="2400" smtClean="0"/>
              <a:t>(</a:t>
            </a:r>
            <a:r>
              <a:rPr lang="en-US" sz="2400" i="1" smtClean="0"/>
              <a:t>k</a:t>
            </a:r>
            <a:r>
              <a:rPr lang="en-US" sz="2400" smtClean="0"/>
              <a:t>) = </a:t>
            </a:r>
            <a:r>
              <a:rPr lang="en-US" sz="2400" smtClean="0">
                <a:sym typeface="Symbol" pitchFamily="18" charset="2"/>
              </a:rPr>
              <a:t></a:t>
            </a:r>
            <a:r>
              <a:rPr lang="en-US" sz="2400" smtClean="0"/>
              <a:t>(2</a:t>
            </a:r>
            <a:r>
              <a:rPr lang="en-US" sz="2400" i="1" baseline="30000" smtClean="0"/>
              <a:t>n</a:t>
            </a:r>
            <a:r>
              <a:rPr lang="en-US" sz="2400" smtClean="0"/>
              <a:t>), </a:t>
            </a:r>
            <a:r>
              <a:rPr lang="en-US" sz="2400" smtClean="0">
                <a:solidFill>
                  <a:srgbClr val="FF0000"/>
                </a:solidFill>
              </a:rPr>
              <a:t>exponential on </a:t>
            </a:r>
            <a:r>
              <a:rPr lang="en-US" sz="2400" i="1" smtClean="0">
                <a:solidFill>
                  <a:srgbClr val="FF0000"/>
                </a:solidFill>
              </a:rPr>
              <a:t>n</a:t>
            </a:r>
            <a:r>
              <a:rPr lang="en-US" sz="2400" smtClean="0"/>
              <a:t>. </a:t>
            </a:r>
          </a:p>
          <a:p>
            <a:pPr eaLnBrk="1" hangingPunct="1">
              <a:lnSpc>
                <a:spcPct val="90000"/>
              </a:lnSpc>
            </a:pPr>
            <a:r>
              <a:rPr lang="en-US" sz="2800" smtClean="0"/>
              <a:t>Ruling out </a:t>
            </a:r>
            <a:r>
              <a:rPr lang="en-US" sz="2800" i="1" smtClean="0"/>
              <a:t>unary</a:t>
            </a:r>
            <a:r>
              <a:rPr lang="en-US" sz="2800" smtClean="0"/>
              <a:t>, other encoding methods are same.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200" smtClean="0"/>
              <a:t>Examples of encoding and complexity</a:t>
            </a:r>
          </a:p>
        </p:txBody>
      </p:sp>
      <p:sp>
        <p:nvSpPr>
          <p:cNvPr id="15364" name="Rectangle 3"/>
          <p:cNvSpPr>
            <a:spLocks noGrp="1" noChangeArrowheads="1"/>
          </p:cNvSpPr>
          <p:nvPr>
            <p:ph type="body" idx="1"/>
          </p:nvPr>
        </p:nvSpPr>
        <p:spPr/>
        <p:txBody>
          <a:bodyPr/>
          <a:lstStyle/>
          <a:p>
            <a:pPr eaLnBrk="1" hangingPunct="1"/>
            <a:r>
              <a:rPr lang="en-US" smtClean="0"/>
              <a:t>Given integer </a:t>
            </a:r>
            <a:r>
              <a:rPr lang="en-US" i="1" smtClean="0"/>
              <a:t>n</a:t>
            </a:r>
            <a:r>
              <a:rPr lang="en-US" smtClean="0"/>
              <a:t>, check whether </a:t>
            </a:r>
            <a:r>
              <a:rPr lang="en-US" i="1" smtClean="0"/>
              <a:t>n</a:t>
            </a:r>
            <a:r>
              <a:rPr lang="en-US" smtClean="0"/>
              <a:t> is a composite.</a:t>
            </a:r>
          </a:p>
          <a:p>
            <a:pPr eaLnBrk="1" hangingPunct="1"/>
            <a:r>
              <a:rPr lang="en-US" smtClean="0"/>
              <a:t>Dynamic programming for subset-sum.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152400"/>
            <a:ext cx="7772400" cy="1143000"/>
          </a:xfrm>
        </p:spPr>
        <p:txBody>
          <a:bodyPr/>
          <a:lstStyle/>
          <a:p>
            <a:pPr eaLnBrk="1" hangingPunct="1"/>
            <a:r>
              <a:rPr lang="en-US" dirty="0" smtClean="0"/>
              <a:t>Class P Problems</a:t>
            </a:r>
          </a:p>
        </p:txBody>
      </p:sp>
      <p:sp>
        <p:nvSpPr>
          <p:cNvPr id="16388" name="Rectangle 3"/>
          <p:cNvSpPr>
            <a:spLocks noGrp="1" noChangeArrowheads="1"/>
          </p:cNvSpPr>
          <p:nvPr>
            <p:ph type="body" idx="1"/>
          </p:nvPr>
        </p:nvSpPr>
        <p:spPr>
          <a:xfrm>
            <a:off x="152400" y="1371600"/>
            <a:ext cx="8991600" cy="4267200"/>
          </a:xfrm>
        </p:spPr>
        <p:txBody>
          <a:bodyPr/>
          <a:lstStyle/>
          <a:p>
            <a:pPr eaLnBrk="1" hangingPunct="1"/>
            <a:r>
              <a:rPr lang="en-US" smtClean="0">
                <a:sym typeface="Wingdings" pitchFamily="2" charset="2"/>
              </a:rPr>
              <a:t>Let </a:t>
            </a:r>
            <a:r>
              <a:rPr lang="en-US" i="1" smtClean="0">
                <a:sym typeface="Wingdings" pitchFamily="2" charset="2"/>
              </a:rPr>
              <a:t>n</a:t>
            </a:r>
            <a:r>
              <a:rPr lang="en-US" smtClean="0">
                <a:sym typeface="Wingdings" pitchFamily="2" charset="2"/>
              </a:rPr>
              <a:t>= the length of binary encoding of a  problem (i.e., input size), </a:t>
            </a:r>
            <a:r>
              <a:rPr lang="en-US" i="1" smtClean="0">
                <a:sym typeface="Wingdings" pitchFamily="2" charset="2"/>
              </a:rPr>
              <a:t>T</a:t>
            </a:r>
            <a:r>
              <a:rPr lang="en-US" smtClean="0">
                <a:sym typeface="Wingdings" pitchFamily="2" charset="2"/>
              </a:rPr>
              <a:t>(</a:t>
            </a:r>
            <a:r>
              <a:rPr lang="en-US" i="1" smtClean="0">
                <a:sym typeface="Wingdings" pitchFamily="2" charset="2"/>
              </a:rPr>
              <a:t>n</a:t>
            </a:r>
            <a:r>
              <a:rPr lang="en-US" smtClean="0">
                <a:sym typeface="Wingdings" pitchFamily="2" charset="2"/>
              </a:rPr>
              <a:t>) is the time to solve it.</a:t>
            </a:r>
          </a:p>
          <a:p>
            <a:pPr eaLnBrk="1" hangingPunct="1"/>
            <a:r>
              <a:rPr lang="en-US" smtClean="0">
                <a:sym typeface="Wingdings" pitchFamily="2" charset="2"/>
              </a:rPr>
              <a:t>A problem is </a:t>
            </a:r>
            <a:r>
              <a:rPr lang="en-US" i="1" smtClean="0">
                <a:sym typeface="Wingdings" pitchFamily="2" charset="2"/>
              </a:rPr>
              <a:t>poly-time solvable</a:t>
            </a:r>
            <a:r>
              <a:rPr lang="en-US" smtClean="0">
                <a:sym typeface="Wingdings" pitchFamily="2" charset="2"/>
              </a:rPr>
              <a:t> if </a:t>
            </a:r>
            <a:r>
              <a:rPr lang="en-US" i="1" smtClean="0">
                <a:sym typeface="Wingdings" pitchFamily="2" charset="2"/>
              </a:rPr>
              <a:t>T</a:t>
            </a:r>
            <a:r>
              <a:rPr lang="en-US" smtClean="0">
                <a:sym typeface="Wingdings" pitchFamily="2" charset="2"/>
              </a:rPr>
              <a:t>(</a:t>
            </a:r>
            <a:r>
              <a:rPr lang="en-US" i="1" smtClean="0">
                <a:sym typeface="Wingdings" pitchFamily="2" charset="2"/>
              </a:rPr>
              <a:t>n</a:t>
            </a:r>
            <a:r>
              <a:rPr lang="en-US" smtClean="0">
                <a:sym typeface="Wingdings" pitchFamily="2" charset="2"/>
              </a:rPr>
              <a:t>) =</a:t>
            </a:r>
            <a:r>
              <a:rPr lang="en-US" i="1" smtClean="0">
                <a:sym typeface="Wingdings" pitchFamily="2" charset="2"/>
              </a:rPr>
              <a:t>O</a:t>
            </a:r>
            <a:r>
              <a:rPr lang="en-US" smtClean="0">
                <a:sym typeface="Wingdings" pitchFamily="2" charset="2"/>
              </a:rPr>
              <a:t>(</a:t>
            </a:r>
            <a:r>
              <a:rPr lang="en-US" i="1" smtClean="0">
                <a:sym typeface="Wingdings" pitchFamily="2" charset="2"/>
              </a:rPr>
              <a:t>n</a:t>
            </a:r>
            <a:r>
              <a:rPr lang="en-US" i="1" baseline="30000" smtClean="0">
                <a:sym typeface="Wingdings" pitchFamily="2" charset="2"/>
              </a:rPr>
              <a:t>k</a:t>
            </a:r>
            <a:r>
              <a:rPr lang="en-US" smtClean="0">
                <a:sym typeface="Wingdings" pitchFamily="2" charset="2"/>
              </a:rPr>
              <a:t>) for some constant </a:t>
            </a:r>
            <a:r>
              <a:rPr lang="en-US" i="1" smtClean="0">
                <a:sym typeface="Wingdings" pitchFamily="2" charset="2"/>
              </a:rPr>
              <a:t>k</a:t>
            </a:r>
            <a:r>
              <a:rPr lang="en-US" smtClean="0">
                <a:sym typeface="Wingdings" pitchFamily="2" charset="2"/>
              </a:rPr>
              <a:t>.</a:t>
            </a:r>
          </a:p>
          <a:p>
            <a:pPr eaLnBrk="1" hangingPunct="1"/>
            <a:r>
              <a:rPr lang="en-US" smtClean="0">
                <a:sym typeface="Wingdings" pitchFamily="2" charset="2"/>
              </a:rPr>
              <a:t>Complexity class </a:t>
            </a:r>
            <a:r>
              <a:rPr lang="en-US" b="1" smtClean="0">
                <a:sym typeface="Wingdings" pitchFamily="2" charset="2"/>
              </a:rPr>
              <a:t>P</a:t>
            </a:r>
            <a:r>
              <a:rPr lang="en-US" smtClean="0">
                <a:sym typeface="Wingdings" pitchFamily="2" charset="2"/>
              </a:rPr>
              <a:t>=set of problems that are </a:t>
            </a:r>
            <a:r>
              <a:rPr lang="en-US" i="1" smtClean="0">
                <a:sym typeface="Wingdings" pitchFamily="2" charset="2"/>
              </a:rPr>
              <a:t>poly-time solvable</a:t>
            </a:r>
            <a:r>
              <a:rPr lang="en-US" smtClean="0">
                <a:sym typeface="Wingdings" pitchFamily="2" charset="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152400"/>
            <a:ext cx="7772400" cy="1143000"/>
          </a:xfrm>
        </p:spPr>
        <p:txBody>
          <a:bodyPr/>
          <a:lstStyle/>
          <a:p>
            <a:pPr eaLnBrk="1" hangingPunct="1"/>
            <a:r>
              <a:rPr lang="en-US" dirty="0" smtClean="0"/>
              <a:t>Poly Time Verification</a:t>
            </a:r>
          </a:p>
        </p:txBody>
      </p:sp>
      <p:sp>
        <p:nvSpPr>
          <p:cNvPr id="17412" name="Rectangle 3"/>
          <p:cNvSpPr>
            <a:spLocks noGrp="1" noChangeArrowheads="1"/>
          </p:cNvSpPr>
          <p:nvPr>
            <p:ph type="body" idx="1"/>
          </p:nvPr>
        </p:nvSpPr>
        <p:spPr>
          <a:xfrm>
            <a:off x="609600" y="1676400"/>
            <a:ext cx="7924800" cy="3276600"/>
          </a:xfrm>
        </p:spPr>
        <p:txBody>
          <a:bodyPr/>
          <a:lstStyle/>
          <a:p>
            <a:pPr eaLnBrk="1" hangingPunct="1"/>
            <a:r>
              <a:rPr lang="en-US" smtClean="0"/>
              <a:t>PATH problem: Given &lt;G,</a:t>
            </a:r>
            <a:r>
              <a:rPr lang="en-US" i="1" smtClean="0"/>
              <a:t>u</a:t>
            </a:r>
            <a:r>
              <a:rPr lang="en-US" smtClean="0"/>
              <a:t>,</a:t>
            </a:r>
            <a:r>
              <a:rPr lang="en-US" i="1" smtClean="0"/>
              <a:t>v</a:t>
            </a:r>
            <a:r>
              <a:rPr lang="en-US" smtClean="0"/>
              <a:t>,</a:t>
            </a:r>
            <a:r>
              <a:rPr lang="en-US" i="1" smtClean="0"/>
              <a:t>k</a:t>
            </a:r>
            <a:r>
              <a:rPr lang="en-US" smtClean="0"/>
              <a:t>&gt;, whether exists a path from </a:t>
            </a:r>
            <a:r>
              <a:rPr lang="en-US" i="1" smtClean="0"/>
              <a:t>u</a:t>
            </a:r>
            <a:r>
              <a:rPr lang="en-US" smtClean="0"/>
              <a:t> to </a:t>
            </a:r>
            <a:r>
              <a:rPr lang="en-US" i="1" smtClean="0"/>
              <a:t>v</a:t>
            </a:r>
            <a:r>
              <a:rPr lang="en-US" smtClean="0"/>
              <a:t> with at most </a:t>
            </a:r>
            <a:r>
              <a:rPr lang="en-US" i="1" smtClean="0"/>
              <a:t>k </a:t>
            </a:r>
            <a:r>
              <a:rPr lang="en-US" smtClean="0"/>
              <a:t>edges?</a:t>
            </a:r>
          </a:p>
          <a:p>
            <a:pPr eaLnBrk="1" hangingPunct="1"/>
            <a:r>
              <a:rPr lang="en-US" smtClean="0"/>
              <a:t>Moreover, also given a path </a:t>
            </a:r>
            <a:r>
              <a:rPr lang="en-US" i="1" smtClean="0"/>
              <a:t>p</a:t>
            </a:r>
            <a:r>
              <a:rPr lang="en-US" smtClean="0"/>
              <a:t> from </a:t>
            </a:r>
            <a:r>
              <a:rPr lang="en-US" i="1" smtClean="0"/>
              <a:t>u</a:t>
            </a:r>
            <a:r>
              <a:rPr lang="en-US" smtClean="0"/>
              <a:t> to </a:t>
            </a:r>
            <a:r>
              <a:rPr lang="en-US" i="1" smtClean="0"/>
              <a:t>v</a:t>
            </a:r>
            <a:r>
              <a:rPr lang="en-US" smtClean="0"/>
              <a:t>, verify whether the length of </a:t>
            </a:r>
            <a:r>
              <a:rPr lang="en-US" i="1" smtClean="0"/>
              <a:t>p</a:t>
            </a:r>
            <a:r>
              <a:rPr lang="en-US" smtClean="0"/>
              <a:t> is at most </a:t>
            </a:r>
            <a:r>
              <a:rPr lang="en-US" i="1" smtClean="0"/>
              <a:t>k</a:t>
            </a:r>
            <a:r>
              <a:rPr lang="en-US" smtClean="0"/>
              <a:t>?</a:t>
            </a:r>
          </a:p>
          <a:p>
            <a:pPr eaLnBrk="1" hangingPunct="1"/>
            <a:r>
              <a:rPr lang="en-US" smtClean="0"/>
              <a:t>Easy or not?</a:t>
            </a:r>
          </a:p>
        </p:txBody>
      </p:sp>
      <p:sp>
        <p:nvSpPr>
          <p:cNvPr id="33796" name="Text Box 4"/>
          <p:cNvSpPr txBox="1">
            <a:spLocks noChangeArrowheads="1"/>
          </p:cNvSpPr>
          <p:nvPr/>
        </p:nvSpPr>
        <p:spPr bwMode="auto">
          <a:xfrm>
            <a:off x="762000" y="5029200"/>
            <a:ext cx="2765425" cy="457200"/>
          </a:xfrm>
          <a:prstGeom prst="rect">
            <a:avLst/>
          </a:prstGeom>
          <a:noFill/>
          <a:ln w="9525">
            <a:noFill/>
            <a:miter lim="800000"/>
            <a:headEnd/>
            <a:tailEnd/>
          </a:ln>
        </p:spPr>
        <p:txBody>
          <a:bodyPr wrap="none">
            <a:spAutoFit/>
          </a:bodyPr>
          <a:lstStyle/>
          <a:p>
            <a:r>
              <a:rPr lang="en-US"/>
              <a:t>Of course, very easy.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2800" smtClean="0"/>
              <a:t>Poly Time Verification, encoding, and language</a:t>
            </a:r>
          </a:p>
        </p:txBody>
      </p:sp>
      <p:sp>
        <p:nvSpPr>
          <p:cNvPr id="18436" name="Rectangle 3"/>
          <p:cNvSpPr>
            <a:spLocks noGrp="1" noChangeArrowheads="1"/>
          </p:cNvSpPr>
          <p:nvPr>
            <p:ph type="body" idx="1"/>
          </p:nvPr>
        </p:nvSpPr>
        <p:spPr>
          <a:xfrm>
            <a:off x="533400" y="1676400"/>
            <a:ext cx="7848600" cy="4495800"/>
          </a:xfrm>
        </p:spPr>
        <p:txBody>
          <a:bodyPr/>
          <a:lstStyle/>
          <a:p>
            <a:pPr eaLnBrk="1" hangingPunct="1">
              <a:lnSpc>
                <a:spcPct val="90000"/>
              </a:lnSpc>
            </a:pPr>
            <a:r>
              <a:rPr lang="en-US" sz="2400" smtClean="0"/>
              <a:t>Hamiltonian cycles</a:t>
            </a:r>
          </a:p>
          <a:p>
            <a:pPr lvl="1" eaLnBrk="1" hangingPunct="1">
              <a:lnSpc>
                <a:spcPct val="90000"/>
              </a:lnSpc>
            </a:pPr>
            <a:r>
              <a:rPr lang="en-US" sz="2000" smtClean="0"/>
              <a:t>A simple path containing every vertex.</a:t>
            </a:r>
          </a:p>
          <a:p>
            <a:pPr lvl="1" eaLnBrk="1" hangingPunct="1">
              <a:lnSpc>
                <a:spcPct val="90000"/>
              </a:lnSpc>
            </a:pPr>
            <a:r>
              <a:rPr lang="en-US" sz="2000" smtClean="0"/>
              <a:t>HAM-CYCLE={&lt;G&gt;: G is a Hamiltonian graph, i.e. containing Hamiltonian cycle}.</a:t>
            </a:r>
          </a:p>
          <a:p>
            <a:pPr lvl="1" eaLnBrk="1" hangingPunct="1">
              <a:lnSpc>
                <a:spcPct val="90000"/>
              </a:lnSpc>
            </a:pPr>
            <a:r>
              <a:rPr lang="en-US" sz="2000" smtClean="0"/>
              <a:t>Suppose </a:t>
            </a:r>
            <a:r>
              <a:rPr lang="en-US" sz="2000" b="1" i="1" smtClean="0"/>
              <a:t>n</a:t>
            </a:r>
            <a:r>
              <a:rPr lang="en-US" sz="2000" smtClean="0"/>
              <a:t> is the length of </a:t>
            </a:r>
            <a:r>
              <a:rPr lang="en-US" sz="2000" b="1" smtClean="0"/>
              <a:t>encoding</a:t>
            </a:r>
            <a:r>
              <a:rPr lang="en-US" sz="2000" smtClean="0"/>
              <a:t> of G.</a:t>
            </a:r>
          </a:p>
          <a:p>
            <a:pPr lvl="1" eaLnBrk="1" hangingPunct="1">
              <a:lnSpc>
                <a:spcPct val="90000"/>
              </a:lnSpc>
            </a:pPr>
            <a:r>
              <a:rPr lang="en-US" sz="2000" smtClean="0"/>
              <a:t>HAM-CYCLE can be considered as a </a:t>
            </a:r>
            <a:r>
              <a:rPr lang="en-US" sz="2000" b="1" smtClean="0"/>
              <a:t>Language</a:t>
            </a:r>
            <a:r>
              <a:rPr lang="en-US" sz="2000" smtClean="0"/>
              <a:t> after encoding, i.e. a subset of </a:t>
            </a:r>
            <a:r>
              <a:rPr lang="en-US" sz="2000" smtClean="0">
                <a:sym typeface="Symbol" pitchFamily="18" charset="2"/>
              </a:rPr>
              <a:t>* where =</a:t>
            </a:r>
            <a:r>
              <a:rPr lang="en-US" sz="2000" smtClean="0"/>
              <a:t>{0,1}*.</a:t>
            </a:r>
          </a:p>
          <a:p>
            <a:pPr eaLnBrk="1" hangingPunct="1">
              <a:lnSpc>
                <a:spcPct val="90000"/>
              </a:lnSpc>
            </a:pPr>
            <a:r>
              <a:rPr lang="en-US" sz="2400" smtClean="0"/>
              <a:t>The naïve algorithm for determining HAM-CYCLE runs in </a:t>
            </a:r>
            <a:r>
              <a:rPr lang="en-US" sz="2400" smtClean="0">
                <a:sym typeface="Symbol" pitchFamily="18" charset="2"/>
              </a:rPr>
              <a:t></a:t>
            </a:r>
            <a:r>
              <a:rPr lang="en-US" sz="2400" smtClean="0"/>
              <a:t>(</a:t>
            </a:r>
            <a:r>
              <a:rPr lang="en-US" sz="2400" i="1" smtClean="0"/>
              <a:t>m</a:t>
            </a:r>
            <a:r>
              <a:rPr lang="en-US" sz="2400" smtClean="0"/>
              <a:t>!)=</a:t>
            </a:r>
            <a:r>
              <a:rPr lang="en-US" sz="2400" smtClean="0">
                <a:sym typeface="Symbol" pitchFamily="18" charset="2"/>
              </a:rPr>
              <a:t></a:t>
            </a:r>
            <a:r>
              <a:rPr lang="en-US" sz="2400" smtClean="0"/>
              <a:t>(2</a:t>
            </a:r>
            <a:r>
              <a:rPr lang="en-US" sz="2400" i="1" baseline="30000" smtClean="0"/>
              <a:t>m</a:t>
            </a:r>
            <a:r>
              <a:rPr lang="en-US" sz="2400" smtClean="0"/>
              <a:t>) time, where </a:t>
            </a:r>
            <a:r>
              <a:rPr lang="en-US" sz="2400" i="1" smtClean="0"/>
              <a:t>m</a:t>
            </a:r>
            <a:r>
              <a:rPr lang="en-US" sz="2400" smtClean="0"/>
              <a:t> is the number of vertices, </a:t>
            </a:r>
            <a:r>
              <a:rPr lang="en-US" sz="2400" i="1" smtClean="0"/>
              <a:t>m</a:t>
            </a:r>
            <a:r>
              <a:rPr lang="en-US" sz="2400" i="1" smtClean="0">
                <a:sym typeface="Symbol" pitchFamily="18" charset="2"/>
              </a:rPr>
              <a:t></a:t>
            </a:r>
            <a:r>
              <a:rPr lang="en-US" sz="2400" smtClean="0"/>
              <a:t> </a:t>
            </a:r>
            <a:r>
              <a:rPr lang="en-US" sz="2400" i="1" smtClean="0"/>
              <a:t>n</a:t>
            </a:r>
            <a:r>
              <a:rPr lang="en-US" sz="2400" baseline="30000" smtClean="0"/>
              <a:t>1/2</a:t>
            </a:r>
            <a:r>
              <a:rPr lang="en-US" sz="2400" smtClean="0"/>
              <a:t>.</a:t>
            </a:r>
            <a:endParaRPr lang="en-US" sz="2400" baseline="30000" smtClean="0"/>
          </a:p>
          <a:p>
            <a:pPr eaLnBrk="1" hangingPunct="1">
              <a:lnSpc>
                <a:spcPct val="90000"/>
              </a:lnSpc>
            </a:pPr>
            <a:r>
              <a:rPr lang="en-US" sz="2400" smtClean="0"/>
              <a:t>However, given an ordered sequence of </a:t>
            </a:r>
            <a:r>
              <a:rPr lang="en-US" sz="2400" i="1" smtClean="0"/>
              <a:t>m</a:t>
            </a:r>
            <a:r>
              <a:rPr lang="en-US" sz="2400" smtClean="0"/>
              <a:t> vertices (called “certificate”), let you verify whether the sequence is a Hamiltonian cycle.  Very easy. In </a:t>
            </a:r>
            <a:r>
              <a:rPr lang="en-US" sz="2400" i="1" smtClean="0"/>
              <a:t>O</a:t>
            </a:r>
            <a:r>
              <a:rPr lang="en-US" sz="2400" smtClean="0"/>
              <a:t>(</a:t>
            </a:r>
            <a:r>
              <a:rPr lang="en-US" sz="2400" i="1" smtClean="0"/>
              <a:t>n</a:t>
            </a:r>
            <a:r>
              <a:rPr lang="en-US" sz="2400" baseline="30000" smtClean="0"/>
              <a:t>2</a:t>
            </a:r>
            <a:r>
              <a:rPr lang="en-US" sz="2400" smtClean="0"/>
              <a:t>) 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152400"/>
            <a:ext cx="7772400" cy="1143000"/>
          </a:xfrm>
        </p:spPr>
        <p:txBody>
          <a:bodyPr/>
          <a:lstStyle/>
          <a:p>
            <a:pPr eaLnBrk="1" hangingPunct="1"/>
            <a:r>
              <a:rPr lang="en-US" dirty="0" smtClean="0"/>
              <a:t>Class NP problems</a:t>
            </a:r>
          </a:p>
        </p:txBody>
      </p:sp>
      <p:sp>
        <p:nvSpPr>
          <p:cNvPr id="19460" name="Rectangle 3"/>
          <p:cNvSpPr>
            <a:spLocks noGrp="1" noChangeArrowheads="1"/>
          </p:cNvSpPr>
          <p:nvPr>
            <p:ph type="body" idx="1"/>
          </p:nvPr>
        </p:nvSpPr>
        <p:spPr>
          <a:xfrm>
            <a:off x="457200" y="1295400"/>
            <a:ext cx="8305800" cy="4800600"/>
          </a:xfrm>
        </p:spPr>
        <p:txBody>
          <a:bodyPr/>
          <a:lstStyle/>
          <a:p>
            <a:pPr eaLnBrk="1" hangingPunct="1"/>
            <a:r>
              <a:rPr lang="en-US" smtClean="0"/>
              <a:t>For a problem </a:t>
            </a:r>
            <a:r>
              <a:rPr lang="en-US" i="1" smtClean="0"/>
              <a:t>p</a:t>
            </a:r>
            <a:r>
              <a:rPr lang="en-US" smtClean="0"/>
              <a:t>, given its certificate, the certificate can be verified in poly time.</a:t>
            </a:r>
          </a:p>
          <a:p>
            <a:pPr eaLnBrk="1" hangingPunct="1"/>
            <a:r>
              <a:rPr lang="en-US" smtClean="0"/>
              <a:t>Call this kind of problem an NP one.</a:t>
            </a:r>
          </a:p>
          <a:p>
            <a:pPr eaLnBrk="1" hangingPunct="1"/>
            <a:r>
              <a:rPr lang="en-US" smtClean="0"/>
              <a:t>Complement set/class: Co-NP.</a:t>
            </a:r>
          </a:p>
          <a:p>
            <a:pPr lvl="1" eaLnBrk="1" hangingPunct="1"/>
            <a:r>
              <a:rPr lang="en-US" smtClean="0"/>
              <a:t>Given a set S (as a universal) and given a subset A</a:t>
            </a:r>
          </a:p>
          <a:p>
            <a:pPr lvl="1" eaLnBrk="1" hangingPunct="1"/>
            <a:r>
              <a:rPr lang="en-US" smtClean="0"/>
              <a:t>The complement is that S-A.</a:t>
            </a:r>
          </a:p>
          <a:p>
            <a:pPr lvl="1" eaLnBrk="1" hangingPunct="1"/>
            <a:r>
              <a:rPr lang="en-US" smtClean="0"/>
              <a:t>When NP problems are represented as languages (i.e. a set), we can discuss their complement set, i.e., Co-NP.  </a:t>
            </a:r>
          </a:p>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NP-Completeness</a:t>
            </a:r>
          </a:p>
        </p:txBody>
      </p:sp>
      <p:sp>
        <p:nvSpPr>
          <p:cNvPr id="2052" name="Rectangle 3"/>
          <p:cNvSpPr>
            <a:spLocks noGrp="1" noChangeArrowheads="1"/>
          </p:cNvSpPr>
          <p:nvPr>
            <p:ph type="body" idx="1"/>
          </p:nvPr>
        </p:nvSpPr>
        <p:spPr/>
        <p:txBody>
          <a:bodyPr/>
          <a:lstStyle/>
          <a:p>
            <a:pPr eaLnBrk="1" hangingPunct="1"/>
            <a:r>
              <a:rPr lang="en-US" smtClean="0"/>
              <a:t>Poly time algorithm: input size </a:t>
            </a:r>
            <a:r>
              <a:rPr lang="en-US" i="1" smtClean="0"/>
              <a:t>n </a:t>
            </a:r>
            <a:r>
              <a:rPr lang="en-US" smtClean="0"/>
              <a:t>(in some encoding), worst case running time – </a:t>
            </a:r>
            <a:r>
              <a:rPr lang="en-US" i="1" smtClean="0"/>
              <a:t>O</a:t>
            </a:r>
            <a:r>
              <a:rPr lang="en-US" smtClean="0"/>
              <a:t>(</a:t>
            </a:r>
            <a:r>
              <a:rPr lang="en-US" i="1" smtClean="0"/>
              <a:t>n</a:t>
            </a:r>
            <a:r>
              <a:rPr lang="en-US" i="1" baseline="30000" smtClean="0"/>
              <a:t>c</a:t>
            </a:r>
            <a:r>
              <a:rPr lang="en-US" smtClean="0"/>
              <a:t>) for some constant </a:t>
            </a:r>
            <a:r>
              <a:rPr lang="en-US" i="1" smtClean="0"/>
              <a:t>c</a:t>
            </a:r>
            <a:r>
              <a:rPr lang="en-US" smtClean="0"/>
              <a:t>.</a:t>
            </a:r>
          </a:p>
          <a:p>
            <a:pPr eaLnBrk="1" hangingPunct="1"/>
            <a:r>
              <a:rPr lang="en-US" smtClean="0"/>
              <a:t>Three classes of problems</a:t>
            </a:r>
          </a:p>
          <a:p>
            <a:pPr lvl="1" eaLnBrk="1" hangingPunct="1"/>
            <a:r>
              <a:rPr lang="en-US" smtClean="0"/>
              <a:t>P:  problems solvable in poly time.</a:t>
            </a:r>
          </a:p>
          <a:p>
            <a:pPr lvl="1" eaLnBrk="1" hangingPunct="1"/>
            <a:r>
              <a:rPr lang="en-US" smtClean="0"/>
              <a:t>NP: problems verifiable in poly time. </a:t>
            </a:r>
          </a:p>
          <a:p>
            <a:pPr lvl="1" eaLnBrk="1" hangingPunct="1"/>
            <a:r>
              <a:rPr lang="en-US" smtClean="0"/>
              <a:t>NPC: problems in NP and as hard as any problem in NP.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685800" y="0"/>
            <a:ext cx="9144000" cy="784225"/>
          </a:xfrm>
          <a:prstGeom prst="rect">
            <a:avLst/>
          </a:prstGeom>
          <a:noFill/>
          <a:ln w="9525">
            <a:noFill/>
            <a:miter lim="800000"/>
            <a:headEnd/>
            <a:tailEnd/>
          </a:ln>
        </p:spPr>
        <p:txBody>
          <a:bodyPr>
            <a:spAutoFit/>
          </a:bodyPr>
          <a:lstStyle/>
          <a:p>
            <a:pPr algn="ctr">
              <a:spcBef>
                <a:spcPct val="20000"/>
              </a:spcBef>
            </a:pPr>
            <a:endParaRPr lang="en-US" sz="900" b="1">
              <a:latin typeface="Arial" charset="0"/>
            </a:endParaRPr>
          </a:p>
          <a:p>
            <a:pPr>
              <a:spcBef>
                <a:spcPct val="50000"/>
              </a:spcBef>
            </a:pPr>
            <a:r>
              <a:rPr lang="en-US"/>
              <a:t>Relation among P, NP and co-NP={L: L </a:t>
            </a:r>
            <a:r>
              <a:rPr lang="en-US">
                <a:sym typeface="Symbol" pitchFamily="18" charset="2"/>
              </a:rPr>
              <a:t>NP where </a:t>
            </a:r>
            <a:r>
              <a:rPr lang="en-US"/>
              <a:t>L= </a:t>
            </a:r>
            <a:r>
              <a:rPr lang="en-US">
                <a:sym typeface="Symbol" pitchFamily="18" charset="2"/>
              </a:rPr>
              <a:t>*-L}</a:t>
            </a:r>
          </a:p>
        </p:txBody>
      </p:sp>
      <p:pic>
        <p:nvPicPr>
          <p:cNvPr id="20484" name="Picture 3" descr="fig34-3"/>
          <p:cNvPicPr>
            <a:picLocks noChangeAspect="1" noChangeArrowheads="1"/>
          </p:cNvPicPr>
          <p:nvPr/>
        </p:nvPicPr>
        <p:blipFill>
          <a:blip r:embed="rId2" cstate="print"/>
          <a:srcRect/>
          <a:stretch>
            <a:fillRect/>
          </a:stretch>
        </p:blipFill>
        <p:spPr bwMode="auto">
          <a:xfrm>
            <a:off x="228600" y="815975"/>
            <a:ext cx="8229600" cy="5534025"/>
          </a:xfrm>
          <a:prstGeom prst="rect">
            <a:avLst/>
          </a:prstGeom>
          <a:noFill/>
          <a:ln w="9525">
            <a:noFill/>
            <a:miter lim="800000"/>
            <a:headEnd/>
            <a:tailEnd/>
          </a:ln>
        </p:spPr>
      </p:pic>
      <p:sp>
        <p:nvSpPr>
          <p:cNvPr id="20485" name="Line 4"/>
          <p:cNvSpPr>
            <a:spLocks noChangeShapeType="1"/>
          </p:cNvSpPr>
          <p:nvPr/>
        </p:nvSpPr>
        <p:spPr bwMode="auto">
          <a:xfrm>
            <a:off x="5486400" y="381000"/>
            <a:ext cx="228600" cy="0"/>
          </a:xfrm>
          <a:prstGeom prst="line">
            <a:avLst/>
          </a:prstGeom>
          <a:noFill/>
          <a:ln w="19050">
            <a:solidFill>
              <a:schemeClr val="tx1"/>
            </a:solidFill>
            <a:round/>
            <a:headEnd/>
            <a:tailEnd/>
          </a:ln>
        </p:spPr>
        <p:txBody>
          <a:bodyPr/>
          <a:lstStyle/>
          <a:p>
            <a:endParaRPr lang="en-US"/>
          </a:p>
        </p:txBody>
      </p:sp>
      <p:sp>
        <p:nvSpPr>
          <p:cNvPr id="20486" name="Text Box 5"/>
          <p:cNvSpPr txBox="1">
            <a:spLocks noChangeArrowheads="1"/>
          </p:cNvSpPr>
          <p:nvPr/>
        </p:nvSpPr>
        <p:spPr bwMode="auto">
          <a:xfrm>
            <a:off x="5394325" y="1614488"/>
            <a:ext cx="325438" cy="396875"/>
          </a:xfrm>
          <a:prstGeom prst="rect">
            <a:avLst/>
          </a:prstGeom>
          <a:noFill/>
          <a:ln w="9525">
            <a:noFill/>
            <a:miter lim="800000"/>
            <a:headEnd/>
            <a:tailEnd/>
          </a:ln>
        </p:spPr>
        <p:txBody>
          <a:bodyPr wrap="none">
            <a:spAutoFit/>
          </a:bodyPr>
          <a:lstStyle/>
          <a:p>
            <a:r>
              <a:rPr lang="en-US" sz="2000">
                <a:solidFill>
                  <a:schemeClr val="bg1"/>
                </a:solidFill>
              </a:rPr>
              <a:t>P</a:t>
            </a:r>
          </a:p>
        </p:txBody>
      </p:sp>
      <p:sp>
        <p:nvSpPr>
          <p:cNvPr id="20487" name="Text Box 6"/>
          <p:cNvSpPr txBox="1">
            <a:spLocks noChangeArrowheads="1"/>
          </p:cNvSpPr>
          <p:nvPr/>
        </p:nvSpPr>
        <p:spPr bwMode="auto">
          <a:xfrm>
            <a:off x="5334000" y="3581400"/>
            <a:ext cx="325438" cy="396875"/>
          </a:xfrm>
          <a:prstGeom prst="rect">
            <a:avLst/>
          </a:prstGeom>
          <a:noFill/>
          <a:ln w="9525">
            <a:noFill/>
            <a:miter lim="800000"/>
            <a:headEnd/>
            <a:tailEnd/>
          </a:ln>
        </p:spPr>
        <p:txBody>
          <a:bodyPr wrap="none">
            <a:spAutoFit/>
          </a:bodyPr>
          <a:lstStyle/>
          <a:p>
            <a:r>
              <a:rPr lang="en-US" sz="2000">
                <a:solidFill>
                  <a:schemeClr val="bg1"/>
                </a:solidFill>
              </a:rPr>
              <a:t>P</a:t>
            </a:r>
          </a:p>
        </p:txBody>
      </p:sp>
      <p:sp>
        <p:nvSpPr>
          <p:cNvPr id="20488" name="Line 4"/>
          <p:cNvSpPr>
            <a:spLocks noChangeShapeType="1"/>
          </p:cNvSpPr>
          <p:nvPr/>
        </p:nvSpPr>
        <p:spPr bwMode="auto">
          <a:xfrm>
            <a:off x="7162800" y="381000"/>
            <a:ext cx="228600" cy="0"/>
          </a:xfrm>
          <a:prstGeom prst="line">
            <a:avLst/>
          </a:prstGeom>
          <a:noFill/>
          <a:ln w="1905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4000" smtClean="0"/>
              <a:t>NP-completeness and Reducibility</a:t>
            </a:r>
            <a:r>
              <a:rPr lang="en-US" smtClean="0"/>
              <a:t> </a:t>
            </a:r>
          </a:p>
        </p:txBody>
      </p:sp>
      <p:sp>
        <p:nvSpPr>
          <p:cNvPr id="21508" name="Rectangle 3"/>
          <p:cNvSpPr>
            <a:spLocks noGrp="1" noChangeArrowheads="1"/>
          </p:cNvSpPr>
          <p:nvPr>
            <p:ph type="body" idx="1"/>
          </p:nvPr>
        </p:nvSpPr>
        <p:spPr>
          <a:xfrm>
            <a:off x="304800" y="1981200"/>
            <a:ext cx="8686800" cy="3962400"/>
          </a:xfrm>
        </p:spPr>
        <p:txBody>
          <a:bodyPr/>
          <a:lstStyle/>
          <a:p>
            <a:pPr eaLnBrk="1" hangingPunct="1">
              <a:lnSpc>
                <a:spcPct val="90000"/>
              </a:lnSpc>
            </a:pPr>
            <a:r>
              <a:rPr lang="en-US" smtClean="0"/>
              <a:t>A (class of) problem P</a:t>
            </a:r>
            <a:r>
              <a:rPr lang="en-US" baseline="-25000" smtClean="0"/>
              <a:t>1</a:t>
            </a:r>
            <a:r>
              <a:rPr lang="en-US" smtClean="0"/>
              <a:t> is </a:t>
            </a:r>
            <a:r>
              <a:rPr lang="en-US" smtClean="0">
                <a:solidFill>
                  <a:schemeClr val="accent1"/>
                </a:solidFill>
              </a:rPr>
              <a:t>poly-time reducible</a:t>
            </a:r>
            <a:r>
              <a:rPr lang="en-US" smtClean="0"/>
              <a:t> to P</a:t>
            </a:r>
            <a:r>
              <a:rPr lang="en-US" baseline="-25000" smtClean="0"/>
              <a:t>2</a:t>
            </a:r>
            <a:r>
              <a:rPr lang="en-US" smtClean="0"/>
              <a:t> , written as P</a:t>
            </a:r>
            <a:r>
              <a:rPr lang="en-US" baseline="-25000" smtClean="0"/>
              <a:t>1</a:t>
            </a:r>
            <a:r>
              <a:rPr lang="en-US" smtClean="0">
                <a:sym typeface="Symbol" pitchFamily="18" charset="2"/>
              </a:rPr>
              <a:t></a:t>
            </a:r>
            <a:r>
              <a:rPr lang="en-US" baseline="-25000" smtClean="0">
                <a:sym typeface="Symbol" pitchFamily="18" charset="2"/>
              </a:rPr>
              <a:t>p</a:t>
            </a:r>
            <a:r>
              <a:rPr lang="en-US" baseline="-25000" smtClean="0"/>
              <a:t> </a:t>
            </a:r>
            <a:r>
              <a:rPr lang="en-US" smtClean="0"/>
              <a:t>P</a:t>
            </a:r>
            <a:r>
              <a:rPr lang="en-US" baseline="-25000" smtClean="0"/>
              <a:t>2 </a:t>
            </a:r>
            <a:r>
              <a:rPr lang="en-US" smtClean="0"/>
              <a:t>if there exists a poly-time function </a:t>
            </a:r>
            <a:r>
              <a:rPr lang="en-US" i="1" smtClean="0"/>
              <a:t>f</a:t>
            </a:r>
            <a:r>
              <a:rPr lang="en-US" smtClean="0"/>
              <a:t>: P</a:t>
            </a:r>
            <a:r>
              <a:rPr lang="en-US" baseline="-25000" smtClean="0"/>
              <a:t>1</a:t>
            </a:r>
            <a:r>
              <a:rPr lang="en-US" smtClean="0"/>
              <a:t> </a:t>
            </a:r>
            <a:r>
              <a:rPr lang="en-US" smtClean="0">
                <a:sym typeface="Symbol" pitchFamily="18" charset="2"/>
              </a:rPr>
              <a:t> </a:t>
            </a:r>
            <a:r>
              <a:rPr lang="en-US" smtClean="0"/>
              <a:t>P</a:t>
            </a:r>
            <a:r>
              <a:rPr lang="en-US" baseline="-25000" smtClean="0"/>
              <a:t>2</a:t>
            </a:r>
            <a:r>
              <a:rPr lang="en-US" smtClean="0">
                <a:sym typeface="Symbol" pitchFamily="18" charset="2"/>
              </a:rPr>
              <a:t> such that for any instance of </a:t>
            </a:r>
            <a:r>
              <a:rPr lang="en-US" smtClean="0"/>
              <a:t>p</a:t>
            </a:r>
            <a:r>
              <a:rPr lang="en-US" baseline="-25000" smtClean="0"/>
              <a:t>1</a:t>
            </a:r>
            <a:r>
              <a:rPr lang="en-US" smtClean="0">
                <a:sym typeface="Symbol" pitchFamily="18" charset="2"/>
              </a:rPr>
              <a:t> </a:t>
            </a:r>
            <a:r>
              <a:rPr lang="en-US" smtClean="0"/>
              <a:t>P</a:t>
            </a:r>
            <a:r>
              <a:rPr lang="en-US" baseline="-25000" smtClean="0"/>
              <a:t>1</a:t>
            </a:r>
            <a:r>
              <a:rPr lang="en-US" smtClean="0">
                <a:sym typeface="Symbol" pitchFamily="18" charset="2"/>
              </a:rPr>
              <a:t>, </a:t>
            </a:r>
            <a:r>
              <a:rPr lang="en-US" smtClean="0"/>
              <a:t>p</a:t>
            </a:r>
            <a:r>
              <a:rPr lang="en-US" baseline="-25000" smtClean="0"/>
              <a:t>1</a:t>
            </a:r>
            <a:r>
              <a:rPr lang="en-US" smtClean="0">
                <a:sym typeface="Symbol" pitchFamily="18" charset="2"/>
              </a:rPr>
              <a:t> has “YES” answer if and only if answer to </a:t>
            </a:r>
            <a:r>
              <a:rPr lang="en-US" i="1" smtClean="0">
                <a:sym typeface="Symbol" pitchFamily="18" charset="2"/>
              </a:rPr>
              <a:t>f</a:t>
            </a:r>
            <a:r>
              <a:rPr lang="en-US" smtClean="0">
                <a:sym typeface="Symbol" pitchFamily="18" charset="2"/>
              </a:rPr>
              <a:t>(</a:t>
            </a:r>
            <a:r>
              <a:rPr lang="en-US" smtClean="0"/>
              <a:t>p</a:t>
            </a:r>
            <a:r>
              <a:rPr lang="en-US" baseline="-25000" smtClean="0"/>
              <a:t>1</a:t>
            </a:r>
            <a:r>
              <a:rPr lang="en-US" smtClean="0">
                <a:sym typeface="Symbol" pitchFamily="18" charset="2"/>
              </a:rPr>
              <a:t>) ( </a:t>
            </a:r>
            <a:r>
              <a:rPr lang="en-US" smtClean="0"/>
              <a:t>P</a:t>
            </a:r>
            <a:r>
              <a:rPr lang="en-US" baseline="-25000" smtClean="0"/>
              <a:t>2</a:t>
            </a:r>
            <a:r>
              <a:rPr lang="en-US" smtClean="0">
                <a:sym typeface="Symbol" pitchFamily="18" charset="2"/>
              </a:rPr>
              <a:t>) is also “YES”.</a:t>
            </a:r>
          </a:p>
          <a:p>
            <a:pPr eaLnBrk="1" hangingPunct="1">
              <a:lnSpc>
                <a:spcPct val="90000"/>
              </a:lnSpc>
            </a:pPr>
            <a:r>
              <a:rPr lang="en-US" i="1" smtClean="0">
                <a:sym typeface="Symbol" pitchFamily="18" charset="2"/>
              </a:rPr>
              <a:t>Theorem 34.3</a:t>
            </a:r>
            <a:r>
              <a:rPr lang="en-US" smtClean="0">
                <a:sym typeface="Symbol" pitchFamily="18" charset="2"/>
              </a:rPr>
              <a:t>: (page 985)</a:t>
            </a:r>
          </a:p>
          <a:p>
            <a:pPr lvl="1" eaLnBrk="1" hangingPunct="1">
              <a:lnSpc>
                <a:spcPct val="90000"/>
              </a:lnSpc>
            </a:pPr>
            <a:r>
              <a:rPr lang="en-US" smtClean="0">
                <a:sym typeface="Symbol" pitchFamily="18" charset="2"/>
              </a:rPr>
              <a:t>For two problems </a:t>
            </a:r>
            <a:r>
              <a:rPr lang="en-US" smtClean="0"/>
              <a:t>P</a:t>
            </a:r>
            <a:r>
              <a:rPr lang="en-US" baseline="-25000" smtClean="0"/>
              <a:t>1</a:t>
            </a:r>
            <a:r>
              <a:rPr lang="en-US" smtClean="0">
                <a:sym typeface="Symbol" pitchFamily="18" charset="2"/>
              </a:rPr>
              <a:t>,</a:t>
            </a:r>
            <a:r>
              <a:rPr lang="en-US" baseline="-25000" smtClean="0"/>
              <a:t> </a:t>
            </a:r>
            <a:r>
              <a:rPr lang="en-US" smtClean="0"/>
              <a:t>P</a:t>
            </a:r>
            <a:r>
              <a:rPr lang="en-US" baseline="-25000" smtClean="0"/>
              <a:t>2</a:t>
            </a:r>
            <a:r>
              <a:rPr lang="en-US" smtClean="0"/>
              <a:t>,</a:t>
            </a:r>
            <a:r>
              <a:rPr lang="en-US" baseline="-25000" smtClean="0"/>
              <a:t> </a:t>
            </a:r>
            <a:r>
              <a:rPr lang="en-US" smtClean="0"/>
              <a:t>if</a:t>
            </a:r>
            <a:r>
              <a:rPr lang="en-US" smtClean="0">
                <a:sym typeface="Symbol" pitchFamily="18" charset="2"/>
              </a:rPr>
              <a:t> </a:t>
            </a:r>
            <a:r>
              <a:rPr lang="en-US" smtClean="0"/>
              <a:t>P</a:t>
            </a:r>
            <a:r>
              <a:rPr lang="en-US" baseline="-25000" smtClean="0"/>
              <a:t>1</a:t>
            </a:r>
            <a:r>
              <a:rPr lang="en-US" smtClean="0">
                <a:sym typeface="Symbol" pitchFamily="18" charset="2"/>
              </a:rPr>
              <a:t></a:t>
            </a:r>
            <a:r>
              <a:rPr lang="en-US" baseline="-25000" smtClean="0">
                <a:sym typeface="Symbol" pitchFamily="18" charset="2"/>
              </a:rPr>
              <a:t>p</a:t>
            </a:r>
            <a:r>
              <a:rPr lang="en-US" baseline="-25000" smtClean="0"/>
              <a:t> </a:t>
            </a:r>
            <a:r>
              <a:rPr lang="en-US" smtClean="0"/>
              <a:t>P</a:t>
            </a:r>
            <a:r>
              <a:rPr lang="en-US" baseline="-25000" smtClean="0"/>
              <a:t>2</a:t>
            </a:r>
            <a:r>
              <a:rPr lang="en-US" smtClean="0"/>
              <a:t> then P</a:t>
            </a:r>
            <a:r>
              <a:rPr lang="en-US" baseline="-25000" smtClean="0"/>
              <a:t>2</a:t>
            </a:r>
            <a:r>
              <a:rPr lang="en-US" smtClean="0">
                <a:sym typeface="Symbol" pitchFamily="18" charset="2"/>
              </a:rPr>
              <a:t>  P implies </a:t>
            </a:r>
            <a:r>
              <a:rPr lang="en-US" smtClean="0"/>
              <a:t>P</a:t>
            </a:r>
            <a:r>
              <a:rPr lang="en-US" baseline="-25000" smtClean="0"/>
              <a:t>1</a:t>
            </a:r>
            <a:r>
              <a:rPr lang="en-US" smtClean="0">
                <a:sym typeface="Symbol" pitchFamily="18" charset="2"/>
              </a:rPr>
              <a:t>  P.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0" y="-76200"/>
            <a:ext cx="7772400" cy="1143000"/>
          </a:xfrm>
        </p:spPr>
        <p:txBody>
          <a:bodyPr/>
          <a:lstStyle/>
          <a:p>
            <a:pPr eaLnBrk="1" hangingPunct="1"/>
            <a:r>
              <a:rPr lang="en-US" sz="3200" dirty="0" smtClean="0"/>
              <a:t>NP-completeness and Reducibility (cont.)</a:t>
            </a:r>
          </a:p>
        </p:txBody>
      </p:sp>
      <p:sp>
        <p:nvSpPr>
          <p:cNvPr id="22532" name="Rectangle 3"/>
          <p:cNvSpPr>
            <a:spLocks noGrp="1" noChangeArrowheads="1"/>
          </p:cNvSpPr>
          <p:nvPr>
            <p:ph type="body" idx="1"/>
          </p:nvPr>
        </p:nvSpPr>
        <p:spPr>
          <a:xfrm>
            <a:off x="685800" y="1600200"/>
            <a:ext cx="7772400" cy="4114800"/>
          </a:xfrm>
        </p:spPr>
        <p:txBody>
          <a:bodyPr/>
          <a:lstStyle/>
          <a:p>
            <a:pPr marL="609600" indent="-609600" eaLnBrk="1" hangingPunct="1">
              <a:lnSpc>
                <a:spcPct val="90000"/>
              </a:lnSpc>
            </a:pPr>
            <a:r>
              <a:rPr lang="en-US" sz="2800" smtClean="0"/>
              <a:t>A problem p</a:t>
            </a:r>
            <a:r>
              <a:rPr lang="en-US" sz="2800" smtClean="0">
                <a:sym typeface="Symbol" pitchFamily="18" charset="2"/>
              </a:rPr>
              <a:t> is </a:t>
            </a:r>
            <a:r>
              <a:rPr lang="en-US" sz="2800" smtClean="0">
                <a:solidFill>
                  <a:schemeClr val="accent1"/>
                </a:solidFill>
                <a:sym typeface="Symbol" pitchFamily="18" charset="2"/>
              </a:rPr>
              <a:t>NP-complete</a:t>
            </a:r>
            <a:r>
              <a:rPr lang="en-US" sz="2800" smtClean="0">
                <a:sym typeface="Symbol" pitchFamily="18" charset="2"/>
              </a:rPr>
              <a:t> if </a:t>
            </a:r>
          </a:p>
          <a:p>
            <a:pPr marL="990600" lvl="1" indent="-533400" eaLnBrk="1" hangingPunct="1">
              <a:lnSpc>
                <a:spcPct val="90000"/>
              </a:lnSpc>
              <a:buFontTx/>
              <a:buAutoNum type="arabicPeriod"/>
            </a:pPr>
            <a:r>
              <a:rPr lang="en-US" sz="2400" smtClean="0">
                <a:sym typeface="Symbol" pitchFamily="18" charset="2"/>
              </a:rPr>
              <a:t>p  NP and</a:t>
            </a:r>
          </a:p>
          <a:p>
            <a:pPr marL="990600" lvl="1" indent="-533400" eaLnBrk="1" hangingPunct="1">
              <a:lnSpc>
                <a:spcPct val="90000"/>
              </a:lnSpc>
              <a:buFontTx/>
              <a:buAutoNum type="arabicPeriod"/>
            </a:pPr>
            <a:r>
              <a:rPr lang="en-US" sz="2400" smtClean="0"/>
              <a:t>p</a:t>
            </a:r>
            <a:r>
              <a:rPr lang="en-US" sz="2400" smtClean="0">
                <a:cs typeface="Times New Roman" pitchFamily="18" charset="0"/>
                <a:sym typeface="Symbol" pitchFamily="18" charset="2"/>
              </a:rPr>
              <a:t>'</a:t>
            </a:r>
            <a:r>
              <a:rPr lang="en-US" sz="2400" smtClean="0">
                <a:sym typeface="Symbol" pitchFamily="18" charset="2"/>
              </a:rPr>
              <a:t></a:t>
            </a:r>
            <a:r>
              <a:rPr lang="en-US" sz="2400" baseline="-25000" smtClean="0">
                <a:sym typeface="Symbol" pitchFamily="18" charset="2"/>
              </a:rPr>
              <a:t>p</a:t>
            </a:r>
            <a:r>
              <a:rPr lang="en-US" sz="2400" baseline="-25000" smtClean="0"/>
              <a:t> </a:t>
            </a:r>
            <a:r>
              <a:rPr lang="en-US" sz="2400" smtClean="0"/>
              <a:t>p</a:t>
            </a:r>
            <a:r>
              <a:rPr lang="en-US" sz="2400" baseline="-25000" smtClean="0"/>
              <a:t> </a:t>
            </a:r>
            <a:r>
              <a:rPr lang="en-US" sz="2400" smtClean="0">
                <a:sym typeface="Symbol" pitchFamily="18" charset="2"/>
              </a:rPr>
              <a:t>for every p</a:t>
            </a:r>
            <a:r>
              <a:rPr lang="en-US" sz="2400" smtClean="0">
                <a:cs typeface="Times New Roman" pitchFamily="18" charset="0"/>
                <a:sym typeface="Symbol" pitchFamily="18" charset="2"/>
              </a:rPr>
              <a:t>'</a:t>
            </a:r>
            <a:r>
              <a:rPr lang="en-US" sz="2400" smtClean="0">
                <a:sym typeface="Symbol" pitchFamily="18" charset="2"/>
              </a:rPr>
              <a:t>  NP.</a:t>
            </a:r>
          </a:p>
          <a:p>
            <a:pPr marL="990600" lvl="1" indent="-533400" eaLnBrk="1" hangingPunct="1">
              <a:lnSpc>
                <a:spcPct val="90000"/>
              </a:lnSpc>
              <a:buFontTx/>
              <a:buNone/>
            </a:pPr>
            <a:r>
              <a:rPr lang="en-US" sz="2400" smtClean="0">
                <a:sym typeface="Symbol" pitchFamily="18" charset="2"/>
              </a:rPr>
              <a:t>(if p satisfies 2, then p is said </a:t>
            </a:r>
            <a:r>
              <a:rPr lang="en-US" sz="2400" smtClean="0">
                <a:solidFill>
                  <a:schemeClr val="accent1"/>
                </a:solidFill>
                <a:sym typeface="Symbol" pitchFamily="18" charset="2"/>
              </a:rPr>
              <a:t>NP-hard</a:t>
            </a:r>
            <a:r>
              <a:rPr lang="en-US" sz="2400" smtClean="0">
                <a:sym typeface="Symbol" pitchFamily="18" charset="2"/>
              </a:rPr>
              <a:t>.)</a:t>
            </a:r>
          </a:p>
          <a:p>
            <a:pPr marL="609600" indent="-609600" eaLnBrk="1" hangingPunct="1">
              <a:lnSpc>
                <a:spcPct val="90000"/>
              </a:lnSpc>
              <a:buFontTx/>
              <a:buNone/>
            </a:pPr>
            <a:r>
              <a:rPr lang="en-US" sz="2800" i="1" smtClean="0">
                <a:sym typeface="Symbol" pitchFamily="18" charset="2"/>
              </a:rPr>
              <a:t>Theorem 34.4</a:t>
            </a:r>
            <a:r>
              <a:rPr lang="en-US" sz="2800" smtClean="0">
                <a:sym typeface="Symbol" pitchFamily="18" charset="2"/>
              </a:rPr>
              <a:t> (page 986)</a:t>
            </a:r>
          </a:p>
          <a:p>
            <a:pPr marL="609600" indent="-609600" eaLnBrk="1" hangingPunct="1">
              <a:lnSpc>
                <a:spcPct val="90000"/>
              </a:lnSpc>
              <a:buFontTx/>
              <a:buNone/>
            </a:pPr>
            <a:r>
              <a:rPr lang="en-US" sz="2800" smtClean="0">
                <a:sym typeface="Symbol" pitchFamily="18" charset="2"/>
              </a:rPr>
              <a:t>	if any NP-compete problem is poly-time solvable, then P=NP. Or say: if any problem in NP is not poly-time solvable, then no NP-complete problem is poly-time solvable.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6200" y="76200"/>
            <a:ext cx="7772400" cy="1143000"/>
          </a:xfrm>
        </p:spPr>
        <p:txBody>
          <a:bodyPr>
            <a:normAutofit fontScale="90000"/>
          </a:bodyPr>
          <a:lstStyle/>
          <a:p>
            <a:pPr eaLnBrk="1" hangingPunct="1"/>
            <a:r>
              <a:rPr lang="en-US" sz="3600" dirty="0" smtClean="0"/>
              <a:t>First NP-complete problem—Circuit </a:t>
            </a:r>
            <a:r>
              <a:rPr lang="en-US" sz="3600" dirty="0" err="1" smtClean="0"/>
              <a:t>Satisfiability</a:t>
            </a:r>
            <a:r>
              <a:rPr lang="en-US" sz="3600" dirty="0" smtClean="0"/>
              <a:t> (problem definition)</a:t>
            </a:r>
          </a:p>
        </p:txBody>
      </p:sp>
      <p:sp>
        <p:nvSpPr>
          <p:cNvPr id="23556" name="Rectangle 3"/>
          <p:cNvSpPr>
            <a:spLocks noGrp="1" noChangeArrowheads="1"/>
          </p:cNvSpPr>
          <p:nvPr>
            <p:ph type="body" idx="1"/>
          </p:nvPr>
        </p:nvSpPr>
        <p:spPr>
          <a:xfrm>
            <a:off x="685800" y="1676400"/>
            <a:ext cx="8458200" cy="4114800"/>
          </a:xfrm>
        </p:spPr>
        <p:txBody>
          <a:bodyPr/>
          <a:lstStyle/>
          <a:p>
            <a:pPr eaLnBrk="1" hangingPunct="1">
              <a:lnSpc>
                <a:spcPct val="90000"/>
              </a:lnSpc>
            </a:pPr>
            <a:r>
              <a:rPr lang="en-US" sz="2800" smtClean="0"/>
              <a:t>Boolean combinational circuit</a:t>
            </a:r>
          </a:p>
          <a:p>
            <a:pPr lvl="1" eaLnBrk="1" hangingPunct="1">
              <a:lnSpc>
                <a:spcPct val="90000"/>
              </a:lnSpc>
            </a:pPr>
            <a:r>
              <a:rPr lang="en-US" sz="2400" smtClean="0"/>
              <a:t>Boolean combinational elements, wired together</a:t>
            </a:r>
          </a:p>
          <a:p>
            <a:pPr lvl="1" eaLnBrk="1" hangingPunct="1">
              <a:lnSpc>
                <a:spcPct val="90000"/>
              </a:lnSpc>
            </a:pPr>
            <a:r>
              <a:rPr lang="en-US" sz="2400" smtClean="0"/>
              <a:t>Each element, inputs and outputs (binary)</a:t>
            </a:r>
          </a:p>
          <a:p>
            <a:pPr lvl="1" eaLnBrk="1" hangingPunct="1">
              <a:lnSpc>
                <a:spcPct val="90000"/>
              </a:lnSpc>
            </a:pPr>
            <a:r>
              <a:rPr lang="en-US" sz="2400" smtClean="0"/>
              <a:t>Limit the number of outputs to 1.</a:t>
            </a:r>
          </a:p>
          <a:p>
            <a:pPr lvl="1" eaLnBrk="1" hangingPunct="1">
              <a:lnSpc>
                <a:spcPct val="90000"/>
              </a:lnSpc>
            </a:pPr>
            <a:r>
              <a:rPr lang="en-US" sz="2400" smtClean="0"/>
              <a:t>Called </a:t>
            </a:r>
            <a:r>
              <a:rPr lang="en-US" sz="2400" i="1" smtClean="0">
                <a:solidFill>
                  <a:schemeClr val="accent1"/>
                </a:solidFill>
              </a:rPr>
              <a:t>logic gates</a:t>
            </a:r>
            <a:r>
              <a:rPr lang="en-US" sz="2400" smtClean="0"/>
              <a:t>: NOT gate, AND gate, OR gate.</a:t>
            </a:r>
          </a:p>
          <a:p>
            <a:pPr lvl="1" eaLnBrk="1" hangingPunct="1">
              <a:lnSpc>
                <a:spcPct val="90000"/>
              </a:lnSpc>
            </a:pPr>
            <a:r>
              <a:rPr lang="en-US" sz="2400" i="1" smtClean="0">
                <a:solidFill>
                  <a:schemeClr val="accent1"/>
                </a:solidFill>
              </a:rPr>
              <a:t>true table</a:t>
            </a:r>
            <a:r>
              <a:rPr lang="en-US" sz="2400" smtClean="0"/>
              <a:t>:</a:t>
            </a:r>
            <a:r>
              <a:rPr lang="en-US" sz="2400" i="1" smtClean="0">
                <a:solidFill>
                  <a:schemeClr val="accent1"/>
                </a:solidFill>
              </a:rPr>
              <a:t> </a:t>
            </a:r>
            <a:r>
              <a:rPr lang="en-US" sz="2400" smtClean="0"/>
              <a:t>giving the outputs for each setting of inputs</a:t>
            </a:r>
          </a:p>
          <a:p>
            <a:pPr lvl="1" eaLnBrk="1" hangingPunct="1">
              <a:lnSpc>
                <a:spcPct val="90000"/>
              </a:lnSpc>
            </a:pPr>
            <a:r>
              <a:rPr lang="en-US" sz="2400" smtClean="0">
                <a:solidFill>
                  <a:schemeClr val="accent1"/>
                </a:solidFill>
              </a:rPr>
              <a:t>true assignment</a:t>
            </a:r>
            <a:r>
              <a:rPr lang="en-US" sz="2400" smtClean="0"/>
              <a:t>: a set of boolean inputs</a:t>
            </a:r>
            <a:r>
              <a:rPr lang="en-US" sz="2400" smtClean="0">
                <a:solidFill>
                  <a:schemeClr val="accent1"/>
                </a:solidFill>
              </a:rPr>
              <a:t>.</a:t>
            </a:r>
          </a:p>
          <a:p>
            <a:pPr lvl="1" eaLnBrk="1" hangingPunct="1">
              <a:lnSpc>
                <a:spcPct val="90000"/>
              </a:lnSpc>
            </a:pPr>
            <a:r>
              <a:rPr lang="en-US" sz="2400" smtClean="0">
                <a:solidFill>
                  <a:schemeClr val="accent1"/>
                </a:solidFill>
              </a:rPr>
              <a:t>satisfying assignment: </a:t>
            </a:r>
            <a:r>
              <a:rPr lang="en-US" sz="2400" smtClean="0"/>
              <a:t>a true assignment causing the output to be 1.</a:t>
            </a:r>
          </a:p>
          <a:p>
            <a:pPr lvl="1" eaLnBrk="1" hangingPunct="1">
              <a:lnSpc>
                <a:spcPct val="90000"/>
              </a:lnSpc>
            </a:pPr>
            <a:r>
              <a:rPr lang="en-US" sz="2400" smtClean="0"/>
              <a:t>A circuit is </a:t>
            </a:r>
            <a:r>
              <a:rPr lang="en-US" sz="2400" smtClean="0">
                <a:solidFill>
                  <a:schemeClr val="accent1"/>
                </a:solidFill>
              </a:rPr>
              <a:t>satisfiable</a:t>
            </a:r>
            <a:r>
              <a:rPr lang="en-US" sz="2400" smtClean="0"/>
              <a:t> if it has a satisfying assignment.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600" smtClean="0"/>
              <a:t>Circuit Satisfiability Problem: definition</a:t>
            </a:r>
          </a:p>
        </p:txBody>
      </p:sp>
      <p:sp>
        <p:nvSpPr>
          <p:cNvPr id="24580" name="Rectangle 3"/>
          <p:cNvSpPr>
            <a:spLocks noGrp="1" noChangeArrowheads="1"/>
          </p:cNvSpPr>
          <p:nvPr>
            <p:ph type="body" idx="1"/>
          </p:nvPr>
        </p:nvSpPr>
        <p:spPr/>
        <p:txBody>
          <a:bodyPr/>
          <a:lstStyle/>
          <a:p>
            <a:pPr eaLnBrk="1" hangingPunct="1">
              <a:lnSpc>
                <a:spcPct val="90000"/>
              </a:lnSpc>
            </a:pPr>
            <a:r>
              <a:rPr lang="en-US" sz="2800" smtClean="0"/>
              <a:t>Circuit satisfying problem: given a boolean combinational circuit composed of AND, OR, and NOT, is it stisfiable?</a:t>
            </a:r>
          </a:p>
          <a:p>
            <a:pPr eaLnBrk="1" hangingPunct="1">
              <a:lnSpc>
                <a:spcPct val="90000"/>
              </a:lnSpc>
            </a:pPr>
            <a:r>
              <a:rPr lang="en-US" sz="2800" smtClean="0"/>
              <a:t>CIRCUIT-SAT={&lt;C&gt;: C is a satisfiable boolean circuit}</a:t>
            </a:r>
          </a:p>
          <a:p>
            <a:pPr eaLnBrk="1" hangingPunct="1">
              <a:lnSpc>
                <a:spcPct val="90000"/>
              </a:lnSpc>
            </a:pPr>
            <a:r>
              <a:rPr lang="en-US" sz="2800" smtClean="0"/>
              <a:t>Implication: in the area of computer-aided hardware optimization, if a subcircuit always produces 0, then the subcircuit can be replaced by a simpler subcircuit that omits all gates and just output a 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152400" y="533400"/>
            <a:ext cx="9144000" cy="579438"/>
          </a:xfrm>
          <a:prstGeom prst="rect">
            <a:avLst/>
          </a:prstGeom>
          <a:noFill/>
          <a:ln w="9525">
            <a:noFill/>
            <a:miter lim="800000"/>
            <a:headEnd/>
            <a:tailEnd/>
          </a:ln>
        </p:spPr>
        <p:txBody>
          <a:bodyPr>
            <a:spAutoFit/>
          </a:bodyPr>
          <a:lstStyle/>
          <a:p>
            <a:pPr eaLnBrk="0" hangingPunct="0"/>
            <a:r>
              <a:rPr lang="en-US" sz="3200">
                <a:solidFill>
                  <a:schemeClr val="tx2"/>
                </a:solidFill>
              </a:rPr>
              <a:t>Two instances of circuit satisfiability problems</a:t>
            </a:r>
          </a:p>
        </p:txBody>
      </p:sp>
      <p:pic>
        <p:nvPicPr>
          <p:cNvPr id="25604" name="Picture 3" descr="fig34-8"/>
          <p:cNvPicPr>
            <a:picLocks noChangeAspect="1" noChangeArrowheads="1"/>
          </p:cNvPicPr>
          <p:nvPr/>
        </p:nvPicPr>
        <p:blipFill>
          <a:blip r:embed="rId2" cstate="print"/>
          <a:srcRect/>
          <a:stretch>
            <a:fillRect/>
          </a:stretch>
        </p:blipFill>
        <p:spPr bwMode="auto">
          <a:xfrm>
            <a:off x="228600" y="1343025"/>
            <a:ext cx="8610600" cy="420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381000"/>
            <a:ext cx="7772400" cy="1143000"/>
          </a:xfrm>
        </p:spPr>
        <p:txBody>
          <a:bodyPr/>
          <a:lstStyle/>
          <a:p>
            <a:pPr eaLnBrk="1" hangingPunct="1"/>
            <a:r>
              <a:rPr lang="en-US" sz="4000" smtClean="0"/>
              <a:t>Solving circuit-satisfiability problem</a:t>
            </a:r>
          </a:p>
        </p:txBody>
      </p:sp>
      <p:sp>
        <p:nvSpPr>
          <p:cNvPr id="26628" name="Rectangle 3"/>
          <p:cNvSpPr>
            <a:spLocks noGrp="1" noChangeArrowheads="1"/>
          </p:cNvSpPr>
          <p:nvPr>
            <p:ph type="body" idx="1"/>
          </p:nvPr>
        </p:nvSpPr>
        <p:spPr>
          <a:xfrm>
            <a:off x="685800" y="1447800"/>
            <a:ext cx="7772400" cy="4114800"/>
          </a:xfrm>
        </p:spPr>
        <p:txBody>
          <a:bodyPr/>
          <a:lstStyle/>
          <a:p>
            <a:pPr eaLnBrk="1" hangingPunct="1"/>
            <a:r>
              <a:rPr lang="en-US" smtClean="0"/>
              <a:t>Intuitive solution: </a:t>
            </a:r>
          </a:p>
          <a:p>
            <a:pPr lvl="1" eaLnBrk="1" hangingPunct="1"/>
            <a:r>
              <a:rPr lang="en-US" smtClean="0"/>
              <a:t>for each possible assignment, check whether it generates 1.</a:t>
            </a:r>
          </a:p>
          <a:p>
            <a:pPr lvl="1" eaLnBrk="1" hangingPunct="1"/>
            <a:r>
              <a:rPr lang="en-US" smtClean="0"/>
              <a:t>suppose the number of inputs is </a:t>
            </a:r>
            <a:r>
              <a:rPr lang="en-US" i="1" smtClean="0"/>
              <a:t>k</a:t>
            </a:r>
            <a:r>
              <a:rPr lang="en-US" smtClean="0"/>
              <a:t>, then the total possible assignments are 2</a:t>
            </a:r>
            <a:r>
              <a:rPr lang="en-US" i="1" baseline="30000" smtClean="0"/>
              <a:t>k</a:t>
            </a:r>
            <a:r>
              <a:rPr lang="en-US" smtClean="0"/>
              <a:t>.  So the running time is </a:t>
            </a:r>
            <a:r>
              <a:rPr lang="en-US" smtClean="0">
                <a:sym typeface="Symbol" pitchFamily="18" charset="2"/>
              </a:rPr>
              <a:t></a:t>
            </a:r>
            <a:r>
              <a:rPr lang="en-US" smtClean="0"/>
              <a:t>(2</a:t>
            </a:r>
            <a:r>
              <a:rPr lang="en-US" i="1" baseline="30000" smtClean="0"/>
              <a:t>k</a:t>
            </a:r>
            <a:r>
              <a:rPr lang="en-US" smtClean="0"/>
              <a:t>). When the size of the problem is </a:t>
            </a:r>
            <a:r>
              <a:rPr lang="en-US" smtClean="0">
                <a:sym typeface="Symbol" pitchFamily="18" charset="2"/>
              </a:rPr>
              <a:t></a:t>
            </a:r>
            <a:r>
              <a:rPr lang="en-US" smtClean="0"/>
              <a:t>(</a:t>
            </a:r>
            <a:r>
              <a:rPr lang="en-US" i="1" smtClean="0"/>
              <a:t>k</a:t>
            </a:r>
            <a:r>
              <a:rPr lang="en-US" smtClean="0"/>
              <a:t>), then the running time is not poly.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304800"/>
            <a:ext cx="7772400" cy="1143000"/>
          </a:xfrm>
        </p:spPr>
        <p:txBody>
          <a:bodyPr>
            <a:normAutofit fontScale="90000"/>
          </a:bodyPr>
          <a:lstStyle/>
          <a:p>
            <a:pPr eaLnBrk="1" hangingPunct="1"/>
            <a:r>
              <a:rPr lang="en-US" smtClean="0"/>
              <a:t>Circuit-satisfiability problem is NP-complete</a:t>
            </a:r>
          </a:p>
        </p:txBody>
      </p:sp>
      <p:sp>
        <p:nvSpPr>
          <p:cNvPr id="27652" name="Rectangle 3"/>
          <p:cNvSpPr>
            <a:spLocks noGrp="1" noChangeArrowheads="1"/>
          </p:cNvSpPr>
          <p:nvPr>
            <p:ph type="body" idx="1"/>
          </p:nvPr>
        </p:nvSpPr>
        <p:spPr>
          <a:xfrm>
            <a:off x="685800" y="1905000"/>
            <a:ext cx="8077200" cy="4191000"/>
          </a:xfrm>
        </p:spPr>
        <p:txBody>
          <a:bodyPr/>
          <a:lstStyle/>
          <a:p>
            <a:pPr eaLnBrk="1" hangingPunct="1">
              <a:lnSpc>
                <a:spcPct val="90000"/>
              </a:lnSpc>
            </a:pPr>
            <a:r>
              <a:rPr lang="en-US" sz="2400" i="1" smtClean="0"/>
              <a:t>Lemma 34.5</a:t>
            </a:r>
            <a:r>
              <a:rPr lang="en-US" sz="2400" smtClean="0"/>
              <a:t>:(page 990)</a:t>
            </a:r>
          </a:p>
          <a:p>
            <a:pPr lvl="1" eaLnBrk="1" hangingPunct="1">
              <a:lnSpc>
                <a:spcPct val="90000"/>
              </a:lnSpc>
            </a:pPr>
            <a:r>
              <a:rPr lang="en-US" sz="2000" smtClean="0"/>
              <a:t>CIRCUIT-SAT belongs to NP.</a:t>
            </a:r>
          </a:p>
          <a:p>
            <a:pPr eaLnBrk="1" hangingPunct="1">
              <a:lnSpc>
                <a:spcPct val="90000"/>
              </a:lnSpc>
            </a:pPr>
            <a:r>
              <a:rPr lang="en-US" sz="2400" smtClean="0"/>
              <a:t>Proof: CIRCUIT-SAT is poly-time verifiable.</a:t>
            </a:r>
          </a:p>
          <a:p>
            <a:pPr lvl="1" eaLnBrk="1" hangingPunct="1">
              <a:lnSpc>
                <a:spcPct val="90000"/>
              </a:lnSpc>
            </a:pPr>
            <a:r>
              <a:rPr lang="en-US" sz="2000" smtClean="0"/>
              <a:t>Given (an encoding of) a CIRCUIT-SAT problem C and a certificate, which is an assignment of boolean values to (all) wires in C.</a:t>
            </a:r>
          </a:p>
          <a:p>
            <a:pPr lvl="1" eaLnBrk="1" hangingPunct="1">
              <a:lnSpc>
                <a:spcPct val="90000"/>
              </a:lnSpc>
            </a:pPr>
            <a:r>
              <a:rPr lang="en-US" sz="2000" smtClean="0"/>
              <a:t>The algorithm is constructed as follows:  just checks each gates and then the output wire of C: </a:t>
            </a:r>
          </a:p>
          <a:p>
            <a:pPr lvl="2" eaLnBrk="1" hangingPunct="1">
              <a:lnSpc>
                <a:spcPct val="90000"/>
              </a:lnSpc>
            </a:pPr>
            <a:r>
              <a:rPr lang="en-US" sz="1800" smtClean="0"/>
              <a:t>If for every gate, the computed output value matches the value of the output wire given in the certificate and  the output of the whole circuit is 1, then the algorithm outputs 1, otherwise 0.</a:t>
            </a:r>
          </a:p>
          <a:p>
            <a:pPr lvl="2" eaLnBrk="1" hangingPunct="1">
              <a:lnSpc>
                <a:spcPct val="90000"/>
              </a:lnSpc>
            </a:pPr>
            <a:r>
              <a:rPr lang="en-US" sz="1800" smtClean="0"/>
              <a:t>The algorithm is executed in poly time (even linear time). </a:t>
            </a:r>
          </a:p>
          <a:p>
            <a:pPr eaLnBrk="1" hangingPunct="1">
              <a:lnSpc>
                <a:spcPct val="90000"/>
              </a:lnSpc>
            </a:pPr>
            <a:r>
              <a:rPr lang="en-US" sz="2400" smtClean="0"/>
              <a:t>An alternative certificate: a true assignment to the inputs.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eaLnBrk="1" hangingPunct="1"/>
            <a:r>
              <a:rPr lang="en-US" smtClean="0"/>
              <a:t>Circuit-satisfiability problem is NP-complete (cont.)</a:t>
            </a:r>
          </a:p>
        </p:txBody>
      </p:sp>
      <p:sp>
        <p:nvSpPr>
          <p:cNvPr id="28676" name="Rectangle 3"/>
          <p:cNvSpPr>
            <a:spLocks noGrp="1" noChangeArrowheads="1"/>
          </p:cNvSpPr>
          <p:nvPr>
            <p:ph type="body" idx="1"/>
          </p:nvPr>
        </p:nvSpPr>
        <p:spPr>
          <a:xfrm>
            <a:off x="228600" y="2057400"/>
            <a:ext cx="8458200" cy="4038600"/>
          </a:xfrm>
        </p:spPr>
        <p:txBody>
          <a:bodyPr/>
          <a:lstStyle/>
          <a:p>
            <a:pPr eaLnBrk="1" hangingPunct="1"/>
            <a:r>
              <a:rPr lang="en-US" i="1" smtClean="0"/>
              <a:t>Lemma 34.6:</a:t>
            </a:r>
            <a:r>
              <a:rPr lang="en-US" smtClean="0"/>
              <a:t> (page 991)</a:t>
            </a:r>
          </a:p>
          <a:p>
            <a:pPr lvl="1" eaLnBrk="1" hangingPunct="1"/>
            <a:r>
              <a:rPr lang="en-US" smtClean="0"/>
              <a:t>CIRCUIT-SAT is NP-hard.</a:t>
            </a:r>
          </a:p>
          <a:p>
            <a:pPr eaLnBrk="1" hangingPunct="1"/>
            <a:r>
              <a:rPr lang="en-US" smtClean="0"/>
              <a:t>Proof: Suppose X is </a:t>
            </a:r>
            <a:r>
              <a:rPr lang="en-US" i="1" smtClean="0"/>
              <a:t>any problem</a:t>
            </a:r>
            <a:r>
              <a:rPr lang="en-US" smtClean="0"/>
              <a:t> in NP</a:t>
            </a:r>
          </a:p>
          <a:p>
            <a:pPr lvl="1" eaLnBrk="1" hangingPunct="1"/>
            <a:r>
              <a:rPr lang="en-US" smtClean="0"/>
              <a:t>construct a poly-time algorithm </a:t>
            </a:r>
            <a:r>
              <a:rPr lang="en-US" i="1" smtClean="0"/>
              <a:t>F</a:t>
            </a:r>
            <a:r>
              <a:rPr lang="en-US" smtClean="0"/>
              <a:t> maps every problem instance </a:t>
            </a:r>
            <a:r>
              <a:rPr lang="en-US" i="1" smtClean="0"/>
              <a:t>x</a:t>
            </a:r>
            <a:r>
              <a:rPr lang="en-US" smtClean="0"/>
              <a:t> in X to a circuit C=</a:t>
            </a:r>
            <a:r>
              <a:rPr lang="en-US" i="1" smtClean="0"/>
              <a:t>f</a:t>
            </a:r>
            <a:r>
              <a:rPr lang="en-US" smtClean="0"/>
              <a:t>(</a:t>
            </a:r>
            <a:r>
              <a:rPr lang="en-US" i="1" smtClean="0"/>
              <a:t>x</a:t>
            </a:r>
            <a:r>
              <a:rPr lang="en-US" smtClean="0"/>
              <a:t>) such that the answer to </a:t>
            </a:r>
            <a:r>
              <a:rPr lang="en-US" i="1" smtClean="0"/>
              <a:t>x</a:t>
            </a:r>
            <a:r>
              <a:rPr lang="en-US" smtClean="0">
                <a:sym typeface="Symbol" pitchFamily="18" charset="2"/>
              </a:rPr>
              <a:t> is YES if and only if CCIRCUIT-SAT (is satisfiable).</a:t>
            </a:r>
          </a:p>
          <a:p>
            <a:pPr lvl="1" eaLnBrk="1" hangingPunct="1"/>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2000" y="304800"/>
            <a:ext cx="7772400" cy="1143000"/>
          </a:xfrm>
        </p:spPr>
        <p:txBody>
          <a:bodyPr/>
          <a:lstStyle/>
          <a:p>
            <a:pPr eaLnBrk="1" hangingPunct="1"/>
            <a:r>
              <a:rPr lang="en-US" sz="2800" smtClean="0"/>
              <a:t>Circuit-satisfiability problem is NP-hard (cont.)</a:t>
            </a:r>
          </a:p>
        </p:txBody>
      </p:sp>
      <p:sp>
        <p:nvSpPr>
          <p:cNvPr id="29700" name="Rectangle 3"/>
          <p:cNvSpPr>
            <a:spLocks noGrp="1" noChangeArrowheads="1"/>
          </p:cNvSpPr>
          <p:nvPr>
            <p:ph type="body" idx="1"/>
          </p:nvPr>
        </p:nvSpPr>
        <p:spPr>
          <a:xfrm>
            <a:off x="762000" y="1295400"/>
            <a:ext cx="8001000" cy="5029200"/>
          </a:xfrm>
        </p:spPr>
        <p:txBody>
          <a:bodyPr/>
          <a:lstStyle/>
          <a:p>
            <a:pPr eaLnBrk="1" hangingPunct="1"/>
            <a:r>
              <a:rPr lang="en-US" smtClean="0">
                <a:sym typeface="Symbol" pitchFamily="18" charset="2"/>
              </a:rPr>
              <a:t>Since </a:t>
            </a:r>
            <a:r>
              <a:rPr lang="en-US" smtClean="0"/>
              <a:t> X</a:t>
            </a:r>
            <a:r>
              <a:rPr lang="en-US" smtClean="0">
                <a:sym typeface="Symbol" pitchFamily="18" charset="2"/>
              </a:rPr>
              <a:t>NP, there is a poly-time algorithm </a:t>
            </a:r>
            <a:r>
              <a:rPr lang="en-US" i="1" smtClean="0">
                <a:sym typeface="Symbol" pitchFamily="18" charset="2"/>
              </a:rPr>
              <a:t>A</a:t>
            </a:r>
            <a:r>
              <a:rPr lang="en-US" smtClean="0">
                <a:sym typeface="Symbol" pitchFamily="18" charset="2"/>
              </a:rPr>
              <a:t> which verifies X.</a:t>
            </a:r>
          </a:p>
          <a:p>
            <a:pPr eaLnBrk="1" hangingPunct="1"/>
            <a:r>
              <a:rPr lang="en-US" smtClean="0">
                <a:sym typeface="Symbol" pitchFamily="18" charset="2"/>
              </a:rPr>
              <a:t>Suppose the input length is </a:t>
            </a:r>
            <a:r>
              <a:rPr lang="en-US" i="1" smtClean="0">
                <a:sym typeface="Symbol" pitchFamily="18" charset="2"/>
              </a:rPr>
              <a:t>n</a:t>
            </a:r>
            <a:r>
              <a:rPr lang="en-US" smtClean="0">
                <a:sym typeface="Symbol" pitchFamily="18" charset="2"/>
              </a:rPr>
              <a:t> and Let </a:t>
            </a:r>
            <a:r>
              <a:rPr lang="en-US" i="1" smtClean="0">
                <a:sym typeface="Symbol" pitchFamily="18" charset="2"/>
              </a:rPr>
              <a:t>T</a:t>
            </a:r>
            <a:r>
              <a:rPr lang="en-US" smtClean="0">
                <a:sym typeface="Symbol" pitchFamily="18" charset="2"/>
              </a:rPr>
              <a:t>(</a:t>
            </a:r>
            <a:r>
              <a:rPr lang="en-US" i="1" smtClean="0">
                <a:sym typeface="Symbol" pitchFamily="18" charset="2"/>
              </a:rPr>
              <a:t>n</a:t>
            </a:r>
            <a:r>
              <a:rPr lang="en-US" smtClean="0">
                <a:sym typeface="Symbol" pitchFamily="18" charset="2"/>
              </a:rPr>
              <a:t>) denote the worst-case running time. Let </a:t>
            </a:r>
            <a:r>
              <a:rPr lang="en-US" i="1" smtClean="0">
                <a:sym typeface="Symbol" pitchFamily="18" charset="2"/>
              </a:rPr>
              <a:t>k</a:t>
            </a:r>
            <a:r>
              <a:rPr lang="en-US" smtClean="0">
                <a:sym typeface="Symbol" pitchFamily="18" charset="2"/>
              </a:rPr>
              <a:t> be the constant such that </a:t>
            </a:r>
            <a:r>
              <a:rPr lang="en-US" i="1" smtClean="0">
                <a:sym typeface="Symbol" pitchFamily="18" charset="2"/>
              </a:rPr>
              <a:t>T</a:t>
            </a:r>
            <a:r>
              <a:rPr lang="en-US" smtClean="0">
                <a:sym typeface="Symbol" pitchFamily="18" charset="2"/>
              </a:rPr>
              <a:t>(</a:t>
            </a:r>
            <a:r>
              <a:rPr lang="en-US" i="1" smtClean="0">
                <a:sym typeface="Symbol" pitchFamily="18" charset="2"/>
              </a:rPr>
              <a:t>n</a:t>
            </a:r>
            <a:r>
              <a:rPr lang="en-US" smtClean="0">
                <a:sym typeface="Symbol" pitchFamily="18" charset="2"/>
              </a:rPr>
              <a:t>)=</a:t>
            </a:r>
            <a:r>
              <a:rPr lang="en-US" i="1" smtClean="0">
                <a:sym typeface="Symbol" pitchFamily="18" charset="2"/>
              </a:rPr>
              <a:t>O</a:t>
            </a:r>
            <a:r>
              <a:rPr lang="en-US" smtClean="0">
                <a:sym typeface="Symbol" pitchFamily="18" charset="2"/>
              </a:rPr>
              <a:t>(</a:t>
            </a:r>
            <a:r>
              <a:rPr lang="en-US" i="1" smtClean="0">
                <a:sym typeface="Symbol" pitchFamily="18" charset="2"/>
              </a:rPr>
              <a:t>n</a:t>
            </a:r>
            <a:r>
              <a:rPr lang="en-US" i="1" baseline="30000" smtClean="0">
                <a:sym typeface="Symbol" pitchFamily="18" charset="2"/>
              </a:rPr>
              <a:t>k</a:t>
            </a:r>
            <a:r>
              <a:rPr lang="en-US" smtClean="0">
                <a:sym typeface="Symbol" pitchFamily="18" charset="2"/>
              </a:rPr>
              <a:t>) and the length of the certificate is </a:t>
            </a:r>
            <a:r>
              <a:rPr lang="en-US" i="1" smtClean="0">
                <a:sym typeface="Symbol" pitchFamily="18" charset="2"/>
              </a:rPr>
              <a:t>O</a:t>
            </a:r>
            <a:r>
              <a:rPr lang="en-US" smtClean="0">
                <a:sym typeface="Symbol" pitchFamily="18" charset="2"/>
              </a:rPr>
              <a:t>(</a:t>
            </a:r>
            <a:r>
              <a:rPr lang="en-US" i="1" smtClean="0">
                <a:sym typeface="Symbol" pitchFamily="18" charset="2"/>
              </a:rPr>
              <a:t>n</a:t>
            </a:r>
            <a:r>
              <a:rPr lang="en-US" i="1" baseline="30000" smtClean="0">
                <a:sym typeface="Symbol" pitchFamily="18" charset="2"/>
              </a:rPr>
              <a:t>k</a:t>
            </a:r>
            <a:r>
              <a:rPr lang="en-US" smtClean="0">
                <a:sym typeface="Symbol" pitchFamily="18" charset="2"/>
              </a:rPr>
              <a:t>).</a:t>
            </a:r>
          </a:p>
          <a:p>
            <a:pPr eaLnBrk="1" hangingPunct="1">
              <a:buFontTx/>
              <a:buNone/>
            </a:pPr>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NP-Completeness (verifiable)</a:t>
            </a:r>
          </a:p>
        </p:txBody>
      </p:sp>
      <p:sp>
        <p:nvSpPr>
          <p:cNvPr id="3076" name="Rectangle 3"/>
          <p:cNvSpPr>
            <a:spLocks noGrp="1" noChangeArrowheads="1"/>
          </p:cNvSpPr>
          <p:nvPr>
            <p:ph type="body" idx="1"/>
          </p:nvPr>
        </p:nvSpPr>
        <p:spPr>
          <a:xfrm>
            <a:off x="685800" y="1676400"/>
            <a:ext cx="7772400" cy="4495800"/>
          </a:xfrm>
        </p:spPr>
        <p:txBody>
          <a:bodyPr/>
          <a:lstStyle/>
          <a:p>
            <a:pPr eaLnBrk="1" hangingPunct="1">
              <a:lnSpc>
                <a:spcPct val="90000"/>
              </a:lnSpc>
            </a:pPr>
            <a:r>
              <a:rPr lang="en-US" sz="2800" smtClean="0"/>
              <a:t>Verifiable in poly time: given a certificate of a solution, could verify the certificate is correct in poly time.</a:t>
            </a:r>
          </a:p>
          <a:p>
            <a:pPr eaLnBrk="1" hangingPunct="1">
              <a:lnSpc>
                <a:spcPct val="90000"/>
              </a:lnSpc>
            </a:pPr>
            <a:r>
              <a:rPr lang="en-US" sz="2800" smtClean="0"/>
              <a:t>Examples (their definitions come later): </a:t>
            </a:r>
          </a:p>
          <a:p>
            <a:pPr lvl="1" eaLnBrk="1" hangingPunct="1">
              <a:lnSpc>
                <a:spcPct val="90000"/>
              </a:lnSpc>
            </a:pPr>
            <a:r>
              <a:rPr lang="en-US" sz="2400" smtClean="0"/>
              <a:t>Hamiltonian-cycle, given a certificate of a sequence (</a:t>
            </a:r>
            <a:r>
              <a:rPr lang="en-US" sz="2400" i="1" smtClean="0"/>
              <a:t>v</a:t>
            </a:r>
            <a:r>
              <a:rPr lang="en-US" sz="2400" baseline="-25000" smtClean="0"/>
              <a:t>1</a:t>
            </a:r>
            <a:r>
              <a:rPr lang="en-US" sz="2400" smtClean="0"/>
              <a:t>,</a:t>
            </a:r>
            <a:r>
              <a:rPr lang="en-US" sz="2400" i="1" smtClean="0"/>
              <a:t>v</a:t>
            </a:r>
            <a:r>
              <a:rPr lang="en-US" sz="2400" baseline="-25000" smtClean="0"/>
              <a:t>2</a:t>
            </a:r>
            <a:r>
              <a:rPr lang="en-US" sz="2400" smtClean="0"/>
              <a:t>,…, </a:t>
            </a:r>
            <a:r>
              <a:rPr lang="en-US" sz="2400" i="1" smtClean="0"/>
              <a:t>v</a:t>
            </a:r>
            <a:r>
              <a:rPr lang="en-US" sz="2400" i="1" baseline="-25000" smtClean="0"/>
              <a:t>n</a:t>
            </a:r>
            <a:r>
              <a:rPr lang="en-US" sz="2400" smtClean="0"/>
              <a:t>), easily verified in poly time.</a:t>
            </a:r>
          </a:p>
          <a:p>
            <a:pPr lvl="1" eaLnBrk="1" hangingPunct="1">
              <a:lnSpc>
                <a:spcPct val="90000"/>
              </a:lnSpc>
            </a:pPr>
            <a:r>
              <a:rPr lang="en-US" sz="2400" smtClean="0"/>
              <a:t>3-CNF, given a certificate of an assignment 0s, 1s,  easily verified in poly time.  </a:t>
            </a:r>
          </a:p>
          <a:p>
            <a:pPr lvl="1" eaLnBrk="1" hangingPunct="1">
              <a:lnSpc>
                <a:spcPct val="90000"/>
              </a:lnSpc>
            </a:pPr>
            <a:r>
              <a:rPr lang="en-US" sz="2400" smtClean="0"/>
              <a:t>(so try each instance, and verify it, but 2</a:t>
            </a:r>
            <a:r>
              <a:rPr lang="en-US" sz="2400" i="1" baseline="30000" smtClean="0"/>
              <a:t>n</a:t>
            </a:r>
            <a:r>
              <a:rPr lang="en-US" sz="2400" smtClean="0"/>
              <a:t> instances)</a:t>
            </a:r>
          </a:p>
          <a:p>
            <a:pPr eaLnBrk="1" hangingPunct="1">
              <a:lnSpc>
                <a:spcPct val="90000"/>
              </a:lnSpc>
            </a:pPr>
            <a:r>
              <a:rPr lang="en-US" sz="2800" smtClean="0"/>
              <a:t>Why not defined as “solvable in exponential time?” or “Non Poly time”?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2800" smtClean="0"/>
              <a:t>Circuit-satisfiability problem is NP-hard (cont.)</a:t>
            </a:r>
          </a:p>
        </p:txBody>
      </p:sp>
      <p:sp>
        <p:nvSpPr>
          <p:cNvPr id="30724" name="Rectangle 3"/>
          <p:cNvSpPr>
            <a:spLocks noGrp="1" noChangeArrowheads="1"/>
          </p:cNvSpPr>
          <p:nvPr>
            <p:ph type="body" idx="1"/>
          </p:nvPr>
        </p:nvSpPr>
        <p:spPr/>
        <p:txBody>
          <a:bodyPr/>
          <a:lstStyle/>
          <a:p>
            <a:pPr eaLnBrk="1" hangingPunct="1"/>
            <a:r>
              <a:rPr lang="en-US" sz="2800" smtClean="0">
                <a:sym typeface="Symbol" pitchFamily="18" charset="2"/>
              </a:rPr>
              <a:t>Idea is to represent the computation of </a:t>
            </a:r>
            <a:r>
              <a:rPr lang="en-US" sz="2800" i="1" smtClean="0">
                <a:sym typeface="Symbol" pitchFamily="18" charset="2"/>
              </a:rPr>
              <a:t>A</a:t>
            </a:r>
            <a:r>
              <a:rPr lang="en-US" sz="2800" smtClean="0">
                <a:sym typeface="Symbol" pitchFamily="18" charset="2"/>
              </a:rPr>
              <a:t> as a sequence of configurations, </a:t>
            </a:r>
            <a:r>
              <a:rPr lang="en-US" sz="2800" i="1" smtClean="0">
                <a:sym typeface="Symbol" pitchFamily="18" charset="2"/>
              </a:rPr>
              <a:t>c</a:t>
            </a:r>
            <a:r>
              <a:rPr lang="en-US" sz="2800" baseline="-25000" smtClean="0">
                <a:sym typeface="Symbol" pitchFamily="18" charset="2"/>
              </a:rPr>
              <a:t>0</a:t>
            </a:r>
            <a:r>
              <a:rPr lang="en-US" sz="2800" smtClean="0">
                <a:sym typeface="Symbol" pitchFamily="18" charset="2"/>
              </a:rPr>
              <a:t>, </a:t>
            </a:r>
            <a:r>
              <a:rPr lang="en-US" sz="2800" i="1" smtClean="0">
                <a:sym typeface="Symbol" pitchFamily="18" charset="2"/>
              </a:rPr>
              <a:t>c</a:t>
            </a:r>
            <a:r>
              <a:rPr lang="en-US" sz="2800" baseline="-25000" smtClean="0">
                <a:sym typeface="Symbol" pitchFamily="18" charset="2"/>
              </a:rPr>
              <a:t>1</a:t>
            </a:r>
            <a:r>
              <a:rPr lang="en-US" sz="2800" smtClean="0">
                <a:sym typeface="Symbol" pitchFamily="18" charset="2"/>
              </a:rPr>
              <a:t>,…,</a:t>
            </a:r>
            <a:r>
              <a:rPr lang="en-US" sz="2800" i="1" smtClean="0">
                <a:sym typeface="Symbol" pitchFamily="18" charset="2"/>
              </a:rPr>
              <a:t>c</a:t>
            </a:r>
            <a:r>
              <a:rPr lang="en-US" sz="2800" baseline="-25000" smtClean="0">
                <a:sym typeface="Symbol" pitchFamily="18" charset="2"/>
              </a:rPr>
              <a:t>i</a:t>
            </a:r>
            <a:r>
              <a:rPr lang="en-US" sz="2800" smtClean="0">
                <a:sym typeface="Symbol" pitchFamily="18" charset="2"/>
              </a:rPr>
              <a:t>,</a:t>
            </a:r>
            <a:r>
              <a:rPr lang="en-US" sz="2800" i="1" smtClean="0">
                <a:sym typeface="Symbol" pitchFamily="18" charset="2"/>
              </a:rPr>
              <a:t>c</a:t>
            </a:r>
            <a:r>
              <a:rPr lang="en-US" sz="2800" i="1" baseline="-25000" smtClean="0">
                <a:sym typeface="Symbol" pitchFamily="18" charset="2"/>
              </a:rPr>
              <a:t>i</a:t>
            </a:r>
            <a:r>
              <a:rPr lang="en-US" sz="2800" baseline="-25000" smtClean="0">
                <a:sym typeface="Symbol" pitchFamily="18" charset="2"/>
              </a:rPr>
              <a:t>+1</a:t>
            </a:r>
            <a:r>
              <a:rPr lang="en-US" sz="2800" smtClean="0">
                <a:sym typeface="Symbol" pitchFamily="18" charset="2"/>
              </a:rPr>
              <a:t>,…,</a:t>
            </a:r>
            <a:r>
              <a:rPr lang="en-US" sz="2800" i="1" smtClean="0">
                <a:sym typeface="Symbol" pitchFamily="18" charset="2"/>
              </a:rPr>
              <a:t>c</a:t>
            </a:r>
            <a:r>
              <a:rPr lang="en-US" sz="2800" i="1" baseline="-25000" smtClean="0">
                <a:sym typeface="Symbol" pitchFamily="18" charset="2"/>
              </a:rPr>
              <a:t>T</a:t>
            </a:r>
            <a:r>
              <a:rPr lang="en-US" sz="2800" baseline="-25000" smtClean="0">
                <a:sym typeface="Symbol" pitchFamily="18" charset="2"/>
              </a:rPr>
              <a:t>(</a:t>
            </a:r>
            <a:r>
              <a:rPr lang="en-US" sz="2800" i="1" baseline="-25000" smtClean="0">
                <a:sym typeface="Symbol" pitchFamily="18" charset="2"/>
              </a:rPr>
              <a:t>n</a:t>
            </a:r>
            <a:r>
              <a:rPr lang="en-US" sz="2800" baseline="-25000" smtClean="0">
                <a:sym typeface="Symbol" pitchFamily="18" charset="2"/>
              </a:rPr>
              <a:t>)</a:t>
            </a:r>
            <a:r>
              <a:rPr lang="en-US" sz="2800" i="1" smtClean="0">
                <a:sym typeface="Symbol" pitchFamily="18" charset="2"/>
              </a:rPr>
              <a:t>, </a:t>
            </a:r>
            <a:r>
              <a:rPr lang="en-US" sz="2800" smtClean="0">
                <a:sym typeface="Symbol" pitchFamily="18" charset="2"/>
              </a:rPr>
              <a:t>each </a:t>
            </a:r>
            <a:r>
              <a:rPr lang="en-US" sz="2800" i="1" smtClean="0">
                <a:sym typeface="Symbol" pitchFamily="18" charset="2"/>
              </a:rPr>
              <a:t>c</a:t>
            </a:r>
            <a:r>
              <a:rPr lang="en-US" sz="2800" i="1" baseline="-25000" smtClean="0">
                <a:sym typeface="Symbol" pitchFamily="18" charset="2"/>
              </a:rPr>
              <a:t>i</a:t>
            </a:r>
            <a:r>
              <a:rPr lang="en-US" sz="2800" smtClean="0">
                <a:sym typeface="Symbol" pitchFamily="18" charset="2"/>
              </a:rPr>
              <a:t> can be broken into </a:t>
            </a:r>
          </a:p>
          <a:p>
            <a:pPr lvl="1" eaLnBrk="1" hangingPunct="1"/>
            <a:r>
              <a:rPr lang="en-US" sz="2000" smtClean="0">
                <a:solidFill>
                  <a:schemeClr val="accent1"/>
                </a:solidFill>
                <a:sym typeface="Symbol" pitchFamily="18" charset="2"/>
              </a:rPr>
              <a:t>(program for A, program counter PC, auxiliary machine state, input </a:t>
            </a:r>
            <a:r>
              <a:rPr lang="en-US" sz="2000" i="1" smtClean="0">
                <a:solidFill>
                  <a:schemeClr val="accent1"/>
                </a:solidFill>
                <a:sym typeface="Symbol" pitchFamily="18" charset="2"/>
              </a:rPr>
              <a:t>x</a:t>
            </a:r>
            <a:r>
              <a:rPr lang="en-US" sz="2000" smtClean="0">
                <a:solidFill>
                  <a:schemeClr val="accent1"/>
                </a:solidFill>
                <a:sym typeface="Symbol" pitchFamily="18" charset="2"/>
              </a:rPr>
              <a:t>,  certificate </a:t>
            </a:r>
            <a:r>
              <a:rPr lang="en-US" sz="2000" i="1" smtClean="0">
                <a:solidFill>
                  <a:schemeClr val="accent1"/>
                </a:solidFill>
                <a:sym typeface="Symbol" pitchFamily="18" charset="2"/>
              </a:rPr>
              <a:t>y</a:t>
            </a:r>
            <a:r>
              <a:rPr lang="en-US" sz="2000" smtClean="0">
                <a:solidFill>
                  <a:schemeClr val="accent1"/>
                </a:solidFill>
                <a:sym typeface="Symbol" pitchFamily="18" charset="2"/>
              </a:rPr>
              <a:t>, working storage) </a:t>
            </a:r>
            <a:r>
              <a:rPr lang="en-US" sz="2000" smtClean="0">
                <a:sym typeface="Symbol" pitchFamily="18" charset="2"/>
              </a:rPr>
              <a:t>and </a:t>
            </a:r>
          </a:p>
          <a:p>
            <a:pPr lvl="1" eaLnBrk="1" hangingPunct="1"/>
            <a:r>
              <a:rPr lang="en-US" sz="2400" i="1" smtClean="0">
                <a:sym typeface="Symbol" pitchFamily="18" charset="2"/>
              </a:rPr>
              <a:t>c</a:t>
            </a:r>
            <a:r>
              <a:rPr lang="en-US" sz="2400" i="1" baseline="-25000" smtClean="0">
                <a:sym typeface="Symbol" pitchFamily="18" charset="2"/>
              </a:rPr>
              <a:t>i</a:t>
            </a:r>
            <a:r>
              <a:rPr lang="en-US" sz="2400" baseline="-25000" smtClean="0">
                <a:sym typeface="Symbol" pitchFamily="18" charset="2"/>
              </a:rPr>
              <a:t> </a:t>
            </a:r>
            <a:r>
              <a:rPr lang="en-US" sz="2400" smtClean="0">
                <a:sym typeface="Symbol" pitchFamily="18" charset="2"/>
              </a:rPr>
              <a:t>is mapped to </a:t>
            </a:r>
            <a:r>
              <a:rPr lang="en-US" sz="2400" i="1" smtClean="0">
                <a:sym typeface="Symbol" pitchFamily="18" charset="2"/>
              </a:rPr>
              <a:t>c</a:t>
            </a:r>
            <a:r>
              <a:rPr lang="en-US" sz="2400" i="1" baseline="-25000" smtClean="0">
                <a:sym typeface="Symbol" pitchFamily="18" charset="2"/>
              </a:rPr>
              <a:t>i</a:t>
            </a:r>
            <a:r>
              <a:rPr lang="en-US" sz="2400" baseline="-25000" smtClean="0">
                <a:sym typeface="Symbol" pitchFamily="18" charset="2"/>
              </a:rPr>
              <a:t>+1</a:t>
            </a:r>
            <a:r>
              <a:rPr lang="en-US" sz="2400" smtClean="0">
                <a:sym typeface="Symbol" pitchFamily="18" charset="2"/>
              </a:rPr>
              <a:t> by the combinational circuit M implementing the computer hardware.</a:t>
            </a:r>
          </a:p>
          <a:p>
            <a:pPr lvl="1" eaLnBrk="1" hangingPunct="1"/>
            <a:r>
              <a:rPr lang="en-US" sz="2400" smtClean="0">
                <a:sym typeface="Symbol" pitchFamily="18" charset="2"/>
              </a:rPr>
              <a:t>The output of </a:t>
            </a:r>
            <a:r>
              <a:rPr lang="en-US" sz="2400" i="1" smtClean="0">
                <a:sym typeface="Symbol" pitchFamily="18" charset="2"/>
              </a:rPr>
              <a:t>A: </a:t>
            </a:r>
            <a:r>
              <a:rPr lang="en-US" sz="2400" smtClean="0">
                <a:sym typeface="Symbol" pitchFamily="18" charset="2"/>
              </a:rPr>
              <a:t>0 or 1– is written to some designated location in working storage. If the algorithm runs for at most </a:t>
            </a:r>
            <a:r>
              <a:rPr lang="en-US" sz="2400" i="1" smtClean="0">
                <a:sym typeface="Symbol" pitchFamily="18" charset="2"/>
              </a:rPr>
              <a:t>T</a:t>
            </a:r>
            <a:r>
              <a:rPr lang="en-US" sz="2400" smtClean="0">
                <a:sym typeface="Symbol" pitchFamily="18" charset="2"/>
              </a:rPr>
              <a:t>(</a:t>
            </a:r>
            <a:r>
              <a:rPr lang="en-US" sz="2400" i="1" smtClean="0">
                <a:sym typeface="Symbol" pitchFamily="18" charset="2"/>
              </a:rPr>
              <a:t>n</a:t>
            </a:r>
            <a:r>
              <a:rPr lang="en-US" sz="2400" smtClean="0">
                <a:sym typeface="Symbol" pitchFamily="18" charset="2"/>
              </a:rPr>
              <a:t>) steps, the output appears as one bit in </a:t>
            </a:r>
            <a:r>
              <a:rPr lang="en-US" sz="2400" i="1" smtClean="0">
                <a:sym typeface="Symbol" pitchFamily="18" charset="2"/>
              </a:rPr>
              <a:t>c</a:t>
            </a:r>
            <a:r>
              <a:rPr lang="en-US" sz="2400" i="1" baseline="-25000" smtClean="0">
                <a:sym typeface="Symbol" pitchFamily="18" charset="2"/>
              </a:rPr>
              <a:t>T</a:t>
            </a:r>
            <a:r>
              <a:rPr lang="en-US" sz="2400" baseline="-25000" smtClean="0">
                <a:sym typeface="Symbol" pitchFamily="18" charset="2"/>
              </a:rPr>
              <a:t>(</a:t>
            </a:r>
            <a:r>
              <a:rPr lang="en-US" sz="2400" i="1" baseline="-25000" smtClean="0">
                <a:sym typeface="Symbol" pitchFamily="18" charset="2"/>
              </a:rPr>
              <a:t>n</a:t>
            </a:r>
            <a:r>
              <a:rPr lang="en-US" sz="2400" baseline="-25000" smtClean="0">
                <a:sym typeface="Symbol" pitchFamily="18" charset="2"/>
              </a:rPr>
              <a:t>)</a:t>
            </a:r>
            <a:r>
              <a:rPr lang="en-US" sz="2400" i="1" smtClean="0">
                <a:sym typeface="Symbol" pitchFamily="18" charset="2"/>
              </a:rPr>
              <a:t>.</a:t>
            </a:r>
          </a:p>
          <a:p>
            <a:pPr lvl="1" eaLnBrk="1" hangingPunct="1"/>
            <a:r>
              <a:rPr lang="en-US" sz="2400" smtClean="0">
                <a:sym typeface="Symbol" pitchFamily="18" charset="2"/>
              </a:rPr>
              <a:t>Note:</a:t>
            </a:r>
            <a:r>
              <a:rPr lang="en-US" sz="2400" i="1" smtClean="0">
                <a:sym typeface="Symbol" pitchFamily="18" charset="2"/>
              </a:rPr>
              <a:t> A</a:t>
            </a:r>
            <a:r>
              <a:rPr lang="en-US" sz="2400" smtClean="0">
                <a:sym typeface="Symbol" pitchFamily="18" charset="2"/>
              </a:rPr>
              <a:t>(</a:t>
            </a:r>
            <a:r>
              <a:rPr lang="en-US" sz="2400" i="1" smtClean="0">
                <a:sym typeface="Symbol" pitchFamily="18" charset="2"/>
              </a:rPr>
              <a:t>x,y</a:t>
            </a:r>
            <a:r>
              <a:rPr lang="en-US" sz="2400" smtClean="0">
                <a:sym typeface="Symbol" pitchFamily="18" charset="2"/>
              </a:rPr>
              <a:t>)</a:t>
            </a:r>
            <a:r>
              <a:rPr lang="en-US" sz="2400" i="1" smtClean="0">
                <a:sym typeface="Symbol" pitchFamily="18" charset="2"/>
              </a:rPr>
              <a:t>=</a:t>
            </a:r>
            <a:r>
              <a:rPr lang="en-US" sz="2400" smtClean="0">
                <a:sym typeface="Symbol" pitchFamily="18" charset="2"/>
              </a:rPr>
              <a:t>1 or 0</a:t>
            </a:r>
            <a:r>
              <a:rPr lang="en-US" sz="2400" i="1" smtClean="0">
                <a:sym typeface="Symbol" pitchFamily="18" charset="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sz="900" b="1">
                <a:latin typeface="Arial" charset="0"/>
              </a:rPr>
              <a:t>Copyright </a:t>
            </a:r>
            <a:r>
              <a:rPr lang="en-US" sz="900" b="1">
                <a:latin typeface="Arial" charset="0"/>
                <a:cs typeface="Arial" charset="0"/>
              </a:rPr>
              <a:t>© The McGraw-Hill Companies, Inc. Permission required for reproduction or display.</a:t>
            </a:r>
            <a:endParaRPr lang="en-US" sz="900" b="1">
              <a:latin typeface="Arial" charset="0"/>
            </a:endParaRPr>
          </a:p>
          <a:p>
            <a:pPr>
              <a:spcBef>
                <a:spcPct val="50000"/>
              </a:spcBef>
            </a:pPr>
            <a:endParaRPr lang="en-US"/>
          </a:p>
        </p:txBody>
      </p:sp>
      <p:pic>
        <p:nvPicPr>
          <p:cNvPr id="31748" name="Picture 3" descr="fig34-9"/>
          <p:cNvPicPr>
            <a:picLocks noChangeAspect="1" noChangeArrowheads="1"/>
          </p:cNvPicPr>
          <p:nvPr/>
        </p:nvPicPr>
        <p:blipFill>
          <a:blip r:embed="rId2" cstate="print"/>
          <a:srcRect/>
          <a:stretch>
            <a:fillRect/>
          </a:stretch>
        </p:blipFill>
        <p:spPr bwMode="auto">
          <a:xfrm>
            <a:off x="1712913" y="228600"/>
            <a:ext cx="5678487"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2800" smtClean="0"/>
              <a:t>Circuit-satisfiability problem is NP-hard (cont.)</a:t>
            </a:r>
          </a:p>
        </p:txBody>
      </p:sp>
      <p:sp>
        <p:nvSpPr>
          <p:cNvPr id="32772" name="Rectangle 3"/>
          <p:cNvSpPr>
            <a:spLocks noGrp="1" noChangeArrowheads="1"/>
          </p:cNvSpPr>
          <p:nvPr>
            <p:ph type="body" idx="1"/>
          </p:nvPr>
        </p:nvSpPr>
        <p:spPr/>
        <p:txBody>
          <a:bodyPr/>
          <a:lstStyle/>
          <a:p>
            <a:pPr eaLnBrk="1" hangingPunct="1">
              <a:lnSpc>
                <a:spcPct val="90000"/>
              </a:lnSpc>
            </a:pPr>
            <a:r>
              <a:rPr lang="en-US" sz="2800" smtClean="0"/>
              <a:t>The reduction algorithm F constructs a single combinational circuit C as follows:</a:t>
            </a:r>
          </a:p>
          <a:p>
            <a:pPr lvl="1" eaLnBrk="1" hangingPunct="1">
              <a:lnSpc>
                <a:spcPct val="90000"/>
              </a:lnSpc>
            </a:pPr>
            <a:r>
              <a:rPr lang="en-US" sz="2400" smtClean="0"/>
              <a:t>Paste together all </a:t>
            </a:r>
            <a:r>
              <a:rPr lang="en-US" sz="2400" i="1" smtClean="0">
                <a:sym typeface="Symbol" pitchFamily="18" charset="2"/>
              </a:rPr>
              <a:t>T</a:t>
            </a:r>
            <a:r>
              <a:rPr lang="en-US" sz="2400" smtClean="0">
                <a:sym typeface="Symbol" pitchFamily="18" charset="2"/>
              </a:rPr>
              <a:t>(</a:t>
            </a:r>
            <a:r>
              <a:rPr lang="en-US" sz="2400" i="1" smtClean="0">
                <a:sym typeface="Symbol" pitchFamily="18" charset="2"/>
              </a:rPr>
              <a:t>n</a:t>
            </a:r>
            <a:r>
              <a:rPr lang="en-US" sz="2400" smtClean="0">
                <a:sym typeface="Symbol" pitchFamily="18" charset="2"/>
              </a:rPr>
              <a:t>) </a:t>
            </a:r>
            <a:r>
              <a:rPr lang="en-US" sz="2400" smtClean="0"/>
              <a:t>copies of the circuit M.</a:t>
            </a:r>
          </a:p>
          <a:p>
            <a:pPr lvl="1" eaLnBrk="1" hangingPunct="1">
              <a:lnSpc>
                <a:spcPct val="90000"/>
              </a:lnSpc>
            </a:pPr>
            <a:r>
              <a:rPr lang="en-US" sz="2400" smtClean="0"/>
              <a:t>The output of the </a:t>
            </a:r>
            <a:r>
              <a:rPr lang="en-US" sz="2400" i="1" smtClean="0"/>
              <a:t>i</a:t>
            </a:r>
            <a:r>
              <a:rPr lang="en-US" sz="2400" smtClean="0"/>
              <a:t>th circuit, which produces </a:t>
            </a:r>
            <a:r>
              <a:rPr lang="en-US" sz="2400" i="1" smtClean="0">
                <a:sym typeface="Symbol" pitchFamily="18" charset="2"/>
              </a:rPr>
              <a:t>c</a:t>
            </a:r>
            <a:r>
              <a:rPr lang="en-US" sz="2400" baseline="-25000" smtClean="0">
                <a:sym typeface="Symbol" pitchFamily="18" charset="2"/>
              </a:rPr>
              <a:t>i</a:t>
            </a:r>
            <a:r>
              <a:rPr lang="en-US" sz="2400" smtClean="0">
                <a:sym typeface="Symbol" pitchFamily="18" charset="2"/>
              </a:rPr>
              <a:t>, is</a:t>
            </a:r>
            <a:r>
              <a:rPr lang="en-US" sz="2400" smtClean="0"/>
              <a:t> directly fed into the input of the (</a:t>
            </a:r>
            <a:r>
              <a:rPr lang="en-US" sz="2400" i="1" smtClean="0"/>
              <a:t>i</a:t>
            </a:r>
            <a:r>
              <a:rPr lang="en-US" sz="2400" smtClean="0"/>
              <a:t>+1)st circuit.</a:t>
            </a:r>
          </a:p>
          <a:p>
            <a:pPr lvl="1" eaLnBrk="1" hangingPunct="1">
              <a:lnSpc>
                <a:spcPct val="90000"/>
              </a:lnSpc>
            </a:pPr>
            <a:r>
              <a:rPr lang="en-US" sz="2400" smtClean="0"/>
              <a:t>All items in the initial configuration, except the bits corresponding to certificate </a:t>
            </a:r>
            <a:r>
              <a:rPr lang="en-US" sz="2400" i="1" smtClean="0"/>
              <a:t>y</a:t>
            </a:r>
            <a:r>
              <a:rPr lang="en-US" sz="2400" smtClean="0"/>
              <a:t>, are wired directly to their known values.</a:t>
            </a:r>
          </a:p>
          <a:p>
            <a:pPr lvl="1" eaLnBrk="1" hangingPunct="1">
              <a:lnSpc>
                <a:spcPct val="90000"/>
              </a:lnSpc>
            </a:pPr>
            <a:r>
              <a:rPr lang="en-US" sz="2400" smtClean="0"/>
              <a:t>The bits corresponding to </a:t>
            </a:r>
            <a:r>
              <a:rPr lang="en-US" sz="2400" i="1" smtClean="0"/>
              <a:t>y</a:t>
            </a:r>
            <a:r>
              <a:rPr lang="en-US" sz="2400" smtClean="0"/>
              <a:t> are the inputs to C.</a:t>
            </a:r>
          </a:p>
          <a:p>
            <a:pPr lvl="1" eaLnBrk="1" hangingPunct="1">
              <a:lnSpc>
                <a:spcPct val="90000"/>
              </a:lnSpc>
            </a:pPr>
            <a:r>
              <a:rPr lang="en-US" sz="2400" smtClean="0"/>
              <a:t>All the outputs to the circuit are ignored, except the one bit of </a:t>
            </a:r>
            <a:r>
              <a:rPr lang="en-US" sz="2400" i="1" smtClean="0">
                <a:sym typeface="Symbol" pitchFamily="18" charset="2"/>
              </a:rPr>
              <a:t>c</a:t>
            </a:r>
            <a:r>
              <a:rPr lang="en-US" sz="2400" i="1" baseline="-25000" smtClean="0">
                <a:sym typeface="Symbol" pitchFamily="18" charset="2"/>
              </a:rPr>
              <a:t>T</a:t>
            </a:r>
            <a:r>
              <a:rPr lang="en-US" sz="2400" baseline="-25000" smtClean="0">
                <a:sym typeface="Symbol" pitchFamily="18" charset="2"/>
              </a:rPr>
              <a:t>(</a:t>
            </a:r>
            <a:r>
              <a:rPr lang="en-US" sz="2400" i="1" baseline="-25000" smtClean="0">
                <a:sym typeface="Symbol" pitchFamily="18" charset="2"/>
              </a:rPr>
              <a:t>n</a:t>
            </a:r>
            <a:r>
              <a:rPr lang="en-US" sz="2400" baseline="-25000" smtClean="0">
                <a:sym typeface="Symbol" pitchFamily="18" charset="2"/>
              </a:rPr>
              <a:t>) </a:t>
            </a:r>
            <a:r>
              <a:rPr lang="en-US" sz="2400" smtClean="0"/>
              <a:t>corresponding to the output of </a:t>
            </a:r>
            <a:r>
              <a:rPr lang="en-US" sz="2400" i="1" smtClean="0"/>
              <a:t>A</a:t>
            </a:r>
            <a:r>
              <a:rPr lang="en-US" sz="240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09600" y="381000"/>
            <a:ext cx="7772400" cy="1143000"/>
          </a:xfrm>
        </p:spPr>
        <p:txBody>
          <a:bodyPr/>
          <a:lstStyle/>
          <a:p>
            <a:pPr eaLnBrk="1" hangingPunct="1"/>
            <a:r>
              <a:rPr lang="en-US" sz="2800" smtClean="0"/>
              <a:t>Circuit-satisfiability problem is NP-hard (cont.)</a:t>
            </a:r>
          </a:p>
        </p:txBody>
      </p:sp>
      <p:sp>
        <p:nvSpPr>
          <p:cNvPr id="33796" name="Rectangle 3"/>
          <p:cNvSpPr>
            <a:spLocks noGrp="1" noChangeArrowheads="1"/>
          </p:cNvSpPr>
          <p:nvPr>
            <p:ph type="body" idx="1"/>
          </p:nvPr>
        </p:nvSpPr>
        <p:spPr>
          <a:xfrm>
            <a:off x="685800" y="1295400"/>
            <a:ext cx="7772400" cy="4114800"/>
          </a:xfrm>
        </p:spPr>
        <p:txBody>
          <a:bodyPr>
            <a:normAutofit fontScale="92500" lnSpcReduction="10000"/>
          </a:bodyPr>
          <a:lstStyle/>
          <a:p>
            <a:pPr eaLnBrk="1" hangingPunct="1"/>
            <a:r>
              <a:rPr lang="en-US" smtClean="0"/>
              <a:t>Two properties remain to be proven:</a:t>
            </a:r>
          </a:p>
          <a:p>
            <a:pPr lvl="1" eaLnBrk="1" hangingPunct="1"/>
            <a:r>
              <a:rPr lang="en-US" smtClean="0"/>
              <a:t>F correctly constructs the reduction, i.e., C is satisfiable if and only if there exists a certificate </a:t>
            </a:r>
            <a:r>
              <a:rPr lang="en-US" i="1" smtClean="0"/>
              <a:t>y</a:t>
            </a:r>
            <a:r>
              <a:rPr lang="en-US" smtClean="0"/>
              <a:t>, such that </a:t>
            </a:r>
            <a:r>
              <a:rPr lang="en-US" i="1" smtClean="0"/>
              <a:t>A</a:t>
            </a:r>
            <a:r>
              <a:rPr lang="en-US" smtClean="0"/>
              <a:t>(</a:t>
            </a:r>
            <a:r>
              <a:rPr lang="en-US" i="1" smtClean="0"/>
              <a:t>x</a:t>
            </a:r>
            <a:r>
              <a:rPr lang="en-US" smtClean="0"/>
              <a:t>,</a:t>
            </a:r>
            <a:r>
              <a:rPr lang="en-US" i="1" smtClean="0"/>
              <a:t>y</a:t>
            </a:r>
            <a:r>
              <a:rPr lang="en-US" smtClean="0"/>
              <a:t>)=1.</a:t>
            </a:r>
          </a:p>
          <a:p>
            <a:pPr lvl="2" eaLnBrk="1" hangingPunct="1">
              <a:buFontTx/>
              <a:buNone/>
            </a:pPr>
            <a:r>
              <a:rPr lang="en-US" smtClean="0">
                <a:sym typeface="Symbol" pitchFamily="18" charset="2"/>
              </a:rPr>
              <a:t></a:t>
            </a:r>
            <a:r>
              <a:rPr lang="en-US" smtClean="0"/>
              <a:t>Suppose there is a certificate </a:t>
            </a:r>
            <a:r>
              <a:rPr lang="en-US" i="1" smtClean="0"/>
              <a:t>y</a:t>
            </a:r>
            <a:r>
              <a:rPr lang="en-US" smtClean="0"/>
              <a:t>, such that </a:t>
            </a:r>
            <a:r>
              <a:rPr lang="en-US" i="1" smtClean="0"/>
              <a:t>A</a:t>
            </a:r>
            <a:r>
              <a:rPr lang="en-US" smtClean="0"/>
              <a:t>(</a:t>
            </a:r>
            <a:r>
              <a:rPr lang="en-US" i="1" smtClean="0"/>
              <a:t>x</a:t>
            </a:r>
            <a:r>
              <a:rPr lang="en-US" smtClean="0"/>
              <a:t>,</a:t>
            </a:r>
            <a:r>
              <a:rPr lang="en-US" i="1" smtClean="0"/>
              <a:t>y</a:t>
            </a:r>
            <a:r>
              <a:rPr lang="en-US" smtClean="0"/>
              <a:t>)=1. Then if we apply the bits of </a:t>
            </a:r>
            <a:r>
              <a:rPr lang="en-US" i="1" smtClean="0"/>
              <a:t>y</a:t>
            </a:r>
            <a:r>
              <a:rPr lang="en-US" smtClean="0"/>
              <a:t> to the inputs of C, the output of C is the bit of </a:t>
            </a:r>
            <a:r>
              <a:rPr lang="en-US" i="1" smtClean="0"/>
              <a:t>A</a:t>
            </a:r>
            <a:r>
              <a:rPr lang="en-US" smtClean="0"/>
              <a:t>(</a:t>
            </a:r>
            <a:r>
              <a:rPr lang="en-US" i="1" smtClean="0"/>
              <a:t>x</a:t>
            </a:r>
            <a:r>
              <a:rPr lang="en-US" smtClean="0"/>
              <a:t>,</a:t>
            </a:r>
            <a:r>
              <a:rPr lang="en-US" i="1" smtClean="0"/>
              <a:t>y</a:t>
            </a:r>
            <a:r>
              <a:rPr lang="en-US" smtClean="0"/>
              <a:t>), that is C(</a:t>
            </a:r>
            <a:r>
              <a:rPr lang="en-US" i="1" smtClean="0"/>
              <a:t>y</a:t>
            </a:r>
            <a:r>
              <a:rPr lang="en-US" smtClean="0"/>
              <a:t>)= </a:t>
            </a:r>
            <a:r>
              <a:rPr lang="en-US" i="1" smtClean="0"/>
              <a:t>A</a:t>
            </a:r>
            <a:r>
              <a:rPr lang="en-US" smtClean="0"/>
              <a:t>(</a:t>
            </a:r>
            <a:r>
              <a:rPr lang="en-US" i="1" smtClean="0"/>
              <a:t>x</a:t>
            </a:r>
            <a:r>
              <a:rPr lang="en-US" smtClean="0"/>
              <a:t>,</a:t>
            </a:r>
            <a:r>
              <a:rPr lang="en-US" i="1" smtClean="0"/>
              <a:t>y</a:t>
            </a:r>
            <a:r>
              <a:rPr lang="en-US" smtClean="0"/>
              <a:t>) =1, so C is satisfiable. </a:t>
            </a:r>
          </a:p>
          <a:p>
            <a:pPr lvl="2" eaLnBrk="1" hangingPunct="1">
              <a:buFontTx/>
              <a:buNone/>
            </a:pPr>
            <a:r>
              <a:rPr lang="en-US" smtClean="0">
                <a:sym typeface="Symbol" pitchFamily="18" charset="2"/>
              </a:rPr>
              <a:t>Suppose C is satisfiable, then there is a </a:t>
            </a:r>
            <a:r>
              <a:rPr lang="en-US" i="1" smtClean="0">
                <a:sym typeface="Symbol" pitchFamily="18" charset="2"/>
              </a:rPr>
              <a:t>y</a:t>
            </a:r>
            <a:r>
              <a:rPr lang="en-US" smtClean="0">
                <a:sym typeface="Symbol" pitchFamily="18" charset="2"/>
              </a:rPr>
              <a:t> such that C(</a:t>
            </a:r>
            <a:r>
              <a:rPr lang="en-US" i="1" smtClean="0">
                <a:sym typeface="Symbol" pitchFamily="18" charset="2"/>
              </a:rPr>
              <a:t>y</a:t>
            </a:r>
            <a:r>
              <a:rPr lang="en-US" smtClean="0">
                <a:sym typeface="Symbol" pitchFamily="18" charset="2"/>
              </a:rPr>
              <a:t>)=1. So, A(</a:t>
            </a:r>
            <a:r>
              <a:rPr lang="en-US" i="1" smtClean="0">
                <a:sym typeface="Symbol" pitchFamily="18" charset="2"/>
              </a:rPr>
              <a:t>x</a:t>
            </a:r>
            <a:r>
              <a:rPr lang="en-US" smtClean="0">
                <a:sym typeface="Symbol" pitchFamily="18" charset="2"/>
              </a:rPr>
              <a:t>,</a:t>
            </a:r>
            <a:r>
              <a:rPr lang="en-US" i="1" smtClean="0">
                <a:sym typeface="Symbol" pitchFamily="18" charset="2"/>
              </a:rPr>
              <a:t>y</a:t>
            </a:r>
            <a:r>
              <a:rPr lang="en-US" smtClean="0">
                <a:sym typeface="Symbol" pitchFamily="18" charset="2"/>
              </a:rPr>
              <a:t>)=1.</a:t>
            </a:r>
            <a:endParaRPr lang="en-US" smtClean="0"/>
          </a:p>
          <a:p>
            <a:pPr lvl="1" eaLnBrk="1" hangingPunct="1"/>
            <a:r>
              <a:rPr lang="en-US" smtClean="0"/>
              <a:t>F runs in poly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228600"/>
            <a:ext cx="7772400" cy="1143000"/>
          </a:xfrm>
        </p:spPr>
        <p:txBody>
          <a:bodyPr/>
          <a:lstStyle/>
          <a:p>
            <a:pPr eaLnBrk="1" hangingPunct="1"/>
            <a:r>
              <a:rPr lang="en-US" sz="2800" smtClean="0"/>
              <a:t>Circuit-satisfiability problem is NP-hard (cont.)</a:t>
            </a:r>
          </a:p>
        </p:txBody>
      </p:sp>
      <p:sp>
        <p:nvSpPr>
          <p:cNvPr id="34820" name="Rectangle 3"/>
          <p:cNvSpPr>
            <a:spLocks noGrp="1" noChangeArrowheads="1"/>
          </p:cNvSpPr>
          <p:nvPr>
            <p:ph type="body" idx="1"/>
          </p:nvPr>
        </p:nvSpPr>
        <p:spPr>
          <a:xfrm>
            <a:off x="304800" y="1219200"/>
            <a:ext cx="8382000" cy="4114800"/>
          </a:xfrm>
        </p:spPr>
        <p:txBody>
          <a:bodyPr/>
          <a:lstStyle/>
          <a:p>
            <a:pPr lvl="1" eaLnBrk="1" hangingPunct="1"/>
            <a:r>
              <a:rPr lang="en-US" sz="2400" smtClean="0"/>
              <a:t>F runs in poly time.</a:t>
            </a:r>
          </a:p>
          <a:p>
            <a:pPr lvl="2" eaLnBrk="1" hangingPunct="1"/>
            <a:r>
              <a:rPr lang="en-US" sz="2000" smtClean="0"/>
              <a:t>Poly space:</a:t>
            </a:r>
          </a:p>
          <a:p>
            <a:pPr lvl="3" eaLnBrk="1" hangingPunct="1"/>
            <a:r>
              <a:rPr lang="en-US" sz="1800" smtClean="0"/>
              <a:t>Size of </a:t>
            </a:r>
            <a:r>
              <a:rPr lang="en-US" sz="1800" i="1" smtClean="0"/>
              <a:t>x </a:t>
            </a:r>
            <a:r>
              <a:rPr lang="en-US" sz="1800" smtClean="0"/>
              <a:t>is </a:t>
            </a:r>
            <a:r>
              <a:rPr lang="en-US" sz="1800" i="1" smtClean="0"/>
              <a:t>n</a:t>
            </a:r>
            <a:r>
              <a:rPr lang="en-US" sz="1800" smtClean="0"/>
              <a:t>.</a:t>
            </a:r>
          </a:p>
          <a:p>
            <a:pPr lvl="3" eaLnBrk="1" hangingPunct="1"/>
            <a:r>
              <a:rPr lang="en-US" sz="1800" smtClean="0"/>
              <a:t>Size of A is constant, independent of </a:t>
            </a:r>
            <a:r>
              <a:rPr lang="en-US" sz="1800" i="1" smtClean="0"/>
              <a:t>x</a:t>
            </a:r>
            <a:r>
              <a:rPr lang="en-US" sz="1800" smtClean="0"/>
              <a:t>.</a:t>
            </a:r>
          </a:p>
          <a:p>
            <a:pPr lvl="3" eaLnBrk="1" hangingPunct="1"/>
            <a:r>
              <a:rPr lang="en-US" sz="1800" smtClean="0"/>
              <a:t>Size of </a:t>
            </a:r>
            <a:r>
              <a:rPr lang="en-US" sz="1800" i="1" smtClean="0"/>
              <a:t>y</a:t>
            </a:r>
            <a:r>
              <a:rPr lang="en-US" sz="1800" smtClean="0"/>
              <a:t> is </a:t>
            </a:r>
            <a:r>
              <a:rPr lang="en-US" sz="1800" i="1" smtClean="0">
                <a:sym typeface="Symbol" pitchFamily="18" charset="2"/>
              </a:rPr>
              <a:t>O</a:t>
            </a:r>
            <a:r>
              <a:rPr lang="en-US" sz="1800" smtClean="0">
                <a:sym typeface="Symbol" pitchFamily="18" charset="2"/>
              </a:rPr>
              <a:t>(</a:t>
            </a:r>
            <a:r>
              <a:rPr lang="en-US" sz="1800" i="1" smtClean="0">
                <a:sym typeface="Symbol" pitchFamily="18" charset="2"/>
              </a:rPr>
              <a:t>n</a:t>
            </a:r>
            <a:r>
              <a:rPr lang="en-US" sz="1800" i="1" baseline="30000" smtClean="0">
                <a:sym typeface="Symbol" pitchFamily="18" charset="2"/>
              </a:rPr>
              <a:t>k</a:t>
            </a:r>
            <a:r>
              <a:rPr lang="en-US" sz="1800" smtClean="0">
                <a:sym typeface="Symbol" pitchFamily="18" charset="2"/>
              </a:rPr>
              <a:t>).</a:t>
            </a:r>
          </a:p>
          <a:p>
            <a:pPr lvl="3" eaLnBrk="1" hangingPunct="1"/>
            <a:r>
              <a:rPr lang="en-US" sz="1800" smtClean="0">
                <a:sym typeface="Symbol" pitchFamily="18" charset="2"/>
              </a:rPr>
              <a:t>Amount of working storage is poly in </a:t>
            </a:r>
            <a:r>
              <a:rPr lang="en-US" sz="1800" i="1" smtClean="0">
                <a:sym typeface="Symbol" pitchFamily="18" charset="2"/>
              </a:rPr>
              <a:t>n</a:t>
            </a:r>
            <a:r>
              <a:rPr lang="en-US" sz="1800" smtClean="0">
                <a:sym typeface="Symbol" pitchFamily="18" charset="2"/>
              </a:rPr>
              <a:t> since A runs at most </a:t>
            </a:r>
            <a:r>
              <a:rPr lang="en-US" sz="1800" i="1" smtClean="0">
                <a:sym typeface="Symbol" pitchFamily="18" charset="2"/>
              </a:rPr>
              <a:t>O</a:t>
            </a:r>
            <a:r>
              <a:rPr lang="en-US" sz="1800" smtClean="0">
                <a:sym typeface="Symbol" pitchFamily="18" charset="2"/>
              </a:rPr>
              <a:t>(</a:t>
            </a:r>
            <a:r>
              <a:rPr lang="en-US" sz="1800" i="1" smtClean="0">
                <a:sym typeface="Symbol" pitchFamily="18" charset="2"/>
              </a:rPr>
              <a:t>n</a:t>
            </a:r>
            <a:r>
              <a:rPr lang="en-US" sz="1800" i="1" baseline="30000" smtClean="0">
                <a:sym typeface="Symbol" pitchFamily="18" charset="2"/>
              </a:rPr>
              <a:t>k</a:t>
            </a:r>
            <a:r>
              <a:rPr lang="en-US" sz="1800" smtClean="0">
                <a:sym typeface="Symbol" pitchFamily="18" charset="2"/>
              </a:rPr>
              <a:t>). </a:t>
            </a:r>
          </a:p>
          <a:p>
            <a:pPr lvl="3" eaLnBrk="1" hangingPunct="1"/>
            <a:r>
              <a:rPr lang="en-US" sz="1800" smtClean="0">
                <a:sym typeface="Symbol" pitchFamily="18" charset="2"/>
              </a:rPr>
              <a:t>M has size poly in length of configuration, which is poly in </a:t>
            </a:r>
            <a:r>
              <a:rPr lang="en-US" sz="1800" i="1" smtClean="0">
                <a:sym typeface="Symbol" pitchFamily="18" charset="2"/>
              </a:rPr>
              <a:t>O</a:t>
            </a:r>
            <a:r>
              <a:rPr lang="en-US" sz="1800" smtClean="0">
                <a:sym typeface="Symbol" pitchFamily="18" charset="2"/>
              </a:rPr>
              <a:t>(</a:t>
            </a:r>
            <a:r>
              <a:rPr lang="en-US" sz="1800" i="1" smtClean="0">
                <a:sym typeface="Symbol" pitchFamily="18" charset="2"/>
              </a:rPr>
              <a:t>n</a:t>
            </a:r>
            <a:r>
              <a:rPr lang="en-US" sz="1800" i="1" baseline="30000" smtClean="0">
                <a:sym typeface="Symbol" pitchFamily="18" charset="2"/>
              </a:rPr>
              <a:t>k</a:t>
            </a:r>
            <a:r>
              <a:rPr lang="en-US" sz="1800" smtClean="0">
                <a:sym typeface="Symbol" pitchFamily="18" charset="2"/>
              </a:rPr>
              <a:t>), and hence is poly in </a:t>
            </a:r>
            <a:r>
              <a:rPr lang="en-US" sz="1800" i="1" smtClean="0">
                <a:sym typeface="Symbol" pitchFamily="18" charset="2"/>
              </a:rPr>
              <a:t>n</a:t>
            </a:r>
            <a:r>
              <a:rPr lang="en-US" sz="1800" smtClean="0">
                <a:sym typeface="Symbol" pitchFamily="18" charset="2"/>
              </a:rPr>
              <a:t>.</a:t>
            </a:r>
          </a:p>
          <a:p>
            <a:pPr lvl="3" eaLnBrk="1" hangingPunct="1"/>
            <a:r>
              <a:rPr lang="en-US" sz="1800" smtClean="0">
                <a:sym typeface="Symbol" pitchFamily="18" charset="2"/>
              </a:rPr>
              <a:t>C consists of at most </a:t>
            </a:r>
            <a:r>
              <a:rPr lang="en-US" sz="1800" i="1" smtClean="0">
                <a:sym typeface="Symbol" pitchFamily="18" charset="2"/>
              </a:rPr>
              <a:t>O</a:t>
            </a:r>
            <a:r>
              <a:rPr lang="en-US" sz="1800" smtClean="0">
                <a:sym typeface="Symbol" pitchFamily="18" charset="2"/>
              </a:rPr>
              <a:t>(</a:t>
            </a:r>
            <a:r>
              <a:rPr lang="en-US" sz="1800" i="1" smtClean="0">
                <a:sym typeface="Symbol" pitchFamily="18" charset="2"/>
              </a:rPr>
              <a:t>n</a:t>
            </a:r>
            <a:r>
              <a:rPr lang="en-US" sz="1800" i="1" baseline="30000" smtClean="0">
                <a:sym typeface="Symbol" pitchFamily="18" charset="2"/>
              </a:rPr>
              <a:t>k</a:t>
            </a:r>
            <a:r>
              <a:rPr lang="en-US" sz="1800" smtClean="0">
                <a:sym typeface="Symbol" pitchFamily="18" charset="2"/>
              </a:rPr>
              <a:t>) copies of M, and hence is poly in </a:t>
            </a:r>
            <a:r>
              <a:rPr lang="en-US" sz="1800" i="1" smtClean="0">
                <a:sym typeface="Symbol" pitchFamily="18" charset="2"/>
              </a:rPr>
              <a:t>n</a:t>
            </a:r>
            <a:r>
              <a:rPr lang="en-US" sz="1800" smtClean="0">
                <a:sym typeface="Symbol" pitchFamily="18" charset="2"/>
              </a:rPr>
              <a:t>.</a:t>
            </a:r>
          </a:p>
          <a:p>
            <a:pPr lvl="3" eaLnBrk="1" hangingPunct="1"/>
            <a:r>
              <a:rPr lang="en-US" sz="1800" smtClean="0">
                <a:sym typeface="Symbol" pitchFamily="18" charset="2"/>
              </a:rPr>
              <a:t>Thus, the C has poly space.</a:t>
            </a:r>
          </a:p>
          <a:p>
            <a:pPr lvl="2" eaLnBrk="1" hangingPunct="1"/>
            <a:r>
              <a:rPr lang="en-US" sz="2000" smtClean="0"/>
              <a:t>The construction of C takes at most </a:t>
            </a:r>
            <a:r>
              <a:rPr lang="en-US" sz="2000" i="1" smtClean="0">
                <a:sym typeface="Symbol" pitchFamily="18" charset="2"/>
              </a:rPr>
              <a:t>O</a:t>
            </a:r>
            <a:r>
              <a:rPr lang="en-US" sz="2000" smtClean="0">
                <a:sym typeface="Symbol" pitchFamily="18" charset="2"/>
              </a:rPr>
              <a:t>(</a:t>
            </a:r>
            <a:r>
              <a:rPr lang="en-US" sz="2000" i="1" smtClean="0">
                <a:sym typeface="Symbol" pitchFamily="18" charset="2"/>
              </a:rPr>
              <a:t>n</a:t>
            </a:r>
            <a:r>
              <a:rPr lang="en-US" sz="2000" i="1" baseline="30000" smtClean="0">
                <a:sym typeface="Symbol" pitchFamily="18" charset="2"/>
              </a:rPr>
              <a:t>k</a:t>
            </a:r>
            <a:r>
              <a:rPr lang="en-US" sz="2000" smtClean="0">
                <a:sym typeface="Symbol" pitchFamily="18" charset="2"/>
              </a:rPr>
              <a:t>) steps and each step takes poly time, so F takes poly time to construct C from </a:t>
            </a:r>
            <a:r>
              <a:rPr lang="en-US" sz="2000" i="1" smtClean="0">
                <a:sym typeface="Symbol" pitchFamily="18" charset="2"/>
              </a:rPr>
              <a:t>x</a:t>
            </a:r>
            <a:r>
              <a:rPr lang="en-US" sz="2000" smtClean="0">
                <a:sym typeface="Symbol" pitchFamily="18" charset="2"/>
              </a:rPr>
              <a:t>.</a:t>
            </a:r>
            <a:endParaRPr lang="en-US" sz="2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CIRCUIT-SAT is NP-complete</a:t>
            </a:r>
          </a:p>
        </p:txBody>
      </p:sp>
      <p:sp>
        <p:nvSpPr>
          <p:cNvPr id="35844" name="Rectangle 3"/>
          <p:cNvSpPr>
            <a:spLocks noGrp="1" noChangeArrowheads="1"/>
          </p:cNvSpPr>
          <p:nvPr>
            <p:ph type="body" idx="1"/>
          </p:nvPr>
        </p:nvSpPr>
        <p:spPr/>
        <p:txBody>
          <a:bodyPr/>
          <a:lstStyle/>
          <a:p>
            <a:pPr eaLnBrk="1" hangingPunct="1"/>
            <a:r>
              <a:rPr lang="en-US" smtClean="0"/>
              <a:t>In summary</a:t>
            </a:r>
          </a:p>
          <a:p>
            <a:pPr lvl="1" eaLnBrk="1" hangingPunct="1"/>
            <a:r>
              <a:rPr lang="en-US" smtClean="0"/>
              <a:t>CIRCUIT-SAT belongs to NP, verifiable in poly time.</a:t>
            </a:r>
          </a:p>
          <a:p>
            <a:pPr lvl="1" eaLnBrk="1" hangingPunct="1"/>
            <a:r>
              <a:rPr lang="en-US" smtClean="0"/>
              <a:t>CIRCUIT-SAT is NP-hard, every NP problem can be reduced to CIRCUIT-SAT in poly time.</a:t>
            </a:r>
          </a:p>
          <a:p>
            <a:pPr lvl="1" eaLnBrk="1" hangingPunct="1"/>
            <a:r>
              <a:rPr lang="en-US" smtClean="0"/>
              <a:t>Thus CIRCUIT-SAT is NP-complete.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304800"/>
            <a:ext cx="7772400" cy="1143000"/>
          </a:xfrm>
        </p:spPr>
        <p:txBody>
          <a:bodyPr/>
          <a:lstStyle/>
          <a:p>
            <a:pPr eaLnBrk="1" hangingPunct="1"/>
            <a:r>
              <a:rPr lang="en-US" smtClean="0"/>
              <a:t>NP-completeness proof basis</a:t>
            </a:r>
          </a:p>
        </p:txBody>
      </p:sp>
      <p:sp>
        <p:nvSpPr>
          <p:cNvPr id="36868" name="Rectangle 3"/>
          <p:cNvSpPr>
            <a:spLocks noGrp="1" noChangeArrowheads="1"/>
          </p:cNvSpPr>
          <p:nvPr>
            <p:ph type="body" idx="1"/>
          </p:nvPr>
        </p:nvSpPr>
        <p:spPr>
          <a:xfrm>
            <a:off x="609600" y="1447800"/>
            <a:ext cx="7924800" cy="5029200"/>
          </a:xfrm>
        </p:spPr>
        <p:txBody>
          <a:bodyPr/>
          <a:lstStyle/>
          <a:p>
            <a:pPr eaLnBrk="1" hangingPunct="1">
              <a:lnSpc>
                <a:spcPct val="80000"/>
              </a:lnSpc>
            </a:pPr>
            <a:r>
              <a:rPr lang="en-US" sz="2800" i="1" smtClean="0"/>
              <a:t>Lemma 34.8</a:t>
            </a:r>
            <a:r>
              <a:rPr lang="en-US" sz="2800" smtClean="0"/>
              <a:t> (page 995)</a:t>
            </a:r>
          </a:p>
          <a:p>
            <a:pPr lvl="1" eaLnBrk="1" hangingPunct="1">
              <a:lnSpc>
                <a:spcPct val="80000"/>
              </a:lnSpc>
            </a:pPr>
            <a:r>
              <a:rPr lang="en-US" sz="2400" smtClean="0"/>
              <a:t>If X is a problem (class) such that P</a:t>
            </a:r>
            <a:r>
              <a:rPr lang="en-US" sz="2400" smtClean="0">
                <a:cs typeface="Times New Roman" pitchFamily="18" charset="0"/>
                <a:sym typeface="Symbol" pitchFamily="18" charset="2"/>
              </a:rPr>
              <a:t>'</a:t>
            </a:r>
            <a:r>
              <a:rPr lang="en-US" sz="2400" smtClean="0">
                <a:sym typeface="Symbol" pitchFamily="18" charset="2"/>
              </a:rPr>
              <a:t></a:t>
            </a:r>
            <a:r>
              <a:rPr lang="en-US" sz="2400" baseline="-25000" smtClean="0">
                <a:sym typeface="Symbol" pitchFamily="18" charset="2"/>
              </a:rPr>
              <a:t>p</a:t>
            </a:r>
            <a:r>
              <a:rPr lang="en-US" sz="2400" baseline="-25000" smtClean="0"/>
              <a:t> </a:t>
            </a:r>
            <a:r>
              <a:rPr lang="en-US" sz="2400" smtClean="0"/>
              <a:t>X</a:t>
            </a:r>
            <a:r>
              <a:rPr lang="en-US" sz="2400" baseline="-25000" smtClean="0"/>
              <a:t> </a:t>
            </a:r>
            <a:r>
              <a:rPr lang="en-US" sz="2400" smtClean="0">
                <a:sym typeface="Symbol" pitchFamily="18" charset="2"/>
              </a:rPr>
              <a:t>for some P</a:t>
            </a:r>
            <a:r>
              <a:rPr lang="en-US" sz="2400" smtClean="0">
                <a:cs typeface="Times New Roman" pitchFamily="18" charset="0"/>
                <a:sym typeface="Symbol" pitchFamily="18" charset="2"/>
              </a:rPr>
              <a:t>'</a:t>
            </a:r>
            <a:r>
              <a:rPr lang="en-US" sz="2400" smtClean="0">
                <a:sym typeface="Symbol" pitchFamily="18" charset="2"/>
              </a:rPr>
              <a:t>  NPC</a:t>
            </a:r>
            <a:r>
              <a:rPr lang="en-US" sz="2400" smtClean="0"/>
              <a:t>, then X is NP-hard. Moreover, if </a:t>
            </a:r>
            <a:r>
              <a:rPr lang="en-US" sz="2400" smtClean="0">
                <a:sym typeface="Symbol" pitchFamily="18" charset="2"/>
              </a:rPr>
              <a:t>X NP, then X NPC.</a:t>
            </a:r>
          </a:p>
          <a:p>
            <a:pPr eaLnBrk="1" hangingPunct="1">
              <a:lnSpc>
                <a:spcPct val="80000"/>
              </a:lnSpc>
            </a:pPr>
            <a:r>
              <a:rPr lang="en-US" sz="2800" smtClean="0">
                <a:sym typeface="Symbol" pitchFamily="18" charset="2"/>
              </a:rPr>
              <a:t>Steps to prove X is NP-complete</a:t>
            </a:r>
          </a:p>
          <a:p>
            <a:pPr lvl="1" eaLnBrk="1" hangingPunct="1">
              <a:lnSpc>
                <a:spcPct val="80000"/>
              </a:lnSpc>
            </a:pPr>
            <a:r>
              <a:rPr lang="en-US" sz="2400" smtClean="0">
                <a:sym typeface="Symbol" pitchFamily="18" charset="2"/>
              </a:rPr>
              <a:t>Prove X NP.</a:t>
            </a:r>
          </a:p>
          <a:p>
            <a:pPr lvl="2" eaLnBrk="1" hangingPunct="1">
              <a:lnSpc>
                <a:spcPct val="80000"/>
              </a:lnSpc>
            </a:pPr>
            <a:r>
              <a:rPr lang="en-US" sz="2000" smtClean="0"/>
              <a:t>Given a certificate, the certificate can be verified in poly time. </a:t>
            </a:r>
          </a:p>
          <a:p>
            <a:pPr lvl="1" eaLnBrk="1" hangingPunct="1">
              <a:lnSpc>
                <a:spcPct val="80000"/>
              </a:lnSpc>
            </a:pPr>
            <a:r>
              <a:rPr lang="en-US" sz="2400" smtClean="0">
                <a:sym typeface="Symbol" pitchFamily="18" charset="2"/>
              </a:rPr>
              <a:t>Prove X is NP-hard.</a:t>
            </a:r>
          </a:p>
          <a:p>
            <a:pPr lvl="2" eaLnBrk="1" hangingPunct="1">
              <a:lnSpc>
                <a:spcPct val="80000"/>
              </a:lnSpc>
            </a:pPr>
            <a:r>
              <a:rPr lang="en-US" sz="2000" smtClean="0">
                <a:sym typeface="Symbol" pitchFamily="18" charset="2"/>
              </a:rPr>
              <a:t>Select a known NP-complete </a:t>
            </a:r>
            <a:r>
              <a:rPr lang="en-US" sz="2000" smtClean="0"/>
              <a:t>P</a:t>
            </a:r>
            <a:r>
              <a:rPr lang="en-US" sz="2000" smtClean="0">
                <a:cs typeface="Times New Roman" pitchFamily="18" charset="0"/>
                <a:sym typeface="Symbol" pitchFamily="18" charset="2"/>
              </a:rPr>
              <a:t>'.</a:t>
            </a:r>
          </a:p>
          <a:p>
            <a:pPr lvl="2" eaLnBrk="1" hangingPunct="1">
              <a:lnSpc>
                <a:spcPct val="80000"/>
              </a:lnSpc>
            </a:pPr>
            <a:r>
              <a:rPr lang="en-US" sz="2000" smtClean="0">
                <a:cs typeface="Times New Roman" pitchFamily="18" charset="0"/>
                <a:sym typeface="Symbol" pitchFamily="18" charset="2"/>
              </a:rPr>
              <a:t>Describe a transformation function </a:t>
            </a:r>
            <a:r>
              <a:rPr lang="en-US" sz="2000" i="1" smtClean="0">
                <a:cs typeface="Times New Roman" pitchFamily="18" charset="0"/>
                <a:sym typeface="Symbol" pitchFamily="18" charset="2"/>
              </a:rPr>
              <a:t>f</a:t>
            </a:r>
            <a:r>
              <a:rPr lang="en-US" sz="2000" smtClean="0">
                <a:cs typeface="Times New Roman" pitchFamily="18" charset="0"/>
                <a:sym typeface="Symbol" pitchFamily="18" charset="2"/>
              </a:rPr>
              <a:t> that maps every instance </a:t>
            </a:r>
            <a:r>
              <a:rPr lang="en-US" sz="2000" i="1" smtClean="0">
                <a:cs typeface="Times New Roman" pitchFamily="18" charset="0"/>
                <a:sym typeface="Symbol" pitchFamily="18" charset="2"/>
              </a:rPr>
              <a:t>x</a:t>
            </a:r>
            <a:r>
              <a:rPr lang="en-US" sz="2000" smtClean="0">
                <a:cs typeface="Times New Roman" pitchFamily="18" charset="0"/>
                <a:sym typeface="Symbol" pitchFamily="18" charset="2"/>
              </a:rPr>
              <a:t> of P' into an instance </a:t>
            </a:r>
            <a:r>
              <a:rPr lang="en-US" sz="2000" i="1" smtClean="0">
                <a:cs typeface="Times New Roman" pitchFamily="18" charset="0"/>
                <a:sym typeface="Symbol" pitchFamily="18" charset="2"/>
              </a:rPr>
              <a:t>f</a:t>
            </a:r>
            <a:r>
              <a:rPr lang="en-US" sz="2000" smtClean="0">
                <a:cs typeface="Times New Roman" pitchFamily="18" charset="0"/>
                <a:sym typeface="Symbol" pitchFamily="18" charset="2"/>
              </a:rPr>
              <a:t>(</a:t>
            </a:r>
            <a:r>
              <a:rPr lang="en-US" sz="2000" i="1" smtClean="0">
                <a:cs typeface="Times New Roman" pitchFamily="18" charset="0"/>
                <a:sym typeface="Symbol" pitchFamily="18" charset="2"/>
              </a:rPr>
              <a:t>x</a:t>
            </a:r>
            <a:r>
              <a:rPr lang="en-US" sz="2000" smtClean="0">
                <a:cs typeface="Times New Roman" pitchFamily="18" charset="0"/>
                <a:sym typeface="Symbol" pitchFamily="18" charset="2"/>
              </a:rPr>
              <a:t>) of X.</a:t>
            </a:r>
          </a:p>
          <a:p>
            <a:pPr lvl="2" eaLnBrk="1" hangingPunct="1">
              <a:lnSpc>
                <a:spcPct val="80000"/>
              </a:lnSpc>
            </a:pPr>
            <a:r>
              <a:rPr lang="en-US" sz="2000" smtClean="0">
                <a:cs typeface="Times New Roman" pitchFamily="18" charset="0"/>
                <a:sym typeface="Symbol" pitchFamily="18" charset="2"/>
              </a:rPr>
              <a:t>Prove </a:t>
            </a:r>
            <a:r>
              <a:rPr lang="en-US" sz="2000" i="1" smtClean="0">
                <a:cs typeface="Times New Roman" pitchFamily="18" charset="0"/>
                <a:sym typeface="Symbol" pitchFamily="18" charset="2"/>
              </a:rPr>
              <a:t>f</a:t>
            </a:r>
            <a:r>
              <a:rPr lang="en-US" sz="2000" smtClean="0">
                <a:cs typeface="Times New Roman" pitchFamily="18" charset="0"/>
                <a:sym typeface="Symbol" pitchFamily="18" charset="2"/>
              </a:rPr>
              <a:t> satisfies that the answer to </a:t>
            </a:r>
            <a:r>
              <a:rPr lang="en-US" sz="2000" i="1" smtClean="0">
                <a:sym typeface="Symbol" pitchFamily="18" charset="2"/>
              </a:rPr>
              <a:t>x</a:t>
            </a:r>
            <a:r>
              <a:rPr lang="en-US" sz="2000" smtClean="0">
                <a:sym typeface="Symbol" pitchFamily="18" charset="2"/>
              </a:rPr>
              <a:t></a:t>
            </a:r>
            <a:r>
              <a:rPr lang="en-US" sz="2000" smtClean="0"/>
              <a:t>P</a:t>
            </a:r>
            <a:r>
              <a:rPr lang="en-US" sz="2000" smtClean="0">
                <a:cs typeface="Times New Roman" pitchFamily="18" charset="0"/>
                <a:sym typeface="Symbol" pitchFamily="18" charset="2"/>
              </a:rPr>
              <a:t>'</a:t>
            </a:r>
            <a:r>
              <a:rPr lang="en-US" sz="2000" smtClean="0">
                <a:sym typeface="Symbol" pitchFamily="18" charset="2"/>
              </a:rPr>
              <a:t> is YES if and only if the answer to </a:t>
            </a:r>
            <a:r>
              <a:rPr lang="en-US" sz="2000" i="1" smtClean="0">
                <a:sym typeface="Symbol" pitchFamily="18" charset="2"/>
              </a:rPr>
              <a:t>f</a:t>
            </a:r>
            <a:r>
              <a:rPr lang="en-US" sz="2000" smtClean="0">
                <a:sym typeface="Symbol" pitchFamily="18" charset="2"/>
              </a:rPr>
              <a:t>(</a:t>
            </a:r>
            <a:r>
              <a:rPr lang="en-US" sz="2000" i="1" smtClean="0">
                <a:sym typeface="Symbol" pitchFamily="18" charset="2"/>
              </a:rPr>
              <a:t>x</a:t>
            </a:r>
            <a:r>
              <a:rPr lang="en-US" sz="2000" smtClean="0">
                <a:sym typeface="Symbol" pitchFamily="18" charset="2"/>
              </a:rPr>
              <a:t>)X is YES for all instance </a:t>
            </a:r>
            <a:r>
              <a:rPr lang="en-US" sz="2000" i="1" smtClean="0">
                <a:sym typeface="Symbol" pitchFamily="18" charset="2"/>
              </a:rPr>
              <a:t>x</a:t>
            </a:r>
            <a:r>
              <a:rPr lang="en-US" sz="2000" smtClean="0">
                <a:sym typeface="Symbol" pitchFamily="18" charset="2"/>
              </a:rPr>
              <a:t> P</a:t>
            </a:r>
            <a:r>
              <a:rPr lang="en-US" sz="2000" smtClean="0">
                <a:cs typeface="Times New Roman" pitchFamily="18" charset="0"/>
                <a:sym typeface="Symbol" pitchFamily="18" charset="2"/>
              </a:rPr>
              <a:t>'</a:t>
            </a:r>
            <a:r>
              <a:rPr lang="en-US" sz="2000" smtClean="0">
                <a:sym typeface="Symbol" pitchFamily="18" charset="2"/>
              </a:rPr>
              <a:t>.</a:t>
            </a:r>
          </a:p>
          <a:p>
            <a:pPr lvl="2" eaLnBrk="1" hangingPunct="1">
              <a:lnSpc>
                <a:spcPct val="80000"/>
              </a:lnSpc>
            </a:pPr>
            <a:r>
              <a:rPr lang="en-US" sz="2000" smtClean="0">
                <a:sym typeface="Symbol" pitchFamily="18" charset="2"/>
              </a:rPr>
              <a:t>Prove that the algorithm computing </a:t>
            </a:r>
            <a:r>
              <a:rPr lang="en-US" sz="2000" i="1" smtClean="0">
                <a:sym typeface="Symbol" pitchFamily="18" charset="2"/>
              </a:rPr>
              <a:t>f</a:t>
            </a:r>
            <a:r>
              <a:rPr lang="en-US" sz="2000" smtClean="0">
                <a:sym typeface="Symbol" pitchFamily="18" charset="2"/>
              </a:rPr>
              <a:t> runs in poly-time.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762000" y="381000"/>
            <a:ext cx="7772400" cy="1143000"/>
          </a:xfrm>
        </p:spPr>
        <p:txBody>
          <a:bodyPr/>
          <a:lstStyle/>
          <a:p>
            <a:pPr eaLnBrk="1" hangingPunct="1"/>
            <a:r>
              <a:rPr lang="en-US" sz="3200" smtClean="0"/>
              <a:t>NPC proof –Formula Satisfiability (SAT)</a:t>
            </a:r>
          </a:p>
        </p:txBody>
      </p:sp>
      <p:sp>
        <p:nvSpPr>
          <p:cNvPr id="37892" name="Rectangle 3"/>
          <p:cNvSpPr>
            <a:spLocks noGrp="1" noChangeArrowheads="1"/>
          </p:cNvSpPr>
          <p:nvPr>
            <p:ph type="body" idx="1"/>
          </p:nvPr>
        </p:nvSpPr>
        <p:spPr>
          <a:xfrm>
            <a:off x="609600" y="1447800"/>
            <a:ext cx="7924800" cy="4572000"/>
          </a:xfrm>
        </p:spPr>
        <p:txBody>
          <a:bodyPr/>
          <a:lstStyle/>
          <a:p>
            <a:pPr eaLnBrk="1" hangingPunct="1">
              <a:lnSpc>
                <a:spcPct val="90000"/>
              </a:lnSpc>
            </a:pPr>
            <a:r>
              <a:rPr lang="en-US" sz="2800" smtClean="0"/>
              <a:t>SAT definition </a:t>
            </a:r>
          </a:p>
          <a:p>
            <a:pPr lvl="1" eaLnBrk="1" hangingPunct="1">
              <a:lnSpc>
                <a:spcPct val="90000"/>
              </a:lnSpc>
            </a:pPr>
            <a:r>
              <a:rPr lang="en-US" sz="2400" i="1" smtClean="0"/>
              <a:t>n</a:t>
            </a:r>
            <a:r>
              <a:rPr lang="en-US" sz="2400" smtClean="0"/>
              <a:t> boolean variables: </a:t>
            </a:r>
            <a:r>
              <a:rPr lang="en-US" sz="2400" i="1" smtClean="0"/>
              <a:t>x</a:t>
            </a:r>
            <a:r>
              <a:rPr lang="en-US" sz="2400" baseline="-25000" smtClean="0"/>
              <a:t>1</a:t>
            </a:r>
            <a:r>
              <a:rPr lang="en-US" sz="2400" smtClean="0"/>
              <a:t>, </a:t>
            </a:r>
            <a:r>
              <a:rPr lang="en-US" sz="2400" i="1" smtClean="0"/>
              <a:t>x</a:t>
            </a:r>
            <a:r>
              <a:rPr lang="en-US" sz="2400" baseline="-25000" smtClean="0"/>
              <a:t>2</a:t>
            </a:r>
            <a:r>
              <a:rPr lang="en-US" sz="2400" smtClean="0"/>
              <a:t>,…, </a:t>
            </a:r>
            <a:r>
              <a:rPr lang="en-US" sz="2400" i="1" smtClean="0"/>
              <a:t>x</a:t>
            </a:r>
            <a:r>
              <a:rPr lang="en-US" sz="2400" i="1" baseline="-25000" smtClean="0"/>
              <a:t>n</a:t>
            </a:r>
            <a:r>
              <a:rPr lang="en-US" sz="2400" smtClean="0"/>
              <a:t>.</a:t>
            </a:r>
          </a:p>
          <a:p>
            <a:pPr lvl="1" eaLnBrk="1" hangingPunct="1">
              <a:lnSpc>
                <a:spcPct val="90000"/>
              </a:lnSpc>
            </a:pPr>
            <a:r>
              <a:rPr lang="en-US" sz="2400" smtClean="0"/>
              <a:t>M boolean connectives: any boolean function with one or two inputs and one output, such as </a:t>
            </a:r>
            <a:r>
              <a:rPr lang="en-US" sz="2400" smtClean="0">
                <a:sym typeface="Symbol" pitchFamily="18" charset="2"/>
              </a:rPr>
              <a:t>,,,,</a:t>
            </a:r>
            <a:r>
              <a:rPr lang="en-US" sz="2400" smtClean="0"/>
              <a:t>,… and  </a:t>
            </a:r>
          </a:p>
          <a:p>
            <a:pPr lvl="1" eaLnBrk="1" hangingPunct="1">
              <a:lnSpc>
                <a:spcPct val="90000"/>
              </a:lnSpc>
            </a:pPr>
            <a:r>
              <a:rPr lang="en-US" sz="2400" smtClean="0"/>
              <a:t>Parentheses.</a:t>
            </a:r>
          </a:p>
          <a:p>
            <a:pPr eaLnBrk="1" hangingPunct="1">
              <a:lnSpc>
                <a:spcPct val="90000"/>
              </a:lnSpc>
            </a:pPr>
            <a:r>
              <a:rPr lang="en-US" sz="2800" smtClean="0"/>
              <a:t>A SAT </a:t>
            </a:r>
            <a:r>
              <a:rPr lang="en-US" sz="2800" smtClean="0">
                <a:sym typeface="Symbol" pitchFamily="18" charset="2"/>
              </a:rPr>
              <a:t> is satisfiable if there exists an true assignment which causes  to evaluate to 1.</a:t>
            </a:r>
          </a:p>
          <a:p>
            <a:pPr eaLnBrk="1" hangingPunct="1">
              <a:lnSpc>
                <a:spcPct val="90000"/>
              </a:lnSpc>
            </a:pPr>
            <a:r>
              <a:rPr lang="en-US" sz="2800" smtClean="0">
                <a:sym typeface="Symbol" pitchFamily="18" charset="2"/>
              </a:rPr>
              <a:t>SAT={&lt; &gt;:  is a satifiable boolean formula}.</a:t>
            </a:r>
          </a:p>
          <a:p>
            <a:pPr eaLnBrk="1" hangingPunct="1">
              <a:lnSpc>
                <a:spcPct val="90000"/>
              </a:lnSpc>
            </a:pPr>
            <a:r>
              <a:rPr lang="en-US" sz="2800" smtClean="0"/>
              <a:t>The historical honor of the first NP-complete problem ever shown.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SAT is NP-complete</a:t>
            </a:r>
          </a:p>
        </p:txBody>
      </p:sp>
      <p:sp>
        <p:nvSpPr>
          <p:cNvPr id="38916" name="Rectangle 3"/>
          <p:cNvSpPr>
            <a:spLocks noGrp="1" noChangeArrowheads="1"/>
          </p:cNvSpPr>
          <p:nvPr>
            <p:ph type="body" idx="1"/>
          </p:nvPr>
        </p:nvSpPr>
        <p:spPr/>
        <p:txBody>
          <a:bodyPr/>
          <a:lstStyle/>
          <a:p>
            <a:pPr eaLnBrk="1" hangingPunct="1"/>
            <a:r>
              <a:rPr lang="en-US" i="1" smtClean="0"/>
              <a:t>Theorem 34.9:</a:t>
            </a:r>
            <a:r>
              <a:rPr lang="en-US" smtClean="0"/>
              <a:t> (page 997)</a:t>
            </a:r>
          </a:p>
          <a:p>
            <a:pPr lvl="1" eaLnBrk="1" hangingPunct="1"/>
            <a:r>
              <a:rPr lang="en-US" smtClean="0"/>
              <a:t>SAT is NP-complete.</a:t>
            </a:r>
          </a:p>
          <a:p>
            <a:pPr eaLnBrk="1" hangingPunct="1"/>
            <a:r>
              <a:rPr lang="en-US" smtClean="0"/>
              <a:t>Proof:</a:t>
            </a:r>
          </a:p>
          <a:p>
            <a:pPr lvl="1" eaLnBrk="1" hangingPunct="1"/>
            <a:r>
              <a:rPr lang="en-US" smtClean="0"/>
              <a:t>SAT belongs to NP.</a:t>
            </a:r>
          </a:p>
          <a:p>
            <a:pPr lvl="2" eaLnBrk="1" hangingPunct="1"/>
            <a:r>
              <a:rPr lang="en-US" smtClean="0"/>
              <a:t>Given a satisfying assignment, the verifying algorithm replaces each variable with its value and evaluates the formula, </a:t>
            </a:r>
            <a:r>
              <a:rPr lang="en-US" smtClean="0">
                <a:solidFill>
                  <a:schemeClr val="accent1"/>
                </a:solidFill>
              </a:rPr>
              <a:t>in poly time</a:t>
            </a:r>
            <a:r>
              <a:rPr lang="en-US" smtClean="0"/>
              <a:t>.</a:t>
            </a:r>
          </a:p>
          <a:p>
            <a:pPr lvl="1" eaLnBrk="1" hangingPunct="1"/>
            <a:r>
              <a:rPr lang="en-US" smtClean="0"/>
              <a:t>SAT is NP-hard (show CIRCUIT-SAT</a:t>
            </a:r>
            <a:r>
              <a:rPr lang="en-US" smtClean="0">
                <a:sym typeface="Symbol" pitchFamily="18" charset="2"/>
              </a:rPr>
              <a:t></a:t>
            </a:r>
            <a:r>
              <a:rPr lang="en-US" baseline="-25000" smtClean="0">
                <a:sym typeface="Symbol" pitchFamily="18" charset="2"/>
              </a:rPr>
              <a:t>p</a:t>
            </a:r>
            <a:r>
              <a:rPr lang="en-US" smtClean="0"/>
              <a:t> SAT).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5800" y="0"/>
            <a:ext cx="7772400" cy="1143000"/>
          </a:xfrm>
        </p:spPr>
        <p:txBody>
          <a:bodyPr/>
          <a:lstStyle/>
          <a:p>
            <a:pPr eaLnBrk="1" hangingPunct="1"/>
            <a:r>
              <a:rPr lang="en-US" smtClean="0"/>
              <a:t>SAT is NP-complete (cont.)</a:t>
            </a:r>
          </a:p>
        </p:txBody>
      </p:sp>
      <p:sp>
        <p:nvSpPr>
          <p:cNvPr id="39940" name="Rectangle 3"/>
          <p:cNvSpPr>
            <a:spLocks noGrp="1" noChangeArrowheads="1"/>
          </p:cNvSpPr>
          <p:nvPr>
            <p:ph type="body" idx="1"/>
          </p:nvPr>
        </p:nvSpPr>
        <p:spPr>
          <a:xfrm>
            <a:off x="457200" y="1066800"/>
            <a:ext cx="8534400" cy="4038600"/>
          </a:xfrm>
        </p:spPr>
        <p:txBody>
          <a:bodyPr/>
          <a:lstStyle/>
          <a:p>
            <a:pPr eaLnBrk="1" hangingPunct="1"/>
            <a:r>
              <a:rPr lang="en-US" sz="2800" smtClean="0"/>
              <a:t>CIRCUIT-SAT</a:t>
            </a:r>
            <a:r>
              <a:rPr lang="en-US" sz="2800" smtClean="0">
                <a:sym typeface="Symbol" pitchFamily="18" charset="2"/>
              </a:rPr>
              <a:t></a:t>
            </a:r>
            <a:r>
              <a:rPr lang="en-US" sz="2800" baseline="-25000" smtClean="0">
                <a:sym typeface="Symbol" pitchFamily="18" charset="2"/>
              </a:rPr>
              <a:t>p</a:t>
            </a:r>
            <a:r>
              <a:rPr lang="en-US" sz="2800" smtClean="0"/>
              <a:t> SAT, i.e., any instance of  circuit satisfiability can be reduced in poly time to an instance of formula satisfiability.</a:t>
            </a:r>
          </a:p>
          <a:p>
            <a:pPr eaLnBrk="1" hangingPunct="1"/>
            <a:r>
              <a:rPr lang="en-US" sz="2800" smtClean="0"/>
              <a:t>Intuitive induction: </a:t>
            </a:r>
          </a:p>
          <a:p>
            <a:pPr lvl="1" eaLnBrk="1" hangingPunct="1"/>
            <a:r>
              <a:rPr lang="en-US" sz="2400" smtClean="0"/>
              <a:t>Look at the gate that produces the circuit output. </a:t>
            </a:r>
          </a:p>
          <a:p>
            <a:pPr lvl="1" eaLnBrk="1" hangingPunct="1"/>
            <a:r>
              <a:rPr lang="en-US" sz="2400" smtClean="0"/>
              <a:t>Inductively express each of gate’s inputs as formulas. </a:t>
            </a:r>
          </a:p>
          <a:p>
            <a:pPr lvl="1" eaLnBrk="1" hangingPunct="1"/>
            <a:r>
              <a:rPr lang="en-US" sz="2400" smtClean="0"/>
              <a:t>Formula for the circuit is then obtained by writing an expression that applies the gate’s function to its input formulas. </a:t>
            </a:r>
          </a:p>
        </p:txBody>
      </p:sp>
      <p:sp>
        <p:nvSpPr>
          <p:cNvPr id="54276" name="Text Box 4"/>
          <p:cNvSpPr txBox="1">
            <a:spLocks noChangeArrowheads="1"/>
          </p:cNvSpPr>
          <p:nvPr/>
        </p:nvSpPr>
        <p:spPr bwMode="auto">
          <a:xfrm>
            <a:off x="609600" y="5029200"/>
            <a:ext cx="7829550" cy="1090613"/>
          </a:xfrm>
          <a:prstGeom prst="rect">
            <a:avLst/>
          </a:prstGeom>
          <a:noFill/>
          <a:ln w="9525">
            <a:noFill/>
            <a:miter lim="800000"/>
            <a:headEnd/>
            <a:tailEnd/>
          </a:ln>
        </p:spPr>
        <p:txBody>
          <a:bodyPr wrap="none">
            <a:spAutoFit/>
          </a:bodyPr>
          <a:lstStyle/>
          <a:p>
            <a:pPr>
              <a:lnSpc>
                <a:spcPct val="90000"/>
              </a:lnSpc>
              <a:spcBef>
                <a:spcPct val="20000"/>
              </a:spcBef>
              <a:buFontTx/>
              <a:buChar char="•"/>
            </a:pPr>
            <a:r>
              <a:rPr lang="en-US"/>
              <a:t>Unfortunately, this is not a poly reduction</a:t>
            </a:r>
          </a:p>
          <a:p>
            <a:pPr lvl="1">
              <a:lnSpc>
                <a:spcPct val="90000"/>
              </a:lnSpc>
              <a:spcBef>
                <a:spcPct val="20000"/>
              </a:spcBef>
              <a:buFontTx/>
              <a:buChar char="–"/>
            </a:pPr>
            <a:r>
              <a:rPr lang="en-US" sz="2000"/>
              <a:t>Shared formula (the gate whose output is fed to 2 or more inputs of </a:t>
            </a:r>
          </a:p>
          <a:p>
            <a:pPr lvl="1">
              <a:lnSpc>
                <a:spcPct val="90000"/>
              </a:lnSpc>
              <a:spcBef>
                <a:spcPct val="20000"/>
              </a:spcBef>
            </a:pPr>
            <a:r>
              <a:rPr lang="en-US" sz="2000"/>
              <a:t>other gates) cause the size of generated formula to grow exponentially.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ppt_x"/>
                                          </p:val>
                                        </p:tav>
                                        <p:tav tm="100000">
                                          <p:val>
                                            <p:strVal val="#ppt_x"/>
                                          </p:val>
                                        </p:tav>
                                      </p:tavLst>
                                    </p:anim>
                                    <p:anim calcmode="lin" valueType="num">
                                      <p:cBhvr additive="base">
                                        <p:cTn id="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52400"/>
            <a:ext cx="7772400" cy="1143000"/>
          </a:xfrm>
        </p:spPr>
        <p:txBody>
          <a:bodyPr/>
          <a:lstStyle/>
          <a:p>
            <a:pPr eaLnBrk="1" hangingPunct="1"/>
            <a:r>
              <a:rPr lang="en-US" dirty="0" smtClean="0"/>
              <a:t>NP-Completeness (why NPC?)</a:t>
            </a:r>
          </a:p>
        </p:txBody>
      </p:sp>
      <p:sp>
        <p:nvSpPr>
          <p:cNvPr id="4100" name="Rectangle 3"/>
          <p:cNvSpPr>
            <a:spLocks noGrp="1" noChangeArrowheads="1"/>
          </p:cNvSpPr>
          <p:nvPr>
            <p:ph type="body" idx="1"/>
          </p:nvPr>
        </p:nvSpPr>
        <p:spPr>
          <a:xfrm>
            <a:off x="533400" y="1676400"/>
            <a:ext cx="8382000" cy="4800600"/>
          </a:xfrm>
        </p:spPr>
        <p:txBody>
          <a:bodyPr/>
          <a:lstStyle/>
          <a:p>
            <a:pPr eaLnBrk="1" hangingPunct="1"/>
            <a:r>
              <a:rPr lang="en-US" smtClean="0"/>
              <a:t>A problem </a:t>
            </a:r>
            <a:r>
              <a:rPr lang="en-US" i="1" smtClean="0"/>
              <a:t>p</a:t>
            </a:r>
            <a:r>
              <a:rPr lang="en-US" smtClean="0"/>
              <a:t> </a:t>
            </a:r>
            <a:r>
              <a:rPr lang="en-US" smtClean="0">
                <a:sym typeface="Symbol" pitchFamily="18" charset="2"/>
              </a:rPr>
              <a:t>NP, and any other problem </a:t>
            </a:r>
            <a:r>
              <a:rPr lang="en-US" i="1" smtClean="0">
                <a:sym typeface="Symbol" pitchFamily="18" charset="2"/>
              </a:rPr>
              <a:t>p</a:t>
            </a:r>
            <a:r>
              <a:rPr lang="en-US" smtClean="0">
                <a:sym typeface="Symbol" pitchFamily="18" charset="2"/>
              </a:rPr>
              <a:t> NP can be translated as </a:t>
            </a:r>
            <a:r>
              <a:rPr lang="en-US" i="1" smtClean="0">
                <a:sym typeface="Symbol" pitchFamily="18" charset="2"/>
              </a:rPr>
              <a:t>p</a:t>
            </a:r>
            <a:r>
              <a:rPr lang="en-US" smtClean="0">
                <a:sym typeface="Symbol" pitchFamily="18" charset="2"/>
              </a:rPr>
              <a:t> in poly time. </a:t>
            </a:r>
          </a:p>
          <a:p>
            <a:pPr eaLnBrk="1" hangingPunct="1"/>
            <a:r>
              <a:rPr lang="en-US" smtClean="0">
                <a:sym typeface="Symbol" pitchFamily="18" charset="2"/>
              </a:rPr>
              <a:t>So if </a:t>
            </a:r>
            <a:r>
              <a:rPr lang="en-US" i="1" smtClean="0">
                <a:sym typeface="Symbol" pitchFamily="18" charset="2"/>
              </a:rPr>
              <a:t>p</a:t>
            </a:r>
            <a:r>
              <a:rPr lang="en-US" smtClean="0">
                <a:sym typeface="Symbol" pitchFamily="18" charset="2"/>
              </a:rPr>
              <a:t> can be solved in poly time, then all problems in NP can be solved in poly time. </a:t>
            </a:r>
          </a:p>
          <a:p>
            <a:pPr eaLnBrk="1" hangingPunct="1"/>
            <a:r>
              <a:rPr lang="en-US" smtClean="0">
                <a:sym typeface="Symbol" pitchFamily="18" charset="2"/>
              </a:rPr>
              <a:t>All current known NP hard problems have been proved to be NPC.</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0"/>
            <a:ext cx="7772400" cy="1143000"/>
          </a:xfrm>
        </p:spPr>
        <p:txBody>
          <a:bodyPr/>
          <a:lstStyle/>
          <a:p>
            <a:pPr eaLnBrk="1" hangingPunct="1"/>
            <a:r>
              <a:rPr lang="en-US" smtClean="0"/>
              <a:t>SAT is NP-complete (cont.)</a:t>
            </a:r>
          </a:p>
        </p:txBody>
      </p:sp>
      <p:sp>
        <p:nvSpPr>
          <p:cNvPr id="40964" name="Rectangle 3"/>
          <p:cNvSpPr>
            <a:spLocks noGrp="1" noChangeArrowheads="1"/>
          </p:cNvSpPr>
          <p:nvPr>
            <p:ph type="body" idx="1"/>
          </p:nvPr>
        </p:nvSpPr>
        <p:spPr>
          <a:xfrm>
            <a:off x="609600" y="914400"/>
            <a:ext cx="8534400" cy="5181600"/>
          </a:xfrm>
        </p:spPr>
        <p:txBody>
          <a:bodyPr/>
          <a:lstStyle/>
          <a:p>
            <a:pPr eaLnBrk="1" hangingPunct="1">
              <a:lnSpc>
                <a:spcPct val="90000"/>
              </a:lnSpc>
            </a:pPr>
            <a:r>
              <a:rPr lang="en-US" sz="2800" smtClean="0"/>
              <a:t>Correct reduction:</a:t>
            </a:r>
          </a:p>
          <a:p>
            <a:pPr lvl="1" eaLnBrk="1" hangingPunct="1">
              <a:lnSpc>
                <a:spcPct val="90000"/>
              </a:lnSpc>
            </a:pPr>
            <a:r>
              <a:rPr lang="en-US" sz="2400" smtClean="0"/>
              <a:t>For every wire </a:t>
            </a:r>
            <a:r>
              <a:rPr lang="en-US" sz="2400" i="1" smtClean="0"/>
              <a:t>x</a:t>
            </a:r>
            <a:r>
              <a:rPr lang="en-US" sz="2400" i="1" baseline="-25000" smtClean="0"/>
              <a:t>i </a:t>
            </a:r>
            <a:r>
              <a:rPr lang="en-US" sz="2400" smtClean="0"/>
              <a:t>of C, give a variable </a:t>
            </a:r>
            <a:r>
              <a:rPr lang="en-US" sz="2400" i="1" smtClean="0"/>
              <a:t>x</a:t>
            </a:r>
            <a:r>
              <a:rPr lang="en-US" sz="2400" i="1" baseline="-25000" smtClean="0"/>
              <a:t>i</a:t>
            </a:r>
            <a:r>
              <a:rPr lang="en-US" sz="2400" smtClean="0"/>
              <a:t> in the formula.</a:t>
            </a:r>
          </a:p>
          <a:p>
            <a:pPr lvl="1" eaLnBrk="1" hangingPunct="1">
              <a:lnSpc>
                <a:spcPct val="90000"/>
              </a:lnSpc>
            </a:pPr>
            <a:r>
              <a:rPr lang="en-US" sz="2400" smtClean="0"/>
              <a:t>Every gate can be expressed as </a:t>
            </a:r>
            <a:r>
              <a:rPr lang="en-US" sz="2400" i="1" smtClean="0"/>
              <a:t>x</a:t>
            </a:r>
            <a:r>
              <a:rPr lang="en-US" sz="2400" i="1" baseline="-25000" smtClean="0"/>
              <a:t>o</a:t>
            </a:r>
            <a:r>
              <a:rPr lang="en-US" sz="2400" smtClean="0">
                <a:sym typeface="Symbol" pitchFamily="18" charset="2"/>
              </a:rPr>
              <a:t>(</a:t>
            </a:r>
            <a:r>
              <a:rPr lang="en-US" sz="2400" i="1" smtClean="0"/>
              <a:t>x</a:t>
            </a:r>
            <a:r>
              <a:rPr lang="en-US" sz="2400" i="1" baseline="-25000" smtClean="0"/>
              <a:t>i</a:t>
            </a:r>
            <a:r>
              <a:rPr lang="en-US" sz="2400" baseline="-38000" smtClean="0"/>
              <a:t>1</a:t>
            </a:r>
            <a:r>
              <a:rPr lang="en-US" sz="2400" smtClean="0">
                <a:sym typeface="Symbol" pitchFamily="18" charset="2"/>
              </a:rPr>
              <a:t> </a:t>
            </a:r>
            <a:r>
              <a:rPr lang="en-US" sz="2400" i="1" smtClean="0"/>
              <a:t>x</a:t>
            </a:r>
            <a:r>
              <a:rPr lang="en-US" sz="2400" i="1" baseline="-25000" smtClean="0"/>
              <a:t>i</a:t>
            </a:r>
            <a:r>
              <a:rPr lang="en-US" sz="2400" baseline="-38000" smtClean="0"/>
              <a:t>2</a:t>
            </a:r>
            <a:r>
              <a:rPr lang="en-US" sz="2400" smtClean="0">
                <a:sym typeface="Symbol" pitchFamily="18" charset="2"/>
              </a:rPr>
              <a:t>…  </a:t>
            </a:r>
            <a:r>
              <a:rPr lang="en-US" sz="2400" i="1" smtClean="0"/>
              <a:t>x</a:t>
            </a:r>
            <a:r>
              <a:rPr lang="en-US" sz="2400" i="1" baseline="-25000" smtClean="0"/>
              <a:t>i</a:t>
            </a:r>
            <a:r>
              <a:rPr lang="en-US" sz="2400" i="1" baseline="-38000" smtClean="0"/>
              <a:t>l</a:t>
            </a:r>
            <a:r>
              <a:rPr lang="en-US" sz="2400" smtClean="0">
                <a:sym typeface="Symbol" pitchFamily="18" charset="2"/>
              </a:rPr>
              <a:t>)</a:t>
            </a:r>
          </a:p>
          <a:p>
            <a:pPr lvl="1" eaLnBrk="1" hangingPunct="1">
              <a:lnSpc>
                <a:spcPct val="90000"/>
              </a:lnSpc>
            </a:pPr>
            <a:r>
              <a:rPr lang="en-US" sz="2400" smtClean="0">
                <a:sym typeface="Symbol" pitchFamily="18" charset="2"/>
              </a:rPr>
              <a:t>The final formula  is the AND of the circuit output variable and conjunction of all clauses describing the operation of each gate.  (</a:t>
            </a:r>
            <a:r>
              <a:rPr lang="en-US" sz="2400" smtClean="0">
                <a:sym typeface="Symbol" pitchFamily="18" charset="2"/>
                <a:hlinkClick r:id="rId2" action="ppaction://hlinksldjump"/>
              </a:rPr>
              <a:t>example Figure  34.10</a:t>
            </a:r>
            <a:r>
              <a:rPr lang="en-US" sz="2400" smtClean="0">
                <a:sym typeface="Symbol" pitchFamily="18" charset="2"/>
              </a:rPr>
              <a:t>) </a:t>
            </a:r>
          </a:p>
          <a:p>
            <a:pPr eaLnBrk="1" hangingPunct="1">
              <a:lnSpc>
                <a:spcPct val="90000"/>
              </a:lnSpc>
            </a:pPr>
            <a:r>
              <a:rPr lang="en-US" sz="2800" smtClean="0">
                <a:sym typeface="Symbol" pitchFamily="18" charset="2"/>
              </a:rPr>
              <a:t>Correctness of the reduction</a:t>
            </a:r>
          </a:p>
          <a:p>
            <a:pPr lvl="1" eaLnBrk="1" hangingPunct="1">
              <a:lnSpc>
                <a:spcPct val="90000"/>
              </a:lnSpc>
            </a:pPr>
            <a:r>
              <a:rPr lang="en-US" sz="2400" smtClean="0">
                <a:sym typeface="Symbol" pitchFamily="18" charset="2"/>
              </a:rPr>
              <a:t>Clearly the reduction can be done in poly time.</a:t>
            </a:r>
          </a:p>
          <a:p>
            <a:pPr lvl="1" eaLnBrk="1" hangingPunct="1">
              <a:lnSpc>
                <a:spcPct val="90000"/>
              </a:lnSpc>
            </a:pPr>
            <a:r>
              <a:rPr lang="en-US" sz="2400" smtClean="0">
                <a:sym typeface="Symbol" pitchFamily="18" charset="2"/>
              </a:rPr>
              <a:t>C is satisfiable if and only if  is satisfiable.</a:t>
            </a:r>
          </a:p>
          <a:p>
            <a:pPr lvl="2" eaLnBrk="1" hangingPunct="1">
              <a:lnSpc>
                <a:spcPct val="90000"/>
              </a:lnSpc>
            </a:pPr>
            <a:r>
              <a:rPr lang="en-US" sz="2000" smtClean="0">
                <a:sym typeface="Symbol" pitchFamily="18" charset="2"/>
              </a:rPr>
              <a:t>If C is satisfiable, then there is a satisfying assignment. This means that each wire of C has a well-defined value and the output of C is 1. Thus the assignment of wire values to variables in  makes each clause in  evaluate to 1. So  is 1.  </a:t>
            </a:r>
          </a:p>
          <a:p>
            <a:pPr lvl="2" eaLnBrk="1" hangingPunct="1">
              <a:lnSpc>
                <a:spcPct val="90000"/>
              </a:lnSpc>
            </a:pPr>
            <a:r>
              <a:rPr lang="en-US" sz="2000" smtClean="0">
                <a:sym typeface="Symbol" pitchFamily="18" charset="2"/>
              </a:rPr>
              <a:t>The reverse proof can be done in the same way.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0" y="0"/>
            <a:ext cx="9144000" cy="579438"/>
          </a:xfrm>
          <a:prstGeom prst="rect">
            <a:avLst/>
          </a:prstGeom>
          <a:noFill/>
          <a:ln w="9525">
            <a:noFill/>
            <a:miter lim="800000"/>
            <a:headEnd/>
            <a:tailEnd/>
          </a:ln>
        </p:spPr>
        <p:txBody>
          <a:bodyPr>
            <a:spAutoFit/>
          </a:bodyPr>
          <a:lstStyle/>
          <a:p>
            <a:pPr eaLnBrk="0" hangingPunct="0"/>
            <a:r>
              <a:rPr lang="en-US" sz="3200">
                <a:solidFill>
                  <a:schemeClr val="tx2"/>
                </a:solidFill>
              </a:rPr>
              <a:t>          Example of reduction of CIRCUIT-SAT to SAT</a:t>
            </a:r>
          </a:p>
        </p:txBody>
      </p:sp>
      <p:pic>
        <p:nvPicPr>
          <p:cNvPr id="41988" name="Picture 3" descr="fig34-10"/>
          <p:cNvPicPr>
            <a:picLocks noChangeAspect="1" noChangeArrowheads="1"/>
          </p:cNvPicPr>
          <p:nvPr/>
        </p:nvPicPr>
        <p:blipFill>
          <a:blip r:embed="rId2" cstate="print"/>
          <a:srcRect/>
          <a:stretch>
            <a:fillRect/>
          </a:stretch>
        </p:blipFill>
        <p:spPr bwMode="auto">
          <a:xfrm>
            <a:off x="228600" y="1409700"/>
            <a:ext cx="8686800" cy="4038600"/>
          </a:xfrm>
          <a:prstGeom prst="rect">
            <a:avLst/>
          </a:prstGeom>
          <a:noFill/>
          <a:ln w="9525">
            <a:noFill/>
            <a:miter lim="800000"/>
            <a:headEnd/>
            <a:tailEnd/>
          </a:ln>
        </p:spPr>
      </p:pic>
      <p:sp>
        <p:nvSpPr>
          <p:cNvPr id="61444" name="Text Box 4"/>
          <p:cNvSpPr txBox="1">
            <a:spLocks noChangeArrowheads="1"/>
          </p:cNvSpPr>
          <p:nvPr/>
        </p:nvSpPr>
        <p:spPr bwMode="auto">
          <a:xfrm>
            <a:off x="5105400" y="658813"/>
            <a:ext cx="2849563" cy="2225675"/>
          </a:xfrm>
          <a:prstGeom prst="rect">
            <a:avLst/>
          </a:prstGeom>
          <a:noFill/>
          <a:ln w="9525">
            <a:noFill/>
            <a:miter lim="800000"/>
            <a:headEnd/>
            <a:tailEnd/>
          </a:ln>
        </p:spPr>
        <p:txBody>
          <a:bodyPr wrap="none">
            <a:spAutoFit/>
          </a:bodyPr>
          <a:lstStyle/>
          <a:p>
            <a:r>
              <a:rPr lang="en-US" sz="2000">
                <a:sym typeface="Symbol" pitchFamily="18" charset="2"/>
              </a:rPr>
              <a:t></a:t>
            </a:r>
            <a:r>
              <a:rPr lang="en-US" sz="2000"/>
              <a:t>= </a:t>
            </a:r>
            <a:r>
              <a:rPr lang="en-US" sz="2000" i="1"/>
              <a:t>x</a:t>
            </a:r>
            <a:r>
              <a:rPr lang="en-US" sz="2000" baseline="-25000"/>
              <a:t>10</a:t>
            </a:r>
            <a:r>
              <a:rPr lang="en-US" sz="2000">
                <a:sym typeface="Symbol" pitchFamily="18" charset="2"/>
              </a:rPr>
              <a:t>(</a:t>
            </a:r>
            <a:r>
              <a:rPr lang="en-US" sz="2000" i="1"/>
              <a:t>x</a:t>
            </a:r>
            <a:r>
              <a:rPr lang="en-US" sz="2000" baseline="-25000"/>
              <a:t>10</a:t>
            </a:r>
            <a:r>
              <a:rPr lang="en-US" sz="2000">
                <a:sym typeface="Symbol" pitchFamily="18" charset="2"/>
              </a:rPr>
              <a:t>(</a:t>
            </a:r>
            <a:r>
              <a:rPr lang="en-US" sz="2000" i="1">
                <a:sym typeface="Symbol" pitchFamily="18" charset="2"/>
              </a:rPr>
              <a:t>x</a:t>
            </a:r>
            <a:r>
              <a:rPr lang="en-US" sz="2000" baseline="-25000">
                <a:sym typeface="Symbol" pitchFamily="18" charset="2"/>
              </a:rPr>
              <a:t>7</a:t>
            </a:r>
            <a:r>
              <a:rPr lang="en-US" sz="2000">
                <a:sym typeface="Symbol" pitchFamily="18" charset="2"/>
              </a:rPr>
              <a:t> </a:t>
            </a:r>
            <a:r>
              <a:rPr lang="en-US" sz="2000" i="1">
                <a:sym typeface="Symbol" pitchFamily="18" charset="2"/>
              </a:rPr>
              <a:t>x</a:t>
            </a:r>
            <a:r>
              <a:rPr lang="en-US" sz="2000" baseline="-25000">
                <a:sym typeface="Symbol" pitchFamily="18" charset="2"/>
              </a:rPr>
              <a:t>8</a:t>
            </a:r>
            <a:r>
              <a:rPr lang="en-US" sz="2000">
                <a:sym typeface="Symbol" pitchFamily="18" charset="2"/>
              </a:rPr>
              <a:t> </a:t>
            </a:r>
            <a:r>
              <a:rPr lang="en-US" sz="2000" i="1">
                <a:sym typeface="Symbol" pitchFamily="18" charset="2"/>
              </a:rPr>
              <a:t>x</a:t>
            </a:r>
            <a:r>
              <a:rPr lang="en-US" sz="2000" baseline="-25000">
                <a:sym typeface="Symbol" pitchFamily="18" charset="2"/>
              </a:rPr>
              <a:t>9</a:t>
            </a:r>
            <a:r>
              <a:rPr lang="en-US" sz="2000">
                <a:sym typeface="Symbol" pitchFamily="18" charset="2"/>
              </a:rPr>
              <a:t>))</a:t>
            </a:r>
            <a:endParaRPr lang="en-US" sz="2000"/>
          </a:p>
          <a:p>
            <a:r>
              <a:rPr lang="en-US" sz="2000"/>
              <a:t>          </a:t>
            </a:r>
            <a:r>
              <a:rPr lang="en-US" sz="2000">
                <a:sym typeface="Symbol" pitchFamily="18" charset="2"/>
              </a:rPr>
              <a:t>(</a:t>
            </a:r>
            <a:r>
              <a:rPr lang="en-US" sz="2000" i="1"/>
              <a:t>x</a:t>
            </a:r>
            <a:r>
              <a:rPr lang="en-US" sz="2000" baseline="-25000"/>
              <a:t>9</a:t>
            </a:r>
            <a:r>
              <a:rPr lang="en-US" sz="2000">
                <a:sym typeface="Symbol" pitchFamily="18" charset="2"/>
              </a:rPr>
              <a:t>(</a:t>
            </a:r>
            <a:r>
              <a:rPr lang="en-US" sz="2000" i="1">
                <a:sym typeface="Symbol" pitchFamily="18" charset="2"/>
              </a:rPr>
              <a:t>x</a:t>
            </a:r>
            <a:r>
              <a:rPr lang="en-US" sz="2000" baseline="-25000">
                <a:sym typeface="Symbol" pitchFamily="18" charset="2"/>
              </a:rPr>
              <a:t>6 </a:t>
            </a:r>
            <a:r>
              <a:rPr lang="en-US" sz="2000">
                <a:sym typeface="Symbol" pitchFamily="18" charset="2"/>
              </a:rPr>
              <a:t> </a:t>
            </a:r>
            <a:r>
              <a:rPr lang="en-US" sz="2000" i="1">
                <a:sym typeface="Symbol" pitchFamily="18" charset="2"/>
              </a:rPr>
              <a:t>x</a:t>
            </a:r>
            <a:r>
              <a:rPr lang="en-US" sz="2000" baseline="-25000">
                <a:sym typeface="Symbol" pitchFamily="18" charset="2"/>
              </a:rPr>
              <a:t>7</a:t>
            </a:r>
            <a:r>
              <a:rPr lang="en-US" sz="2000">
                <a:sym typeface="Symbol" pitchFamily="18" charset="2"/>
              </a:rPr>
              <a:t>))</a:t>
            </a:r>
            <a:r>
              <a:rPr lang="en-US" sz="2000"/>
              <a:t> </a:t>
            </a:r>
          </a:p>
          <a:p>
            <a:r>
              <a:rPr lang="en-US" sz="2000"/>
              <a:t>          </a:t>
            </a:r>
            <a:r>
              <a:rPr lang="en-US" sz="2000">
                <a:sym typeface="Symbol" pitchFamily="18" charset="2"/>
              </a:rPr>
              <a:t>(</a:t>
            </a:r>
            <a:r>
              <a:rPr lang="en-US" sz="2000" i="1"/>
              <a:t>x</a:t>
            </a:r>
            <a:r>
              <a:rPr lang="en-US" sz="2000" baseline="-25000"/>
              <a:t>8</a:t>
            </a:r>
            <a:r>
              <a:rPr lang="en-US" sz="2000">
                <a:sym typeface="Symbol" pitchFamily="18" charset="2"/>
              </a:rPr>
              <a:t>(</a:t>
            </a:r>
            <a:r>
              <a:rPr lang="en-US" sz="2000" i="1">
                <a:sym typeface="Symbol" pitchFamily="18" charset="2"/>
              </a:rPr>
              <a:t>x</a:t>
            </a:r>
            <a:r>
              <a:rPr lang="en-US" sz="2000" baseline="-25000">
                <a:sym typeface="Symbol" pitchFamily="18" charset="2"/>
              </a:rPr>
              <a:t>5 </a:t>
            </a:r>
            <a:r>
              <a:rPr lang="en-US" sz="2000">
                <a:sym typeface="Symbol" pitchFamily="18" charset="2"/>
              </a:rPr>
              <a:t> </a:t>
            </a:r>
            <a:r>
              <a:rPr lang="en-US" sz="2000" i="1">
                <a:sym typeface="Symbol" pitchFamily="18" charset="2"/>
              </a:rPr>
              <a:t>x</a:t>
            </a:r>
            <a:r>
              <a:rPr lang="en-US" sz="2000" baseline="-25000">
                <a:sym typeface="Symbol" pitchFamily="18" charset="2"/>
              </a:rPr>
              <a:t>6</a:t>
            </a:r>
            <a:r>
              <a:rPr lang="en-US" sz="2000">
                <a:sym typeface="Symbol" pitchFamily="18" charset="2"/>
              </a:rPr>
              <a:t>))</a:t>
            </a:r>
          </a:p>
          <a:p>
            <a:r>
              <a:rPr lang="en-US" sz="2000"/>
              <a:t>           </a:t>
            </a:r>
            <a:r>
              <a:rPr lang="en-US" sz="2000">
                <a:sym typeface="Symbol" pitchFamily="18" charset="2"/>
              </a:rPr>
              <a:t>(</a:t>
            </a:r>
            <a:r>
              <a:rPr lang="en-US" sz="2000" i="1"/>
              <a:t>x</a:t>
            </a:r>
            <a:r>
              <a:rPr lang="en-US" sz="2000" baseline="-25000"/>
              <a:t>7</a:t>
            </a:r>
            <a:r>
              <a:rPr lang="en-US" sz="2000">
                <a:sym typeface="Symbol" pitchFamily="18" charset="2"/>
              </a:rPr>
              <a:t>(</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a:t>
            </a:r>
          </a:p>
          <a:p>
            <a:r>
              <a:rPr lang="en-US" sz="2000">
                <a:sym typeface="Symbol" pitchFamily="18" charset="2"/>
              </a:rPr>
              <a:t>           (</a:t>
            </a:r>
            <a:r>
              <a:rPr lang="en-US" sz="2000" i="1"/>
              <a:t>x</a:t>
            </a:r>
            <a:r>
              <a:rPr lang="en-US" sz="2000" baseline="-25000"/>
              <a:t>6</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a:t>
            </a:r>
            <a:endParaRPr lang="en-US" sz="2000"/>
          </a:p>
          <a:p>
            <a:r>
              <a:rPr lang="en-US" sz="2000"/>
              <a:t>           </a:t>
            </a:r>
            <a:r>
              <a:rPr lang="en-US" sz="2000">
                <a:sym typeface="Symbol" pitchFamily="18" charset="2"/>
              </a:rPr>
              <a:t>(</a:t>
            </a:r>
            <a:r>
              <a:rPr lang="en-US" sz="2000" i="1"/>
              <a:t>x</a:t>
            </a:r>
            <a:r>
              <a:rPr lang="en-US" sz="2000" baseline="-25000"/>
              <a:t>5</a:t>
            </a:r>
            <a:r>
              <a:rPr lang="en-US" sz="2000">
                <a:sym typeface="Symbol" pitchFamily="18" charset="2"/>
              </a:rPr>
              <a:t>(</a:t>
            </a:r>
            <a:r>
              <a:rPr lang="en-US" sz="2000" i="1">
                <a:sym typeface="Symbol" pitchFamily="18" charset="2"/>
              </a:rPr>
              <a:t>x</a:t>
            </a:r>
            <a:r>
              <a:rPr lang="en-US" sz="2000" baseline="-25000">
                <a:sym typeface="Symbol" pitchFamily="18" charset="2"/>
              </a:rPr>
              <a:t>1 </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a:t>
            </a:r>
          </a:p>
          <a:p>
            <a:r>
              <a:rPr lang="en-US" sz="2000"/>
              <a:t>           </a:t>
            </a:r>
            <a:r>
              <a:rPr lang="en-US" sz="2000">
                <a:sym typeface="Symbol" pitchFamily="18" charset="2"/>
              </a:rPr>
              <a:t>(</a:t>
            </a:r>
            <a:r>
              <a:rPr lang="en-US" sz="2000" i="1">
                <a:sym typeface="Symbol" pitchFamily="18" charset="2"/>
              </a:rPr>
              <a:t>x</a:t>
            </a:r>
            <a:r>
              <a:rPr lang="en-US" sz="2000" baseline="-25000">
                <a:sym typeface="Symbol" pitchFamily="18" charset="2"/>
              </a:rPr>
              <a:t>4</a:t>
            </a:r>
            <a:r>
              <a:rPr lang="en-US" sz="2000">
                <a:sym typeface="Symbol" pitchFamily="18" charset="2"/>
              </a:rPr>
              <a:t></a:t>
            </a:r>
            <a:r>
              <a:rPr lang="en-US" sz="2000" i="1">
                <a:sym typeface="Symbol" pitchFamily="18" charset="2"/>
              </a:rPr>
              <a:t>x</a:t>
            </a:r>
            <a:r>
              <a:rPr lang="en-US" sz="2000" baseline="-25000">
                <a:sym typeface="Symbol" pitchFamily="18" charset="2"/>
              </a:rPr>
              <a:t>3</a:t>
            </a:r>
            <a:r>
              <a:rPr lang="en-US" sz="2000">
                <a:sym typeface="Symbol" pitchFamily="18" charset="2"/>
              </a:rPr>
              <a:t>)</a:t>
            </a:r>
          </a:p>
        </p:txBody>
      </p:sp>
      <p:sp>
        <p:nvSpPr>
          <p:cNvPr id="41990" name="Text Box 5"/>
          <p:cNvSpPr txBox="1">
            <a:spLocks noChangeArrowheads="1"/>
          </p:cNvSpPr>
          <p:nvPr/>
        </p:nvSpPr>
        <p:spPr bwMode="auto">
          <a:xfrm>
            <a:off x="365125" y="5341938"/>
            <a:ext cx="8274050" cy="1006475"/>
          </a:xfrm>
          <a:prstGeom prst="rect">
            <a:avLst/>
          </a:prstGeom>
          <a:noFill/>
          <a:ln w="9525">
            <a:noFill/>
            <a:miter lim="800000"/>
            <a:headEnd/>
            <a:tailEnd/>
          </a:ln>
        </p:spPr>
        <p:txBody>
          <a:bodyPr wrap="none">
            <a:spAutoFit/>
          </a:bodyPr>
          <a:lstStyle/>
          <a:p>
            <a:r>
              <a:rPr lang="en-US" sz="1800"/>
              <a:t>INCORRECT REDUCTION: </a:t>
            </a:r>
            <a:r>
              <a:rPr lang="en-US" sz="2000">
                <a:sym typeface="Symbol" pitchFamily="18" charset="2"/>
              </a:rPr>
              <a:t></a:t>
            </a:r>
            <a:r>
              <a:rPr lang="en-US" sz="2000"/>
              <a:t>= </a:t>
            </a:r>
            <a:r>
              <a:rPr lang="en-US" sz="2000" i="1"/>
              <a:t>x</a:t>
            </a:r>
            <a:r>
              <a:rPr lang="en-US" sz="2000" baseline="-25000"/>
              <a:t>10</a:t>
            </a:r>
            <a:r>
              <a:rPr lang="en-US" sz="2000">
                <a:sym typeface="Symbol" pitchFamily="18" charset="2"/>
              </a:rPr>
              <a:t>= </a:t>
            </a:r>
            <a:r>
              <a:rPr lang="en-US" sz="2000" i="1">
                <a:sym typeface="Symbol" pitchFamily="18" charset="2"/>
              </a:rPr>
              <a:t>x</a:t>
            </a:r>
            <a:r>
              <a:rPr lang="en-US" sz="2000" baseline="-25000">
                <a:sym typeface="Symbol" pitchFamily="18" charset="2"/>
              </a:rPr>
              <a:t>7</a:t>
            </a:r>
            <a:r>
              <a:rPr lang="en-US" sz="2000">
                <a:sym typeface="Symbol" pitchFamily="18" charset="2"/>
              </a:rPr>
              <a:t> </a:t>
            </a:r>
            <a:r>
              <a:rPr lang="en-US" sz="2000" i="1">
                <a:sym typeface="Symbol" pitchFamily="18" charset="2"/>
              </a:rPr>
              <a:t>x</a:t>
            </a:r>
            <a:r>
              <a:rPr lang="en-US" sz="2000" baseline="-25000">
                <a:sym typeface="Symbol" pitchFamily="18" charset="2"/>
              </a:rPr>
              <a:t>8</a:t>
            </a:r>
            <a:r>
              <a:rPr lang="en-US" sz="2000">
                <a:sym typeface="Symbol" pitchFamily="18" charset="2"/>
              </a:rPr>
              <a:t> </a:t>
            </a:r>
            <a:r>
              <a:rPr lang="en-US" sz="2000" i="1">
                <a:sym typeface="Symbol" pitchFamily="18" charset="2"/>
              </a:rPr>
              <a:t>x</a:t>
            </a:r>
            <a:r>
              <a:rPr lang="en-US" sz="2000" baseline="-25000">
                <a:sym typeface="Symbol" pitchFamily="18" charset="2"/>
              </a:rPr>
              <a:t>9</a:t>
            </a:r>
            <a:r>
              <a:rPr lang="en-US" sz="2000">
                <a:sym typeface="Symbol" pitchFamily="18" charset="2"/>
              </a:rPr>
              <a:t>=(</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  (</a:t>
            </a:r>
            <a:r>
              <a:rPr lang="en-US" sz="2000" i="1">
                <a:sym typeface="Symbol" pitchFamily="18" charset="2"/>
              </a:rPr>
              <a:t>x</a:t>
            </a:r>
            <a:r>
              <a:rPr lang="en-US" sz="2000" baseline="-25000">
                <a:sym typeface="Symbol" pitchFamily="18" charset="2"/>
              </a:rPr>
              <a:t>5 </a:t>
            </a:r>
            <a:r>
              <a:rPr lang="en-US" sz="2000">
                <a:sym typeface="Symbol" pitchFamily="18" charset="2"/>
              </a:rPr>
              <a:t> </a:t>
            </a:r>
            <a:r>
              <a:rPr lang="en-US" sz="2000" i="1">
                <a:sym typeface="Symbol" pitchFamily="18" charset="2"/>
              </a:rPr>
              <a:t>x</a:t>
            </a:r>
            <a:r>
              <a:rPr lang="en-US" sz="2000" baseline="-25000">
                <a:sym typeface="Symbol" pitchFamily="18" charset="2"/>
              </a:rPr>
              <a:t>6</a:t>
            </a:r>
            <a:r>
              <a:rPr lang="en-US" sz="2000">
                <a:sym typeface="Symbol" pitchFamily="18" charset="2"/>
              </a:rPr>
              <a:t>) (</a:t>
            </a:r>
            <a:r>
              <a:rPr lang="en-US" sz="2000" i="1">
                <a:sym typeface="Symbol" pitchFamily="18" charset="2"/>
              </a:rPr>
              <a:t>x</a:t>
            </a:r>
            <a:r>
              <a:rPr lang="en-US" sz="2000" baseline="-25000">
                <a:sym typeface="Symbol" pitchFamily="18" charset="2"/>
              </a:rPr>
              <a:t>6 </a:t>
            </a:r>
            <a:r>
              <a:rPr lang="en-US" sz="2000">
                <a:sym typeface="Symbol" pitchFamily="18" charset="2"/>
              </a:rPr>
              <a:t> </a:t>
            </a:r>
            <a:r>
              <a:rPr lang="en-US" sz="2000" i="1">
                <a:sym typeface="Symbol" pitchFamily="18" charset="2"/>
              </a:rPr>
              <a:t>x</a:t>
            </a:r>
            <a:r>
              <a:rPr lang="en-US" sz="2000" baseline="-25000">
                <a:sym typeface="Symbol" pitchFamily="18" charset="2"/>
              </a:rPr>
              <a:t>7</a:t>
            </a:r>
            <a:r>
              <a:rPr lang="en-US" sz="2000">
                <a:sym typeface="Symbol" pitchFamily="18" charset="2"/>
              </a:rPr>
              <a:t>)</a:t>
            </a:r>
          </a:p>
          <a:p>
            <a:r>
              <a:rPr lang="en-US" sz="2000">
                <a:sym typeface="Symbol" pitchFamily="18" charset="2"/>
              </a:rPr>
              <a:t>=(</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  ((</a:t>
            </a:r>
            <a:r>
              <a:rPr lang="en-US" sz="2000" i="1">
                <a:sym typeface="Symbol" pitchFamily="18" charset="2"/>
              </a:rPr>
              <a:t>x</a:t>
            </a:r>
            <a:r>
              <a:rPr lang="en-US" sz="2000" baseline="-25000">
                <a:sym typeface="Symbol" pitchFamily="18" charset="2"/>
              </a:rPr>
              <a:t>1 </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a:t>
            </a:r>
            <a:r>
              <a:rPr lang="en-US" sz="2000" baseline="-25000">
                <a:sym typeface="Symbol" pitchFamily="18" charset="2"/>
              </a:rPr>
              <a:t> </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 (</a:t>
            </a:r>
            <a:r>
              <a:rPr lang="en-US" sz="2000" i="1">
                <a:sym typeface="Symbol" pitchFamily="18" charset="2"/>
              </a:rPr>
              <a:t>x</a:t>
            </a:r>
            <a:r>
              <a:rPr lang="en-US" sz="2000" baseline="-25000">
                <a:sym typeface="Symbol" pitchFamily="18" charset="2"/>
              </a:rPr>
              <a:t>4 </a:t>
            </a:r>
            <a:r>
              <a:rPr lang="en-US" sz="2000">
                <a:sym typeface="Symbol" pitchFamily="18" charset="2"/>
              </a:rPr>
              <a:t> (</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a:t>
            </a:r>
          </a:p>
          <a:p>
            <a:endParaRPr lang="en-US" sz="20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ox(in)">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NPC Proof –3-CNF Satisfiability</a:t>
            </a:r>
          </a:p>
        </p:txBody>
      </p:sp>
      <p:sp>
        <p:nvSpPr>
          <p:cNvPr id="43012" name="Rectangle 3"/>
          <p:cNvSpPr>
            <a:spLocks noGrp="1" noChangeArrowheads="1"/>
          </p:cNvSpPr>
          <p:nvPr>
            <p:ph type="body" idx="1"/>
          </p:nvPr>
        </p:nvSpPr>
        <p:spPr>
          <a:xfrm>
            <a:off x="685800" y="1676400"/>
            <a:ext cx="8305800" cy="4114800"/>
          </a:xfrm>
        </p:spPr>
        <p:txBody>
          <a:bodyPr/>
          <a:lstStyle/>
          <a:p>
            <a:pPr eaLnBrk="1" hangingPunct="1"/>
            <a:r>
              <a:rPr lang="en-US" sz="2800" smtClean="0"/>
              <a:t>3-CNF definition</a:t>
            </a:r>
          </a:p>
          <a:p>
            <a:pPr lvl="1" eaLnBrk="1" hangingPunct="1"/>
            <a:r>
              <a:rPr lang="en-US" sz="2400" smtClean="0"/>
              <a:t>A </a:t>
            </a:r>
            <a:r>
              <a:rPr lang="en-US" sz="2400" i="1" smtClean="0"/>
              <a:t>literal</a:t>
            </a:r>
            <a:r>
              <a:rPr lang="en-US" sz="2400" smtClean="0"/>
              <a:t> in a boolean formula is an occurrence of a variable or its negation. </a:t>
            </a:r>
          </a:p>
          <a:p>
            <a:pPr lvl="1" eaLnBrk="1" hangingPunct="1"/>
            <a:r>
              <a:rPr lang="en-US" sz="2400" smtClean="0"/>
              <a:t>CNF (Conjunctive Nornal Form) is a boolean formula expressed as AND of clauses, each of which is the OR of one or more literals. </a:t>
            </a:r>
          </a:p>
          <a:p>
            <a:pPr lvl="1" eaLnBrk="1" hangingPunct="1"/>
            <a:r>
              <a:rPr lang="en-US" sz="2400" smtClean="0"/>
              <a:t>3-CNF is a CNF in which each clause has exactly 3 distinct literals (a literal and its negation are distinct)</a:t>
            </a:r>
          </a:p>
          <a:p>
            <a:pPr eaLnBrk="1" hangingPunct="1"/>
            <a:r>
              <a:rPr lang="en-US" sz="2800" smtClean="0"/>
              <a:t>3-CNF-SAT: whether a given 3-CNF is satiafiable?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762000" y="-152400"/>
            <a:ext cx="7772400" cy="1143000"/>
          </a:xfrm>
        </p:spPr>
        <p:txBody>
          <a:bodyPr/>
          <a:lstStyle/>
          <a:p>
            <a:pPr eaLnBrk="1" hangingPunct="1"/>
            <a:r>
              <a:rPr lang="en-US" smtClean="0"/>
              <a:t>3-CNF-SAT is NP-complete</a:t>
            </a:r>
          </a:p>
        </p:txBody>
      </p:sp>
      <p:sp>
        <p:nvSpPr>
          <p:cNvPr id="44036" name="Rectangle 3"/>
          <p:cNvSpPr>
            <a:spLocks noGrp="1" noChangeArrowheads="1"/>
          </p:cNvSpPr>
          <p:nvPr>
            <p:ph type="body" idx="1"/>
          </p:nvPr>
        </p:nvSpPr>
        <p:spPr>
          <a:xfrm>
            <a:off x="228600" y="685800"/>
            <a:ext cx="8610600" cy="5791200"/>
          </a:xfrm>
        </p:spPr>
        <p:txBody>
          <a:bodyPr/>
          <a:lstStyle/>
          <a:p>
            <a:pPr eaLnBrk="1" hangingPunct="1">
              <a:lnSpc>
                <a:spcPct val="90000"/>
              </a:lnSpc>
            </a:pPr>
            <a:r>
              <a:rPr lang="en-US" sz="2800" smtClean="0"/>
              <a:t>Proof:  3-CNF-SAT </a:t>
            </a:r>
            <a:r>
              <a:rPr lang="en-US" sz="2800" smtClean="0">
                <a:sym typeface="Symbol" pitchFamily="18" charset="2"/>
              </a:rPr>
              <a:t>NP.  Easy.</a:t>
            </a:r>
          </a:p>
          <a:p>
            <a:pPr lvl="1" eaLnBrk="1" hangingPunct="1">
              <a:lnSpc>
                <a:spcPct val="90000"/>
              </a:lnSpc>
            </a:pPr>
            <a:r>
              <a:rPr lang="en-US" sz="2400" smtClean="0">
                <a:sym typeface="Symbol" pitchFamily="18" charset="2"/>
              </a:rPr>
              <a:t>3-CNF-SAT is NP-hard. (show SAT </a:t>
            </a:r>
            <a:r>
              <a:rPr lang="en-US" sz="2400" baseline="-25000" smtClean="0">
                <a:sym typeface="Symbol" pitchFamily="18" charset="2"/>
              </a:rPr>
              <a:t>p</a:t>
            </a:r>
            <a:r>
              <a:rPr lang="en-US" sz="2400" smtClean="0">
                <a:sym typeface="Symbol" pitchFamily="18" charset="2"/>
              </a:rPr>
              <a:t>3-CNF-SAT)</a:t>
            </a:r>
          </a:p>
          <a:p>
            <a:pPr lvl="2" eaLnBrk="1" hangingPunct="1">
              <a:lnSpc>
                <a:spcPct val="90000"/>
              </a:lnSpc>
            </a:pPr>
            <a:r>
              <a:rPr lang="en-US" sz="2000" smtClean="0">
                <a:sym typeface="Symbol" pitchFamily="18" charset="2"/>
              </a:rPr>
              <a:t>Suppose  is any boolean formula, Construct a </a:t>
            </a:r>
            <a:r>
              <a:rPr lang="en-US" sz="2000" smtClean="0">
                <a:solidFill>
                  <a:schemeClr val="accent1"/>
                </a:solidFill>
                <a:sym typeface="Symbol" pitchFamily="18" charset="2"/>
              </a:rPr>
              <a:t>binary ‘parse’ tree</a:t>
            </a:r>
            <a:r>
              <a:rPr lang="en-US" sz="2000" smtClean="0">
                <a:sym typeface="Symbol" pitchFamily="18" charset="2"/>
              </a:rPr>
              <a:t>, with literals as leaves and connectives as internal nodes.</a:t>
            </a:r>
          </a:p>
          <a:p>
            <a:pPr lvl="2" eaLnBrk="1" hangingPunct="1">
              <a:lnSpc>
                <a:spcPct val="90000"/>
              </a:lnSpc>
            </a:pPr>
            <a:r>
              <a:rPr lang="en-US" sz="2000" smtClean="0">
                <a:sym typeface="Symbol" pitchFamily="18" charset="2"/>
              </a:rPr>
              <a:t>Introduce a variable </a:t>
            </a:r>
            <a:r>
              <a:rPr lang="en-US" sz="2000" i="1" smtClean="0">
                <a:sym typeface="Symbol" pitchFamily="18" charset="2"/>
              </a:rPr>
              <a:t>y</a:t>
            </a:r>
            <a:r>
              <a:rPr lang="en-US" sz="2000" i="1" baseline="-25000" smtClean="0">
                <a:sym typeface="Symbol" pitchFamily="18" charset="2"/>
              </a:rPr>
              <a:t>i</a:t>
            </a:r>
            <a:r>
              <a:rPr lang="en-US" sz="2000" smtClean="0">
                <a:sym typeface="Symbol" pitchFamily="18" charset="2"/>
              </a:rPr>
              <a:t> for the output of each internal nodes.</a:t>
            </a:r>
          </a:p>
          <a:p>
            <a:pPr lvl="2" eaLnBrk="1" hangingPunct="1">
              <a:lnSpc>
                <a:spcPct val="90000"/>
              </a:lnSpc>
            </a:pPr>
            <a:r>
              <a:rPr lang="en-US" sz="2000" smtClean="0">
                <a:sym typeface="Symbol" pitchFamily="18" charset="2"/>
              </a:rPr>
              <a:t>Rewrite the formula to </a:t>
            </a:r>
            <a:r>
              <a:rPr lang="en-US" sz="2000" smtClean="0">
                <a:cs typeface="Times New Roman" pitchFamily="18" charset="0"/>
                <a:sym typeface="Symbol" pitchFamily="18" charset="2"/>
              </a:rPr>
              <a:t>'</a:t>
            </a:r>
            <a:r>
              <a:rPr lang="en-US" sz="2000" smtClean="0">
                <a:sym typeface="Symbol" pitchFamily="18" charset="2"/>
              </a:rPr>
              <a:t> as the AND of the root variable and a conjunction of clauses describing the operation of each node. </a:t>
            </a:r>
          </a:p>
          <a:p>
            <a:pPr lvl="2" eaLnBrk="1" hangingPunct="1">
              <a:lnSpc>
                <a:spcPct val="90000"/>
              </a:lnSpc>
            </a:pPr>
            <a:r>
              <a:rPr lang="en-US" sz="2000" smtClean="0">
                <a:sym typeface="Symbol" pitchFamily="18" charset="2"/>
              </a:rPr>
              <a:t>The result is that in </a:t>
            </a:r>
            <a:r>
              <a:rPr lang="en-US" sz="2000" smtClean="0">
                <a:cs typeface="Times New Roman" pitchFamily="18" charset="0"/>
                <a:sym typeface="Symbol" pitchFamily="18" charset="2"/>
              </a:rPr>
              <a:t>'</a:t>
            </a:r>
            <a:r>
              <a:rPr lang="en-US" sz="2000" smtClean="0">
                <a:sym typeface="Symbol" pitchFamily="18" charset="2"/>
              </a:rPr>
              <a:t>, each clause has at most three literals.</a:t>
            </a:r>
          </a:p>
          <a:p>
            <a:pPr lvl="2" eaLnBrk="1" hangingPunct="1">
              <a:lnSpc>
                <a:spcPct val="90000"/>
              </a:lnSpc>
            </a:pPr>
            <a:r>
              <a:rPr lang="en-US" sz="2000" smtClean="0">
                <a:sym typeface="Symbol" pitchFamily="18" charset="2"/>
              </a:rPr>
              <a:t>Change each clause into conjunctive normal form as follows:</a:t>
            </a:r>
          </a:p>
          <a:p>
            <a:pPr lvl="3" eaLnBrk="1" hangingPunct="1">
              <a:lnSpc>
                <a:spcPct val="90000"/>
              </a:lnSpc>
            </a:pPr>
            <a:r>
              <a:rPr lang="en-US" sz="1800" smtClean="0">
                <a:sym typeface="Symbol" pitchFamily="18" charset="2"/>
              </a:rPr>
              <a:t>Construct a true table, (small, at most 8 by 4)</a:t>
            </a:r>
          </a:p>
          <a:p>
            <a:pPr lvl="3" eaLnBrk="1" hangingPunct="1">
              <a:lnSpc>
                <a:spcPct val="90000"/>
              </a:lnSpc>
            </a:pPr>
            <a:r>
              <a:rPr lang="en-US" sz="1800" smtClean="0">
                <a:sym typeface="Symbol" pitchFamily="18" charset="2"/>
              </a:rPr>
              <a:t>Write the disjunctive normal form for all true-table items evaluating to 0</a:t>
            </a:r>
          </a:p>
          <a:p>
            <a:pPr lvl="3" eaLnBrk="1" hangingPunct="1">
              <a:lnSpc>
                <a:spcPct val="90000"/>
              </a:lnSpc>
            </a:pPr>
            <a:r>
              <a:rPr lang="en-US" sz="1800" smtClean="0">
                <a:sym typeface="Symbol" pitchFamily="18" charset="2"/>
              </a:rPr>
              <a:t>Using DeMorgan law to change to CNF.</a:t>
            </a:r>
          </a:p>
          <a:p>
            <a:pPr lvl="2" eaLnBrk="1" hangingPunct="1">
              <a:lnSpc>
                <a:spcPct val="90000"/>
              </a:lnSpc>
            </a:pPr>
            <a:r>
              <a:rPr lang="en-US" sz="2000" smtClean="0">
                <a:sym typeface="Symbol" pitchFamily="18" charset="2"/>
              </a:rPr>
              <a:t>The resulting </a:t>
            </a:r>
            <a:r>
              <a:rPr lang="en-US" sz="2000" smtClean="0">
                <a:cs typeface="Times New Roman" pitchFamily="18" charset="0"/>
                <a:sym typeface="Symbol" pitchFamily="18" charset="2"/>
              </a:rPr>
              <a:t>'' is in CNF but each clause has 3 or less literals.</a:t>
            </a:r>
            <a:endParaRPr lang="en-US" sz="2000" smtClean="0">
              <a:sym typeface="Symbol" pitchFamily="18" charset="2"/>
            </a:endParaRPr>
          </a:p>
          <a:p>
            <a:pPr lvl="2" eaLnBrk="1" hangingPunct="1">
              <a:lnSpc>
                <a:spcPct val="90000"/>
              </a:lnSpc>
            </a:pPr>
            <a:r>
              <a:rPr lang="en-US" sz="2000" smtClean="0">
                <a:sym typeface="Symbol" pitchFamily="18" charset="2"/>
              </a:rPr>
              <a:t>Change 1 or 2-literal clause into 3-literal clause as follows:</a:t>
            </a:r>
          </a:p>
          <a:p>
            <a:pPr lvl="3" eaLnBrk="1" hangingPunct="1">
              <a:lnSpc>
                <a:spcPct val="90000"/>
              </a:lnSpc>
            </a:pPr>
            <a:r>
              <a:rPr lang="en-US" sz="1800" smtClean="0">
                <a:sym typeface="Symbol" pitchFamily="18" charset="2"/>
              </a:rPr>
              <a:t>If a clause has one literal </a:t>
            </a:r>
            <a:r>
              <a:rPr lang="en-US" sz="1800" i="1" smtClean="0">
                <a:sym typeface="Symbol" pitchFamily="18" charset="2"/>
              </a:rPr>
              <a:t>l</a:t>
            </a:r>
            <a:r>
              <a:rPr lang="en-US" sz="1800" smtClean="0">
                <a:sym typeface="Symbol" pitchFamily="18" charset="2"/>
              </a:rPr>
              <a:t>, change it to (</a:t>
            </a:r>
            <a:r>
              <a:rPr lang="en-US" sz="1800" i="1" smtClean="0">
                <a:sym typeface="Symbol" pitchFamily="18" charset="2"/>
              </a:rPr>
              <a:t>l</a:t>
            </a:r>
            <a:r>
              <a:rPr lang="en-US" sz="1800" smtClean="0">
                <a:sym typeface="Symbol" pitchFamily="18" charset="2"/>
              </a:rPr>
              <a:t></a:t>
            </a:r>
            <a:r>
              <a:rPr lang="en-US" sz="1800" i="1" smtClean="0">
                <a:sym typeface="Symbol" pitchFamily="18" charset="2"/>
              </a:rPr>
              <a:t>p</a:t>
            </a:r>
            <a:r>
              <a:rPr lang="en-US" sz="1800" smtClean="0">
                <a:sym typeface="Symbol" pitchFamily="18" charset="2"/>
              </a:rPr>
              <a:t></a:t>
            </a:r>
            <a:r>
              <a:rPr lang="en-US" sz="1800" i="1" smtClean="0">
                <a:sym typeface="Symbol" pitchFamily="18" charset="2"/>
              </a:rPr>
              <a:t>q</a:t>
            </a:r>
            <a:r>
              <a:rPr lang="en-US" sz="1800" smtClean="0">
                <a:sym typeface="Symbol" pitchFamily="18" charset="2"/>
              </a:rPr>
              <a:t>)(</a:t>
            </a:r>
            <a:r>
              <a:rPr lang="en-US" sz="1800" i="1" smtClean="0">
                <a:sym typeface="Symbol" pitchFamily="18" charset="2"/>
              </a:rPr>
              <a:t>l</a:t>
            </a:r>
            <a:r>
              <a:rPr lang="en-US" sz="1800" smtClean="0">
                <a:sym typeface="Symbol" pitchFamily="18" charset="2"/>
              </a:rPr>
              <a:t></a:t>
            </a:r>
            <a:r>
              <a:rPr lang="en-US" sz="1800" i="1" smtClean="0">
                <a:sym typeface="Symbol" pitchFamily="18" charset="2"/>
              </a:rPr>
              <a:t>p</a:t>
            </a:r>
            <a:r>
              <a:rPr lang="en-US" sz="1800" smtClean="0">
                <a:sym typeface="Symbol" pitchFamily="18" charset="2"/>
              </a:rPr>
              <a:t></a:t>
            </a:r>
            <a:r>
              <a:rPr lang="en-US" sz="1800" i="1" smtClean="0">
                <a:sym typeface="Symbol" pitchFamily="18" charset="2"/>
              </a:rPr>
              <a:t>q</a:t>
            </a:r>
            <a:r>
              <a:rPr lang="en-US" sz="1800" smtClean="0">
                <a:sym typeface="Symbol" pitchFamily="18" charset="2"/>
              </a:rPr>
              <a:t>) (</a:t>
            </a:r>
            <a:r>
              <a:rPr lang="en-US" sz="1800" i="1" smtClean="0">
                <a:sym typeface="Symbol" pitchFamily="18" charset="2"/>
              </a:rPr>
              <a:t>l</a:t>
            </a:r>
            <a:r>
              <a:rPr lang="en-US" sz="1800" smtClean="0">
                <a:sym typeface="Symbol" pitchFamily="18" charset="2"/>
              </a:rPr>
              <a:t></a:t>
            </a:r>
            <a:r>
              <a:rPr lang="en-US" sz="1800" i="1" smtClean="0">
                <a:sym typeface="Symbol" pitchFamily="18" charset="2"/>
              </a:rPr>
              <a:t>p</a:t>
            </a:r>
            <a:r>
              <a:rPr lang="en-US" sz="1800" smtClean="0">
                <a:sym typeface="Symbol" pitchFamily="18" charset="2"/>
              </a:rPr>
              <a:t></a:t>
            </a:r>
            <a:r>
              <a:rPr lang="en-US" sz="1800" i="1" smtClean="0">
                <a:sym typeface="Symbol" pitchFamily="18" charset="2"/>
              </a:rPr>
              <a:t>q</a:t>
            </a:r>
            <a:r>
              <a:rPr lang="en-US" sz="1800" smtClean="0">
                <a:sym typeface="Symbol" pitchFamily="18" charset="2"/>
              </a:rPr>
              <a:t>) (</a:t>
            </a:r>
            <a:r>
              <a:rPr lang="en-US" sz="1800" i="1" smtClean="0">
                <a:sym typeface="Symbol" pitchFamily="18" charset="2"/>
              </a:rPr>
              <a:t>l</a:t>
            </a:r>
            <a:r>
              <a:rPr lang="en-US" sz="1800" smtClean="0">
                <a:sym typeface="Symbol" pitchFamily="18" charset="2"/>
              </a:rPr>
              <a:t></a:t>
            </a:r>
            <a:r>
              <a:rPr lang="en-US" sz="1800" i="1" smtClean="0">
                <a:sym typeface="Symbol" pitchFamily="18" charset="2"/>
              </a:rPr>
              <a:t>p</a:t>
            </a:r>
            <a:r>
              <a:rPr lang="en-US" sz="1800" smtClean="0">
                <a:sym typeface="Symbol" pitchFamily="18" charset="2"/>
              </a:rPr>
              <a:t></a:t>
            </a:r>
            <a:r>
              <a:rPr lang="en-US" sz="1800" i="1" smtClean="0">
                <a:sym typeface="Symbol" pitchFamily="18" charset="2"/>
              </a:rPr>
              <a:t>q</a:t>
            </a:r>
            <a:r>
              <a:rPr lang="en-US" sz="1800" smtClean="0">
                <a:sym typeface="Symbol" pitchFamily="18" charset="2"/>
              </a:rPr>
              <a:t>).</a:t>
            </a:r>
          </a:p>
          <a:p>
            <a:pPr lvl="3" eaLnBrk="1" hangingPunct="1">
              <a:lnSpc>
                <a:spcPct val="90000"/>
              </a:lnSpc>
            </a:pPr>
            <a:r>
              <a:rPr lang="en-US" sz="1800" smtClean="0">
                <a:sym typeface="Symbol" pitchFamily="18" charset="2"/>
              </a:rPr>
              <a:t>If a clause has two literals (</a:t>
            </a:r>
            <a:r>
              <a:rPr lang="en-US" sz="1800" i="1" smtClean="0">
                <a:sym typeface="Symbol" pitchFamily="18" charset="2"/>
              </a:rPr>
              <a:t>l</a:t>
            </a:r>
            <a:r>
              <a:rPr lang="en-US" sz="1800" baseline="-25000" smtClean="0">
                <a:sym typeface="Symbol" pitchFamily="18" charset="2"/>
              </a:rPr>
              <a:t>1</a:t>
            </a:r>
            <a:r>
              <a:rPr lang="en-US" sz="1800" smtClean="0">
                <a:sym typeface="Symbol" pitchFamily="18" charset="2"/>
              </a:rPr>
              <a:t> </a:t>
            </a:r>
            <a:r>
              <a:rPr lang="en-US" sz="1800" i="1" smtClean="0">
                <a:sym typeface="Symbol" pitchFamily="18" charset="2"/>
              </a:rPr>
              <a:t>l</a:t>
            </a:r>
            <a:r>
              <a:rPr lang="en-US" sz="1800" baseline="-25000" smtClean="0">
                <a:sym typeface="Symbol" pitchFamily="18" charset="2"/>
              </a:rPr>
              <a:t>2</a:t>
            </a:r>
            <a:r>
              <a:rPr lang="en-US" sz="1800" smtClean="0">
                <a:sym typeface="Symbol" pitchFamily="18" charset="2"/>
              </a:rPr>
              <a:t>), change it to (</a:t>
            </a:r>
            <a:r>
              <a:rPr lang="en-US" sz="1800" i="1" smtClean="0">
                <a:sym typeface="Symbol" pitchFamily="18" charset="2"/>
              </a:rPr>
              <a:t>l</a:t>
            </a:r>
            <a:r>
              <a:rPr lang="en-US" sz="1800" baseline="-25000" smtClean="0">
                <a:sym typeface="Symbol" pitchFamily="18" charset="2"/>
              </a:rPr>
              <a:t>1</a:t>
            </a:r>
            <a:r>
              <a:rPr lang="en-US" sz="1800" smtClean="0">
                <a:sym typeface="Symbol" pitchFamily="18" charset="2"/>
              </a:rPr>
              <a:t> </a:t>
            </a:r>
            <a:r>
              <a:rPr lang="en-US" sz="1800" i="1" smtClean="0">
                <a:sym typeface="Symbol" pitchFamily="18" charset="2"/>
              </a:rPr>
              <a:t>l</a:t>
            </a:r>
            <a:r>
              <a:rPr lang="en-US" sz="1800" baseline="-25000" smtClean="0">
                <a:sym typeface="Symbol" pitchFamily="18" charset="2"/>
              </a:rPr>
              <a:t>2 </a:t>
            </a:r>
            <a:r>
              <a:rPr lang="en-US" sz="1800" smtClean="0">
                <a:sym typeface="Symbol" pitchFamily="18" charset="2"/>
              </a:rPr>
              <a:t></a:t>
            </a:r>
            <a:r>
              <a:rPr lang="en-US" sz="1800" i="1" smtClean="0">
                <a:sym typeface="Symbol" pitchFamily="18" charset="2"/>
              </a:rPr>
              <a:t>p</a:t>
            </a:r>
            <a:r>
              <a:rPr lang="en-US" sz="1800" smtClean="0">
                <a:sym typeface="Symbol" pitchFamily="18" charset="2"/>
              </a:rPr>
              <a:t>)  (</a:t>
            </a:r>
            <a:r>
              <a:rPr lang="en-US" sz="1800" i="1" smtClean="0">
                <a:sym typeface="Symbol" pitchFamily="18" charset="2"/>
              </a:rPr>
              <a:t>l</a:t>
            </a:r>
            <a:r>
              <a:rPr lang="en-US" sz="1800" baseline="-25000" smtClean="0">
                <a:sym typeface="Symbol" pitchFamily="18" charset="2"/>
              </a:rPr>
              <a:t>1</a:t>
            </a:r>
            <a:r>
              <a:rPr lang="en-US" sz="1800" smtClean="0">
                <a:sym typeface="Symbol" pitchFamily="18" charset="2"/>
              </a:rPr>
              <a:t> </a:t>
            </a:r>
            <a:r>
              <a:rPr lang="en-US" sz="1800" i="1" smtClean="0">
                <a:sym typeface="Symbol" pitchFamily="18" charset="2"/>
              </a:rPr>
              <a:t>l</a:t>
            </a:r>
            <a:r>
              <a:rPr lang="en-US" sz="1800" baseline="-25000" smtClean="0">
                <a:sym typeface="Symbol" pitchFamily="18" charset="2"/>
              </a:rPr>
              <a:t>2 </a:t>
            </a:r>
            <a:r>
              <a:rPr lang="en-US" sz="1800" smtClean="0">
                <a:sym typeface="Symbol" pitchFamily="18" charset="2"/>
              </a:rPr>
              <a:t></a:t>
            </a:r>
            <a:r>
              <a:rPr lang="en-US" sz="1800" i="1" smtClean="0">
                <a:sym typeface="Symbol" pitchFamily="18" charset="2"/>
              </a:rPr>
              <a:t>p</a:t>
            </a:r>
            <a:r>
              <a:rPr lang="en-US" sz="1800" smtClean="0">
                <a:sym typeface="Symbol" pitchFamily="18" charset="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descr="fig34-11"/>
          <p:cNvPicPr>
            <a:picLocks noChangeAspect="1" noChangeArrowheads="1"/>
          </p:cNvPicPr>
          <p:nvPr/>
        </p:nvPicPr>
        <p:blipFill>
          <a:blip r:embed="rId2" cstate="print"/>
          <a:srcRect/>
          <a:stretch>
            <a:fillRect/>
          </a:stretch>
        </p:blipFill>
        <p:spPr bwMode="auto">
          <a:xfrm>
            <a:off x="228600" y="915988"/>
            <a:ext cx="8686800" cy="5026025"/>
          </a:xfrm>
          <a:prstGeom prst="rect">
            <a:avLst/>
          </a:prstGeom>
          <a:noFill/>
          <a:ln w="9525">
            <a:noFill/>
            <a:miter lim="800000"/>
            <a:headEnd/>
            <a:tailEnd/>
          </a:ln>
        </p:spPr>
      </p:pic>
      <p:sp>
        <p:nvSpPr>
          <p:cNvPr id="45060" name="Text Box 4"/>
          <p:cNvSpPr txBox="1">
            <a:spLocks noChangeArrowheads="1"/>
          </p:cNvSpPr>
          <p:nvPr/>
        </p:nvSpPr>
        <p:spPr bwMode="auto">
          <a:xfrm>
            <a:off x="1219200" y="381000"/>
            <a:ext cx="6608763" cy="396875"/>
          </a:xfrm>
          <a:prstGeom prst="rect">
            <a:avLst/>
          </a:prstGeom>
          <a:noFill/>
          <a:ln w="9525">
            <a:noFill/>
            <a:miter lim="800000"/>
            <a:headEnd/>
            <a:tailEnd/>
          </a:ln>
        </p:spPr>
        <p:txBody>
          <a:bodyPr wrap="none">
            <a:spAutoFit/>
          </a:bodyPr>
          <a:lstStyle/>
          <a:p>
            <a:r>
              <a:rPr lang="en-US" sz="2000">
                <a:sym typeface="Symbol" pitchFamily="18" charset="2"/>
              </a:rPr>
              <a:t>    </a:t>
            </a:r>
            <a:r>
              <a:rPr lang="en-US" sz="2000">
                <a:solidFill>
                  <a:schemeClr val="accent1"/>
                </a:solidFill>
                <a:sym typeface="Symbol" pitchFamily="18" charset="2"/>
              </a:rPr>
              <a:t>Binary parse tree</a:t>
            </a:r>
            <a:r>
              <a:rPr lang="en-US" sz="2000">
                <a:sym typeface="Symbol" pitchFamily="18" charset="2"/>
              </a:rPr>
              <a:t> for  =((</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 ((</a:t>
            </a:r>
            <a:r>
              <a:rPr lang="en-US" sz="2000" i="1">
                <a:sym typeface="Symbol" pitchFamily="18" charset="2"/>
              </a:rPr>
              <a:t>x</a:t>
            </a:r>
            <a:r>
              <a:rPr lang="en-US" sz="2000" baseline="-25000">
                <a:sym typeface="Symbol" pitchFamily="18" charset="2"/>
              </a:rPr>
              <a:t>1</a:t>
            </a:r>
            <a:r>
              <a:rPr lang="en-US" sz="2000">
                <a:sym typeface="Symbol" pitchFamily="18" charset="2"/>
              </a:rPr>
              <a:t> </a:t>
            </a:r>
            <a:r>
              <a:rPr lang="en-US" sz="2000" i="1">
                <a:sym typeface="Symbol" pitchFamily="18" charset="2"/>
              </a:rPr>
              <a:t>x</a:t>
            </a:r>
            <a:r>
              <a:rPr lang="en-US" sz="2000" baseline="-25000">
                <a:sym typeface="Symbol" pitchFamily="18" charset="2"/>
              </a:rPr>
              <a:t>3</a:t>
            </a:r>
            <a:r>
              <a:rPr lang="en-US" sz="2000">
                <a:sym typeface="Symbol" pitchFamily="18" charset="2"/>
              </a:rPr>
              <a:t>)  </a:t>
            </a:r>
            <a:r>
              <a:rPr lang="en-US" sz="2000" i="1">
                <a:sym typeface="Symbol" pitchFamily="18" charset="2"/>
              </a:rPr>
              <a:t>x</a:t>
            </a:r>
            <a:r>
              <a:rPr lang="en-US" sz="2000" baseline="-25000">
                <a:sym typeface="Symbol" pitchFamily="18" charset="2"/>
              </a:rPr>
              <a:t>4</a:t>
            </a:r>
            <a:r>
              <a:rPr lang="en-US" sz="2000">
                <a:sym typeface="Symbol" pitchFamily="18" charset="2"/>
              </a:rPr>
              <a:t>))</a:t>
            </a:r>
            <a:r>
              <a:rPr lang="en-US" sz="2000" i="1">
                <a:sym typeface="Symbol" pitchFamily="18" charset="2"/>
              </a:rPr>
              <a:t>x</a:t>
            </a:r>
            <a:r>
              <a:rPr lang="en-US" sz="2000" baseline="-25000">
                <a:sym typeface="Symbol" pitchFamily="18" charset="2"/>
              </a:rPr>
              <a:t>2</a:t>
            </a:r>
          </a:p>
        </p:txBody>
      </p:sp>
      <p:sp>
        <p:nvSpPr>
          <p:cNvPr id="45061" name="Text Box 5"/>
          <p:cNvSpPr txBox="1">
            <a:spLocks noChangeArrowheads="1"/>
          </p:cNvSpPr>
          <p:nvPr/>
        </p:nvSpPr>
        <p:spPr bwMode="auto">
          <a:xfrm>
            <a:off x="5165725" y="1336675"/>
            <a:ext cx="2814638" cy="1981200"/>
          </a:xfrm>
          <a:prstGeom prst="rect">
            <a:avLst/>
          </a:prstGeom>
          <a:noFill/>
          <a:ln w="9525">
            <a:noFill/>
            <a:miter lim="800000"/>
            <a:headEnd/>
            <a:tailEnd/>
          </a:ln>
        </p:spPr>
        <p:txBody>
          <a:bodyPr wrap="none">
            <a:spAutoFit/>
          </a:bodyPr>
          <a:lstStyle/>
          <a:p>
            <a:r>
              <a:rPr lang="en-US" sz="2000">
                <a:sym typeface="Symbol" pitchFamily="18" charset="2"/>
              </a:rPr>
              <a:t></a:t>
            </a:r>
            <a:r>
              <a:rPr lang="en-US">
                <a:cs typeface="Times New Roman" pitchFamily="18" charset="0"/>
              </a:rPr>
              <a:t>'</a:t>
            </a:r>
            <a:r>
              <a:rPr lang="en-US"/>
              <a:t>= </a:t>
            </a:r>
            <a:r>
              <a:rPr lang="en-US" sz="2000" i="1">
                <a:sym typeface="Symbol" pitchFamily="18" charset="2"/>
              </a:rPr>
              <a:t>y</a:t>
            </a:r>
            <a:r>
              <a:rPr lang="en-US" sz="2000" baseline="-25000">
                <a:sym typeface="Symbol" pitchFamily="18" charset="2"/>
              </a:rPr>
              <a:t>1</a:t>
            </a:r>
            <a:r>
              <a:rPr lang="en-US" sz="2000">
                <a:sym typeface="Symbol" pitchFamily="18" charset="2"/>
              </a:rPr>
              <a:t>(</a:t>
            </a:r>
            <a:r>
              <a:rPr lang="en-US" sz="2000" i="1">
                <a:sym typeface="Symbol" pitchFamily="18" charset="2"/>
              </a:rPr>
              <a:t>y</a:t>
            </a:r>
            <a:r>
              <a:rPr lang="en-US" sz="2000" baseline="-25000">
                <a:sym typeface="Symbol" pitchFamily="18" charset="2"/>
              </a:rPr>
              <a:t>1 </a:t>
            </a:r>
            <a:r>
              <a:rPr lang="en-US" sz="2000">
                <a:sym typeface="Symbol" pitchFamily="18" charset="2"/>
              </a:rPr>
              <a:t> (</a:t>
            </a:r>
            <a:r>
              <a:rPr lang="en-US" sz="2000" i="1">
                <a:sym typeface="Symbol" pitchFamily="18" charset="2"/>
              </a:rPr>
              <a:t>y</a:t>
            </a:r>
            <a:r>
              <a:rPr lang="en-US" sz="2000" baseline="-25000">
                <a:sym typeface="Symbol" pitchFamily="18" charset="2"/>
              </a:rPr>
              <a:t>2</a:t>
            </a:r>
            <a:r>
              <a:rPr lang="en-US" sz="2000">
                <a:sym typeface="Symbol" pitchFamily="18" charset="2"/>
              </a:rPr>
              <a:t></a:t>
            </a:r>
            <a:r>
              <a:rPr lang="en-US" sz="2000" i="1">
                <a:sym typeface="Symbol" pitchFamily="18" charset="2"/>
              </a:rPr>
              <a:t>x</a:t>
            </a:r>
            <a:r>
              <a:rPr lang="en-US" sz="2000" baseline="-25000">
                <a:sym typeface="Symbol" pitchFamily="18" charset="2"/>
              </a:rPr>
              <a:t>2</a:t>
            </a:r>
            <a:r>
              <a:rPr lang="en-US" sz="2000">
                <a:sym typeface="Symbol" pitchFamily="18" charset="2"/>
              </a:rPr>
              <a:t>))</a:t>
            </a:r>
          </a:p>
          <a:p>
            <a:r>
              <a:rPr lang="en-US" sz="2000">
                <a:sym typeface="Symbol" pitchFamily="18" charset="2"/>
              </a:rPr>
              <a:t>          (</a:t>
            </a:r>
            <a:r>
              <a:rPr lang="en-US" sz="2000" i="1">
                <a:sym typeface="Symbol" pitchFamily="18" charset="2"/>
              </a:rPr>
              <a:t>y</a:t>
            </a:r>
            <a:r>
              <a:rPr lang="en-US" sz="2000" baseline="-25000">
                <a:sym typeface="Symbol" pitchFamily="18" charset="2"/>
              </a:rPr>
              <a:t>2 </a:t>
            </a:r>
            <a:r>
              <a:rPr lang="en-US" sz="2000">
                <a:sym typeface="Symbol" pitchFamily="18" charset="2"/>
              </a:rPr>
              <a:t> (</a:t>
            </a:r>
            <a:r>
              <a:rPr lang="en-US" sz="2000" i="1">
                <a:sym typeface="Symbol" pitchFamily="18" charset="2"/>
              </a:rPr>
              <a:t>y</a:t>
            </a:r>
            <a:r>
              <a:rPr lang="en-US" sz="2000" baseline="-25000">
                <a:sym typeface="Symbol" pitchFamily="18" charset="2"/>
              </a:rPr>
              <a:t>3 </a:t>
            </a:r>
            <a:r>
              <a:rPr lang="en-US" sz="2000">
                <a:sym typeface="Symbol" pitchFamily="18" charset="2"/>
              </a:rPr>
              <a:t> </a:t>
            </a:r>
            <a:r>
              <a:rPr lang="en-US" sz="2000" i="1">
                <a:sym typeface="Symbol" pitchFamily="18" charset="2"/>
              </a:rPr>
              <a:t>y</a:t>
            </a:r>
            <a:r>
              <a:rPr lang="en-US" sz="2000" baseline="-25000">
                <a:sym typeface="Symbol" pitchFamily="18" charset="2"/>
              </a:rPr>
              <a:t>4</a:t>
            </a:r>
            <a:r>
              <a:rPr lang="en-US" sz="2000">
                <a:sym typeface="Symbol" pitchFamily="18" charset="2"/>
              </a:rPr>
              <a:t>))</a:t>
            </a:r>
          </a:p>
          <a:p>
            <a:r>
              <a:rPr lang="en-US" sz="2000">
                <a:sym typeface="Symbol" pitchFamily="18" charset="2"/>
              </a:rPr>
              <a:t>          (</a:t>
            </a:r>
            <a:r>
              <a:rPr lang="en-US" sz="2000" i="1">
                <a:sym typeface="Symbol" pitchFamily="18" charset="2"/>
              </a:rPr>
              <a:t>y</a:t>
            </a:r>
            <a:r>
              <a:rPr lang="en-US" sz="2000" baseline="-25000">
                <a:sym typeface="Symbol" pitchFamily="18" charset="2"/>
              </a:rPr>
              <a:t>4 </a:t>
            </a:r>
            <a:r>
              <a:rPr lang="en-US" sz="2000">
                <a:sym typeface="Symbol" pitchFamily="18" charset="2"/>
              </a:rPr>
              <a:t> </a:t>
            </a:r>
            <a:r>
              <a:rPr lang="en-US" sz="2000" i="1">
                <a:sym typeface="Symbol" pitchFamily="18" charset="2"/>
              </a:rPr>
              <a:t>y</a:t>
            </a:r>
            <a:r>
              <a:rPr lang="en-US" sz="2000" baseline="-25000">
                <a:sym typeface="Symbol" pitchFamily="18" charset="2"/>
              </a:rPr>
              <a:t>5</a:t>
            </a:r>
            <a:r>
              <a:rPr lang="en-US" sz="2000">
                <a:sym typeface="Symbol" pitchFamily="18" charset="2"/>
              </a:rPr>
              <a:t>)</a:t>
            </a:r>
          </a:p>
          <a:p>
            <a:r>
              <a:rPr lang="en-US" sz="2000">
                <a:sym typeface="Symbol" pitchFamily="18" charset="2"/>
              </a:rPr>
              <a:t>          (</a:t>
            </a:r>
            <a:r>
              <a:rPr lang="en-US" sz="2000" i="1">
                <a:sym typeface="Symbol" pitchFamily="18" charset="2"/>
              </a:rPr>
              <a:t>y</a:t>
            </a:r>
            <a:r>
              <a:rPr lang="en-US" sz="2000" baseline="-25000">
                <a:sym typeface="Symbol" pitchFamily="18" charset="2"/>
              </a:rPr>
              <a:t>3 </a:t>
            </a:r>
            <a:r>
              <a:rPr lang="en-US" sz="2000">
                <a:sym typeface="Symbol" pitchFamily="18" charset="2"/>
              </a:rPr>
              <a:t> (</a:t>
            </a:r>
            <a:r>
              <a:rPr lang="en-US" sz="2000" i="1">
                <a:sym typeface="Symbol" pitchFamily="18" charset="2"/>
              </a:rPr>
              <a:t>x</a:t>
            </a:r>
            <a:r>
              <a:rPr lang="en-US" sz="2000" baseline="-25000">
                <a:sym typeface="Symbol" pitchFamily="18" charset="2"/>
              </a:rPr>
              <a:t>1 </a:t>
            </a:r>
            <a:r>
              <a:rPr lang="en-US" sz="2000">
                <a:sym typeface="Symbol" pitchFamily="18" charset="2"/>
              </a:rPr>
              <a:t> </a:t>
            </a:r>
            <a:r>
              <a:rPr lang="en-US" sz="2000" i="1">
                <a:sym typeface="Symbol" pitchFamily="18" charset="2"/>
              </a:rPr>
              <a:t>x</a:t>
            </a:r>
            <a:r>
              <a:rPr lang="en-US" sz="2000" baseline="-25000">
                <a:sym typeface="Symbol" pitchFamily="18" charset="2"/>
              </a:rPr>
              <a:t>2</a:t>
            </a:r>
            <a:r>
              <a:rPr lang="en-US" sz="2000">
                <a:sym typeface="Symbol" pitchFamily="18" charset="2"/>
              </a:rPr>
              <a:t>))</a:t>
            </a:r>
          </a:p>
          <a:p>
            <a:r>
              <a:rPr lang="en-US" sz="2000">
                <a:sym typeface="Symbol" pitchFamily="18" charset="2"/>
              </a:rPr>
              <a:t>          (</a:t>
            </a:r>
            <a:r>
              <a:rPr lang="en-US" sz="2000" i="1">
                <a:sym typeface="Symbol" pitchFamily="18" charset="2"/>
              </a:rPr>
              <a:t>y</a:t>
            </a:r>
            <a:r>
              <a:rPr lang="en-US" sz="2000" baseline="-25000">
                <a:sym typeface="Symbol" pitchFamily="18" charset="2"/>
              </a:rPr>
              <a:t>5 </a:t>
            </a:r>
            <a:r>
              <a:rPr lang="en-US" sz="2000">
                <a:sym typeface="Symbol" pitchFamily="18" charset="2"/>
              </a:rPr>
              <a:t> (</a:t>
            </a:r>
            <a:r>
              <a:rPr lang="en-US" sz="2000" i="1">
                <a:sym typeface="Symbol" pitchFamily="18" charset="2"/>
              </a:rPr>
              <a:t>y</a:t>
            </a:r>
            <a:r>
              <a:rPr lang="en-US" sz="2000" baseline="-25000">
                <a:sym typeface="Symbol" pitchFamily="18" charset="2"/>
              </a:rPr>
              <a:t>6 </a:t>
            </a:r>
            <a:r>
              <a:rPr lang="en-US" sz="2000">
                <a:sym typeface="Symbol" pitchFamily="18" charset="2"/>
              </a:rPr>
              <a:t> </a:t>
            </a:r>
            <a:r>
              <a:rPr lang="en-US" sz="2000" i="1">
                <a:sym typeface="Symbol" pitchFamily="18" charset="2"/>
              </a:rPr>
              <a:t>x</a:t>
            </a:r>
            <a:r>
              <a:rPr lang="en-US" sz="2000" baseline="-25000">
                <a:sym typeface="Symbol" pitchFamily="18" charset="2"/>
              </a:rPr>
              <a:t>4</a:t>
            </a:r>
            <a:r>
              <a:rPr lang="en-US" sz="2000">
                <a:sym typeface="Symbol" pitchFamily="18" charset="2"/>
              </a:rPr>
              <a:t>))</a:t>
            </a:r>
          </a:p>
          <a:p>
            <a:r>
              <a:rPr lang="en-US" sz="2000">
                <a:sym typeface="Symbol" pitchFamily="18" charset="2"/>
              </a:rPr>
              <a:t>          (</a:t>
            </a:r>
            <a:r>
              <a:rPr lang="en-US" sz="2000" i="1">
                <a:sym typeface="Symbol" pitchFamily="18" charset="2"/>
              </a:rPr>
              <a:t>y</a:t>
            </a:r>
            <a:r>
              <a:rPr lang="en-US" sz="2000" baseline="-25000">
                <a:sym typeface="Symbol" pitchFamily="18" charset="2"/>
              </a:rPr>
              <a:t>6 </a:t>
            </a:r>
            <a:r>
              <a:rPr lang="en-US" sz="2000">
                <a:sym typeface="Symbol" pitchFamily="18" charset="2"/>
              </a:rPr>
              <a:t> (</a:t>
            </a:r>
            <a:r>
              <a:rPr lang="en-US" sz="2000" i="1">
                <a:sym typeface="Symbol" pitchFamily="18" charset="2"/>
              </a:rPr>
              <a:t>x</a:t>
            </a:r>
            <a:r>
              <a:rPr lang="en-US" sz="2000" baseline="-25000">
                <a:sym typeface="Symbol" pitchFamily="18" charset="2"/>
              </a:rPr>
              <a:t>1 </a:t>
            </a:r>
            <a:r>
              <a:rPr lang="en-US" sz="2000">
                <a:sym typeface="Symbol" pitchFamily="18" charset="2"/>
              </a:rPr>
              <a:t> </a:t>
            </a:r>
            <a:r>
              <a:rPr lang="en-US" sz="2000" i="1">
                <a:sym typeface="Symbol" pitchFamily="18" charset="2"/>
              </a:rPr>
              <a:t>x</a:t>
            </a:r>
            <a:r>
              <a:rPr lang="en-US" sz="2000" baseline="-25000">
                <a:sym typeface="Symbol" pitchFamily="18" charset="2"/>
              </a:rPr>
              <a:t>3</a:t>
            </a:r>
            <a:r>
              <a:rPr lang="en-US" sz="2000">
                <a:sym typeface="Symbol" pitchFamily="18" charset="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0" y="0"/>
            <a:ext cx="9144000" cy="457200"/>
          </a:xfrm>
          <a:prstGeom prst="rect">
            <a:avLst/>
          </a:prstGeom>
          <a:noFill/>
          <a:ln w="9525">
            <a:noFill/>
            <a:miter lim="800000"/>
            <a:headEnd/>
            <a:tailEnd/>
          </a:ln>
        </p:spPr>
        <p:txBody>
          <a:bodyPr>
            <a:spAutoFit/>
          </a:bodyPr>
          <a:lstStyle/>
          <a:p>
            <a:pPr algn="ctr">
              <a:spcBef>
                <a:spcPct val="20000"/>
              </a:spcBef>
            </a:pPr>
            <a:r>
              <a:rPr lang="en-US"/>
              <a:t>Example of Converting a 3-literal clause to CNF format</a:t>
            </a:r>
          </a:p>
        </p:txBody>
      </p:sp>
      <p:pic>
        <p:nvPicPr>
          <p:cNvPr id="46084" name="Picture 3" descr="fig34-12"/>
          <p:cNvPicPr>
            <a:picLocks noChangeAspect="1" noChangeArrowheads="1"/>
          </p:cNvPicPr>
          <p:nvPr/>
        </p:nvPicPr>
        <p:blipFill>
          <a:blip r:embed="rId2" cstate="print"/>
          <a:srcRect/>
          <a:stretch>
            <a:fillRect/>
          </a:stretch>
        </p:blipFill>
        <p:spPr bwMode="auto">
          <a:xfrm>
            <a:off x="228600" y="882650"/>
            <a:ext cx="8686800" cy="5092700"/>
          </a:xfrm>
          <a:prstGeom prst="rect">
            <a:avLst/>
          </a:prstGeom>
          <a:noFill/>
          <a:ln w="9525">
            <a:noFill/>
            <a:miter lim="800000"/>
            <a:headEnd/>
            <a:tailEnd/>
          </a:ln>
        </p:spPr>
      </p:pic>
      <p:sp>
        <p:nvSpPr>
          <p:cNvPr id="46085" name="Text Box 4"/>
          <p:cNvSpPr txBox="1">
            <a:spLocks noChangeArrowheads="1"/>
          </p:cNvSpPr>
          <p:nvPr/>
        </p:nvSpPr>
        <p:spPr bwMode="auto">
          <a:xfrm>
            <a:off x="5029200" y="1752600"/>
            <a:ext cx="3775075" cy="1006475"/>
          </a:xfrm>
          <a:prstGeom prst="rect">
            <a:avLst/>
          </a:prstGeom>
          <a:noFill/>
          <a:ln w="9525">
            <a:noFill/>
            <a:miter lim="800000"/>
            <a:headEnd/>
            <a:tailEnd/>
          </a:ln>
        </p:spPr>
        <p:txBody>
          <a:bodyPr wrap="none">
            <a:spAutoFit/>
          </a:bodyPr>
          <a:lstStyle/>
          <a:p>
            <a:r>
              <a:rPr lang="en-US" sz="2000"/>
              <a:t>Disjunctive Normal Form:</a:t>
            </a:r>
          </a:p>
          <a:p>
            <a:r>
              <a:rPr lang="en-US" sz="2000">
                <a:sym typeface="Symbol" pitchFamily="18" charset="2"/>
              </a:rPr>
              <a:t></a:t>
            </a:r>
            <a:r>
              <a:rPr lang="en-US" sz="2000" i="1" baseline="-25000">
                <a:sym typeface="Symbol" pitchFamily="18" charset="2"/>
              </a:rPr>
              <a:t>i</a:t>
            </a:r>
            <a:r>
              <a:rPr lang="en-US" sz="2000">
                <a:cs typeface="Times New Roman" pitchFamily="18" charset="0"/>
                <a:sym typeface="Symbol" pitchFamily="18" charset="2"/>
              </a:rPr>
              <a:t>'=</a:t>
            </a:r>
            <a:r>
              <a:rPr lang="en-US" sz="2000"/>
              <a:t>(</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p>
          <a:p>
            <a:r>
              <a:rPr lang="en-US" sz="2000">
                <a:sym typeface="Symbol" pitchFamily="18" charset="2"/>
              </a:rPr>
              <a:t>      (</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 (</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p>
        </p:txBody>
      </p:sp>
      <p:sp>
        <p:nvSpPr>
          <p:cNvPr id="46086" name="Text Box 5"/>
          <p:cNvSpPr txBox="1">
            <a:spLocks noChangeArrowheads="1"/>
          </p:cNvSpPr>
          <p:nvPr/>
        </p:nvSpPr>
        <p:spPr bwMode="auto">
          <a:xfrm>
            <a:off x="5029200" y="2971800"/>
            <a:ext cx="3771900" cy="1006475"/>
          </a:xfrm>
          <a:prstGeom prst="rect">
            <a:avLst/>
          </a:prstGeom>
          <a:noFill/>
          <a:ln w="9525">
            <a:noFill/>
            <a:miter lim="800000"/>
            <a:headEnd/>
            <a:tailEnd/>
          </a:ln>
        </p:spPr>
        <p:txBody>
          <a:bodyPr wrap="none">
            <a:spAutoFit/>
          </a:bodyPr>
          <a:lstStyle/>
          <a:p>
            <a:r>
              <a:rPr lang="en-US" sz="2000"/>
              <a:t>Conjunctive Normal Form:</a:t>
            </a:r>
          </a:p>
          <a:p>
            <a:r>
              <a:rPr lang="en-US" sz="2000">
                <a:sym typeface="Symbol" pitchFamily="18" charset="2"/>
              </a:rPr>
              <a:t></a:t>
            </a:r>
            <a:r>
              <a:rPr lang="en-US" sz="2000" i="1" baseline="-25000">
                <a:sym typeface="Symbol" pitchFamily="18" charset="2"/>
              </a:rPr>
              <a:t>i</a:t>
            </a:r>
            <a:r>
              <a:rPr lang="en-US" sz="2000">
                <a:cs typeface="Times New Roman" pitchFamily="18" charset="0"/>
                <a:sym typeface="Symbol" pitchFamily="18" charset="2"/>
              </a:rPr>
              <a:t>''=</a:t>
            </a:r>
            <a:r>
              <a:rPr lang="en-US" sz="2000"/>
              <a:t>(</a:t>
            </a:r>
            <a:r>
              <a:rPr lang="en-US" sz="2000">
                <a:sym typeface="Symbol" pitchFamily="18" charset="2"/>
              </a:rPr>
              <a:t></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p>
          <a:p>
            <a:r>
              <a:rPr lang="en-US" sz="2000">
                <a:sym typeface="Symbol" pitchFamily="18" charset="2"/>
              </a:rPr>
              <a:t>      (</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r>
              <a:rPr lang="en-US" sz="2000" i="1"/>
              <a:t>y</a:t>
            </a:r>
            <a:r>
              <a:rPr lang="en-US" sz="2000" baseline="-25000"/>
              <a:t>1</a:t>
            </a:r>
            <a:r>
              <a:rPr lang="en-US" sz="2000">
                <a:sym typeface="Symbol" pitchFamily="18" charset="2"/>
              </a:rPr>
              <a:t></a:t>
            </a:r>
            <a:r>
              <a:rPr lang="en-US" sz="2000" i="1"/>
              <a:t>y</a:t>
            </a:r>
            <a:r>
              <a:rPr lang="en-US" sz="2000" baseline="-25000"/>
              <a:t>2</a:t>
            </a:r>
            <a:r>
              <a:rPr lang="en-US" sz="2000">
                <a:sym typeface="Symbol" pitchFamily="18" charset="2"/>
              </a:rPr>
              <a:t></a:t>
            </a:r>
            <a:r>
              <a:rPr lang="en-US" sz="2000" i="1"/>
              <a:t>x</a:t>
            </a:r>
            <a:r>
              <a:rPr lang="en-US" sz="2000" baseline="-25000"/>
              <a:t>2</a:t>
            </a:r>
            <a:r>
              <a:rPr lang="en-US" sz="2000">
                <a:sym typeface="Symbol" pitchFamily="18" charset="2"/>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3-CNF is NP-complete</a:t>
            </a:r>
          </a:p>
        </p:txBody>
      </p:sp>
      <p:sp>
        <p:nvSpPr>
          <p:cNvPr id="47108" name="Rectangle 3"/>
          <p:cNvSpPr>
            <a:spLocks noGrp="1" noChangeArrowheads="1"/>
          </p:cNvSpPr>
          <p:nvPr>
            <p:ph type="body" idx="1"/>
          </p:nvPr>
        </p:nvSpPr>
        <p:spPr/>
        <p:txBody>
          <a:bodyPr/>
          <a:lstStyle/>
          <a:p>
            <a:pPr eaLnBrk="1" hangingPunct="1"/>
            <a:r>
              <a:rPr lang="en-US" sz="2800" smtClean="0">
                <a:sym typeface="Symbol" pitchFamily="18" charset="2"/>
              </a:rPr>
              <a:t></a:t>
            </a:r>
            <a:r>
              <a:rPr lang="en-US" sz="2400" smtClean="0">
                <a:sym typeface="Symbol" pitchFamily="18" charset="2"/>
              </a:rPr>
              <a:t> and reduced 3-CNF are equivalent:</a:t>
            </a:r>
          </a:p>
          <a:p>
            <a:pPr lvl="1" eaLnBrk="1" hangingPunct="1"/>
            <a:r>
              <a:rPr lang="en-US" sz="2000" smtClean="0">
                <a:sym typeface="Symbol" pitchFamily="18" charset="2"/>
              </a:rPr>
              <a:t>From   to </a:t>
            </a:r>
            <a:r>
              <a:rPr lang="en-US" sz="2000" smtClean="0">
                <a:cs typeface="Times New Roman" pitchFamily="18" charset="0"/>
                <a:sym typeface="Symbol" pitchFamily="18" charset="2"/>
              </a:rPr>
              <a:t>' , keep equivalence. </a:t>
            </a:r>
          </a:p>
          <a:p>
            <a:pPr lvl="1" eaLnBrk="1" hangingPunct="1"/>
            <a:r>
              <a:rPr lang="en-US" sz="2000" smtClean="0">
                <a:cs typeface="Times New Roman" pitchFamily="18" charset="0"/>
                <a:sym typeface="Symbol" pitchFamily="18" charset="2"/>
              </a:rPr>
              <a:t>From </a:t>
            </a:r>
            <a:r>
              <a:rPr lang="en-US" sz="2000" smtClean="0">
                <a:sym typeface="Symbol" pitchFamily="18" charset="2"/>
              </a:rPr>
              <a:t></a:t>
            </a:r>
            <a:r>
              <a:rPr lang="en-US" sz="2000" smtClean="0">
                <a:cs typeface="Times New Roman" pitchFamily="18" charset="0"/>
                <a:sym typeface="Symbol" pitchFamily="18" charset="2"/>
              </a:rPr>
              <a:t>' to </a:t>
            </a:r>
            <a:r>
              <a:rPr lang="en-US" sz="2000" smtClean="0">
                <a:sym typeface="Symbol" pitchFamily="18" charset="2"/>
              </a:rPr>
              <a:t></a:t>
            </a:r>
            <a:r>
              <a:rPr lang="en-US" sz="2000" smtClean="0">
                <a:cs typeface="Times New Roman" pitchFamily="18" charset="0"/>
                <a:sym typeface="Symbol" pitchFamily="18" charset="2"/>
              </a:rPr>
              <a:t>'' , keep equivalence.</a:t>
            </a:r>
          </a:p>
          <a:p>
            <a:pPr lvl="1" eaLnBrk="1" hangingPunct="1"/>
            <a:r>
              <a:rPr lang="en-US" sz="2000" smtClean="0">
                <a:cs typeface="Times New Roman" pitchFamily="18" charset="0"/>
                <a:sym typeface="Symbol" pitchFamily="18" charset="2"/>
              </a:rPr>
              <a:t>From </a:t>
            </a:r>
            <a:r>
              <a:rPr lang="en-US" sz="2000" smtClean="0">
                <a:sym typeface="Symbol" pitchFamily="18" charset="2"/>
              </a:rPr>
              <a:t></a:t>
            </a:r>
            <a:r>
              <a:rPr lang="en-US" sz="2000" smtClean="0">
                <a:cs typeface="Times New Roman" pitchFamily="18" charset="0"/>
                <a:sym typeface="Symbol" pitchFamily="18" charset="2"/>
              </a:rPr>
              <a:t>'' to final 3-CNF, keep equivalence.</a:t>
            </a:r>
            <a:endParaRPr lang="en-US" sz="2000" smtClean="0">
              <a:sym typeface="Symbol" pitchFamily="18" charset="2"/>
            </a:endParaRPr>
          </a:p>
          <a:p>
            <a:pPr eaLnBrk="1" hangingPunct="1"/>
            <a:r>
              <a:rPr lang="en-US" sz="2400" smtClean="0">
                <a:sym typeface="Symbol" pitchFamily="18" charset="2"/>
              </a:rPr>
              <a:t>Reduction is in poly time,</a:t>
            </a:r>
          </a:p>
          <a:p>
            <a:pPr lvl="1" eaLnBrk="1" hangingPunct="1"/>
            <a:r>
              <a:rPr lang="en-US" sz="2000" smtClean="0">
                <a:sym typeface="Symbol" pitchFamily="18" charset="2"/>
              </a:rPr>
              <a:t> From   to </a:t>
            </a:r>
            <a:r>
              <a:rPr lang="en-US" sz="2000" smtClean="0">
                <a:cs typeface="Times New Roman" pitchFamily="18" charset="0"/>
                <a:sym typeface="Symbol" pitchFamily="18" charset="2"/>
              </a:rPr>
              <a:t>' , introduce at most 1 variable and 1 clause per connective in </a:t>
            </a:r>
            <a:r>
              <a:rPr lang="en-US" sz="2000" smtClean="0">
                <a:sym typeface="Symbol" pitchFamily="18" charset="2"/>
              </a:rPr>
              <a:t></a:t>
            </a:r>
            <a:r>
              <a:rPr lang="en-US" sz="2000" smtClean="0">
                <a:cs typeface="Times New Roman" pitchFamily="18" charset="0"/>
                <a:sym typeface="Symbol" pitchFamily="18" charset="2"/>
              </a:rPr>
              <a:t>. </a:t>
            </a:r>
          </a:p>
          <a:p>
            <a:pPr lvl="1" eaLnBrk="1" hangingPunct="1"/>
            <a:r>
              <a:rPr lang="en-US" sz="2000" smtClean="0">
                <a:cs typeface="Times New Roman" pitchFamily="18" charset="0"/>
                <a:sym typeface="Symbol" pitchFamily="18" charset="2"/>
              </a:rPr>
              <a:t>From </a:t>
            </a:r>
            <a:r>
              <a:rPr lang="en-US" sz="2000" smtClean="0">
                <a:sym typeface="Symbol" pitchFamily="18" charset="2"/>
              </a:rPr>
              <a:t></a:t>
            </a:r>
            <a:r>
              <a:rPr lang="en-US" sz="2000" smtClean="0">
                <a:cs typeface="Times New Roman" pitchFamily="18" charset="0"/>
                <a:sym typeface="Symbol" pitchFamily="18" charset="2"/>
              </a:rPr>
              <a:t>' to </a:t>
            </a:r>
            <a:r>
              <a:rPr lang="en-US" sz="2000" smtClean="0">
                <a:sym typeface="Symbol" pitchFamily="18" charset="2"/>
              </a:rPr>
              <a:t></a:t>
            </a:r>
            <a:r>
              <a:rPr lang="en-US" sz="2000" smtClean="0">
                <a:cs typeface="Times New Roman" pitchFamily="18" charset="0"/>
                <a:sym typeface="Symbol" pitchFamily="18" charset="2"/>
              </a:rPr>
              <a:t>'' ,  introduce at most 8 clauses for each clause in </a:t>
            </a:r>
            <a:r>
              <a:rPr lang="en-US" sz="2000" smtClean="0">
                <a:sym typeface="Symbol" pitchFamily="18" charset="2"/>
              </a:rPr>
              <a:t></a:t>
            </a:r>
            <a:r>
              <a:rPr lang="en-US" sz="2000" smtClean="0">
                <a:cs typeface="Times New Roman" pitchFamily="18" charset="0"/>
                <a:sym typeface="Symbol" pitchFamily="18" charset="2"/>
              </a:rPr>
              <a:t>'.</a:t>
            </a:r>
          </a:p>
          <a:p>
            <a:pPr lvl="1" eaLnBrk="1" hangingPunct="1"/>
            <a:r>
              <a:rPr lang="en-US" sz="2000" smtClean="0">
                <a:cs typeface="Times New Roman" pitchFamily="18" charset="0"/>
                <a:sym typeface="Symbol" pitchFamily="18" charset="2"/>
              </a:rPr>
              <a:t>From </a:t>
            </a:r>
            <a:r>
              <a:rPr lang="en-US" sz="2000" smtClean="0">
                <a:sym typeface="Symbol" pitchFamily="18" charset="2"/>
              </a:rPr>
              <a:t></a:t>
            </a:r>
            <a:r>
              <a:rPr lang="en-US" sz="2000" smtClean="0">
                <a:cs typeface="Times New Roman" pitchFamily="18" charset="0"/>
                <a:sym typeface="Symbol" pitchFamily="18" charset="2"/>
              </a:rPr>
              <a:t>'' to final 3-CNF, introduce at most 4 clauses for each clause in </a:t>
            </a:r>
            <a:r>
              <a:rPr lang="en-US" sz="2000" smtClean="0">
                <a:sym typeface="Symbol" pitchFamily="18" charset="2"/>
              </a:rPr>
              <a:t></a:t>
            </a:r>
            <a:r>
              <a:rPr lang="en-US" sz="2000" smtClean="0">
                <a:cs typeface="Times New Roman" pitchFamily="18" charset="0"/>
                <a:sym typeface="Symbol" pitchFamily="18" charset="2"/>
              </a:rPr>
              <a:t>''.</a:t>
            </a: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600200" y="152400"/>
            <a:ext cx="6477000" cy="519113"/>
          </a:xfrm>
          <a:prstGeom prst="rect">
            <a:avLst/>
          </a:prstGeom>
          <a:noFill/>
          <a:ln w="9525">
            <a:noFill/>
            <a:miter lim="800000"/>
            <a:headEnd/>
            <a:tailEnd/>
          </a:ln>
        </p:spPr>
        <p:txBody>
          <a:bodyPr>
            <a:spAutoFit/>
          </a:bodyPr>
          <a:lstStyle/>
          <a:p>
            <a:pPr>
              <a:spcBef>
                <a:spcPct val="50000"/>
              </a:spcBef>
            </a:pPr>
            <a:r>
              <a:rPr lang="en-US" sz="2800"/>
              <a:t>NP-completeness proof structure</a:t>
            </a:r>
          </a:p>
        </p:txBody>
      </p:sp>
      <p:pic>
        <p:nvPicPr>
          <p:cNvPr id="48132" name="Picture 3" descr="fig34-13"/>
          <p:cNvPicPr>
            <a:picLocks noChangeAspect="1" noChangeArrowheads="1"/>
          </p:cNvPicPr>
          <p:nvPr/>
        </p:nvPicPr>
        <p:blipFill>
          <a:blip r:embed="rId2" cstate="print"/>
          <a:srcRect/>
          <a:stretch>
            <a:fillRect/>
          </a:stretch>
        </p:blipFill>
        <p:spPr bwMode="auto">
          <a:xfrm>
            <a:off x="228600" y="709613"/>
            <a:ext cx="86868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228600"/>
            <a:ext cx="7772400" cy="1143000"/>
          </a:xfrm>
        </p:spPr>
        <p:txBody>
          <a:bodyPr/>
          <a:lstStyle/>
          <a:p>
            <a:pPr eaLnBrk="1" hangingPunct="1"/>
            <a:r>
              <a:rPr lang="en-US" smtClean="0"/>
              <a:t>NPC proof -- CLIQUE</a:t>
            </a:r>
          </a:p>
        </p:txBody>
      </p:sp>
      <p:sp>
        <p:nvSpPr>
          <p:cNvPr id="49156" name="Rectangle 3"/>
          <p:cNvSpPr>
            <a:spLocks noGrp="1" noChangeArrowheads="1"/>
          </p:cNvSpPr>
          <p:nvPr>
            <p:ph type="body" idx="1"/>
          </p:nvPr>
        </p:nvSpPr>
        <p:spPr>
          <a:xfrm>
            <a:off x="228600" y="1219200"/>
            <a:ext cx="8915400" cy="4267200"/>
          </a:xfrm>
        </p:spPr>
        <p:txBody>
          <a:bodyPr/>
          <a:lstStyle/>
          <a:p>
            <a:pPr eaLnBrk="1" hangingPunct="1">
              <a:lnSpc>
                <a:spcPct val="90000"/>
              </a:lnSpc>
            </a:pPr>
            <a:r>
              <a:rPr lang="en-US" sz="2800" smtClean="0"/>
              <a:t>Definition: a </a:t>
            </a:r>
            <a:r>
              <a:rPr lang="en-US" sz="2800" smtClean="0">
                <a:solidFill>
                  <a:schemeClr val="accent1"/>
                </a:solidFill>
              </a:rPr>
              <a:t>clique</a:t>
            </a:r>
            <a:r>
              <a:rPr lang="en-US" sz="2800" smtClean="0"/>
              <a:t> in an undirected graph G=(V,E) is a subset V</a:t>
            </a:r>
            <a:r>
              <a:rPr lang="en-US" sz="2800" smtClean="0">
                <a:cs typeface="Times New Roman" pitchFamily="18" charset="0"/>
              </a:rPr>
              <a:t>'</a:t>
            </a:r>
            <a:r>
              <a:rPr lang="en-US" sz="2800" smtClean="0">
                <a:cs typeface="Times New Roman" pitchFamily="18" charset="0"/>
                <a:sym typeface="Symbol" pitchFamily="18" charset="2"/>
              </a:rPr>
              <a:t>V of vertices, each pair of which is connected by an edge in E, i.e., a clique is a complete subgraph of G.</a:t>
            </a:r>
          </a:p>
          <a:p>
            <a:pPr eaLnBrk="1" hangingPunct="1">
              <a:lnSpc>
                <a:spcPct val="90000"/>
              </a:lnSpc>
            </a:pPr>
            <a:r>
              <a:rPr lang="en-US" sz="2800" smtClean="0">
                <a:cs typeface="Times New Roman" pitchFamily="18" charset="0"/>
                <a:sym typeface="Symbol" pitchFamily="18" charset="2"/>
              </a:rPr>
              <a:t>Size of a clique is the number of vertices in the clique.</a:t>
            </a:r>
          </a:p>
          <a:p>
            <a:pPr eaLnBrk="1" hangingPunct="1">
              <a:lnSpc>
                <a:spcPct val="90000"/>
              </a:lnSpc>
            </a:pPr>
            <a:r>
              <a:rPr lang="en-US" sz="2800" smtClean="0">
                <a:cs typeface="Times New Roman" pitchFamily="18" charset="0"/>
                <a:sym typeface="Symbol" pitchFamily="18" charset="2"/>
              </a:rPr>
              <a:t>Optimization problem: find the maximum clique.</a:t>
            </a:r>
          </a:p>
          <a:p>
            <a:pPr eaLnBrk="1" hangingPunct="1">
              <a:lnSpc>
                <a:spcPct val="90000"/>
              </a:lnSpc>
            </a:pPr>
            <a:r>
              <a:rPr lang="en-US" sz="2800" smtClean="0">
                <a:cs typeface="Times New Roman" pitchFamily="18" charset="0"/>
                <a:sym typeface="Symbol" pitchFamily="18" charset="2"/>
              </a:rPr>
              <a:t>Decision problem: whether a clique of given size </a:t>
            </a:r>
            <a:r>
              <a:rPr lang="en-US" sz="2800" i="1" smtClean="0">
                <a:cs typeface="Times New Roman" pitchFamily="18" charset="0"/>
                <a:sym typeface="Symbol" pitchFamily="18" charset="2"/>
              </a:rPr>
              <a:t>k</a:t>
            </a:r>
            <a:r>
              <a:rPr lang="en-US" sz="2800" smtClean="0">
                <a:cs typeface="Times New Roman" pitchFamily="18" charset="0"/>
                <a:sym typeface="Symbol" pitchFamily="18" charset="2"/>
              </a:rPr>
              <a:t> exists in the graph? </a:t>
            </a:r>
          </a:p>
          <a:p>
            <a:pPr eaLnBrk="1" hangingPunct="1">
              <a:lnSpc>
                <a:spcPct val="90000"/>
              </a:lnSpc>
            </a:pPr>
            <a:r>
              <a:rPr lang="en-US" sz="2800" smtClean="0"/>
              <a:t>CLIQUE={&lt;G,</a:t>
            </a:r>
            <a:r>
              <a:rPr lang="en-US" sz="2800" i="1" smtClean="0"/>
              <a:t>k</a:t>
            </a:r>
            <a:r>
              <a:rPr lang="en-US" sz="2800" smtClean="0"/>
              <a:t>&gt;: G is a graph with a clique of size </a:t>
            </a:r>
            <a:r>
              <a:rPr lang="en-US" sz="2800" i="1" smtClean="0"/>
              <a:t>k</a:t>
            </a:r>
            <a:r>
              <a:rPr lang="en-US" sz="2800" smtClean="0"/>
              <a:t>.}</a:t>
            </a:r>
          </a:p>
          <a:p>
            <a:pPr eaLnBrk="1" hangingPunct="1">
              <a:lnSpc>
                <a:spcPct val="90000"/>
              </a:lnSpc>
            </a:pPr>
            <a:r>
              <a:rPr lang="en-US" sz="2800" smtClean="0"/>
              <a:t>Intuitive solution: ???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5800" y="228600"/>
            <a:ext cx="7772400" cy="1143000"/>
          </a:xfrm>
        </p:spPr>
        <p:txBody>
          <a:bodyPr/>
          <a:lstStyle/>
          <a:p>
            <a:pPr eaLnBrk="1" hangingPunct="1"/>
            <a:r>
              <a:rPr lang="en-US" smtClean="0"/>
              <a:t>CLIQUE is NP-complete</a:t>
            </a:r>
          </a:p>
        </p:txBody>
      </p:sp>
      <p:sp>
        <p:nvSpPr>
          <p:cNvPr id="50180" name="Rectangle 3"/>
          <p:cNvSpPr>
            <a:spLocks noGrp="1" noChangeArrowheads="1"/>
          </p:cNvSpPr>
          <p:nvPr>
            <p:ph type="body" idx="1"/>
          </p:nvPr>
        </p:nvSpPr>
        <p:spPr>
          <a:xfrm>
            <a:off x="304800" y="1295400"/>
            <a:ext cx="8839200" cy="5181600"/>
          </a:xfrm>
        </p:spPr>
        <p:txBody>
          <a:bodyPr>
            <a:normAutofit lnSpcReduction="10000"/>
          </a:bodyPr>
          <a:lstStyle/>
          <a:p>
            <a:pPr eaLnBrk="1" hangingPunct="1"/>
            <a:r>
              <a:rPr lang="en-US" i="1" smtClean="0"/>
              <a:t>Theorem 34.11</a:t>
            </a:r>
            <a:r>
              <a:rPr lang="en-US" smtClean="0"/>
              <a:t>: (page 1003)</a:t>
            </a:r>
          </a:p>
          <a:p>
            <a:pPr lvl="1" eaLnBrk="1" hangingPunct="1"/>
            <a:r>
              <a:rPr lang="en-US" smtClean="0"/>
              <a:t>CLIQUE problem is NP-complete.</a:t>
            </a:r>
          </a:p>
          <a:p>
            <a:pPr eaLnBrk="1" hangingPunct="1"/>
            <a:r>
              <a:rPr lang="en-US" smtClean="0"/>
              <a:t>Proof:</a:t>
            </a:r>
          </a:p>
          <a:p>
            <a:pPr lvl="1" eaLnBrk="1" hangingPunct="1"/>
            <a:r>
              <a:rPr lang="en-US" smtClean="0"/>
              <a:t>CLIUEQE </a:t>
            </a:r>
            <a:r>
              <a:rPr lang="en-US" smtClean="0">
                <a:sym typeface="Symbol" pitchFamily="18" charset="2"/>
              </a:rPr>
              <a:t>NP: given G=(V,E) and a set </a:t>
            </a:r>
            <a:r>
              <a:rPr lang="en-US" smtClean="0"/>
              <a:t>V</a:t>
            </a:r>
            <a:r>
              <a:rPr lang="en-US" smtClean="0">
                <a:cs typeface="Times New Roman" pitchFamily="18" charset="0"/>
              </a:rPr>
              <a:t>'</a:t>
            </a:r>
            <a:r>
              <a:rPr lang="en-US" smtClean="0">
                <a:cs typeface="Times New Roman" pitchFamily="18" charset="0"/>
                <a:sym typeface="Symbol" pitchFamily="18" charset="2"/>
              </a:rPr>
              <a:t>V as a certificate for G. The verifying algorithm checks for each pair of </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smtClean="0">
                <a:cs typeface="Times New Roman" pitchFamily="18" charset="0"/>
                <a:sym typeface="Symbol" pitchFamily="18" charset="2"/>
              </a:rPr>
              <a:t>, whether &lt;</a:t>
            </a:r>
            <a:r>
              <a:rPr lang="en-US" i="1" smtClean="0">
                <a:cs typeface="Times New Roman" pitchFamily="18" charset="0"/>
                <a:sym typeface="Symbol" pitchFamily="18" charset="2"/>
              </a:rPr>
              <a:t>u</a:t>
            </a:r>
            <a:r>
              <a:rPr lang="en-US" smtClean="0">
                <a:cs typeface="Times New Roman" pitchFamily="18" charset="0"/>
                <a:sym typeface="Symbol" pitchFamily="18" charset="2"/>
              </a:rPr>
              <a:t>,</a:t>
            </a:r>
            <a:r>
              <a:rPr lang="en-US" i="1" smtClean="0">
                <a:cs typeface="Times New Roman" pitchFamily="18" charset="0"/>
                <a:sym typeface="Symbol" pitchFamily="18" charset="2"/>
              </a:rPr>
              <a:t>v</a:t>
            </a:r>
            <a:r>
              <a:rPr lang="en-US" smtClean="0">
                <a:cs typeface="Times New Roman" pitchFamily="18" charset="0"/>
                <a:sym typeface="Symbol" pitchFamily="18" charset="2"/>
              </a:rPr>
              <a:t>&gt; E. time: </a:t>
            </a:r>
            <a:r>
              <a:rPr lang="en-US" i="1" smtClean="0">
                <a:cs typeface="Times New Roman" pitchFamily="18" charset="0"/>
                <a:sym typeface="Symbol" pitchFamily="18" charset="2"/>
              </a:rPr>
              <a:t>O</a:t>
            </a:r>
            <a:r>
              <a:rPr lang="en-US" smtClean="0">
                <a:cs typeface="Times New Roman" pitchFamily="18" charset="0"/>
                <a:sym typeface="Symbol" pitchFamily="18" charset="2"/>
              </a:rPr>
              <a:t>(|</a:t>
            </a:r>
            <a:r>
              <a:rPr lang="en-US" smtClean="0"/>
              <a:t>V</a:t>
            </a:r>
            <a:r>
              <a:rPr lang="en-US" smtClean="0">
                <a:cs typeface="Times New Roman" pitchFamily="18" charset="0"/>
              </a:rPr>
              <a:t>'|</a:t>
            </a:r>
            <a:r>
              <a:rPr lang="en-US" baseline="30000" smtClean="0">
                <a:cs typeface="Times New Roman" pitchFamily="18" charset="0"/>
              </a:rPr>
              <a:t>2</a:t>
            </a:r>
            <a:r>
              <a:rPr lang="en-US" smtClean="0">
                <a:cs typeface="Times New Roman" pitchFamily="18" charset="0"/>
              </a:rPr>
              <a:t>|E|).</a:t>
            </a:r>
          </a:p>
          <a:p>
            <a:pPr lvl="1" eaLnBrk="1" hangingPunct="1"/>
            <a:r>
              <a:rPr lang="en-US" smtClean="0">
                <a:cs typeface="Times New Roman" pitchFamily="18" charset="0"/>
              </a:rPr>
              <a:t>CLIQUE is NP-hard: </a:t>
            </a:r>
          </a:p>
          <a:p>
            <a:pPr lvl="2" eaLnBrk="1" hangingPunct="1"/>
            <a:r>
              <a:rPr lang="en-US" smtClean="0">
                <a:cs typeface="Times New Roman" pitchFamily="18" charset="0"/>
              </a:rPr>
              <a:t>show 3-CNF-SAT </a:t>
            </a:r>
            <a:r>
              <a:rPr lang="en-US" smtClean="0">
                <a:sym typeface="Symbol" pitchFamily="18" charset="2"/>
              </a:rPr>
              <a:t></a:t>
            </a:r>
            <a:r>
              <a:rPr lang="en-US" baseline="-25000" smtClean="0">
                <a:sym typeface="Symbol" pitchFamily="18" charset="2"/>
              </a:rPr>
              <a:t>p</a:t>
            </a:r>
            <a:r>
              <a:rPr lang="en-US" smtClean="0">
                <a:cs typeface="Times New Roman" pitchFamily="18" charset="0"/>
              </a:rPr>
              <a:t>CLUQUE.</a:t>
            </a:r>
          </a:p>
          <a:p>
            <a:pPr lvl="2" eaLnBrk="1" hangingPunct="1"/>
            <a:r>
              <a:rPr lang="en-US" smtClean="0">
                <a:cs typeface="Times New Roman" pitchFamily="18" charset="0"/>
              </a:rPr>
              <a:t>The result is surprising, since from boolean formula to graph.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Relation among P, NP, NPC</a:t>
            </a:r>
          </a:p>
        </p:txBody>
      </p:sp>
      <p:sp>
        <p:nvSpPr>
          <p:cNvPr id="5124" name="Rectangle 3"/>
          <p:cNvSpPr>
            <a:spLocks noGrp="1" noChangeArrowheads="1"/>
          </p:cNvSpPr>
          <p:nvPr>
            <p:ph type="body" idx="1"/>
          </p:nvPr>
        </p:nvSpPr>
        <p:spPr>
          <a:xfrm>
            <a:off x="533400" y="1828800"/>
            <a:ext cx="8229600" cy="4191000"/>
          </a:xfrm>
        </p:spPr>
        <p:txBody>
          <a:bodyPr/>
          <a:lstStyle/>
          <a:p>
            <a:pPr eaLnBrk="1" hangingPunct="1"/>
            <a:r>
              <a:rPr lang="en-US" smtClean="0"/>
              <a:t>P </a:t>
            </a:r>
            <a:r>
              <a:rPr lang="en-US" smtClean="0">
                <a:sym typeface="Symbol" pitchFamily="18" charset="2"/>
              </a:rPr>
              <a:t> NP  (Sure) </a:t>
            </a:r>
          </a:p>
          <a:p>
            <a:pPr eaLnBrk="1" hangingPunct="1"/>
            <a:r>
              <a:rPr lang="en-US" smtClean="0">
                <a:sym typeface="Symbol" pitchFamily="18" charset="2"/>
              </a:rPr>
              <a:t>NPC  NP (sure)</a:t>
            </a:r>
          </a:p>
          <a:p>
            <a:pPr eaLnBrk="1" hangingPunct="1"/>
            <a:r>
              <a:rPr lang="en-US" smtClean="0"/>
              <a:t>P </a:t>
            </a:r>
            <a:r>
              <a:rPr lang="en-US" smtClean="0">
                <a:sym typeface="Symbol" pitchFamily="18" charset="2"/>
              </a:rPr>
              <a:t>= NP (or P  NP, or P  NP) ???</a:t>
            </a:r>
          </a:p>
          <a:p>
            <a:pPr eaLnBrk="1" hangingPunct="1"/>
            <a:r>
              <a:rPr lang="en-US" smtClean="0"/>
              <a:t>NPC </a:t>
            </a:r>
            <a:r>
              <a:rPr lang="en-US" smtClean="0">
                <a:sym typeface="Symbol" pitchFamily="18" charset="2"/>
              </a:rPr>
              <a:t>= NP (or NPC  NP, or NPC  NP) ???</a:t>
            </a:r>
          </a:p>
          <a:p>
            <a:pPr eaLnBrk="1" hangingPunct="1"/>
            <a:r>
              <a:rPr lang="en-US" smtClean="0">
                <a:sym typeface="Symbol" pitchFamily="18" charset="2"/>
              </a:rPr>
              <a:t>P  NP: one of the deepest, most perplexing open research problems in (theoretical) computer science since 1971.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CLIQUE is NP-complete</a:t>
            </a:r>
          </a:p>
        </p:txBody>
      </p:sp>
      <p:sp>
        <p:nvSpPr>
          <p:cNvPr id="51204" name="Rectangle 3"/>
          <p:cNvSpPr>
            <a:spLocks noGrp="1" noChangeArrowheads="1"/>
          </p:cNvSpPr>
          <p:nvPr>
            <p:ph type="body" idx="1"/>
          </p:nvPr>
        </p:nvSpPr>
        <p:spPr>
          <a:xfrm>
            <a:off x="381000" y="1828800"/>
            <a:ext cx="8458200" cy="4267200"/>
          </a:xfrm>
        </p:spPr>
        <p:txBody>
          <a:bodyPr/>
          <a:lstStyle/>
          <a:p>
            <a:pPr eaLnBrk="1" hangingPunct="1"/>
            <a:r>
              <a:rPr lang="en-US" sz="2800" smtClean="0">
                <a:cs typeface="Times New Roman" pitchFamily="18" charset="0"/>
              </a:rPr>
              <a:t>Reduction from 3-CNF-SAT </a:t>
            </a:r>
            <a:r>
              <a:rPr lang="en-US" sz="2800" smtClean="0">
                <a:sym typeface="Symbol" pitchFamily="18" charset="2"/>
              </a:rPr>
              <a:t>to </a:t>
            </a:r>
            <a:r>
              <a:rPr lang="en-US" sz="2800" smtClean="0">
                <a:cs typeface="Times New Roman" pitchFamily="18" charset="0"/>
              </a:rPr>
              <a:t>CLUQUE.</a:t>
            </a:r>
          </a:p>
          <a:p>
            <a:pPr lvl="1" eaLnBrk="1" hangingPunct="1"/>
            <a:r>
              <a:rPr lang="en-US" sz="2400" smtClean="0">
                <a:cs typeface="Times New Roman" pitchFamily="18" charset="0"/>
              </a:rPr>
              <a:t>Suppose </a:t>
            </a:r>
            <a:r>
              <a:rPr lang="en-US" sz="2400" smtClean="0">
                <a:cs typeface="Times New Roman" pitchFamily="18" charset="0"/>
                <a:sym typeface="Symbol" pitchFamily="18" charset="2"/>
              </a:rPr>
              <a:t>=</a:t>
            </a:r>
            <a:r>
              <a:rPr lang="en-US" sz="2400" i="1" smtClean="0">
                <a:cs typeface="Times New Roman" pitchFamily="18" charset="0"/>
                <a:sym typeface="Symbol" pitchFamily="18" charset="2"/>
              </a:rPr>
              <a:t>C</a:t>
            </a:r>
            <a:r>
              <a:rPr lang="en-US" sz="2400" baseline="-25000" smtClean="0">
                <a:cs typeface="Times New Roman" pitchFamily="18" charset="0"/>
                <a:sym typeface="Symbol" pitchFamily="18" charset="2"/>
              </a:rPr>
              <a:t>1</a:t>
            </a:r>
            <a:r>
              <a:rPr lang="en-US" sz="2400" smtClean="0">
                <a:cs typeface="Times New Roman" pitchFamily="18" charset="0"/>
                <a:sym typeface="Symbol" pitchFamily="18" charset="2"/>
              </a:rPr>
              <a:t> </a:t>
            </a:r>
            <a:r>
              <a:rPr lang="en-US" sz="2400" i="1" smtClean="0">
                <a:cs typeface="Times New Roman" pitchFamily="18" charset="0"/>
                <a:sym typeface="Symbol" pitchFamily="18" charset="2"/>
              </a:rPr>
              <a:t>C</a:t>
            </a:r>
            <a:r>
              <a:rPr lang="en-US" sz="2400" baseline="-25000" smtClean="0">
                <a:cs typeface="Times New Roman" pitchFamily="18" charset="0"/>
                <a:sym typeface="Symbol" pitchFamily="18" charset="2"/>
              </a:rPr>
              <a:t>2</a:t>
            </a:r>
            <a:r>
              <a:rPr lang="en-US" sz="2400" smtClean="0">
                <a:cs typeface="Times New Roman" pitchFamily="18" charset="0"/>
                <a:sym typeface="Symbol" pitchFamily="18" charset="2"/>
              </a:rPr>
              <a:t>… </a:t>
            </a:r>
            <a:r>
              <a:rPr lang="en-US" sz="2400" i="1" smtClean="0">
                <a:cs typeface="Times New Roman" pitchFamily="18" charset="0"/>
                <a:sym typeface="Symbol" pitchFamily="18" charset="2"/>
              </a:rPr>
              <a:t>C</a:t>
            </a:r>
            <a:r>
              <a:rPr lang="en-US" sz="2400" i="1" baseline="-25000" smtClean="0">
                <a:cs typeface="Times New Roman" pitchFamily="18" charset="0"/>
                <a:sym typeface="Symbol" pitchFamily="18" charset="2"/>
              </a:rPr>
              <a:t>k</a:t>
            </a:r>
            <a:r>
              <a:rPr lang="en-US" sz="2400" smtClean="0">
                <a:cs typeface="Times New Roman" pitchFamily="18" charset="0"/>
                <a:sym typeface="Symbol" pitchFamily="18" charset="2"/>
              </a:rPr>
              <a:t> be a boolean formula in 3-CNF with </a:t>
            </a:r>
            <a:r>
              <a:rPr lang="en-US" sz="2400" i="1" smtClean="0">
                <a:cs typeface="Times New Roman" pitchFamily="18" charset="0"/>
                <a:sym typeface="Symbol" pitchFamily="18" charset="2"/>
              </a:rPr>
              <a:t>k</a:t>
            </a:r>
            <a:r>
              <a:rPr lang="en-US" sz="2400" smtClean="0">
                <a:cs typeface="Times New Roman" pitchFamily="18" charset="0"/>
                <a:sym typeface="Symbol" pitchFamily="18" charset="2"/>
              </a:rPr>
              <a:t> clauses. </a:t>
            </a:r>
          </a:p>
          <a:p>
            <a:pPr lvl="1" eaLnBrk="1" hangingPunct="1"/>
            <a:r>
              <a:rPr lang="en-US" sz="2400" smtClean="0">
                <a:cs typeface="Times New Roman" pitchFamily="18" charset="0"/>
                <a:sym typeface="Symbol" pitchFamily="18" charset="2"/>
              </a:rPr>
              <a:t>We construct a graph G=(V,E) as follows:</a:t>
            </a:r>
          </a:p>
          <a:p>
            <a:pPr lvl="2" eaLnBrk="1" hangingPunct="1"/>
            <a:r>
              <a:rPr lang="en-US" sz="2000" smtClean="0">
                <a:cs typeface="Times New Roman" pitchFamily="18" charset="0"/>
                <a:sym typeface="Symbol" pitchFamily="18" charset="2"/>
              </a:rPr>
              <a:t>For each clause </a:t>
            </a:r>
            <a:r>
              <a:rPr lang="en-US" sz="2000" i="1" smtClean="0">
                <a:cs typeface="Times New Roman" pitchFamily="18" charset="0"/>
                <a:sym typeface="Symbol" pitchFamily="18" charset="2"/>
              </a:rPr>
              <a:t>C</a:t>
            </a:r>
            <a:r>
              <a:rPr lang="en-US" sz="2000" i="1" baseline="-25000" smtClean="0">
                <a:cs typeface="Times New Roman" pitchFamily="18" charset="0"/>
                <a:sym typeface="Symbol" pitchFamily="18" charset="2"/>
              </a:rPr>
              <a:t>r</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l</a:t>
            </a:r>
            <a:r>
              <a:rPr lang="en-US" sz="2000" baseline="-25000" smtClean="0">
                <a:cs typeface="Times New Roman" pitchFamily="18" charset="0"/>
                <a:sym typeface="Symbol" pitchFamily="18" charset="2"/>
              </a:rPr>
              <a:t>1</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l</a:t>
            </a:r>
            <a:r>
              <a:rPr lang="en-US" sz="2000" baseline="-25000" smtClean="0">
                <a:cs typeface="Times New Roman" pitchFamily="18" charset="0"/>
                <a:sym typeface="Symbol" pitchFamily="18" charset="2"/>
              </a:rPr>
              <a:t>2</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l</a:t>
            </a:r>
            <a:r>
              <a:rPr lang="en-US" sz="2000" baseline="-25000" smtClean="0">
                <a:cs typeface="Times New Roman" pitchFamily="18" charset="0"/>
                <a:sym typeface="Symbol" pitchFamily="18" charset="2"/>
              </a:rPr>
              <a:t>3</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place a triple of  </a:t>
            </a:r>
            <a:r>
              <a:rPr lang="en-US" sz="2000" i="1" smtClean="0">
                <a:cs typeface="Times New Roman" pitchFamily="18" charset="0"/>
                <a:sym typeface="Symbol" pitchFamily="18" charset="2"/>
              </a:rPr>
              <a:t>v</a:t>
            </a:r>
            <a:r>
              <a:rPr lang="en-US" sz="2000" baseline="-25000" smtClean="0">
                <a:cs typeface="Times New Roman" pitchFamily="18" charset="0"/>
                <a:sym typeface="Symbol" pitchFamily="18" charset="2"/>
              </a:rPr>
              <a:t>1</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v</a:t>
            </a:r>
            <a:r>
              <a:rPr lang="en-US" sz="2000" baseline="-25000" smtClean="0">
                <a:cs typeface="Times New Roman" pitchFamily="18" charset="0"/>
                <a:sym typeface="Symbol" pitchFamily="18" charset="2"/>
              </a:rPr>
              <a:t>2</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v</a:t>
            </a:r>
            <a:r>
              <a:rPr lang="en-US" sz="2000" baseline="-25000" smtClean="0">
                <a:cs typeface="Times New Roman" pitchFamily="18" charset="0"/>
                <a:sym typeface="Symbol" pitchFamily="18" charset="2"/>
              </a:rPr>
              <a:t>3</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into V</a:t>
            </a:r>
          </a:p>
          <a:p>
            <a:pPr lvl="2" eaLnBrk="1" hangingPunct="1"/>
            <a:r>
              <a:rPr lang="en-US" sz="2000" smtClean="0">
                <a:cs typeface="Times New Roman" pitchFamily="18" charset="0"/>
                <a:sym typeface="Symbol" pitchFamily="18" charset="2"/>
              </a:rPr>
              <a:t>Put the edge between two vertices </a:t>
            </a:r>
            <a:r>
              <a:rPr lang="en-US" sz="2000" i="1" smtClean="0">
                <a:cs typeface="Times New Roman" pitchFamily="18" charset="0"/>
                <a:sym typeface="Symbol" pitchFamily="18" charset="2"/>
              </a:rPr>
              <a:t>v</a:t>
            </a:r>
            <a:r>
              <a:rPr lang="en-US" sz="2000" i="1" baseline="-25000" smtClean="0">
                <a:cs typeface="Times New Roman" pitchFamily="18" charset="0"/>
                <a:sym typeface="Symbol" pitchFamily="18" charset="2"/>
              </a:rPr>
              <a:t>i</a:t>
            </a:r>
            <a:r>
              <a:rPr lang="en-US" sz="2000" i="1" baseline="30000" smtClean="0">
                <a:cs typeface="Times New Roman" pitchFamily="18" charset="0"/>
                <a:sym typeface="Symbol" pitchFamily="18" charset="2"/>
              </a:rPr>
              <a:t>r</a:t>
            </a:r>
            <a:r>
              <a:rPr lang="en-US" sz="2000" smtClean="0">
                <a:cs typeface="Times New Roman" pitchFamily="18" charset="0"/>
                <a:sym typeface="Symbol" pitchFamily="18" charset="2"/>
              </a:rPr>
              <a:t> and </a:t>
            </a:r>
            <a:r>
              <a:rPr lang="en-US" sz="2000" i="1" smtClean="0">
                <a:cs typeface="Times New Roman" pitchFamily="18" charset="0"/>
                <a:sym typeface="Symbol" pitchFamily="18" charset="2"/>
              </a:rPr>
              <a:t>v</a:t>
            </a:r>
            <a:r>
              <a:rPr lang="en-US" sz="2000" i="1" baseline="-25000" smtClean="0">
                <a:cs typeface="Times New Roman" pitchFamily="18" charset="0"/>
                <a:sym typeface="Symbol" pitchFamily="18" charset="2"/>
              </a:rPr>
              <a:t>j</a:t>
            </a:r>
            <a:r>
              <a:rPr lang="en-US" sz="2000" i="1" baseline="30000" smtClean="0">
                <a:cs typeface="Times New Roman" pitchFamily="18" charset="0"/>
                <a:sym typeface="Symbol" pitchFamily="18" charset="2"/>
              </a:rPr>
              <a:t>s</a:t>
            </a:r>
            <a:r>
              <a:rPr lang="en-US" sz="2000" smtClean="0">
                <a:cs typeface="Times New Roman" pitchFamily="18" charset="0"/>
                <a:sym typeface="Symbol" pitchFamily="18" charset="2"/>
              </a:rPr>
              <a:t> when:</a:t>
            </a:r>
          </a:p>
          <a:p>
            <a:pPr lvl="3" eaLnBrk="1" hangingPunct="1"/>
            <a:r>
              <a:rPr lang="en-US" sz="1800" i="1" smtClean="0">
                <a:cs typeface="Times New Roman" pitchFamily="18" charset="0"/>
                <a:sym typeface="Symbol" pitchFamily="18" charset="2"/>
              </a:rPr>
              <a:t>r</a:t>
            </a:r>
            <a:r>
              <a:rPr lang="en-US" sz="1800" smtClean="0">
                <a:cs typeface="Times New Roman" pitchFamily="18" charset="0"/>
                <a:sym typeface="Symbol" pitchFamily="18" charset="2"/>
              </a:rPr>
              <a:t></a:t>
            </a:r>
            <a:r>
              <a:rPr lang="en-US" sz="1800" i="1" smtClean="0">
                <a:cs typeface="Times New Roman" pitchFamily="18" charset="0"/>
                <a:sym typeface="Symbol" pitchFamily="18" charset="2"/>
              </a:rPr>
              <a:t>s</a:t>
            </a:r>
            <a:r>
              <a:rPr lang="en-US" sz="1800" smtClean="0">
                <a:cs typeface="Times New Roman" pitchFamily="18" charset="0"/>
                <a:sym typeface="Symbol" pitchFamily="18" charset="2"/>
              </a:rPr>
              <a:t>, that is </a:t>
            </a:r>
            <a:r>
              <a:rPr lang="en-US" sz="1800" i="1" smtClean="0">
                <a:cs typeface="Times New Roman" pitchFamily="18" charset="0"/>
                <a:sym typeface="Symbol" pitchFamily="18" charset="2"/>
              </a:rPr>
              <a:t>v</a:t>
            </a:r>
            <a:r>
              <a:rPr lang="en-US" sz="1800" i="1" baseline="-25000" smtClean="0">
                <a:cs typeface="Times New Roman" pitchFamily="18" charset="0"/>
                <a:sym typeface="Symbol" pitchFamily="18" charset="2"/>
              </a:rPr>
              <a:t>i</a:t>
            </a:r>
            <a:r>
              <a:rPr lang="en-US" sz="1800" i="1" baseline="30000" smtClean="0">
                <a:cs typeface="Times New Roman" pitchFamily="18" charset="0"/>
                <a:sym typeface="Symbol" pitchFamily="18" charset="2"/>
              </a:rPr>
              <a:t>r</a:t>
            </a:r>
            <a:r>
              <a:rPr lang="en-US" sz="1800" smtClean="0">
                <a:cs typeface="Times New Roman" pitchFamily="18" charset="0"/>
                <a:sym typeface="Symbol" pitchFamily="18" charset="2"/>
              </a:rPr>
              <a:t> and </a:t>
            </a:r>
            <a:r>
              <a:rPr lang="en-US" sz="1800" i="1" smtClean="0">
                <a:cs typeface="Times New Roman" pitchFamily="18" charset="0"/>
                <a:sym typeface="Symbol" pitchFamily="18" charset="2"/>
              </a:rPr>
              <a:t>v</a:t>
            </a:r>
            <a:r>
              <a:rPr lang="en-US" sz="1800" i="1" baseline="-25000" smtClean="0">
                <a:cs typeface="Times New Roman" pitchFamily="18" charset="0"/>
                <a:sym typeface="Symbol" pitchFamily="18" charset="2"/>
              </a:rPr>
              <a:t>j</a:t>
            </a:r>
            <a:r>
              <a:rPr lang="en-US" sz="1800" i="1" baseline="30000" smtClean="0">
                <a:cs typeface="Times New Roman" pitchFamily="18" charset="0"/>
                <a:sym typeface="Symbol" pitchFamily="18" charset="2"/>
              </a:rPr>
              <a:t>s</a:t>
            </a:r>
            <a:r>
              <a:rPr lang="en-US" sz="1800" smtClean="0">
                <a:cs typeface="Times New Roman" pitchFamily="18" charset="0"/>
                <a:sym typeface="Symbol" pitchFamily="18" charset="2"/>
              </a:rPr>
              <a:t> are in different triples, and</a:t>
            </a:r>
          </a:p>
          <a:p>
            <a:pPr lvl="3" eaLnBrk="1" hangingPunct="1"/>
            <a:r>
              <a:rPr lang="en-US" sz="1800" smtClean="0">
                <a:cs typeface="Times New Roman" pitchFamily="18" charset="0"/>
                <a:sym typeface="Symbol" pitchFamily="18" charset="2"/>
              </a:rPr>
              <a:t>Their corresponding literals are consistent, i.e, </a:t>
            </a:r>
            <a:r>
              <a:rPr lang="en-US" sz="1800" i="1" smtClean="0">
                <a:cs typeface="Times New Roman" pitchFamily="18" charset="0"/>
                <a:sym typeface="Symbol" pitchFamily="18" charset="2"/>
              </a:rPr>
              <a:t>l</a:t>
            </a:r>
            <a:r>
              <a:rPr lang="en-US" sz="1800" i="1" baseline="-25000" smtClean="0">
                <a:cs typeface="Times New Roman" pitchFamily="18" charset="0"/>
                <a:sym typeface="Symbol" pitchFamily="18" charset="2"/>
              </a:rPr>
              <a:t>i</a:t>
            </a:r>
            <a:r>
              <a:rPr lang="en-US" sz="1800" i="1" baseline="30000" smtClean="0">
                <a:cs typeface="Times New Roman" pitchFamily="18" charset="0"/>
                <a:sym typeface="Symbol" pitchFamily="18" charset="2"/>
              </a:rPr>
              <a:t>r</a:t>
            </a:r>
            <a:r>
              <a:rPr lang="en-US" sz="1800" smtClean="0">
                <a:cs typeface="Times New Roman" pitchFamily="18" charset="0"/>
                <a:sym typeface="Symbol" pitchFamily="18" charset="2"/>
              </a:rPr>
              <a:t> is not negation of  </a:t>
            </a:r>
            <a:r>
              <a:rPr lang="en-US" sz="1800" i="1" smtClean="0">
                <a:cs typeface="Times New Roman" pitchFamily="18" charset="0"/>
                <a:sym typeface="Symbol" pitchFamily="18" charset="2"/>
              </a:rPr>
              <a:t>l</a:t>
            </a:r>
            <a:r>
              <a:rPr lang="en-US" sz="1800" i="1" baseline="-25000" smtClean="0">
                <a:cs typeface="Times New Roman" pitchFamily="18" charset="0"/>
                <a:sym typeface="Symbol" pitchFamily="18" charset="2"/>
              </a:rPr>
              <a:t>j</a:t>
            </a:r>
            <a:r>
              <a:rPr lang="en-US" sz="1800" i="1" baseline="30000" smtClean="0">
                <a:cs typeface="Times New Roman" pitchFamily="18" charset="0"/>
                <a:sym typeface="Symbol" pitchFamily="18" charset="2"/>
              </a:rPr>
              <a:t>s</a:t>
            </a:r>
            <a:r>
              <a:rPr lang="en-US" sz="1800" smtClean="0">
                <a:cs typeface="Times New Roman" pitchFamily="18" charset="0"/>
                <a:sym typeface="Symbol" pitchFamily="18" charset="2"/>
              </a:rPr>
              <a:t> .</a:t>
            </a:r>
          </a:p>
          <a:p>
            <a:pPr lvl="1" eaLnBrk="1" hangingPunct="1"/>
            <a:r>
              <a:rPr lang="en-US" sz="2400" smtClean="0">
                <a:cs typeface="Times New Roman" pitchFamily="18" charset="0"/>
                <a:sym typeface="Symbol" pitchFamily="18" charset="2"/>
              </a:rPr>
              <a:t>Then  is satisfiable if and only if G has a clique of size </a:t>
            </a:r>
            <a:r>
              <a:rPr lang="en-US" sz="2400" i="1" smtClean="0">
                <a:cs typeface="Times New Roman" pitchFamily="18" charset="0"/>
                <a:sym typeface="Symbol" pitchFamily="18" charset="2"/>
              </a:rPr>
              <a:t>k</a:t>
            </a:r>
            <a:r>
              <a:rPr lang="en-US" sz="2400" smtClean="0">
                <a:cs typeface="Times New Roman" pitchFamily="18" charset="0"/>
                <a:sym typeface="Symbol" pitchFamily="18" charset="2"/>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152400" y="152400"/>
            <a:ext cx="9144000" cy="457200"/>
          </a:xfrm>
          <a:prstGeom prst="rect">
            <a:avLst/>
          </a:prstGeom>
          <a:noFill/>
          <a:ln w="9525">
            <a:noFill/>
            <a:miter lim="800000"/>
            <a:headEnd/>
            <a:tailEnd/>
          </a:ln>
        </p:spPr>
        <p:txBody>
          <a:bodyPr>
            <a:spAutoFit/>
          </a:bodyPr>
          <a:lstStyle/>
          <a:p>
            <a:pPr>
              <a:spcBef>
                <a:spcPct val="50000"/>
              </a:spcBef>
            </a:pPr>
            <a:r>
              <a:rPr lang="en-US"/>
              <a:t> </a:t>
            </a:r>
            <a:r>
              <a:rPr lang="en-US">
                <a:sym typeface="Symbol" pitchFamily="18" charset="2"/>
              </a:rPr>
              <a:t>=(</a:t>
            </a:r>
            <a:r>
              <a:rPr lang="en-US" i="1">
                <a:sym typeface="Symbol" pitchFamily="18" charset="2"/>
              </a:rPr>
              <a:t>x</a:t>
            </a:r>
            <a:r>
              <a:rPr lang="en-US" baseline="-25000">
                <a:sym typeface="Symbol" pitchFamily="18" charset="2"/>
              </a:rPr>
              <a:t>1</a:t>
            </a:r>
            <a:r>
              <a:rPr lang="en-US">
                <a:sym typeface="Symbol" pitchFamily="18" charset="2"/>
              </a:rPr>
              <a:t></a:t>
            </a:r>
            <a:r>
              <a:rPr lang="en-US" i="1">
                <a:sym typeface="Symbol" pitchFamily="18" charset="2"/>
              </a:rPr>
              <a:t>x</a:t>
            </a:r>
            <a:r>
              <a:rPr lang="en-US" baseline="-25000">
                <a:sym typeface="Symbol" pitchFamily="18" charset="2"/>
              </a:rPr>
              <a:t>2</a:t>
            </a:r>
            <a:r>
              <a:rPr lang="en-US">
                <a:sym typeface="Symbol" pitchFamily="18" charset="2"/>
              </a:rPr>
              <a:t></a:t>
            </a:r>
            <a:r>
              <a:rPr lang="en-US" i="1">
                <a:sym typeface="Symbol" pitchFamily="18" charset="2"/>
              </a:rPr>
              <a:t>x</a:t>
            </a:r>
            <a:r>
              <a:rPr lang="en-US" baseline="-25000">
                <a:sym typeface="Symbol" pitchFamily="18" charset="2"/>
              </a:rPr>
              <a:t>3</a:t>
            </a:r>
            <a:r>
              <a:rPr lang="en-US">
                <a:sym typeface="Symbol" pitchFamily="18" charset="2"/>
              </a:rPr>
              <a:t>)(</a:t>
            </a:r>
            <a:r>
              <a:rPr lang="en-US" i="1">
                <a:sym typeface="Symbol" pitchFamily="18" charset="2"/>
              </a:rPr>
              <a:t>x</a:t>
            </a:r>
            <a:r>
              <a:rPr lang="en-US" baseline="-25000">
                <a:sym typeface="Symbol" pitchFamily="18" charset="2"/>
              </a:rPr>
              <a:t>1</a:t>
            </a:r>
            <a:r>
              <a:rPr lang="en-US">
                <a:sym typeface="Symbol" pitchFamily="18" charset="2"/>
              </a:rPr>
              <a:t></a:t>
            </a:r>
            <a:r>
              <a:rPr lang="en-US" i="1">
                <a:sym typeface="Symbol" pitchFamily="18" charset="2"/>
              </a:rPr>
              <a:t>x</a:t>
            </a:r>
            <a:r>
              <a:rPr lang="en-US" baseline="-25000">
                <a:sym typeface="Symbol" pitchFamily="18" charset="2"/>
              </a:rPr>
              <a:t>2</a:t>
            </a:r>
            <a:r>
              <a:rPr lang="en-US">
                <a:sym typeface="Symbol" pitchFamily="18" charset="2"/>
              </a:rPr>
              <a:t></a:t>
            </a:r>
            <a:r>
              <a:rPr lang="en-US" i="1">
                <a:sym typeface="Symbol" pitchFamily="18" charset="2"/>
              </a:rPr>
              <a:t>x</a:t>
            </a:r>
            <a:r>
              <a:rPr lang="en-US" baseline="-25000">
                <a:sym typeface="Symbol" pitchFamily="18" charset="2"/>
              </a:rPr>
              <a:t>3</a:t>
            </a:r>
            <a:r>
              <a:rPr lang="en-US">
                <a:sym typeface="Symbol" pitchFamily="18" charset="2"/>
              </a:rPr>
              <a:t>)(</a:t>
            </a:r>
            <a:r>
              <a:rPr lang="en-US" i="1">
                <a:sym typeface="Symbol" pitchFamily="18" charset="2"/>
              </a:rPr>
              <a:t>x</a:t>
            </a:r>
            <a:r>
              <a:rPr lang="en-US" baseline="-25000">
                <a:sym typeface="Symbol" pitchFamily="18" charset="2"/>
              </a:rPr>
              <a:t>1</a:t>
            </a:r>
            <a:r>
              <a:rPr lang="en-US">
                <a:sym typeface="Symbol" pitchFamily="18" charset="2"/>
              </a:rPr>
              <a:t></a:t>
            </a:r>
            <a:r>
              <a:rPr lang="en-US" i="1">
                <a:sym typeface="Symbol" pitchFamily="18" charset="2"/>
              </a:rPr>
              <a:t>x</a:t>
            </a:r>
            <a:r>
              <a:rPr lang="en-US" baseline="-25000">
                <a:sym typeface="Symbol" pitchFamily="18" charset="2"/>
              </a:rPr>
              <a:t>2</a:t>
            </a:r>
            <a:r>
              <a:rPr lang="en-US">
                <a:sym typeface="Symbol" pitchFamily="18" charset="2"/>
              </a:rPr>
              <a:t></a:t>
            </a:r>
            <a:r>
              <a:rPr lang="en-US" i="1">
                <a:sym typeface="Symbol" pitchFamily="18" charset="2"/>
              </a:rPr>
              <a:t>x</a:t>
            </a:r>
            <a:r>
              <a:rPr lang="en-US" baseline="-25000">
                <a:sym typeface="Symbol" pitchFamily="18" charset="2"/>
              </a:rPr>
              <a:t>3</a:t>
            </a:r>
            <a:r>
              <a:rPr lang="en-US">
                <a:sym typeface="Symbol" pitchFamily="18" charset="2"/>
              </a:rPr>
              <a:t>) </a:t>
            </a:r>
            <a:r>
              <a:rPr lang="en-US"/>
              <a:t>and its reduced graph G</a:t>
            </a:r>
          </a:p>
        </p:txBody>
      </p:sp>
      <p:pic>
        <p:nvPicPr>
          <p:cNvPr id="52228" name="Picture 3" descr="fig34-14"/>
          <p:cNvPicPr>
            <a:picLocks noChangeAspect="1" noChangeArrowheads="1"/>
          </p:cNvPicPr>
          <p:nvPr/>
        </p:nvPicPr>
        <p:blipFill>
          <a:blip r:embed="rId2" cstate="print"/>
          <a:srcRect/>
          <a:stretch>
            <a:fillRect/>
          </a:stretch>
        </p:blipFill>
        <p:spPr bwMode="auto">
          <a:xfrm>
            <a:off x="457200" y="1066800"/>
            <a:ext cx="8305800" cy="5233988"/>
          </a:xfrm>
          <a:prstGeom prst="rect">
            <a:avLst/>
          </a:prstGeom>
          <a:noFill/>
          <a:ln w="9525">
            <a:noFill/>
            <a:miter lim="800000"/>
            <a:headEnd/>
            <a:tailEnd/>
          </a:ln>
        </p:spPr>
      </p:pic>
      <p:sp>
        <p:nvSpPr>
          <p:cNvPr id="52229" name="Text Box 5"/>
          <p:cNvSpPr txBox="1">
            <a:spLocks noChangeArrowheads="1"/>
          </p:cNvSpPr>
          <p:nvPr/>
        </p:nvSpPr>
        <p:spPr bwMode="auto">
          <a:xfrm>
            <a:off x="3717925" y="795338"/>
            <a:ext cx="1773238" cy="366712"/>
          </a:xfrm>
          <a:prstGeom prst="rect">
            <a:avLst/>
          </a:prstGeom>
          <a:noFill/>
          <a:ln w="9525">
            <a:noFill/>
            <a:miter lim="800000"/>
            <a:headEnd/>
            <a:tailEnd/>
          </a:ln>
        </p:spPr>
        <p:txBody>
          <a:bodyPr wrap="none">
            <a:spAutoFit/>
          </a:bodyPr>
          <a:lstStyle/>
          <a:p>
            <a:r>
              <a:rPr lang="en-US" sz="1800"/>
              <a:t>C</a:t>
            </a:r>
            <a:r>
              <a:rPr lang="en-US" sz="1800" baseline="-25000"/>
              <a:t>1</a:t>
            </a:r>
            <a:r>
              <a:rPr lang="en-US" sz="1800"/>
              <a:t>=x</a:t>
            </a:r>
            <a:r>
              <a:rPr lang="en-US" sz="1800" baseline="-25000"/>
              <a:t>1</a:t>
            </a:r>
            <a:r>
              <a:rPr lang="en-US" sz="1800">
                <a:sym typeface="Symbol" pitchFamily="18" charset="2"/>
              </a:rPr>
              <a:t>x</a:t>
            </a:r>
            <a:r>
              <a:rPr lang="en-US" sz="1800" baseline="-25000">
                <a:sym typeface="Symbol" pitchFamily="18" charset="2"/>
              </a:rPr>
              <a:t>2</a:t>
            </a:r>
            <a:r>
              <a:rPr lang="en-US" sz="1800">
                <a:sym typeface="Symbol" pitchFamily="18" charset="2"/>
              </a:rPr>
              <a:t> x</a:t>
            </a:r>
            <a:r>
              <a:rPr lang="en-US" sz="1800" baseline="-25000">
                <a:sym typeface="Symbol" pitchFamily="18" charset="2"/>
              </a:rPr>
              <a:t>3</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0" y="0"/>
            <a:ext cx="7772400" cy="1143000"/>
          </a:xfrm>
        </p:spPr>
        <p:txBody>
          <a:bodyPr/>
          <a:lstStyle/>
          <a:p>
            <a:pPr eaLnBrk="1" hangingPunct="1"/>
            <a:r>
              <a:rPr lang="en-US" sz="3600" smtClean="0"/>
              <a:t>CLIQUE is NP-complete</a:t>
            </a:r>
          </a:p>
        </p:txBody>
      </p:sp>
      <p:sp>
        <p:nvSpPr>
          <p:cNvPr id="53252" name="Rectangle 3"/>
          <p:cNvSpPr>
            <a:spLocks noGrp="1" noChangeArrowheads="1"/>
          </p:cNvSpPr>
          <p:nvPr>
            <p:ph type="body" idx="1"/>
          </p:nvPr>
        </p:nvSpPr>
        <p:spPr>
          <a:xfrm>
            <a:off x="381000" y="762000"/>
            <a:ext cx="8534400" cy="5486400"/>
          </a:xfrm>
        </p:spPr>
        <p:txBody>
          <a:bodyPr/>
          <a:lstStyle/>
          <a:p>
            <a:pPr eaLnBrk="1" hangingPunct="1">
              <a:lnSpc>
                <a:spcPct val="80000"/>
              </a:lnSpc>
            </a:pPr>
            <a:r>
              <a:rPr lang="en-US" sz="2800" smtClean="0"/>
              <a:t>Prove the above reduction is correct:</a:t>
            </a:r>
          </a:p>
          <a:p>
            <a:pPr lvl="1" eaLnBrk="1" hangingPunct="1">
              <a:lnSpc>
                <a:spcPct val="80000"/>
              </a:lnSpc>
            </a:pPr>
            <a:r>
              <a:rPr lang="en-US" sz="2400" smtClean="0"/>
              <a:t>If </a:t>
            </a:r>
            <a:r>
              <a:rPr lang="en-US" sz="2400" smtClean="0">
                <a:sym typeface="Symbol" pitchFamily="18" charset="2"/>
              </a:rPr>
              <a:t> </a:t>
            </a:r>
            <a:r>
              <a:rPr lang="en-US" sz="2400" smtClean="0"/>
              <a:t>is satisfiable, then there exists a satisfying assignment, which makes at least one literal in each clause to evaluate to 1.  Pick one this kind of literal in each clause.  Then consider the subgraph V</a:t>
            </a:r>
            <a:r>
              <a:rPr lang="en-US" sz="2400" smtClean="0">
                <a:cs typeface="Times New Roman" pitchFamily="18" charset="0"/>
              </a:rPr>
              <a:t>'</a:t>
            </a:r>
            <a:r>
              <a:rPr lang="en-US" sz="2400" smtClean="0"/>
              <a:t> consisting of the corresponding vertex of each such literal. For each pair </a:t>
            </a:r>
            <a:r>
              <a:rPr lang="en-US" sz="2400" i="1" smtClean="0">
                <a:cs typeface="Times New Roman" pitchFamily="18" charset="0"/>
                <a:sym typeface="Symbol" pitchFamily="18" charset="2"/>
              </a:rPr>
              <a:t>v</a:t>
            </a:r>
            <a:r>
              <a:rPr lang="en-US" sz="2400" i="1" baseline="-25000" smtClean="0">
                <a:cs typeface="Times New Roman" pitchFamily="18" charset="0"/>
                <a:sym typeface="Symbol" pitchFamily="18" charset="2"/>
              </a:rPr>
              <a:t>i</a:t>
            </a:r>
            <a:r>
              <a:rPr lang="en-US" sz="2400" i="1" baseline="30000" smtClean="0">
                <a:cs typeface="Times New Roman" pitchFamily="18" charset="0"/>
                <a:sym typeface="Symbol" pitchFamily="18" charset="2"/>
              </a:rPr>
              <a:t>r</a:t>
            </a:r>
            <a:r>
              <a:rPr lang="en-US" sz="2400" smtClean="0">
                <a:cs typeface="Times New Roman" pitchFamily="18" charset="0"/>
                <a:sym typeface="Symbol" pitchFamily="18" charset="2"/>
              </a:rPr>
              <a:t>,</a:t>
            </a:r>
            <a:r>
              <a:rPr lang="en-US" sz="2400" i="1" smtClean="0">
                <a:cs typeface="Times New Roman" pitchFamily="18" charset="0"/>
                <a:sym typeface="Symbol" pitchFamily="18" charset="2"/>
              </a:rPr>
              <a:t>v</a:t>
            </a:r>
            <a:r>
              <a:rPr lang="en-US" sz="2400" i="1" baseline="-25000" smtClean="0">
                <a:cs typeface="Times New Roman" pitchFamily="18" charset="0"/>
                <a:sym typeface="Symbol" pitchFamily="18" charset="2"/>
              </a:rPr>
              <a:t>j</a:t>
            </a:r>
            <a:r>
              <a:rPr lang="en-US" sz="2400" i="1" baseline="30000" smtClean="0">
                <a:cs typeface="Times New Roman" pitchFamily="18" charset="0"/>
                <a:sym typeface="Symbol" pitchFamily="18" charset="2"/>
              </a:rPr>
              <a:t>s </a:t>
            </a:r>
            <a:r>
              <a:rPr lang="en-US" sz="2400" smtClean="0">
                <a:cs typeface="Times New Roman" pitchFamily="18" charset="0"/>
                <a:sym typeface="Symbol" pitchFamily="18" charset="2"/>
              </a:rPr>
              <a:t></a:t>
            </a:r>
            <a:r>
              <a:rPr lang="en-US" sz="2400" smtClean="0"/>
              <a:t>V</a:t>
            </a:r>
            <a:r>
              <a:rPr lang="en-US" sz="2400" smtClean="0">
                <a:cs typeface="Times New Roman" pitchFamily="18" charset="0"/>
              </a:rPr>
              <a:t>'</a:t>
            </a:r>
            <a:r>
              <a:rPr lang="en-US" sz="2400" smtClean="0">
                <a:cs typeface="Times New Roman" pitchFamily="18" charset="0"/>
                <a:sym typeface="Symbol" pitchFamily="18" charset="2"/>
              </a:rPr>
              <a:t>, where </a:t>
            </a:r>
            <a:r>
              <a:rPr lang="en-US" sz="2400" i="1" smtClean="0">
                <a:cs typeface="Times New Roman" pitchFamily="18" charset="0"/>
                <a:sym typeface="Symbol" pitchFamily="18" charset="2"/>
              </a:rPr>
              <a:t>r</a:t>
            </a:r>
            <a:r>
              <a:rPr lang="en-US" sz="2400" smtClean="0">
                <a:cs typeface="Times New Roman" pitchFamily="18" charset="0"/>
                <a:sym typeface="Symbol" pitchFamily="18" charset="2"/>
              </a:rPr>
              <a:t></a:t>
            </a:r>
            <a:r>
              <a:rPr lang="en-US" sz="2400" i="1" smtClean="0">
                <a:cs typeface="Times New Roman" pitchFamily="18" charset="0"/>
                <a:sym typeface="Symbol" pitchFamily="18" charset="2"/>
              </a:rPr>
              <a:t>s.</a:t>
            </a:r>
            <a:r>
              <a:rPr lang="en-US" sz="2400" smtClean="0">
                <a:cs typeface="Times New Roman" pitchFamily="18" charset="0"/>
                <a:sym typeface="Symbol" pitchFamily="18" charset="2"/>
              </a:rPr>
              <a:t> Since </a:t>
            </a:r>
            <a:r>
              <a:rPr lang="en-US" sz="2400" i="1" smtClean="0">
                <a:cs typeface="Times New Roman" pitchFamily="18" charset="0"/>
                <a:sym typeface="Symbol" pitchFamily="18" charset="2"/>
              </a:rPr>
              <a:t>l</a:t>
            </a:r>
            <a:r>
              <a:rPr lang="en-US" sz="2400" i="1" baseline="-25000" smtClean="0">
                <a:cs typeface="Times New Roman" pitchFamily="18" charset="0"/>
                <a:sym typeface="Symbol" pitchFamily="18" charset="2"/>
              </a:rPr>
              <a:t>i</a:t>
            </a:r>
            <a:r>
              <a:rPr lang="en-US" sz="2400" i="1" baseline="30000" smtClean="0">
                <a:cs typeface="Times New Roman" pitchFamily="18" charset="0"/>
                <a:sym typeface="Symbol" pitchFamily="18" charset="2"/>
              </a:rPr>
              <a:t>r</a:t>
            </a:r>
            <a:r>
              <a:rPr lang="en-US" sz="2400" smtClean="0">
                <a:cs typeface="Times New Roman" pitchFamily="18" charset="0"/>
                <a:sym typeface="Symbol" pitchFamily="18" charset="2"/>
              </a:rPr>
              <a:t>,</a:t>
            </a:r>
            <a:r>
              <a:rPr lang="en-US" sz="2400" i="1" smtClean="0">
                <a:cs typeface="Times New Roman" pitchFamily="18" charset="0"/>
                <a:sym typeface="Symbol" pitchFamily="18" charset="2"/>
              </a:rPr>
              <a:t>l</a:t>
            </a:r>
            <a:r>
              <a:rPr lang="en-US" sz="2400" i="1" baseline="-25000" smtClean="0">
                <a:cs typeface="Times New Roman" pitchFamily="18" charset="0"/>
                <a:sym typeface="Symbol" pitchFamily="18" charset="2"/>
              </a:rPr>
              <a:t>j</a:t>
            </a:r>
            <a:r>
              <a:rPr lang="en-US" sz="2400" i="1" baseline="30000" smtClean="0">
                <a:cs typeface="Times New Roman" pitchFamily="18" charset="0"/>
                <a:sym typeface="Symbol" pitchFamily="18" charset="2"/>
              </a:rPr>
              <a:t>s </a:t>
            </a:r>
            <a:r>
              <a:rPr lang="en-US" sz="2400" smtClean="0">
                <a:cs typeface="Times New Roman" pitchFamily="18" charset="0"/>
                <a:sym typeface="Symbol" pitchFamily="18" charset="2"/>
              </a:rPr>
              <a:t>are both evaluated to 1, so </a:t>
            </a:r>
            <a:r>
              <a:rPr lang="en-US" sz="2400" i="1" smtClean="0">
                <a:cs typeface="Times New Roman" pitchFamily="18" charset="0"/>
                <a:sym typeface="Symbol" pitchFamily="18" charset="2"/>
              </a:rPr>
              <a:t>l</a:t>
            </a:r>
            <a:r>
              <a:rPr lang="en-US" sz="2400" i="1" baseline="-25000" smtClean="0">
                <a:cs typeface="Times New Roman" pitchFamily="18" charset="0"/>
                <a:sym typeface="Symbol" pitchFamily="18" charset="2"/>
              </a:rPr>
              <a:t>i</a:t>
            </a:r>
            <a:r>
              <a:rPr lang="en-US" sz="2400" i="1" baseline="30000" smtClean="0">
                <a:cs typeface="Times New Roman" pitchFamily="18" charset="0"/>
                <a:sym typeface="Symbol" pitchFamily="18" charset="2"/>
              </a:rPr>
              <a:t>r</a:t>
            </a:r>
            <a:r>
              <a:rPr lang="en-US" sz="2400" i="1" smtClean="0">
                <a:cs typeface="Times New Roman" pitchFamily="18" charset="0"/>
                <a:sym typeface="Symbol" pitchFamily="18" charset="2"/>
              </a:rPr>
              <a:t> </a:t>
            </a:r>
            <a:r>
              <a:rPr lang="en-US" sz="2400" smtClean="0">
                <a:cs typeface="Times New Roman" pitchFamily="18" charset="0"/>
                <a:sym typeface="Symbol" pitchFamily="18" charset="2"/>
              </a:rPr>
              <a:t>is not negation of </a:t>
            </a:r>
            <a:r>
              <a:rPr lang="en-US" sz="2400" i="1" smtClean="0">
                <a:cs typeface="Times New Roman" pitchFamily="18" charset="0"/>
                <a:sym typeface="Symbol" pitchFamily="18" charset="2"/>
              </a:rPr>
              <a:t>l</a:t>
            </a:r>
            <a:r>
              <a:rPr lang="en-US" sz="2400" i="1" baseline="-25000" smtClean="0">
                <a:cs typeface="Times New Roman" pitchFamily="18" charset="0"/>
                <a:sym typeface="Symbol" pitchFamily="18" charset="2"/>
              </a:rPr>
              <a:t>j</a:t>
            </a:r>
            <a:r>
              <a:rPr lang="en-US" sz="2400" i="1" baseline="30000" smtClean="0">
                <a:cs typeface="Times New Roman" pitchFamily="18" charset="0"/>
                <a:sym typeface="Symbol" pitchFamily="18" charset="2"/>
              </a:rPr>
              <a:t>s</a:t>
            </a:r>
            <a:r>
              <a:rPr lang="en-US" sz="2400" smtClean="0">
                <a:cs typeface="Times New Roman" pitchFamily="18" charset="0"/>
                <a:sym typeface="Symbol" pitchFamily="18" charset="2"/>
              </a:rPr>
              <a:t>, thus there is an edge between </a:t>
            </a:r>
            <a:r>
              <a:rPr lang="en-US" sz="2400" i="1" smtClean="0">
                <a:cs typeface="Times New Roman" pitchFamily="18" charset="0"/>
                <a:sym typeface="Symbol" pitchFamily="18" charset="2"/>
              </a:rPr>
              <a:t>v</a:t>
            </a:r>
            <a:r>
              <a:rPr lang="en-US" sz="2400" i="1" baseline="-25000" smtClean="0">
                <a:cs typeface="Times New Roman" pitchFamily="18" charset="0"/>
                <a:sym typeface="Symbol" pitchFamily="18" charset="2"/>
              </a:rPr>
              <a:t>i</a:t>
            </a:r>
            <a:r>
              <a:rPr lang="en-US" sz="2400" i="1" baseline="30000" smtClean="0">
                <a:cs typeface="Times New Roman" pitchFamily="18" charset="0"/>
                <a:sym typeface="Symbol" pitchFamily="18" charset="2"/>
              </a:rPr>
              <a:t>r </a:t>
            </a:r>
            <a:r>
              <a:rPr lang="en-US" sz="2400" smtClean="0">
                <a:cs typeface="Times New Roman" pitchFamily="18" charset="0"/>
                <a:sym typeface="Symbol" pitchFamily="18" charset="2"/>
              </a:rPr>
              <a:t>and </a:t>
            </a:r>
            <a:r>
              <a:rPr lang="en-US" sz="2400" i="1" smtClean="0">
                <a:cs typeface="Times New Roman" pitchFamily="18" charset="0"/>
                <a:sym typeface="Symbol" pitchFamily="18" charset="2"/>
              </a:rPr>
              <a:t>v</a:t>
            </a:r>
            <a:r>
              <a:rPr lang="en-US" sz="2400" i="1" baseline="-25000" smtClean="0">
                <a:cs typeface="Times New Roman" pitchFamily="18" charset="0"/>
                <a:sym typeface="Symbol" pitchFamily="18" charset="2"/>
              </a:rPr>
              <a:t>j</a:t>
            </a:r>
            <a:r>
              <a:rPr lang="en-US" sz="2400" i="1" baseline="30000" smtClean="0">
                <a:cs typeface="Times New Roman" pitchFamily="18" charset="0"/>
                <a:sym typeface="Symbol" pitchFamily="18" charset="2"/>
              </a:rPr>
              <a:t>s</a:t>
            </a:r>
            <a:r>
              <a:rPr lang="en-US" sz="2400" smtClean="0">
                <a:cs typeface="Times New Roman" pitchFamily="18" charset="0"/>
                <a:sym typeface="Symbol" pitchFamily="18" charset="2"/>
              </a:rPr>
              <a:t>. So </a:t>
            </a:r>
            <a:r>
              <a:rPr lang="en-US" sz="2400" smtClean="0"/>
              <a:t>V</a:t>
            </a:r>
            <a:r>
              <a:rPr lang="en-US" sz="2400" smtClean="0">
                <a:cs typeface="Times New Roman" pitchFamily="18" charset="0"/>
              </a:rPr>
              <a:t>' </a:t>
            </a:r>
            <a:r>
              <a:rPr lang="en-US" sz="2400" smtClean="0">
                <a:cs typeface="Times New Roman" pitchFamily="18" charset="0"/>
                <a:sym typeface="Symbol" pitchFamily="18" charset="2"/>
              </a:rPr>
              <a:t>is a clique of size </a:t>
            </a:r>
            <a:r>
              <a:rPr lang="en-US" sz="2400" i="1" smtClean="0">
                <a:cs typeface="Times New Roman" pitchFamily="18" charset="0"/>
                <a:sym typeface="Symbol" pitchFamily="18" charset="2"/>
              </a:rPr>
              <a:t>k</a:t>
            </a:r>
            <a:r>
              <a:rPr lang="en-US" sz="2400" smtClean="0">
                <a:cs typeface="Times New Roman" pitchFamily="18" charset="0"/>
                <a:sym typeface="Symbol" pitchFamily="18" charset="2"/>
              </a:rPr>
              <a:t>. </a:t>
            </a:r>
          </a:p>
          <a:p>
            <a:pPr lvl="1" eaLnBrk="1" hangingPunct="1">
              <a:lnSpc>
                <a:spcPct val="80000"/>
              </a:lnSpc>
            </a:pPr>
            <a:r>
              <a:rPr lang="en-US" sz="2400" smtClean="0"/>
              <a:t>If G has a clique V</a:t>
            </a:r>
            <a:r>
              <a:rPr lang="en-US" sz="2400" smtClean="0">
                <a:cs typeface="Times New Roman" pitchFamily="18" charset="0"/>
              </a:rPr>
              <a:t>'</a:t>
            </a:r>
            <a:r>
              <a:rPr lang="en-US" sz="2400" smtClean="0"/>
              <a:t> of size </a:t>
            </a:r>
            <a:r>
              <a:rPr lang="en-US" sz="2400" i="1" smtClean="0"/>
              <a:t>k</a:t>
            </a:r>
            <a:r>
              <a:rPr lang="en-US" sz="2400" smtClean="0"/>
              <a:t>, then  V</a:t>
            </a:r>
            <a:r>
              <a:rPr lang="en-US" sz="2400" smtClean="0">
                <a:cs typeface="Times New Roman" pitchFamily="18" charset="0"/>
              </a:rPr>
              <a:t>'</a:t>
            </a:r>
            <a:r>
              <a:rPr lang="en-US" sz="2400" smtClean="0"/>
              <a:t> contains exact one vertex from each triple. Assign all the literals corresponding to the vertices in V</a:t>
            </a:r>
            <a:r>
              <a:rPr lang="en-US" sz="2400" smtClean="0">
                <a:cs typeface="Times New Roman" pitchFamily="18" charset="0"/>
              </a:rPr>
              <a:t>'</a:t>
            </a:r>
            <a:r>
              <a:rPr lang="en-US" sz="2400" smtClean="0"/>
              <a:t> to 1, and other literals to 1 or 0, then each clause will be evaluated to 1. So </a:t>
            </a:r>
            <a:r>
              <a:rPr lang="en-US" sz="2400" smtClean="0">
                <a:sym typeface="Symbol" pitchFamily="18" charset="2"/>
              </a:rPr>
              <a:t></a:t>
            </a:r>
            <a:r>
              <a:rPr lang="en-US" sz="2400" smtClean="0"/>
              <a:t> is satisfiable.   </a:t>
            </a:r>
          </a:p>
          <a:p>
            <a:pPr eaLnBrk="1" hangingPunct="1">
              <a:lnSpc>
                <a:spcPct val="80000"/>
              </a:lnSpc>
            </a:pPr>
            <a:r>
              <a:rPr lang="en-US" sz="2800" smtClean="0"/>
              <a:t>It is easy to see the reduction is in poly time.</a:t>
            </a:r>
          </a:p>
          <a:p>
            <a:pPr eaLnBrk="1" hangingPunct="1">
              <a:lnSpc>
                <a:spcPct val="80000"/>
              </a:lnSpc>
            </a:pPr>
            <a:r>
              <a:rPr lang="en-US" sz="2800" smtClean="0"/>
              <a:t>The reduction of an instance of one problem to a specific instance of  the other problem.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304800"/>
            <a:ext cx="7772400" cy="1143000"/>
          </a:xfrm>
        </p:spPr>
        <p:txBody>
          <a:bodyPr/>
          <a:lstStyle/>
          <a:p>
            <a:pPr eaLnBrk="1" hangingPunct="1"/>
            <a:r>
              <a:rPr lang="en-US" sz="4000" smtClean="0"/>
              <a:t>Traveling-salesman problem is NPC</a:t>
            </a:r>
            <a:r>
              <a:rPr lang="en-US" smtClean="0"/>
              <a:t> </a:t>
            </a:r>
          </a:p>
        </p:txBody>
      </p:sp>
      <p:sp>
        <p:nvSpPr>
          <p:cNvPr id="54276" name="Rectangle 3"/>
          <p:cNvSpPr>
            <a:spLocks noGrp="1" noChangeArrowheads="1"/>
          </p:cNvSpPr>
          <p:nvPr>
            <p:ph type="body" idx="1"/>
          </p:nvPr>
        </p:nvSpPr>
        <p:spPr>
          <a:xfrm>
            <a:off x="685800" y="1371600"/>
            <a:ext cx="7772400" cy="4114800"/>
          </a:xfrm>
        </p:spPr>
        <p:txBody>
          <a:bodyPr/>
          <a:lstStyle/>
          <a:p>
            <a:pPr eaLnBrk="1" hangingPunct="1"/>
            <a:r>
              <a:rPr lang="en-US" smtClean="0"/>
              <a:t>TSP={&lt;G,</a:t>
            </a:r>
            <a:r>
              <a:rPr lang="en-US" i="1" smtClean="0"/>
              <a:t>c</a:t>
            </a:r>
            <a:r>
              <a:rPr lang="en-US" smtClean="0"/>
              <a:t>,</a:t>
            </a:r>
            <a:r>
              <a:rPr lang="en-US" i="1" smtClean="0"/>
              <a:t>k</a:t>
            </a:r>
            <a:r>
              <a:rPr lang="en-US" smtClean="0"/>
              <a:t>&gt;: </a:t>
            </a:r>
          </a:p>
          <a:p>
            <a:pPr eaLnBrk="1" hangingPunct="1">
              <a:buFontTx/>
              <a:buNone/>
            </a:pPr>
            <a:r>
              <a:rPr lang="en-US" smtClean="0"/>
              <a:t>            G=(V,E) is a complete graph, </a:t>
            </a:r>
          </a:p>
          <a:p>
            <a:pPr eaLnBrk="1" hangingPunct="1">
              <a:buFontTx/>
              <a:buNone/>
            </a:pPr>
            <a:r>
              <a:rPr lang="en-US" smtClean="0"/>
              <a:t>            </a:t>
            </a:r>
            <a:r>
              <a:rPr lang="en-US" i="1" smtClean="0"/>
              <a:t>c</a:t>
            </a:r>
            <a:r>
              <a:rPr lang="en-US" smtClean="0"/>
              <a:t> is a function from V</a:t>
            </a:r>
            <a:r>
              <a:rPr lang="en-US" smtClean="0">
                <a:sym typeface="Symbol" pitchFamily="18" charset="2"/>
              </a:rPr>
              <a:t></a:t>
            </a:r>
            <a:r>
              <a:rPr lang="en-US" smtClean="0"/>
              <a:t>V</a:t>
            </a:r>
            <a:r>
              <a:rPr lang="en-US" smtClean="0">
                <a:sym typeface="Symbol" pitchFamily="18" charset="2"/>
              </a:rPr>
              <a:t></a:t>
            </a:r>
            <a:r>
              <a:rPr lang="en-US" smtClean="0"/>
              <a:t>Z,</a:t>
            </a:r>
          </a:p>
          <a:p>
            <a:pPr eaLnBrk="1" hangingPunct="1">
              <a:buFontTx/>
              <a:buNone/>
            </a:pPr>
            <a:r>
              <a:rPr lang="en-US" smtClean="0"/>
              <a:t>            </a:t>
            </a:r>
            <a:r>
              <a:rPr lang="en-US" i="1" smtClean="0"/>
              <a:t>k</a:t>
            </a:r>
            <a:r>
              <a:rPr lang="en-US" smtClean="0">
                <a:sym typeface="Symbol" pitchFamily="18" charset="2"/>
              </a:rPr>
              <a:t></a:t>
            </a:r>
            <a:r>
              <a:rPr lang="en-US" smtClean="0"/>
              <a:t>Z, and G has a traveling salesman    </a:t>
            </a:r>
          </a:p>
          <a:p>
            <a:pPr eaLnBrk="1" hangingPunct="1">
              <a:buFontTx/>
              <a:buNone/>
            </a:pPr>
            <a:r>
              <a:rPr lang="en-US" smtClean="0"/>
              <a:t>            tour with cost at most </a:t>
            </a:r>
            <a:r>
              <a:rPr lang="en-US" i="1" smtClean="0"/>
              <a:t>k</a:t>
            </a:r>
            <a:r>
              <a:rPr lang="en-US" smtClean="0"/>
              <a:t>.}</a:t>
            </a:r>
          </a:p>
          <a:p>
            <a:pPr eaLnBrk="1" hangingPunct="1"/>
            <a:r>
              <a:rPr lang="en-US" i="1" smtClean="0"/>
              <a:t>Theorem 34.14</a:t>
            </a:r>
            <a:r>
              <a:rPr lang="en-US" smtClean="0"/>
              <a:t>: (page 1012)</a:t>
            </a:r>
          </a:p>
          <a:p>
            <a:pPr lvl="1" eaLnBrk="1" hangingPunct="1"/>
            <a:r>
              <a:rPr lang="en-US" smtClean="0"/>
              <a:t>TSP is NP-complete.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62000" y="0"/>
            <a:ext cx="7772400" cy="1143000"/>
          </a:xfrm>
        </p:spPr>
        <p:txBody>
          <a:bodyPr/>
          <a:lstStyle/>
          <a:p>
            <a:pPr eaLnBrk="1" hangingPunct="1"/>
            <a:r>
              <a:rPr lang="en-US" smtClean="0"/>
              <a:t>TSP is NP-complete</a:t>
            </a:r>
          </a:p>
        </p:txBody>
      </p:sp>
      <p:sp>
        <p:nvSpPr>
          <p:cNvPr id="55300" name="Rectangle 3"/>
          <p:cNvSpPr>
            <a:spLocks noGrp="1" noChangeArrowheads="1"/>
          </p:cNvSpPr>
          <p:nvPr>
            <p:ph type="body" idx="1"/>
          </p:nvPr>
        </p:nvSpPr>
        <p:spPr>
          <a:xfrm>
            <a:off x="152400" y="1219200"/>
            <a:ext cx="8839200" cy="4648200"/>
          </a:xfrm>
        </p:spPr>
        <p:txBody>
          <a:bodyPr>
            <a:normAutofit lnSpcReduction="10000"/>
          </a:bodyPr>
          <a:lstStyle/>
          <a:p>
            <a:pPr eaLnBrk="1" hangingPunct="1">
              <a:lnSpc>
                <a:spcPct val="90000"/>
              </a:lnSpc>
            </a:pPr>
            <a:r>
              <a:rPr lang="en-US" sz="2800" dirty="0" smtClean="0"/>
              <a:t>TSP belongs to NP:</a:t>
            </a:r>
          </a:p>
          <a:p>
            <a:pPr lvl="1" eaLnBrk="1" hangingPunct="1">
              <a:lnSpc>
                <a:spcPct val="90000"/>
              </a:lnSpc>
            </a:pPr>
            <a:r>
              <a:rPr lang="en-US" sz="2400" dirty="0" smtClean="0"/>
              <a:t>Given a certificate of a sequence of vertices in the tour, the verifying algorithm checks whether each vertex appears once, sums up the cost and checks whether at most </a:t>
            </a:r>
            <a:r>
              <a:rPr lang="en-US" sz="2400" i="1" dirty="0" smtClean="0"/>
              <a:t>k</a:t>
            </a:r>
            <a:r>
              <a:rPr lang="en-US" sz="2400" dirty="0" smtClean="0"/>
              <a:t>. in poly time.</a:t>
            </a:r>
          </a:p>
          <a:p>
            <a:pPr eaLnBrk="1" hangingPunct="1">
              <a:lnSpc>
                <a:spcPct val="90000"/>
              </a:lnSpc>
            </a:pPr>
            <a:r>
              <a:rPr lang="en-US" sz="2800" dirty="0" smtClean="0"/>
              <a:t>TSP is NP-hard (show HAM-</a:t>
            </a:r>
            <a:r>
              <a:rPr lang="en-US" sz="2800" dirty="0" err="1" smtClean="0"/>
              <a:t>CYCLE</a:t>
            </a:r>
            <a:r>
              <a:rPr lang="en-US" sz="2800" dirty="0" err="1" smtClean="0">
                <a:sym typeface="Symbol" pitchFamily="18" charset="2"/>
              </a:rPr>
              <a:t></a:t>
            </a:r>
            <a:r>
              <a:rPr lang="en-US" sz="2800" baseline="-25000" dirty="0" err="1" smtClean="0"/>
              <a:t>p</a:t>
            </a:r>
            <a:r>
              <a:rPr lang="en-US" sz="2800" dirty="0" err="1" smtClean="0"/>
              <a:t>TSP</a:t>
            </a:r>
            <a:r>
              <a:rPr lang="en-US" sz="2800" dirty="0" smtClean="0"/>
              <a:t>)</a:t>
            </a:r>
          </a:p>
          <a:p>
            <a:pPr lvl="1" eaLnBrk="1" hangingPunct="1">
              <a:lnSpc>
                <a:spcPct val="90000"/>
              </a:lnSpc>
            </a:pPr>
            <a:r>
              <a:rPr lang="en-US" sz="2400" dirty="0" smtClean="0"/>
              <a:t>Given an instance G=(V,E) of HAM-CYCLE, construct a TSP instance &lt;G</a:t>
            </a:r>
            <a:r>
              <a:rPr lang="en-US" sz="2400" dirty="0" smtClean="0">
                <a:cs typeface="Times New Roman" pitchFamily="18" charset="0"/>
              </a:rPr>
              <a:t>'</a:t>
            </a:r>
            <a:r>
              <a:rPr lang="en-US" sz="2400" dirty="0" smtClean="0"/>
              <a:t>,c,0) as follows (in poly time):</a:t>
            </a:r>
          </a:p>
          <a:p>
            <a:pPr lvl="2" eaLnBrk="1" hangingPunct="1">
              <a:lnSpc>
                <a:spcPct val="90000"/>
              </a:lnSpc>
            </a:pPr>
            <a:r>
              <a:rPr lang="en-US" sz="2000" dirty="0" smtClean="0"/>
              <a:t>G</a:t>
            </a:r>
            <a:r>
              <a:rPr lang="en-US" sz="2000" dirty="0" smtClean="0">
                <a:cs typeface="Times New Roman" pitchFamily="18" charset="0"/>
              </a:rPr>
              <a:t>'</a:t>
            </a:r>
            <a:r>
              <a:rPr lang="en-US" sz="2000" dirty="0" smtClean="0"/>
              <a:t>=(V,E</a:t>
            </a:r>
            <a:r>
              <a:rPr lang="en-US" sz="2000" dirty="0" smtClean="0">
                <a:cs typeface="Times New Roman" pitchFamily="18" charset="0"/>
              </a:rPr>
              <a:t>'</a:t>
            </a:r>
            <a:r>
              <a:rPr lang="en-US" sz="2000" dirty="0" smtClean="0"/>
              <a:t>), where E</a:t>
            </a:r>
            <a:r>
              <a:rPr lang="en-US" sz="2000" dirty="0" smtClean="0">
                <a:cs typeface="Times New Roman" pitchFamily="18" charset="0"/>
              </a:rPr>
              <a:t>'</a:t>
            </a:r>
            <a:r>
              <a:rPr lang="en-US" sz="2000" dirty="0" smtClean="0"/>
              <a:t>={&lt;</a:t>
            </a:r>
            <a:r>
              <a:rPr lang="en-US" sz="2000" i="1" dirty="0" err="1" smtClean="0"/>
              <a:t>i</a:t>
            </a:r>
            <a:r>
              <a:rPr lang="en-US" sz="2000" dirty="0" err="1" smtClean="0"/>
              <a:t>,</a:t>
            </a:r>
            <a:r>
              <a:rPr lang="en-US" sz="2000" i="1" dirty="0" err="1" smtClean="0"/>
              <a:t>j</a:t>
            </a:r>
            <a:r>
              <a:rPr lang="en-US" sz="2000" dirty="0" smtClean="0"/>
              <a:t>&gt;: </a:t>
            </a:r>
            <a:r>
              <a:rPr lang="en-US" sz="2000" i="1" dirty="0" err="1" smtClean="0"/>
              <a:t>i</a:t>
            </a:r>
            <a:r>
              <a:rPr lang="en-US" sz="2000" dirty="0" err="1" smtClean="0"/>
              <a:t>,</a:t>
            </a:r>
            <a:r>
              <a:rPr lang="en-US" sz="2000" i="1" dirty="0" err="1" smtClean="0"/>
              <a:t>j</a:t>
            </a:r>
            <a:r>
              <a:rPr lang="en-US" sz="2000" dirty="0" smtClean="0">
                <a:sym typeface="Symbol" pitchFamily="18" charset="2"/>
              </a:rPr>
              <a:t></a:t>
            </a:r>
            <a:r>
              <a:rPr lang="en-US" sz="2000" dirty="0" smtClean="0"/>
              <a:t> V and </a:t>
            </a:r>
            <a:r>
              <a:rPr lang="en-US" sz="2000" i="1" dirty="0" err="1" smtClean="0"/>
              <a:t>i</a:t>
            </a:r>
            <a:r>
              <a:rPr lang="en-US" sz="2000" dirty="0" err="1" smtClean="0">
                <a:sym typeface="Symbol" pitchFamily="18" charset="2"/>
              </a:rPr>
              <a:t></a:t>
            </a:r>
            <a:r>
              <a:rPr lang="en-US" sz="2000" i="1" dirty="0" err="1" smtClean="0"/>
              <a:t>j</a:t>
            </a:r>
            <a:r>
              <a:rPr lang="en-US" sz="2000" dirty="0" smtClean="0"/>
              <a:t>} and </a:t>
            </a:r>
          </a:p>
          <a:p>
            <a:pPr lvl="2" eaLnBrk="1" hangingPunct="1">
              <a:lnSpc>
                <a:spcPct val="90000"/>
              </a:lnSpc>
            </a:pPr>
            <a:r>
              <a:rPr lang="en-US" sz="2000" dirty="0" smtClean="0"/>
              <a:t>Cost function </a:t>
            </a:r>
            <a:r>
              <a:rPr lang="en-US" sz="2000" i="1" dirty="0" smtClean="0"/>
              <a:t>c</a:t>
            </a:r>
            <a:r>
              <a:rPr lang="en-US" sz="2000" dirty="0" smtClean="0"/>
              <a:t> is defined as </a:t>
            </a:r>
            <a:r>
              <a:rPr lang="en-US" sz="2000" i="1" dirty="0" smtClean="0"/>
              <a:t>c</a:t>
            </a:r>
            <a:r>
              <a:rPr lang="en-US" sz="2000" dirty="0" smtClean="0"/>
              <a:t>(</a:t>
            </a:r>
            <a:r>
              <a:rPr lang="en-US" sz="2000" i="1" dirty="0" err="1" smtClean="0"/>
              <a:t>i</a:t>
            </a:r>
            <a:r>
              <a:rPr lang="en-US" sz="2000" dirty="0" err="1" smtClean="0"/>
              <a:t>,</a:t>
            </a:r>
            <a:r>
              <a:rPr lang="en-US" sz="2000" i="1" dirty="0" err="1" smtClean="0"/>
              <a:t>j</a:t>
            </a:r>
            <a:r>
              <a:rPr lang="en-US" sz="2000" dirty="0" smtClean="0"/>
              <a:t>)=0 if (</a:t>
            </a:r>
            <a:r>
              <a:rPr lang="en-US" sz="2000" i="1" dirty="0" err="1" smtClean="0"/>
              <a:t>i</a:t>
            </a:r>
            <a:r>
              <a:rPr lang="en-US" sz="2000" dirty="0" err="1" smtClean="0"/>
              <a:t>,</a:t>
            </a:r>
            <a:r>
              <a:rPr lang="en-US" sz="2000" i="1" dirty="0" err="1" smtClean="0"/>
              <a:t>j</a:t>
            </a:r>
            <a:r>
              <a:rPr lang="en-US" sz="2000" dirty="0" smtClean="0"/>
              <a:t>) </a:t>
            </a:r>
            <a:r>
              <a:rPr lang="en-US" sz="2000" dirty="0" smtClean="0">
                <a:sym typeface="Symbol" pitchFamily="18" charset="2"/>
              </a:rPr>
              <a:t>E</a:t>
            </a:r>
            <a:r>
              <a:rPr lang="en-US" sz="2000" dirty="0" smtClean="0"/>
              <a:t>, 1, otherwise.</a:t>
            </a:r>
          </a:p>
          <a:p>
            <a:pPr lvl="1" eaLnBrk="1" hangingPunct="1">
              <a:lnSpc>
                <a:spcPct val="90000"/>
              </a:lnSpc>
            </a:pPr>
            <a:r>
              <a:rPr lang="en-US" sz="2400" dirty="0" smtClean="0"/>
              <a:t>If G has a </a:t>
            </a:r>
            <a:r>
              <a:rPr lang="en-US" sz="2400" dirty="0" err="1" smtClean="0"/>
              <a:t>hamiltonian</a:t>
            </a:r>
            <a:r>
              <a:rPr lang="en-US" sz="2400" dirty="0" smtClean="0"/>
              <a:t> cycle </a:t>
            </a:r>
            <a:r>
              <a:rPr lang="en-US" sz="2400" i="1" dirty="0" smtClean="0"/>
              <a:t>h</a:t>
            </a:r>
            <a:r>
              <a:rPr lang="en-US" sz="2400" dirty="0" smtClean="0"/>
              <a:t>, then</a:t>
            </a:r>
            <a:r>
              <a:rPr lang="en-US" sz="2400" i="1" dirty="0" smtClean="0"/>
              <a:t> h</a:t>
            </a:r>
            <a:r>
              <a:rPr lang="en-US" sz="2400" dirty="0" smtClean="0"/>
              <a:t> is also a tour in G</a:t>
            </a:r>
            <a:r>
              <a:rPr lang="en-US" sz="2400" dirty="0" smtClean="0">
                <a:cs typeface="Times New Roman" pitchFamily="18" charset="0"/>
              </a:rPr>
              <a:t>'</a:t>
            </a:r>
            <a:r>
              <a:rPr lang="en-US" sz="2400" dirty="0" smtClean="0"/>
              <a:t> with cost at most 0.</a:t>
            </a:r>
          </a:p>
          <a:p>
            <a:pPr lvl="1" eaLnBrk="1" hangingPunct="1">
              <a:lnSpc>
                <a:spcPct val="90000"/>
              </a:lnSpc>
            </a:pPr>
            <a:r>
              <a:rPr lang="en-US" sz="2400" dirty="0" smtClean="0"/>
              <a:t>If G</a:t>
            </a:r>
            <a:r>
              <a:rPr lang="en-US" sz="2400" dirty="0" smtClean="0">
                <a:cs typeface="Times New Roman" pitchFamily="18" charset="0"/>
              </a:rPr>
              <a:t>'</a:t>
            </a:r>
            <a:r>
              <a:rPr lang="en-US" sz="2400" dirty="0" smtClean="0"/>
              <a:t> has a tour </a:t>
            </a:r>
            <a:r>
              <a:rPr lang="en-US" sz="2400" i="1" dirty="0" smtClean="0"/>
              <a:t>h</a:t>
            </a:r>
            <a:r>
              <a:rPr lang="en-US" sz="2400" dirty="0" smtClean="0">
                <a:cs typeface="Times New Roman" pitchFamily="18" charset="0"/>
              </a:rPr>
              <a:t>'</a:t>
            </a:r>
            <a:r>
              <a:rPr lang="en-US" sz="2400" dirty="0" smtClean="0"/>
              <a:t> of cost at most 0,  then each edge in </a:t>
            </a:r>
            <a:r>
              <a:rPr lang="en-US" sz="2400" i="1" dirty="0" smtClean="0"/>
              <a:t>h</a:t>
            </a:r>
            <a:r>
              <a:rPr lang="en-US" sz="2400" dirty="0" smtClean="0">
                <a:cs typeface="Times New Roman" pitchFamily="18" charset="0"/>
              </a:rPr>
              <a:t>' is 0, so each edge belong to E, so </a:t>
            </a:r>
            <a:r>
              <a:rPr lang="en-US" sz="2400" i="1" dirty="0" smtClean="0"/>
              <a:t>h</a:t>
            </a:r>
            <a:r>
              <a:rPr lang="en-US" sz="2400" dirty="0" smtClean="0">
                <a:cs typeface="Times New Roman" pitchFamily="18" charset="0"/>
              </a:rPr>
              <a:t>' is also a </a:t>
            </a:r>
            <a:r>
              <a:rPr lang="en-US" sz="2400" dirty="0" err="1" smtClean="0">
                <a:cs typeface="Times New Roman" pitchFamily="18" charset="0"/>
              </a:rPr>
              <a:t>hilmitonian</a:t>
            </a:r>
            <a:r>
              <a:rPr lang="en-US" sz="2400" dirty="0" smtClean="0">
                <a:cs typeface="Times New Roman" pitchFamily="18" charset="0"/>
              </a:rPr>
              <a:t> cycle in 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85800" y="304800"/>
            <a:ext cx="7772400" cy="1143000"/>
          </a:xfrm>
        </p:spPr>
        <p:txBody>
          <a:bodyPr/>
          <a:lstStyle/>
          <a:p>
            <a:pPr eaLnBrk="1" hangingPunct="1"/>
            <a:r>
              <a:rPr lang="en-US" smtClean="0"/>
              <a:t>Subset Sum is NPC</a:t>
            </a:r>
          </a:p>
        </p:txBody>
      </p:sp>
      <p:sp>
        <p:nvSpPr>
          <p:cNvPr id="56324" name="Rectangle 3"/>
          <p:cNvSpPr>
            <a:spLocks noGrp="1" noChangeArrowheads="1"/>
          </p:cNvSpPr>
          <p:nvPr>
            <p:ph type="body" idx="1"/>
          </p:nvPr>
        </p:nvSpPr>
        <p:spPr>
          <a:xfrm>
            <a:off x="762000" y="1524000"/>
            <a:ext cx="7772400" cy="4114800"/>
          </a:xfrm>
        </p:spPr>
        <p:txBody>
          <a:bodyPr/>
          <a:lstStyle/>
          <a:p>
            <a:pPr eaLnBrk="1" hangingPunct="1"/>
            <a:r>
              <a:rPr lang="en-US" smtClean="0"/>
              <a:t>SUNSET-SUM={&lt;S,</a:t>
            </a:r>
            <a:r>
              <a:rPr lang="en-US" i="1" smtClean="0"/>
              <a:t>t</a:t>
            </a:r>
            <a:r>
              <a:rPr lang="en-US" smtClean="0"/>
              <a:t>&gt;: S is a set of integers and there exists a S</a:t>
            </a:r>
            <a:r>
              <a:rPr lang="en-US" smtClean="0">
                <a:cs typeface="Times New Roman" pitchFamily="18" charset="0"/>
              </a:rPr>
              <a:t>'</a:t>
            </a:r>
            <a:r>
              <a:rPr lang="en-US" smtClean="0">
                <a:cs typeface="Times New Roman" pitchFamily="18" charset="0"/>
                <a:sym typeface="Symbol" pitchFamily="18" charset="2"/>
              </a:rPr>
              <a:t></a:t>
            </a:r>
            <a:r>
              <a:rPr lang="en-US" smtClean="0"/>
              <a:t>S such that </a:t>
            </a:r>
            <a:r>
              <a:rPr lang="en-US" i="1" smtClean="0"/>
              <a:t>t</a:t>
            </a:r>
            <a:r>
              <a:rPr lang="en-US" smtClean="0"/>
              <a:t>=</a:t>
            </a:r>
            <a:r>
              <a:rPr lang="en-US" smtClean="0">
                <a:sym typeface="Symbol" pitchFamily="18" charset="2"/>
              </a:rPr>
              <a:t></a:t>
            </a:r>
            <a:r>
              <a:rPr lang="en-US" i="1" baseline="-25000" smtClean="0">
                <a:sym typeface="Symbol" pitchFamily="18" charset="2"/>
              </a:rPr>
              <a:t>s</a:t>
            </a:r>
            <a:r>
              <a:rPr lang="en-US" baseline="-25000" smtClean="0">
                <a:cs typeface="Times New Roman" pitchFamily="18" charset="0"/>
                <a:sym typeface="Symbol" pitchFamily="18" charset="2"/>
              </a:rPr>
              <a:t></a:t>
            </a:r>
            <a:r>
              <a:rPr lang="en-US" baseline="-25000" smtClean="0"/>
              <a:t>S</a:t>
            </a:r>
            <a:r>
              <a:rPr lang="en-US" baseline="-25000" smtClean="0">
                <a:cs typeface="Times New Roman" pitchFamily="18" charset="0"/>
              </a:rPr>
              <a:t>'</a:t>
            </a:r>
            <a:r>
              <a:rPr lang="en-US" i="1" smtClean="0"/>
              <a:t>s</a:t>
            </a:r>
            <a:r>
              <a:rPr lang="en-US" smtClean="0"/>
              <a:t>.}</a:t>
            </a:r>
          </a:p>
          <a:p>
            <a:pPr eaLnBrk="1" hangingPunct="1"/>
            <a:r>
              <a:rPr lang="en-US" i="1" smtClean="0"/>
              <a:t>Theorem 34.15</a:t>
            </a:r>
            <a:r>
              <a:rPr lang="en-US" smtClean="0"/>
              <a:t>: (page 1014)</a:t>
            </a:r>
          </a:p>
          <a:p>
            <a:pPr lvl="1" eaLnBrk="1" hangingPunct="1"/>
            <a:r>
              <a:rPr lang="en-US" smtClean="0"/>
              <a:t>SUBSET-SUM is NP-complete.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85800" y="304800"/>
            <a:ext cx="7772400" cy="1143000"/>
          </a:xfrm>
        </p:spPr>
        <p:txBody>
          <a:bodyPr/>
          <a:lstStyle/>
          <a:p>
            <a:pPr eaLnBrk="1" hangingPunct="1"/>
            <a:r>
              <a:rPr lang="en-US" smtClean="0"/>
              <a:t>SUBSET-SUM is NPC</a:t>
            </a:r>
          </a:p>
        </p:txBody>
      </p:sp>
      <p:sp>
        <p:nvSpPr>
          <p:cNvPr id="57348" name="Rectangle 3"/>
          <p:cNvSpPr>
            <a:spLocks noGrp="1" noChangeArrowheads="1"/>
          </p:cNvSpPr>
          <p:nvPr>
            <p:ph type="body" idx="1"/>
          </p:nvPr>
        </p:nvSpPr>
        <p:spPr>
          <a:xfrm>
            <a:off x="685800" y="1371600"/>
            <a:ext cx="7772400" cy="4114800"/>
          </a:xfrm>
        </p:spPr>
        <p:txBody>
          <a:bodyPr/>
          <a:lstStyle/>
          <a:p>
            <a:pPr eaLnBrk="1" hangingPunct="1"/>
            <a:r>
              <a:rPr lang="en-US" smtClean="0"/>
              <a:t>SUBSET-SUM belongs to NP.</a:t>
            </a:r>
          </a:p>
          <a:p>
            <a:pPr lvl="1" eaLnBrk="1" hangingPunct="1"/>
            <a:r>
              <a:rPr lang="en-US" smtClean="0"/>
              <a:t>Given a certificate S</a:t>
            </a:r>
            <a:r>
              <a:rPr lang="en-US" smtClean="0">
                <a:cs typeface="Times New Roman" pitchFamily="18" charset="0"/>
              </a:rPr>
              <a:t>'</a:t>
            </a:r>
            <a:r>
              <a:rPr lang="en-US" smtClean="0"/>
              <a:t>, check whether </a:t>
            </a:r>
            <a:r>
              <a:rPr lang="en-US" i="1" smtClean="0"/>
              <a:t>t</a:t>
            </a:r>
            <a:r>
              <a:rPr lang="en-US" smtClean="0"/>
              <a:t> is sum of S</a:t>
            </a:r>
            <a:r>
              <a:rPr lang="en-US" smtClean="0">
                <a:cs typeface="Times New Roman" pitchFamily="18" charset="0"/>
              </a:rPr>
              <a:t>'</a:t>
            </a:r>
            <a:r>
              <a:rPr lang="en-US" smtClean="0"/>
              <a:t> can be finished in poly time. </a:t>
            </a:r>
          </a:p>
          <a:p>
            <a:pPr eaLnBrk="1" hangingPunct="1"/>
            <a:r>
              <a:rPr lang="en-US" smtClean="0"/>
              <a:t>SUBSET-SUM is NP-hard (show 3-CNF-SAT</a:t>
            </a:r>
            <a:r>
              <a:rPr lang="en-US" smtClean="0">
                <a:sym typeface="Symbol" pitchFamily="18" charset="2"/>
              </a:rPr>
              <a:t></a:t>
            </a:r>
            <a:r>
              <a:rPr lang="en-US" baseline="-25000" smtClean="0"/>
              <a:t>p</a:t>
            </a:r>
            <a:r>
              <a:rPr lang="en-US" smtClean="0"/>
              <a:t>SUBSET-SUM).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85800" y="152400"/>
            <a:ext cx="7772400" cy="1143000"/>
          </a:xfrm>
        </p:spPr>
        <p:txBody>
          <a:bodyPr/>
          <a:lstStyle/>
          <a:p>
            <a:pPr eaLnBrk="1" hangingPunct="1"/>
            <a:r>
              <a:rPr lang="en-US" smtClean="0"/>
              <a:t>SUBSET-SUM is NPC</a:t>
            </a:r>
          </a:p>
        </p:txBody>
      </p:sp>
      <p:sp>
        <p:nvSpPr>
          <p:cNvPr id="58372" name="Rectangle 3"/>
          <p:cNvSpPr>
            <a:spLocks noGrp="1" noChangeArrowheads="1"/>
          </p:cNvSpPr>
          <p:nvPr>
            <p:ph type="body" idx="1"/>
          </p:nvPr>
        </p:nvSpPr>
        <p:spPr>
          <a:xfrm>
            <a:off x="0" y="1066800"/>
            <a:ext cx="9372600" cy="4572000"/>
          </a:xfrm>
        </p:spPr>
        <p:txBody>
          <a:bodyPr/>
          <a:lstStyle/>
          <a:p>
            <a:pPr eaLnBrk="1" hangingPunct="1">
              <a:lnSpc>
                <a:spcPct val="80000"/>
              </a:lnSpc>
            </a:pPr>
            <a:r>
              <a:rPr lang="en-US" sz="2000" smtClean="0"/>
              <a:t>Given a 3-CNF formula </a:t>
            </a:r>
            <a:r>
              <a:rPr lang="en-US" sz="2000" smtClean="0">
                <a:cs typeface="Times New Roman" pitchFamily="18" charset="0"/>
                <a:sym typeface="Symbol" pitchFamily="18" charset="2"/>
              </a:rPr>
              <a:t>=</a:t>
            </a:r>
            <a:r>
              <a:rPr lang="en-US" sz="2000" i="1" smtClean="0">
                <a:cs typeface="Times New Roman" pitchFamily="18" charset="0"/>
                <a:sym typeface="Symbol" pitchFamily="18" charset="2"/>
              </a:rPr>
              <a:t>C</a:t>
            </a:r>
            <a:r>
              <a:rPr lang="en-US" sz="2000" baseline="-25000" smtClean="0">
                <a:cs typeface="Times New Roman" pitchFamily="18" charset="0"/>
                <a:sym typeface="Symbol" pitchFamily="18" charset="2"/>
              </a:rPr>
              <a:t>1</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C</a:t>
            </a:r>
            <a:r>
              <a:rPr lang="en-US" sz="2000" baseline="-25000" smtClean="0">
                <a:cs typeface="Times New Roman" pitchFamily="18" charset="0"/>
                <a:sym typeface="Symbol" pitchFamily="18" charset="2"/>
              </a:rPr>
              <a:t>2</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C</a:t>
            </a:r>
            <a:r>
              <a:rPr lang="en-US" sz="2000" i="1" baseline="-25000" smtClean="0">
                <a:cs typeface="Times New Roman" pitchFamily="18" charset="0"/>
                <a:sym typeface="Symbol" pitchFamily="18" charset="2"/>
              </a:rPr>
              <a:t>k</a:t>
            </a:r>
            <a:r>
              <a:rPr lang="en-US" sz="2000" smtClean="0">
                <a:cs typeface="Times New Roman" pitchFamily="18" charset="0"/>
                <a:sym typeface="Symbol" pitchFamily="18" charset="2"/>
              </a:rPr>
              <a:t> with literals </a:t>
            </a:r>
            <a:r>
              <a:rPr lang="en-US" sz="2000" i="1" smtClean="0">
                <a:cs typeface="Times New Roman" pitchFamily="18" charset="0"/>
                <a:sym typeface="Symbol" pitchFamily="18" charset="2"/>
              </a:rPr>
              <a:t>x</a:t>
            </a:r>
            <a:r>
              <a:rPr lang="en-US" sz="2000" baseline="-25000" smtClean="0">
                <a:cs typeface="Times New Roman" pitchFamily="18" charset="0"/>
                <a:sym typeface="Symbol" pitchFamily="18" charset="2"/>
              </a:rPr>
              <a:t>1</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x</a:t>
            </a:r>
            <a:r>
              <a:rPr lang="en-US" sz="2000" baseline="-25000" smtClean="0">
                <a:cs typeface="Times New Roman" pitchFamily="18" charset="0"/>
                <a:sym typeface="Symbol" pitchFamily="18" charset="2"/>
              </a:rPr>
              <a:t>2</a:t>
            </a:r>
            <a:r>
              <a:rPr lang="en-US" sz="2000" smtClean="0">
                <a:cs typeface="Times New Roman" pitchFamily="18" charset="0"/>
                <a:sym typeface="Symbol" pitchFamily="18" charset="2"/>
              </a:rPr>
              <a:t>,…, </a:t>
            </a:r>
            <a:r>
              <a:rPr lang="en-US" sz="2000" i="1" smtClean="0">
                <a:cs typeface="Times New Roman" pitchFamily="18" charset="0"/>
                <a:sym typeface="Symbol" pitchFamily="18" charset="2"/>
              </a:rPr>
              <a:t>x</a:t>
            </a:r>
            <a:r>
              <a:rPr lang="en-US" sz="2000" i="1" baseline="-25000" smtClean="0">
                <a:cs typeface="Times New Roman" pitchFamily="18" charset="0"/>
                <a:sym typeface="Symbol" pitchFamily="18" charset="2"/>
              </a:rPr>
              <a:t>n</a:t>
            </a:r>
            <a:r>
              <a:rPr lang="en-US" sz="2000" smtClean="0">
                <a:cs typeface="Times New Roman" pitchFamily="18" charset="0"/>
                <a:sym typeface="Symbol" pitchFamily="18" charset="2"/>
              </a:rPr>
              <a:t>. Construct a SUBSET-SUM instance as follows:</a:t>
            </a:r>
          </a:p>
          <a:p>
            <a:pPr lvl="1" eaLnBrk="1" hangingPunct="1">
              <a:lnSpc>
                <a:spcPct val="80000"/>
              </a:lnSpc>
            </a:pPr>
            <a:r>
              <a:rPr lang="en-US" sz="1800" smtClean="0">
                <a:cs typeface="Times New Roman" pitchFamily="18" charset="0"/>
                <a:sym typeface="Symbol" pitchFamily="18" charset="2"/>
              </a:rPr>
              <a:t>Two assumptions: no clause contains both a literal and its negation, and either a literal or</a:t>
            </a:r>
          </a:p>
          <a:p>
            <a:pPr lvl="1" eaLnBrk="1" hangingPunct="1">
              <a:lnSpc>
                <a:spcPct val="80000"/>
              </a:lnSpc>
              <a:buFontTx/>
              <a:buNone/>
            </a:pPr>
            <a:r>
              <a:rPr lang="en-US" sz="1800" smtClean="0">
                <a:cs typeface="Times New Roman" pitchFamily="18" charset="0"/>
                <a:sym typeface="Symbol" pitchFamily="18" charset="2"/>
              </a:rPr>
              <a:t>      its negation appears in at least one clause.</a:t>
            </a:r>
          </a:p>
          <a:p>
            <a:pPr lvl="1" eaLnBrk="1" hangingPunct="1">
              <a:lnSpc>
                <a:spcPct val="80000"/>
              </a:lnSpc>
            </a:pPr>
            <a:r>
              <a:rPr lang="en-US" sz="1800" smtClean="0">
                <a:cs typeface="Times New Roman" pitchFamily="18" charset="0"/>
                <a:sym typeface="Symbol" pitchFamily="18" charset="2"/>
              </a:rPr>
              <a:t>The numbers in S are based on 10 and have </a:t>
            </a:r>
            <a:r>
              <a:rPr lang="en-US" sz="1800" i="1" smtClean="0">
                <a:cs typeface="Times New Roman" pitchFamily="18" charset="0"/>
                <a:sym typeface="Symbol" pitchFamily="18" charset="2"/>
              </a:rPr>
              <a:t>n</a:t>
            </a:r>
            <a:r>
              <a:rPr lang="en-US" sz="1800" smtClean="0">
                <a:cs typeface="Times New Roman" pitchFamily="18" charset="0"/>
                <a:sym typeface="Symbol" pitchFamily="18" charset="2"/>
              </a:rPr>
              <a:t>+</a:t>
            </a:r>
            <a:r>
              <a:rPr lang="en-US" sz="1800" i="1" smtClean="0">
                <a:cs typeface="Times New Roman" pitchFamily="18" charset="0"/>
                <a:sym typeface="Symbol" pitchFamily="18" charset="2"/>
              </a:rPr>
              <a:t>k</a:t>
            </a:r>
            <a:r>
              <a:rPr lang="en-US" sz="1800" smtClean="0">
                <a:cs typeface="Times New Roman" pitchFamily="18" charset="0"/>
                <a:sym typeface="Symbol" pitchFamily="18" charset="2"/>
              </a:rPr>
              <a:t> digits, each digit corresponds to (or is labeled by) a literal or a clause.</a:t>
            </a:r>
          </a:p>
          <a:p>
            <a:pPr lvl="1" eaLnBrk="1" hangingPunct="1">
              <a:lnSpc>
                <a:spcPct val="80000"/>
              </a:lnSpc>
            </a:pPr>
            <a:r>
              <a:rPr lang="en-US" sz="1800" smtClean="0">
                <a:cs typeface="Times New Roman" pitchFamily="18" charset="0"/>
                <a:sym typeface="Symbol" pitchFamily="18" charset="2"/>
              </a:rPr>
              <a:t>Target </a:t>
            </a:r>
            <a:r>
              <a:rPr lang="en-US" sz="1800" i="1" smtClean="0">
                <a:cs typeface="Times New Roman" pitchFamily="18" charset="0"/>
                <a:sym typeface="Symbol" pitchFamily="18" charset="2"/>
              </a:rPr>
              <a:t>t</a:t>
            </a:r>
            <a:r>
              <a:rPr lang="en-US" sz="1800" smtClean="0">
                <a:cs typeface="Times New Roman" pitchFamily="18" charset="0"/>
                <a:sym typeface="Symbol" pitchFamily="18" charset="2"/>
              </a:rPr>
              <a:t>=1…1||4…4 (</a:t>
            </a:r>
            <a:r>
              <a:rPr lang="en-US" sz="1800" i="1" smtClean="0">
                <a:cs typeface="Times New Roman" pitchFamily="18" charset="0"/>
                <a:sym typeface="Symbol" pitchFamily="18" charset="2"/>
              </a:rPr>
              <a:t>n</a:t>
            </a:r>
            <a:r>
              <a:rPr lang="en-US" sz="1800" smtClean="0">
                <a:cs typeface="Times New Roman" pitchFamily="18" charset="0"/>
                <a:sym typeface="Symbol" pitchFamily="18" charset="2"/>
              </a:rPr>
              <a:t> 1’s and </a:t>
            </a:r>
            <a:r>
              <a:rPr lang="en-US" sz="1800" i="1" smtClean="0">
                <a:cs typeface="Times New Roman" pitchFamily="18" charset="0"/>
                <a:sym typeface="Symbol" pitchFamily="18" charset="2"/>
              </a:rPr>
              <a:t>k</a:t>
            </a:r>
            <a:r>
              <a:rPr lang="en-US" sz="1800" smtClean="0">
                <a:cs typeface="Times New Roman" pitchFamily="18" charset="0"/>
                <a:sym typeface="Symbol" pitchFamily="18" charset="2"/>
              </a:rPr>
              <a:t> 4’s)</a:t>
            </a:r>
          </a:p>
          <a:p>
            <a:pPr lvl="1" eaLnBrk="1" hangingPunct="1">
              <a:lnSpc>
                <a:spcPct val="80000"/>
              </a:lnSpc>
            </a:pPr>
            <a:r>
              <a:rPr lang="en-US" sz="1800" smtClean="0">
                <a:cs typeface="Times New Roman" pitchFamily="18" charset="0"/>
                <a:sym typeface="Symbol" pitchFamily="18" charset="2"/>
              </a:rPr>
              <a:t>For each literal </a:t>
            </a:r>
            <a:r>
              <a:rPr lang="en-US" sz="1800" i="1" smtClean="0">
                <a:cs typeface="Times New Roman" pitchFamily="18" charset="0"/>
                <a:sym typeface="Symbol" pitchFamily="18" charset="2"/>
              </a:rPr>
              <a:t>x</a:t>
            </a:r>
            <a:r>
              <a:rPr lang="en-US" sz="1800" i="1" baseline="-25000" smtClean="0">
                <a:cs typeface="Times New Roman" pitchFamily="18" charset="0"/>
                <a:sym typeface="Symbol" pitchFamily="18" charset="2"/>
              </a:rPr>
              <a:t>i</a:t>
            </a:r>
            <a:r>
              <a:rPr lang="en-US" sz="1800" smtClean="0">
                <a:cs typeface="Times New Roman" pitchFamily="18" charset="0"/>
                <a:sym typeface="Symbol" pitchFamily="18" charset="2"/>
              </a:rPr>
              <a:t>, create two integers:</a:t>
            </a:r>
          </a:p>
          <a:p>
            <a:pPr lvl="2" eaLnBrk="1" hangingPunct="1">
              <a:lnSpc>
                <a:spcPct val="80000"/>
              </a:lnSpc>
            </a:pPr>
            <a:r>
              <a:rPr lang="en-US" sz="1600" i="1" smtClean="0">
                <a:cs typeface="Times New Roman" pitchFamily="18" charset="0"/>
                <a:sym typeface="Symbol" pitchFamily="18" charset="2"/>
              </a:rPr>
              <a:t> v</a:t>
            </a:r>
            <a:r>
              <a:rPr lang="en-US" sz="1600" i="1" baseline="-25000" smtClean="0">
                <a:cs typeface="Times New Roman" pitchFamily="18" charset="0"/>
                <a:sym typeface="Symbol" pitchFamily="18" charset="2"/>
              </a:rPr>
              <a:t>i</a:t>
            </a:r>
            <a:r>
              <a:rPr lang="en-US" sz="1600" smtClean="0">
                <a:cs typeface="Times New Roman" pitchFamily="18" charset="0"/>
                <a:sym typeface="Symbol" pitchFamily="18" charset="2"/>
              </a:rPr>
              <a:t>=0…01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i</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l</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w</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 where </a:t>
            </a:r>
            <a:r>
              <a:rPr lang="en-US" sz="1600" i="1" smtClean="0">
                <a:cs typeface="Times New Roman" pitchFamily="18" charset="0"/>
                <a:sym typeface="Symbol" pitchFamily="18" charset="2"/>
              </a:rPr>
              <a:t>x</a:t>
            </a:r>
            <a:r>
              <a:rPr lang="en-US" sz="1600" i="1" baseline="-25000" smtClean="0">
                <a:cs typeface="Times New Roman" pitchFamily="18" charset="0"/>
                <a:sym typeface="Symbol" pitchFamily="18" charset="2"/>
              </a:rPr>
              <a:t>i</a:t>
            </a:r>
            <a:r>
              <a:rPr lang="en-US" sz="1600" smtClean="0">
                <a:cs typeface="Times New Roman" pitchFamily="18" charset="0"/>
                <a:sym typeface="Symbol" pitchFamily="18" charset="2"/>
              </a:rPr>
              <a:t> appears in </a:t>
            </a:r>
            <a:r>
              <a:rPr lang="en-US" sz="1600" i="1" smtClean="0">
                <a:cs typeface="Times New Roman" pitchFamily="18" charset="0"/>
                <a:sym typeface="Symbol" pitchFamily="18" charset="2"/>
              </a:rPr>
              <a:t>C</a:t>
            </a:r>
            <a:r>
              <a:rPr lang="en-US" sz="1600" i="1" baseline="-25000" smtClean="0">
                <a:cs typeface="Times New Roman" pitchFamily="18" charset="0"/>
                <a:sym typeface="Symbol" pitchFamily="18" charset="2"/>
              </a:rPr>
              <a:t>l</a:t>
            </a:r>
            <a:r>
              <a:rPr lang="en-US" sz="1600" smtClean="0">
                <a:cs typeface="Times New Roman" pitchFamily="18" charset="0"/>
                <a:sym typeface="Symbol" pitchFamily="18" charset="2"/>
              </a:rPr>
              <a:t>,…,</a:t>
            </a:r>
            <a:r>
              <a:rPr lang="en-US" sz="1600" i="1" smtClean="0">
                <a:cs typeface="Times New Roman" pitchFamily="18" charset="0"/>
                <a:sym typeface="Symbol" pitchFamily="18" charset="2"/>
              </a:rPr>
              <a:t>C</a:t>
            </a:r>
            <a:r>
              <a:rPr lang="en-US" sz="1600" i="1" baseline="-25000" smtClean="0">
                <a:cs typeface="Times New Roman" pitchFamily="18" charset="0"/>
                <a:sym typeface="Symbol" pitchFamily="18" charset="2"/>
              </a:rPr>
              <a:t>w.</a:t>
            </a:r>
            <a:r>
              <a:rPr lang="en-US" sz="1600" smtClean="0">
                <a:cs typeface="Times New Roman" pitchFamily="18" charset="0"/>
                <a:sym typeface="Symbol" pitchFamily="18" charset="2"/>
              </a:rPr>
              <a:t> </a:t>
            </a:r>
          </a:p>
          <a:p>
            <a:pPr lvl="2" eaLnBrk="1" hangingPunct="1">
              <a:lnSpc>
                <a:spcPct val="80000"/>
              </a:lnSpc>
            </a:pP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a:t>
            </a:r>
            <a:r>
              <a:rPr lang="en-US" sz="1600" i="1" smtClean="0">
                <a:cs typeface="Times New Roman" pitchFamily="18" charset="0"/>
                <a:sym typeface="Symbol" pitchFamily="18" charset="2"/>
              </a:rPr>
              <a:t>'</a:t>
            </a:r>
            <a:r>
              <a:rPr lang="en-US" sz="1600" smtClean="0">
                <a:cs typeface="Times New Roman" pitchFamily="18" charset="0"/>
                <a:sym typeface="Symbol" pitchFamily="18" charset="2"/>
              </a:rPr>
              <a:t>=0…01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i</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m</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p</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 where </a:t>
            </a:r>
            <a:r>
              <a:rPr lang="en-US" sz="1600" i="1" smtClean="0">
                <a:cs typeface="Times New Roman" pitchFamily="18" charset="0"/>
                <a:sym typeface="Symbol" pitchFamily="18" charset="2"/>
              </a:rPr>
              <a:t>x</a:t>
            </a:r>
            <a:r>
              <a:rPr lang="en-US" sz="1600" i="1" baseline="-25000" smtClean="0">
                <a:cs typeface="Times New Roman" pitchFamily="18" charset="0"/>
                <a:sym typeface="Symbol" pitchFamily="18" charset="2"/>
              </a:rPr>
              <a:t>i</a:t>
            </a:r>
            <a:r>
              <a:rPr lang="en-US" sz="1600" smtClean="0">
                <a:cs typeface="Times New Roman" pitchFamily="18" charset="0"/>
                <a:sym typeface="Symbol" pitchFamily="18" charset="2"/>
              </a:rPr>
              <a:t> appears in </a:t>
            </a:r>
            <a:r>
              <a:rPr lang="en-US" sz="1600" i="1" smtClean="0">
                <a:cs typeface="Times New Roman" pitchFamily="18" charset="0"/>
                <a:sym typeface="Symbol" pitchFamily="18" charset="2"/>
              </a:rPr>
              <a:t>C</a:t>
            </a:r>
            <a:r>
              <a:rPr lang="en-US" sz="1600" i="1" baseline="-25000" smtClean="0">
                <a:cs typeface="Times New Roman" pitchFamily="18" charset="0"/>
                <a:sym typeface="Symbol" pitchFamily="18" charset="2"/>
              </a:rPr>
              <a:t>m</a:t>
            </a:r>
            <a:r>
              <a:rPr lang="en-US" sz="1600" smtClean="0">
                <a:cs typeface="Times New Roman" pitchFamily="18" charset="0"/>
                <a:sym typeface="Symbol" pitchFamily="18" charset="2"/>
              </a:rPr>
              <a:t>,…,</a:t>
            </a:r>
            <a:r>
              <a:rPr lang="en-US" sz="1600" i="1" smtClean="0">
                <a:cs typeface="Times New Roman" pitchFamily="18" charset="0"/>
                <a:sym typeface="Symbol" pitchFamily="18" charset="2"/>
              </a:rPr>
              <a:t>C</a:t>
            </a:r>
            <a:r>
              <a:rPr lang="en-US" sz="1600" i="1" baseline="-25000" smtClean="0">
                <a:cs typeface="Times New Roman" pitchFamily="18" charset="0"/>
                <a:sym typeface="Symbol" pitchFamily="18" charset="2"/>
              </a:rPr>
              <a:t>p.</a:t>
            </a:r>
            <a:r>
              <a:rPr lang="en-US" sz="1600" smtClean="0">
                <a:cs typeface="Times New Roman" pitchFamily="18" charset="0"/>
                <a:sym typeface="Symbol" pitchFamily="18" charset="2"/>
              </a:rPr>
              <a:t> .</a:t>
            </a:r>
          </a:p>
          <a:p>
            <a:pPr lvl="2" eaLnBrk="1" hangingPunct="1">
              <a:lnSpc>
                <a:spcPct val="80000"/>
              </a:lnSpc>
            </a:pPr>
            <a:r>
              <a:rPr lang="en-US" sz="1400" smtClean="0">
                <a:cs typeface="Times New Roman" pitchFamily="18" charset="0"/>
                <a:sym typeface="Symbol" pitchFamily="18" charset="2"/>
              </a:rPr>
              <a:t>Clearly, </a:t>
            </a:r>
            <a:r>
              <a:rPr lang="en-US" sz="1400" i="1" smtClean="0">
                <a:cs typeface="Times New Roman" pitchFamily="18" charset="0"/>
                <a:sym typeface="Symbol" pitchFamily="18" charset="2"/>
              </a:rPr>
              <a:t>v</a:t>
            </a:r>
            <a:r>
              <a:rPr lang="en-US" sz="1400" i="1" baseline="-25000" smtClean="0">
                <a:cs typeface="Times New Roman" pitchFamily="18" charset="0"/>
                <a:sym typeface="Symbol" pitchFamily="18" charset="2"/>
              </a:rPr>
              <a:t>i </a:t>
            </a:r>
            <a:r>
              <a:rPr lang="en-US" sz="1400" smtClean="0">
                <a:cs typeface="Times New Roman" pitchFamily="18" charset="0"/>
                <a:sym typeface="Symbol" pitchFamily="18" charset="2"/>
              </a:rPr>
              <a:t>and </a:t>
            </a:r>
            <a:r>
              <a:rPr lang="en-US" sz="1400" i="1" smtClean="0">
                <a:cs typeface="Times New Roman" pitchFamily="18" charset="0"/>
                <a:sym typeface="Symbol" pitchFamily="18" charset="2"/>
              </a:rPr>
              <a:t>v</a:t>
            </a:r>
            <a:r>
              <a:rPr lang="en-US" sz="1400" i="1" baseline="-25000" smtClean="0">
                <a:cs typeface="Times New Roman" pitchFamily="18" charset="0"/>
                <a:sym typeface="Symbol" pitchFamily="18" charset="2"/>
              </a:rPr>
              <a:t>i</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can not be equal in right </a:t>
            </a:r>
            <a:r>
              <a:rPr lang="en-US" sz="1400" i="1" smtClean="0">
                <a:cs typeface="Times New Roman" pitchFamily="18" charset="0"/>
                <a:sym typeface="Symbol" pitchFamily="18" charset="2"/>
              </a:rPr>
              <a:t>k</a:t>
            </a:r>
            <a:r>
              <a:rPr lang="en-US" sz="1400" smtClean="0">
                <a:cs typeface="Times New Roman" pitchFamily="18" charset="0"/>
                <a:sym typeface="Symbol" pitchFamily="18" charset="2"/>
              </a:rPr>
              <a:t> digits, moreover all </a:t>
            </a:r>
            <a:r>
              <a:rPr lang="en-US" sz="1400" i="1" smtClean="0">
                <a:cs typeface="Times New Roman" pitchFamily="18" charset="0"/>
                <a:sym typeface="Symbol" pitchFamily="18" charset="2"/>
              </a:rPr>
              <a:t>v</a:t>
            </a:r>
            <a:r>
              <a:rPr lang="en-US" sz="1400" i="1" baseline="-25000" smtClean="0">
                <a:cs typeface="Times New Roman" pitchFamily="18" charset="0"/>
                <a:sym typeface="Symbol" pitchFamily="18" charset="2"/>
              </a:rPr>
              <a:t>i </a:t>
            </a:r>
            <a:r>
              <a:rPr lang="en-US" sz="1400" smtClean="0">
                <a:cs typeface="Times New Roman" pitchFamily="18" charset="0"/>
                <a:sym typeface="Symbol" pitchFamily="18" charset="2"/>
              </a:rPr>
              <a:t>and </a:t>
            </a:r>
            <a:r>
              <a:rPr lang="en-US" sz="1400" i="1" smtClean="0">
                <a:cs typeface="Times New Roman" pitchFamily="18" charset="0"/>
                <a:sym typeface="Symbol" pitchFamily="18" charset="2"/>
              </a:rPr>
              <a:t>v</a:t>
            </a:r>
            <a:r>
              <a:rPr lang="en-US" sz="1400" i="1" baseline="-25000" smtClean="0">
                <a:cs typeface="Times New Roman" pitchFamily="18" charset="0"/>
                <a:sym typeface="Symbol" pitchFamily="18" charset="2"/>
              </a:rPr>
              <a:t>i</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in S are distinct.</a:t>
            </a:r>
          </a:p>
          <a:p>
            <a:pPr lvl="1" eaLnBrk="1" hangingPunct="1">
              <a:lnSpc>
                <a:spcPct val="80000"/>
              </a:lnSpc>
            </a:pPr>
            <a:r>
              <a:rPr lang="en-US" sz="1400" smtClean="0">
                <a:cs typeface="Times New Roman" pitchFamily="18" charset="0"/>
                <a:sym typeface="Symbol" pitchFamily="18" charset="2"/>
              </a:rPr>
              <a:t>For each clause C</a:t>
            </a:r>
            <a:r>
              <a:rPr lang="en-US" sz="1800" i="1" baseline="-25000" smtClean="0">
                <a:cs typeface="Times New Roman" pitchFamily="18" charset="0"/>
                <a:sym typeface="Symbol" pitchFamily="18" charset="2"/>
              </a:rPr>
              <a:t>j</a:t>
            </a:r>
            <a:r>
              <a:rPr lang="en-US" sz="1800" smtClean="0">
                <a:cs typeface="Times New Roman" pitchFamily="18" charset="0"/>
                <a:sym typeface="Symbol" pitchFamily="18" charset="2"/>
              </a:rPr>
              <a:t>, create two integers:</a:t>
            </a:r>
          </a:p>
          <a:p>
            <a:pPr lvl="2" eaLnBrk="1" hangingPunct="1">
              <a:lnSpc>
                <a:spcPct val="80000"/>
              </a:lnSpc>
            </a:pPr>
            <a:r>
              <a:rPr lang="en-US" sz="1600" i="1" smtClean="0">
                <a:cs typeface="Times New Roman" pitchFamily="18" charset="0"/>
                <a:sym typeface="Symbol" pitchFamily="18" charset="2"/>
              </a:rPr>
              <a:t> s</a:t>
            </a:r>
            <a:r>
              <a:rPr lang="en-US" sz="1600" i="1" baseline="-25000" smtClean="0">
                <a:cs typeface="Times New Roman" pitchFamily="18" charset="0"/>
                <a:sym typeface="Symbol" pitchFamily="18" charset="2"/>
              </a:rPr>
              <a:t>j</a:t>
            </a:r>
            <a:r>
              <a:rPr lang="en-US" sz="1600" smtClean="0">
                <a:cs typeface="Times New Roman" pitchFamily="18" charset="0"/>
                <a:sym typeface="Symbol" pitchFamily="18" charset="2"/>
              </a:rPr>
              <a:t>=0…0||0…01</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j</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  </a:t>
            </a:r>
          </a:p>
          <a:p>
            <a:pPr lvl="2" eaLnBrk="1" hangingPunct="1">
              <a:lnSpc>
                <a:spcPct val="80000"/>
              </a:lnSpc>
            </a:pPr>
            <a:r>
              <a:rPr lang="en-US" sz="1600" i="1" smtClean="0">
                <a:cs typeface="Times New Roman" pitchFamily="18" charset="0"/>
                <a:sym typeface="Symbol" pitchFamily="18" charset="2"/>
              </a:rPr>
              <a:t>s</a:t>
            </a:r>
            <a:r>
              <a:rPr lang="en-US" sz="1600" i="1" baseline="-25000" smtClean="0">
                <a:cs typeface="Times New Roman" pitchFamily="18" charset="0"/>
                <a:sym typeface="Symbol" pitchFamily="18" charset="2"/>
              </a:rPr>
              <a:t>j</a:t>
            </a:r>
            <a:r>
              <a:rPr lang="en-US" sz="1600" i="1" smtClean="0">
                <a:cs typeface="Times New Roman" pitchFamily="18" charset="0"/>
                <a:sym typeface="Symbol" pitchFamily="18" charset="2"/>
              </a:rPr>
              <a:t>'</a:t>
            </a:r>
            <a:r>
              <a:rPr lang="en-US" sz="1600" smtClean="0">
                <a:cs typeface="Times New Roman" pitchFamily="18" charset="0"/>
                <a:sym typeface="Symbol" pitchFamily="18" charset="2"/>
              </a:rPr>
              <a:t>=0…0||0…02</a:t>
            </a:r>
            <a:r>
              <a:rPr lang="en-US" sz="1600" baseline="-25000" smtClean="0">
                <a:cs typeface="Times New Roman" pitchFamily="18" charset="0"/>
                <a:sym typeface="Symbol" pitchFamily="18" charset="2"/>
              </a:rPr>
              <a:t>(</a:t>
            </a:r>
            <a:r>
              <a:rPr lang="en-US" sz="1600" i="1" baseline="-25000" smtClean="0">
                <a:cs typeface="Times New Roman" pitchFamily="18" charset="0"/>
                <a:sym typeface="Symbol" pitchFamily="18" charset="2"/>
              </a:rPr>
              <a:t>j</a:t>
            </a:r>
            <a:r>
              <a:rPr lang="en-US" sz="1600" baseline="-25000" smtClean="0">
                <a:cs typeface="Times New Roman" pitchFamily="18" charset="0"/>
                <a:sym typeface="Symbol" pitchFamily="18" charset="2"/>
              </a:rPr>
              <a:t>)</a:t>
            </a:r>
            <a:r>
              <a:rPr lang="en-US" sz="1600" smtClean="0">
                <a:cs typeface="Times New Roman" pitchFamily="18" charset="0"/>
                <a:sym typeface="Symbol" pitchFamily="18" charset="2"/>
              </a:rPr>
              <a:t>0…0.</a:t>
            </a:r>
          </a:p>
          <a:p>
            <a:pPr lvl="2" eaLnBrk="1" hangingPunct="1">
              <a:lnSpc>
                <a:spcPct val="80000"/>
              </a:lnSpc>
            </a:pPr>
            <a:r>
              <a:rPr lang="en-US" sz="1400" smtClean="0">
                <a:cs typeface="Times New Roman" pitchFamily="18" charset="0"/>
                <a:sym typeface="Symbol" pitchFamily="18" charset="2"/>
              </a:rPr>
              <a:t>all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 </a:t>
            </a:r>
            <a:r>
              <a:rPr lang="en-US" sz="1400" smtClean="0">
                <a:cs typeface="Times New Roman" pitchFamily="18" charset="0"/>
                <a:sym typeface="Symbol" pitchFamily="18" charset="2"/>
              </a:rPr>
              <a:t>and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are called “slack number”.</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Clearly, all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 </a:t>
            </a:r>
            <a:r>
              <a:rPr lang="en-US" sz="1400" smtClean="0">
                <a:cs typeface="Times New Roman" pitchFamily="18" charset="0"/>
                <a:sym typeface="Symbol" pitchFamily="18" charset="2"/>
              </a:rPr>
              <a:t>and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in S are distinct. </a:t>
            </a:r>
          </a:p>
          <a:p>
            <a:pPr lvl="1" eaLnBrk="1" hangingPunct="1">
              <a:lnSpc>
                <a:spcPct val="80000"/>
              </a:lnSpc>
            </a:pPr>
            <a:r>
              <a:rPr lang="en-US" sz="1600" smtClean="0">
                <a:cs typeface="Times New Roman" pitchFamily="18" charset="0"/>
                <a:sym typeface="Symbol" pitchFamily="18" charset="2"/>
              </a:rPr>
              <a:t>Note: the sum of digits in any one digit position is 2 or 6, so when there is no carries when adding any subset of the above integers. </a:t>
            </a:r>
          </a:p>
          <a:p>
            <a:pPr lvl="1" eaLnBrk="1" hangingPunct="1">
              <a:lnSpc>
                <a:spcPct val="80000"/>
              </a:lnSpc>
            </a:pPr>
            <a:endParaRPr lang="en-US" sz="1800" smtClean="0">
              <a:cs typeface="Times New Roman" pitchFamily="18" charset="0"/>
              <a:sym typeface="Symbol" pitchFamily="18" charset="2"/>
            </a:endParaRPr>
          </a:p>
          <a:p>
            <a:pPr lvl="1" eaLnBrk="1" hangingPunct="1">
              <a:lnSpc>
                <a:spcPct val="80000"/>
              </a:lnSpc>
            </a:pPr>
            <a:endParaRPr lang="en-US" sz="1400" smtClean="0">
              <a:cs typeface="Times New Roman" pitchFamily="18" charset="0"/>
              <a:sym typeface="Symbol" pitchFamily="18" charset="2"/>
            </a:endParaRPr>
          </a:p>
          <a:p>
            <a:pPr lvl="1" eaLnBrk="1" hangingPunct="1">
              <a:lnSpc>
                <a:spcPct val="80000"/>
              </a:lnSpc>
            </a:pPr>
            <a:endParaRPr lang="en-US" sz="1800" smtClean="0">
              <a:cs typeface="Times New Roman" pitchFamily="18" charset="0"/>
              <a:sym typeface="Symbol" pitchFamily="18" charset="2"/>
            </a:endParaRPr>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762000" y="0"/>
            <a:ext cx="7772400" cy="1143000"/>
          </a:xfrm>
        </p:spPr>
        <p:txBody>
          <a:bodyPr/>
          <a:lstStyle/>
          <a:p>
            <a:pPr eaLnBrk="1" hangingPunct="1"/>
            <a:r>
              <a:rPr lang="en-US" smtClean="0"/>
              <a:t>SUBSET-SUM is NPC</a:t>
            </a:r>
          </a:p>
        </p:txBody>
      </p:sp>
      <p:sp>
        <p:nvSpPr>
          <p:cNvPr id="60420" name="Rectangle 3"/>
          <p:cNvSpPr>
            <a:spLocks noGrp="1" noChangeArrowheads="1"/>
          </p:cNvSpPr>
          <p:nvPr>
            <p:ph type="body" idx="1"/>
          </p:nvPr>
        </p:nvSpPr>
        <p:spPr>
          <a:xfrm>
            <a:off x="838200" y="1143000"/>
            <a:ext cx="7772400" cy="4114800"/>
          </a:xfrm>
        </p:spPr>
        <p:txBody>
          <a:bodyPr/>
          <a:lstStyle/>
          <a:p>
            <a:pPr eaLnBrk="1" hangingPunct="1">
              <a:lnSpc>
                <a:spcPct val="80000"/>
              </a:lnSpc>
            </a:pPr>
            <a:r>
              <a:rPr lang="en-US" sz="2000" smtClean="0"/>
              <a:t>The above reduction is done in poly time.</a:t>
            </a:r>
          </a:p>
          <a:p>
            <a:pPr eaLnBrk="1" hangingPunct="1">
              <a:lnSpc>
                <a:spcPct val="80000"/>
              </a:lnSpc>
            </a:pPr>
            <a:r>
              <a:rPr lang="en-US" sz="2000" smtClean="0"/>
              <a:t>The 3-CNF formula </a:t>
            </a:r>
            <a:r>
              <a:rPr lang="en-US" sz="2000" smtClean="0">
                <a:cs typeface="Times New Roman" pitchFamily="18" charset="0"/>
                <a:sym typeface="Symbol" pitchFamily="18" charset="2"/>
              </a:rPr>
              <a:t></a:t>
            </a:r>
            <a:r>
              <a:rPr lang="en-US" sz="2000" smtClean="0"/>
              <a:t> is satisfiable if and only if there is a subset S</a:t>
            </a:r>
            <a:r>
              <a:rPr lang="en-US" sz="2000" smtClean="0">
                <a:cs typeface="Times New Roman" pitchFamily="18" charset="0"/>
              </a:rPr>
              <a:t>'</a:t>
            </a:r>
            <a:r>
              <a:rPr lang="en-US" sz="2000" smtClean="0"/>
              <a:t> whose sum is </a:t>
            </a:r>
            <a:r>
              <a:rPr lang="en-US" sz="2000" i="1" smtClean="0"/>
              <a:t>t</a:t>
            </a:r>
            <a:r>
              <a:rPr lang="en-US" sz="2000" smtClean="0"/>
              <a:t>. </a:t>
            </a:r>
          </a:p>
          <a:p>
            <a:pPr lvl="1" eaLnBrk="1" hangingPunct="1">
              <a:lnSpc>
                <a:spcPct val="80000"/>
              </a:lnSpc>
            </a:pPr>
            <a:r>
              <a:rPr lang="en-US" sz="1800" smtClean="0"/>
              <a:t>suppose </a:t>
            </a:r>
            <a:r>
              <a:rPr lang="en-US" sz="1800" smtClean="0">
                <a:cs typeface="Times New Roman" pitchFamily="18" charset="0"/>
                <a:sym typeface="Symbol" pitchFamily="18" charset="2"/>
              </a:rPr>
              <a:t></a:t>
            </a:r>
            <a:r>
              <a:rPr lang="en-US" sz="1800" smtClean="0"/>
              <a:t> has a satisfying assignment. </a:t>
            </a:r>
          </a:p>
          <a:p>
            <a:pPr lvl="2" eaLnBrk="1" hangingPunct="1">
              <a:lnSpc>
                <a:spcPct val="80000"/>
              </a:lnSpc>
            </a:pPr>
            <a:r>
              <a:rPr lang="en-US" sz="1600" smtClean="0"/>
              <a:t>Then for </a:t>
            </a:r>
            <a:r>
              <a:rPr lang="en-US" sz="1600" i="1" smtClean="0"/>
              <a:t>i</a:t>
            </a:r>
            <a:r>
              <a:rPr lang="en-US" sz="1600" smtClean="0"/>
              <a:t>=1,…,</a:t>
            </a:r>
            <a:r>
              <a:rPr lang="en-US" sz="1600" i="1" smtClean="0"/>
              <a:t>n</a:t>
            </a:r>
            <a:r>
              <a:rPr lang="en-US" sz="1600" smtClean="0"/>
              <a:t>, if </a:t>
            </a:r>
            <a:r>
              <a:rPr lang="en-US" sz="1600" i="1" smtClean="0">
                <a:cs typeface="Times New Roman" pitchFamily="18" charset="0"/>
                <a:sym typeface="Symbol" pitchFamily="18" charset="2"/>
              </a:rPr>
              <a:t>x</a:t>
            </a:r>
            <a:r>
              <a:rPr lang="en-US" sz="1600" i="1" baseline="-25000" smtClean="0">
                <a:cs typeface="Times New Roman" pitchFamily="18" charset="0"/>
                <a:sym typeface="Symbol" pitchFamily="18" charset="2"/>
              </a:rPr>
              <a:t>i</a:t>
            </a:r>
            <a:r>
              <a:rPr lang="en-US" sz="1600" smtClean="0">
                <a:cs typeface="Times New Roman" pitchFamily="18" charset="0"/>
                <a:sym typeface="Symbol" pitchFamily="18" charset="2"/>
              </a:rPr>
              <a:t>=1 in the assignment, then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 </a:t>
            </a:r>
            <a:r>
              <a:rPr lang="en-US" sz="1600" smtClean="0">
                <a:cs typeface="Times New Roman" pitchFamily="18" charset="0"/>
                <a:sym typeface="Symbol" pitchFamily="18" charset="2"/>
              </a:rPr>
              <a:t>is put in </a:t>
            </a:r>
            <a:r>
              <a:rPr lang="en-US" sz="1600" smtClean="0"/>
              <a:t>S</a:t>
            </a:r>
            <a:r>
              <a:rPr lang="en-US" sz="1600" smtClean="0">
                <a:cs typeface="Times New Roman" pitchFamily="18" charset="0"/>
              </a:rPr>
              <a:t>', otherwise, </a:t>
            </a:r>
            <a:r>
              <a:rPr lang="en-US" sz="1600" smtClean="0">
                <a:cs typeface="Times New Roman" pitchFamily="18" charset="0"/>
                <a:sym typeface="Symbol" pitchFamily="18" charset="2"/>
              </a:rPr>
              <a:t>then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a:t>
            </a:r>
            <a:r>
              <a:rPr lang="en-US" sz="1600" smtClean="0">
                <a:cs typeface="Times New Roman" pitchFamily="18" charset="0"/>
              </a:rPr>
              <a:t>'</a:t>
            </a:r>
            <a:r>
              <a:rPr lang="en-US" sz="1600" i="1" baseline="-25000" smtClean="0">
                <a:cs typeface="Times New Roman" pitchFamily="18" charset="0"/>
                <a:sym typeface="Symbol" pitchFamily="18" charset="2"/>
              </a:rPr>
              <a:t> </a:t>
            </a:r>
            <a:r>
              <a:rPr lang="en-US" sz="1600" smtClean="0">
                <a:cs typeface="Times New Roman" pitchFamily="18" charset="0"/>
                <a:sym typeface="Symbol" pitchFamily="18" charset="2"/>
              </a:rPr>
              <a:t>is put in </a:t>
            </a:r>
            <a:r>
              <a:rPr lang="en-US" sz="1600" smtClean="0"/>
              <a:t>S</a:t>
            </a:r>
            <a:r>
              <a:rPr lang="en-US" sz="1600" smtClean="0">
                <a:cs typeface="Times New Roman" pitchFamily="18" charset="0"/>
              </a:rPr>
              <a:t>'. </a:t>
            </a:r>
          </a:p>
          <a:p>
            <a:pPr lvl="2" eaLnBrk="1" hangingPunct="1">
              <a:lnSpc>
                <a:spcPct val="80000"/>
              </a:lnSpc>
            </a:pPr>
            <a:r>
              <a:rPr lang="en-US" sz="1600" smtClean="0">
                <a:cs typeface="Times New Roman" pitchFamily="18" charset="0"/>
              </a:rPr>
              <a:t>The digits labeled by literals will sum to 1.</a:t>
            </a:r>
          </a:p>
          <a:p>
            <a:pPr lvl="2" eaLnBrk="1" hangingPunct="1">
              <a:lnSpc>
                <a:spcPct val="80000"/>
              </a:lnSpc>
            </a:pPr>
            <a:r>
              <a:rPr lang="en-US" sz="1600" smtClean="0">
                <a:cs typeface="Times New Roman" pitchFamily="18" charset="0"/>
              </a:rPr>
              <a:t> Moreover, for each digit labeled by a clause C</a:t>
            </a:r>
            <a:r>
              <a:rPr lang="en-US" sz="1600" i="1" baseline="-25000" smtClean="0">
                <a:cs typeface="Times New Roman" pitchFamily="18" charset="0"/>
              </a:rPr>
              <a:t>j</a:t>
            </a:r>
            <a:r>
              <a:rPr lang="en-US" sz="1600" smtClean="0">
                <a:cs typeface="Times New Roman" pitchFamily="18" charset="0"/>
              </a:rPr>
              <a:t> and in its three literals, there may be 1, 2, or 3 assignments to be 1. correspondingly, both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 </a:t>
            </a:r>
            <a:r>
              <a:rPr lang="en-US" sz="1400" smtClean="0">
                <a:cs typeface="Times New Roman" pitchFamily="18" charset="0"/>
                <a:sym typeface="Symbol" pitchFamily="18" charset="2"/>
              </a:rPr>
              <a:t>and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a:t>
            </a:r>
            <a:r>
              <a:rPr lang="en-US" sz="1400" i="1" smtClean="0">
                <a:cs typeface="Times New Roman" pitchFamily="18" charset="0"/>
                <a:sym typeface="Symbol" pitchFamily="18" charset="2"/>
              </a:rPr>
              <a:t>'  </a:t>
            </a:r>
            <a:r>
              <a:rPr lang="en-US" sz="1400" smtClean="0">
                <a:cs typeface="Times New Roman" pitchFamily="18" charset="0"/>
                <a:sym typeface="Symbol" pitchFamily="18" charset="2"/>
              </a:rPr>
              <a:t>or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a:t>
            </a:r>
            <a:r>
              <a:rPr lang="en-US" sz="1400" i="1" smtClean="0">
                <a:cs typeface="Times New Roman" pitchFamily="18" charset="0"/>
                <a:sym typeface="Symbol" pitchFamily="18" charset="2"/>
              </a:rPr>
              <a:t>'</a:t>
            </a:r>
            <a:r>
              <a:rPr lang="en-US" sz="1400" smtClean="0">
                <a:cs typeface="Times New Roman" pitchFamily="18" charset="0"/>
                <a:sym typeface="Symbol" pitchFamily="18" charset="2"/>
              </a:rPr>
              <a:t>, or  </a:t>
            </a:r>
            <a:r>
              <a:rPr lang="en-US" sz="1400" i="1" smtClean="0">
                <a:cs typeface="Times New Roman" pitchFamily="18" charset="0"/>
                <a:sym typeface="Symbol" pitchFamily="18" charset="2"/>
              </a:rPr>
              <a:t>s</a:t>
            </a:r>
            <a:r>
              <a:rPr lang="en-US" sz="1400" i="1" baseline="-25000" smtClean="0">
                <a:cs typeface="Times New Roman" pitchFamily="18" charset="0"/>
                <a:sym typeface="Symbol" pitchFamily="18" charset="2"/>
              </a:rPr>
              <a:t>j </a:t>
            </a:r>
            <a:r>
              <a:rPr lang="en-US" sz="1400" smtClean="0">
                <a:cs typeface="Times New Roman" pitchFamily="18" charset="0"/>
                <a:sym typeface="Symbol" pitchFamily="18" charset="2"/>
              </a:rPr>
              <a:t>is added to </a:t>
            </a:r>
            <a:r>
              <a:rPr lang="en-US" sz="1600" smtClean="0"/>
              <a:t>S</a:t>
            </a:r>
            <a:r>
              <a:rPr lang="en-US" sz="1600" smtClean="0">
                <a:cs typeface="Times New Roman" pitchFamily="18" charset="0"/>
              </a:rPr>
              <a:t>' to make the sum of the digit to 4.</a:t>
            </a:r>
          </a:p>
          <a:p>
            <a:pPr lvl="2" eaLnBrk="1" hangingPunct="1">
              <a:lnSpc>
                <a:spcPct val="80000"/>
              </a:lnSpc>
            </a:pPr>
            <a:r>
              <a:rPr lang="en-US" sz="1600" smtClean="0">
                <a:cs typeface="Times New Roman" pitchFamily="18" charset="0"/>
              </a:rPr>
              <a:t>So </a:t>
            </a:r>
            <a:r>
              <a:rPr lang="en-US" sz="1600" smtClean="0"/>
              <a:t>S</a:t>
            </a:r>
            <a:r>
              <a:rPr lang="en-US" sz="1600" smtClean="0">
                <a:cs typeface="Times New Roman" pitchFamily="18" charset="0"/>
              </a:rPr>
              <a:t>' will sum to 1…14…4.   </a:t>
            </a:r>
          </a:p>
          <a:p>
            <a:pPr lvl="1" eaLnBrk="1" hangingPunct="1">
              <a:lnSpc>
                <a:spcPct val="80000"/>
              </a:lnSpc>
            </a:pPr>
            <a:r>
              <a:rPr lang="en-US" sz="1800" smtClean="0">
                <a:cs typeface="Times New Roman" pitchFamily="18" charset="0"/>
              </a:rPr>
              <a:t>Suppose there is a </a:t>
            </a:r>
            <a:r>
              <a:rPr lang="en-US" sz="1800" smtClean="0"/>
              <a:t>S</a:t>
            </a:r>
            <a:r>
              <a:rPr lang="en-US" sz="1800" smtClean="0">
                <a:cs typeface="Times New Roman" pitchFamily="18" charset="0"/>
              </a:rPr>
              <a:t>' which sums to 1…14…4.  then </a:t>
            </a:r>
            <a:r>
              <a:rPr lang="en-US" sz="1800" smtClean="0"/>
              <a:t>S</a:t>
            </a:r>
            <a:r>
              <a:rPr lang="en-US" sz="1800" smtClean="0">
                <a:cs typeface="Times New Roman" pitchFamily="18" charset="0"/>
              </a:rPr>
              <a:t>' contains exact one of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 </a:t>
            </a:r>
            <a:r>
              <a:rPr lang="en-US" sz="1600" smtClean="0">
                <a:cs typeface="Times New Roman" pitchFamily="18" charset="0"/>
                <a:sym typeface="Symbol" pitchFamily="18" charset="2"/>
              </a:rPr>
              <a:t>and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a:t>
            </a:r>
            <a:r>
              <a:rPr lang="en-US" sz="1600" i="1" smtClean="0">
                <a:cs typeface="Times New Roman" pitchFamily="18" charset="0"/>
                <a:sym typeface="Symbol" pitchFamily="18" charset="2"/>
              </a:rPr>
              <a:t>' </a:t>
            </a:r>
            <a:r>
              <a:rPr lang="en-US" sz="1800" smtClean="0"/>
              <a:t>for </a:t>
            </a:r>
            <a:r>
              <a:rPr lang="en-US" sz="1800" i="1" smtClean="0"/>
              <a:t>i</a:t>
            </a:r>
            <a:r>
              <a:rPr lang="en-US" sz="1800" smtClean="0"/>
              <a:t>=1,…,</a:t>
            </a:r>
            <a:r>
              <a:rPr lang="en-US" sz="1800" i="1" smtClean="0"/>
              <a:t>n</a:t>
            </a:r>
            <a:r>
              <a:rPr lang="en-US" sz="1800" smtClean="0"/>
              <a:t>. if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a:t>
            </a:r>
            <a:r>
              <a:rPr lang="en-US" sz="1600" smtClean="0">
                <a:cs typeface="Times New Roman" pitchFamily="18" charset="0"/>
                <a:sym typeface="Symbol" pitchFamily="18" charset="2"/>
              </a:rPr>
              <a:t></a:t>
            </a:r>
            <a:r>
              <a:rPr lang="en-US" sz="1600" i="1" baseline="-25000" smtClean="0">
                <a:cs typeface="Times New Roman" pitchFamily="18" charset="0"/>
                <a:sym typeface="Symbol" pitchFamily="18" charset="2"/>
              </a:rPr>
              <a:t> </a:t>
            </a:r>
            <a:r>
              <a:rPr lang="en-US" sz="1800" smtClean="0"/>
              <a:t>S</a:t>
            </a:r>
            <a:r>
              <a:rPr lang="en-US" sz="1800" smtClean="0">
                <a:cs typeface="Times New Roman" pitchFamily="18" charset="0"/>
              </a:rPr>
              <a:t>', then set </a:t>
            </a:r>
            <a:r>
              <a:rPr lang="en-US" sz="1800" i="1" smtClean="0">
                <a:cs typeface="Times New Roman" pitchFamily="18" charset="0"/>
                <a:sym typeface="Symbol" pitchFamily="18" charset="2"/>
              </a:rPr>
              <a:t>x</a:t>
            </a:r>
            <a:r>
              <a:rPr lang="en-US" sz="1800" i="1" baseline="-25000" smtClean="0">
                <a:cs typeface="Times New Roman" pitchFamily="18" charset="0"/>
                <a:sym typeface="Symbol" pitchFamily="18" charset="2"/>
              </a:rPr>
              <a:t>i</a:t>
            </a:r>
            <a:r>
              <a:rPr lang="en-US" sz="1800" smtClean="0">
                <a:cs typeface="Times New Roman" pitchFamily="18" charset="0"/>
                <a:sym typeface="Symbol" pitchFamily="18" charset="2"/>
              </a:rPr>
              <a:t>=1, otherwise, </a:t>
            </a:r>
            <a:r>
              <a:rPr lang="en-US" sz="1600" i="1" smtClean="0">
                <a:cs typeface="Times New Roman" pitchFamily="18" charset="0"/>
                <a:sym typeface="Symbol" pitchFamily="18" charset="2"/>
              </a:rPr>
              <a:t>v</a:t>
            </a:r>
            <a:r>
              <a:rPr lang="en-US" sz="1600" i="1" baseline="-25000" smtClean="0">
                <a:cs typeface="Times New Roman" pitchFamily="18" charset="0"/>
                <a:sym typeface="Symbol" pitchFamily="18" charset="2"/>
              </a:rPr>
              <a:t>i</a:t>
            </a:r>
            <a:r>
              <a:rPr lang="en-US" sz="1800" smtClean="0">
                <a:cs typeface="Times New Roman" pitchFamily="18" charset="0"/>
              </a:rPr>
              <a:t>'</a:t>
            </a:r>
            <a:r>
              <a:rPr lang="en-US" sz="1600" smtClean="0">
                <a:cs typeface="Times New Roman" pitchFamily="18" charset="0"/>
                <a:sym typeface="Symbol" pitchFamily="18" charset="2"/>
              </a:rPr>
              <a:t></a:t>
            </a:r>
            <a:r>
              <a:rPr lang="en-US" sz="1600" i="1" baseline="-25000" smtClean="0">
                <a:cs typeface="Times New Roman" pitchFamily="18" charset="0"/>
                <a:sym typeface="Symbol" pitchFamily="18" charset="2"/>
              </a:rPr>
              <a:t> </a:t>
            </a:r>
            <a:r>
              <a:rPr lang="en-US" sz="1800" smtClean="0"/>
              <a:t>S</a:t>
            </a:r>
            <a:r>
              <a:rPr lang="en-US" sz="1800" smtClean="0">
                <a:cs typeface="Times New Roman" pitchFamily="18" charset="0"/>
              </a:rPr>
              <a:t>', then set </a:t>
            </a:r>
            <a:r>
              <a:rPr lang="en-US" sz="1800" i="1" smtClean="0">
                <a:cs typeface="Times New Roman" pitchFamily="18" charset="0"/>
                <a:sym typeface="Symbol" pitchFamily="18" charset="2"/>
              </a:rPr>
              <a:t>x</a:t>
            </a:r>
            <a:r>
              <a:rPr lang="en-US" sz="1800" i="1" baseline="-25000" smtClean="0">
                <a:cs typeface="Times New Roman" pitchFamily="18" charset="0"/>
                <a:sym typeface="Symbol" pitchFamily="18" charset="2"/>
              </a:rPr>
              <a:t>i</a:t>
            </a:r>
            <a:r>
              <a:rPr lang="en-US" sz="1800" smtClean="0">
                <a:cs typeface="Times New Roman" pitchFamily="18" charset="0"/>
                <a:sym typeface="Symbol" pitchFamily="18" charset="2"/>
              </a:rPr>
              <a:t>=0.</a:t>
            </a:r>
            <a:r>
              <a:rPr lang="en-US" sz="1800" smtClean="0">
                <a:cs typeface="Times New Roman" pitchFamily="18" charset="0"/>
              </a:rPr>
              <a:t> It can be seen that this assignment makes each clause of </a:t>
            </a:r>
            <a:r>
              <a:rPr lang="en-US" sz="1800" smtClean="0">
                <a:cs typeface="Times New Roman" pitchFamily="18" charset="0"/>
                <a:sym typeface="Symbol" pitchFamily="18" charset="2"/>
              </a:rPr>
              <a:t></a:t>
            </a:r>
            <a:r>
              <a:rPr lang="en-US" sz="1800" smtClean="0">
                <a:cs typeface="Times New Roman" pitchFamily="18" charset="0"/>
              </a:rPr>
              <a:t> to evaluate to 1. so </a:t>
            </a:r>
            <a:r>
              <a:rPr lang="en-US" sz="1800" smtClean="0">
                <a:cs typeface="Times New Roman" pitchFamily="18" charset="0"/>
                <a:sym typeface="Symbol" pitchFamily="18" charset="2"/>
              </a:rPr>
              <a:t> is satisfiable.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2068879" y="2967335"/>
            <a:ext cx="4545027"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Arguments about P, NP, NPC</a:t>
            </a:r>
          </a:p>
        </p:txBody>
      </p:sp>
      <p:sp>
        <p:nvSpPr>
          <p:cNvPr id="6148" name="Rectangle 3"/>
          <p:cNvSpPr>
            <a:spLocks noGrp="1" noChangeArrowheads="1"/>
          </p:cNvSpPr>
          <p:nvPr>
            <p:ph type="body" idx="1"/>
          </p:nvPr>
        </p:nvSpPr>
        <p:spPr/>
        <p:txBody>
          <a:bodyPr/>
          <a:lstStyle/>
          <a:p>
            <a:pPr eaLnBrk="1" hangingPunct="1">
              <a:lnSpc>
                <a:spcPct val="90000"/>
              </a:lnSpc>
            </a:pPr>
            <a:r>
              <a:rPr lang="en-US" smtClean="0"/>
              <a:t>No poly algorithm found for any NPC problem (even so many NPC problems)</a:t>
            </a:r>
          </a:p>
          <a:p>
            <a:pPr eaLnBrk="1" hangingPunct="1">
              <a:lnSpc>
                <a:spcPct val="90000"/>
              </a:lnSpc>
            </a:pPr>
            <a:r>
              <a:rPr lang="en-US" smtClean="0"/>
              <a:t>No proof that a poly algorithm cannot exist for any of NPC problems, (even having tried so long so hard).</a:t>
            </a:r>
          </a:p>
          <a:p>
            <a:pPr eaLnBrk="1" hangingPunct="1">
              <a:lnSpc>
                <a:spcPct val="90000"/>
              </a:lnSpc>
            </a:pPr>
            <a:r>
              <a:rPr lang="en-US" smtClean="0"/>
              <a:t> Most theoretical computer scientists believe that NPC is intractable (i.e., hard, and P </a:t>
            </a:r>
            <a:r>
              <a:rPr lang="en-US" smtClean="0">
                <a:sym typeface="Symbol" pitchFamily="18" charset="2"/>
              </a:rPr>
              <a:t></a:t>
            </a:r>
            <a:r>
              <a:rPr lang="en-US" smtClean="0"/>
              <a:t> NP).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914400" y="685800"/>
            <a:ext cx="7088188" cy="457200"/>
          </a:xfrm>
          <a:prstGeom prst="rect">
            <a:avLst/>
          </a:prstGeom>
          <a:noFill/>
          <a:ln w="9525">
            <a:noFill/>
            <a:miter lim="800000"/>
            <a:headEnd/>
            <a:tailEnd/>
          </a:ln>
        </p:spPr>
        <p:txBody>
          <a:bodyPr wrap="none">
            <a:spAutoFit/>
          </a:bodyPr>
          <a:lstStyle/>
          <a:p>
            <a:r>
              <a:rPr lang="en-US"/>
              <a:t>View of Theoretical Computer Scientists on P, NP, NPC</a:t>
            </a:r>
          </a:p>
        </p:txBody>
      </p:sp>
      <p:sp>
        <p:nvSpPr>
          <p:cNvPr id="7172" name="Oval 3"/>
          <p:cNvSpPr>
            <a:spLocks noChangeArrowheads="1"/>
          </p:cNvSpPr>
          <p:nvPr/>
        </p:nvSpPr>
        <p:spPr bwMode="auto">
          <a:xfrm>
            <a:off x="1905000" y="2286000"/>
            <a:ext cx="4343400" cy="2133600"/>
          </a:xfrm>
          <a:prstGeom prst="ellipse">
            <a:avLst/>
          </a:prstGeom>
          <a:solidFill>
            <a:srgbClr val="DDDDDD"/>
          </a:solidFill>
          <a:ln w="9525">
            <a:solidFill>
              <a:schemeClr val="tx1"/>
            </a:solidFill>
            <a:round/>
            <a:headEnd/>
            <a:tailEnd/>
          </a:ln>
        </p:spPr>
        <p:txBody>
          <a:bodyPr wrap="none" anchor="ctr"/>
          <a:lstStyle/>
          <a:p>
            <a:pPr algn="ctr"/>
            <a:endParaRPr lang="en-US"/>
          </a:p>
        </p:txBody>
      </p:sp>
      <p:sp>
        <p:nvSpPr>
          <p:cNvPr id="7173" name="Oval 4"/>
          <p:cNvSpPr>
            <a:spLocks noChangeArrowheads="1"/>
          </p:cNvSpPr>
          <p:nvPr/>
        </p:nvSpPr>
        <p:spPr bwMode="auto">
          <a:xfrm>
            <a:off x="4114800" y="2819400"/>
            <a:ext cx="1066800" cy="609600"/>
          </a:xfrm>
          <a:prstGeom prst="ellipse">
            <a:avLst/>
          </a:prstGeom>
          <a:solidFill>
            <a:srgbClr val="B2B2B2"/>
          </a:solidFill>
          <a:ln w="9525">
            <a:solidFill>
              <a:schemeClr val="tx1"/>
            </a:solidFill>
            <a:round/>
            <a:headEnd/>
            <a:tailEnd/>
          </a:ln>
        </p:spPr>
        <p:txBody>
          <a:bodyPr wrap="none" anchor="ctr"/>
          <a:lstStyle/>
          <a:p>
            <a:pPr algn="ctr"/>
            <a:r>
              <a:rPr lang="en-US"/>
              <a:t>NPC</a:t>
            </a:r>
          </a:p>
        </p:txBody>
      </p:sp>
      <p:sp>
        <p:nvSpPr>
          <p:cNvPr id="7174" name="Oval 5"/>
          <p:cNvSpPr>
            <a:spLocks noChangeArrowheads="1"/>
          </p:cNvSpPr>
          <p:nvPr/>
        </p:nvSpPr>
        <p:spPr bwMode="auto">
          <a:xfrm>
            <a:off x="3048000" y="3657600"/>
            <a:ext cx="762000" cy="533400"/>
          </a:xfrm>
          <a:prstGeom prst="ellipse">
            <a:avLst/>
          </a:prstGeom>
          <a:solidFill>
            <a:srgbClr val="B2B2B2"/>
          </a:solidFill>
          <a:ln w="9525">
            <a:solidFill>
              <a:schemeClr val="tx1"/>
            </a:solidFill>
            <a:round/>
            <a:headEnd/>
            <a:tailEnd/>
          </a:ln>
        </p:spPr>
        <p:txBody>
          <a:bodyPr wrap="none" anchor="ctr"/>
          <a:lstStyle/>
          <a:p>
            <a:endParaRPr lang="en-US"/>
          </a:p>
        </p:txBody>
      </p:sp>
      <p:sp>
        <p:nvSpPr>
          <p:cNvPr id="7175" name="Text Box 6"/>
          <p:cNvSpPr txBox="1">
            <a:spLocks noChangeArrowheads="1"/>
          </p:cNvSpPr>
          <p:nvPr/>
        </p:nvSpPr>
        <p:spPr bwMode="auto">
          <a:xfrm>
            <a:off x="3276600" y="3657600"/>
            <a:ext cx="354013" cy="457200"/>
          </a:xfrm>
          <a:prstGeom prst="rect">
            <a:avLst/>
          </a:prstGeom>
          <a:noFill/>
          <a:ln w="9525">
            <a:noFill/>
            <a:miter lim="800000"/>
            <a:headEnd/>
            <a:tailEnd/>
          </a:ln>
        </p:spPr>
        <p:txBody>
          <a:bodyPr>
            <a:spAutoFit/>
          </a:bodyPr>
          <a:lstStyle/>
          <a:p>
            <a:r>
              <a:rPr lang="en-US"/>
              <a:t>P</a:t>
            </a:r>
          </a:p>
        </p:txBody>
      </p:sp>
      <p:sp>
        <p:nvSpPr>
          <p:cNvPr id="7176" name="Text Box 7"/>
          <p:cNvSpPr txBox="1">
            <a:spLocks noChangeArrowheads="1"/>
          </p:cNvSpPr>
          <p:nvPr/>
        </p:nvSpPr>
        <p:spPr bwMode="auto">
          <a:xfrm>
            <a:off x="2819400" y="2895600"/>
            <a:ext cx="574675" cy="457200"/>
          </a:xfrm>
          <a:prstGeom prst="rect">
            <a:avLst/>
          </a:prstGeom>
          <a:noFill/>
          <a:ln w="9525">
            <a:noFill/>
            <a:miter lim="800000"/>
            <a:headEnd/>
            <a:tailEnd/>
          </a:ln>
        </p:spPr>
        <p:txBody>
          <a:bodyPr wrap="none">
            <a:spAutoFit/>
          </a:bodyPr>
          <a:lstStyle/>
          <a:p>
            <a:r>
              <a:rPr lang="en-US"/>
              <a:t>NP</a:t>
            </a:r>
          </a:p>
        </p:txBody>
      </p:sp>
      <p:sp>
        <p:nvSpPr>
          <p:cNvPr id="7177" name="Text Box 8"/>
          <p:cNvSpPr txBox="1">
            <a:spLocks noChangeArrowheads="1"/>
          </p:cNvSpPr>
          <p:nvPr/>
        </p:nvSpPr>
        <p:spPr bwMode="auto">
          <a:xfrm>
            <a:off x="2057400" y="5105400"/>
            <a:ext cx="4497388" cy="457200"/>
          </a:xfrm>
          <a:prstGeom prst="rect">
            <a:avLst/>
          </a:prstGeom>
          <a:noFill/>
          <a:ln w="9525">
            <a:noFill/>
            <a:miter lim="800000"/>
            <a:headEnd/>
            <a:tailEnd/>
          </a:ln>
        </p:spPr>
        <p:txBody>
          <a:bodyPr wrap="none">
            <a:spAutoFit/>
          </a:bodyPr>
          <a:lstStyle/>
          <a:p>
            <a:r>
              <a:rPr lang="en-US"/>
              <a:t>P </a:t>
            </a:r>
            <a:r>
              <a:rPr lang="en-US">
                <a:sym typeface="Symbol" pitchFamily="18" charset="2"/>
              </a:rPr>
              <a:t> NP, NPC  NP, P  NPC =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Why discussion on NPC</a:t>
            </a:r>
          </a:p>
        </p:txBody>
      </p:sp>
      <p:sp>
        <p:nvSpPr>
          <p:cNvPr id="8196" name="Rectangle 3"/>
          <p:cNvSpPr>
            <a:spLocks noGrp="1" noChangeArrowheads="1"/>
          </p:cNvSpPr>
          <p:nvPr>
            <p:ph type="body" idx="1"/>
          </p:nvPr>
        </p:nvSpPr>
        <p:spPr/>
        <p:txBody>
          <a:bodyPr/>
          <a:lstStyle/>
          <a:p>
            <a:pPr eaLnBrk="1" hangingPunct="1"/>
            <a:r>
              <a:rPr lang="en-US" sz="2800" smtClean="0"/>
              <a:t>If a problem is proved to be NPC, a good evidence for its intractability (hardness).</a:t>
            </a:r>
          </a:p>
          <a:p>
            <a:pPr eaLnBrk="1" hangingPunct="1"/>
            <a:r>
              <a:rPr lang="en-US" sz="2800" smtClean="0"/>
              <a:t>Not waste time on trying to find efficient algorithm for it</a:t>
            </a:r>
          </a:p>
          <a:p>
            <a:pPr eaLnBrk="1" hangingPunct="1"/>
            <a:r>
              <a:rPr lang="en-US" sz="2800" smtClean="0"/>
              <a:t>Instead, focus on design approximate algorithm or a solution for a special case of the problem</a:t>
            </a:r>
          </a:p>
          <a:p>
            <a:pPr eaLnBrk="1" hangingPunct="1"/>
            <a:r>
              <a:rPr lang="en-US" sz="2800" smtClean="0"/>
              <a:t>Some problems looks very easy on the surface, but in fact, is hard (NPC).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600" smtClean="0"/>
              <a:t>Decision VS. Optimization Problems </a:t>
            </a:r>
          </a:p>
        </p:txBody>
      </p:sp>
      <p:sp>
        <p:nvSpPr>
          <p:cNvPr id="9220" name="Rectangle 3"/>
          <p:cNvSpPr>
            <a:spLocks noGrp="1" noChangeArrowheads="1"/>
          </p:cNvSpPr>
          <p:nvPr>
            <p:ph type="body" idx="1"/>
          </p:nvPr>
        </p:nvSpPr>
        <p:spPr/>
        <p:txBody>
          <a:bodyPr/>
          <a:lstStyle/>
          <a:p>
            <a:pPr eaLnBrk="1" hangingPunct="1">
              <a:lnSpc>
                <a:spcPct val="90000"/>
              </a:lnSpc>
            </a:pPr>
            <a:r>
              <a:rPr lang="en-US" sz="2800" smtClean="0"/>
              <a:t>Decision problem: solving the problem by giving an answer “YES” or “NO”</a:t>
            </a:r>
          </a:p>
          <a:p>
            <a:pPr eaLnBrk="1" hangingPunct="1">
              <a:lnSpc>
                <a:spcPct val="90000"/>
              </a:lnSpc>
            </a:pPr>
            <a:r>
              <a:rPr lang="en-US" sz="2800" smtClean="0"/>
              <a:t>Optimization problem: solving the problem by finding the optimal solution.</a:t>
            </a:r>
          </a:p>
          <a:p>
            <a:pPr eaLnBrk="1" hangingPunct="1">
              <a:lnSpc>
                <a:spcPct val="90000"/>
              </a:lnSpc>
            </a:pPr>
            <a:r>
              <a:rPr lang="en-US" sz="2800" smtClean="0"/>
              <a:t>Examples: </a:t>
            </a:r>
          </a:p>
          <a:p>
            <a:pPr lvl="1" eaLnBrk="1" hangingPunct="1">
              <a:lnSpc>
                <a:spcPct val="90000"/>
              </a:lnSpc>
            </a:pPr>
            <a:r>
              <a:rPr lang="en-US" sz="2400" smtClean="0"/>
              <a:t>SHORTEST-PATH (optimization)</a:t>
            </a:r>
          </a:p>
          <a:p>
            <a:pPr lvl="2" eaLnBrk="1" hangingPunct="1">
              <a:lnSpc>
                <a:spcPct val="90000"/>
              </a:lnSpc>
            </a:pPr>
            <a:r>
              <a:rPr lang="en-US" sz="2000" smtClean="0"/>
              <a:t>Given </a:t>
            </a:r>
            <a:r>
              <a:rPr lang="en-US" sz="2000" i="1" smtClean="0"/>
              <a:t>G</a:t>
            </a:r>
            <a:r>
              <a:rPr lang="en-US" sz="2000" smtClean="0"/>
              <a:t>, </a:t>
            </a:r>
            <a:r>
              <a:rPr lang="en-US" sz="2000" i="1" smtClean="0"/>
              <a:t>u</a:t>
            </a:r>
            <a:r>
              <a:rPr lang="en-US" sz="2000" smtClean="0"/>
              <a:t>,</a:t>
            </a:r>
            <a:r>
              <a:rPr lang="en-US" sz="2000" i="1" smtClean="0"/>
              <a:t>v</a:t>
            </a:r>
            <a:r>
              <a:rPr lang="en-US" sz="2000" smtClean="0"/>
              <a:t>, find a path from </a:t>
            </a:r>
            <a:r>
              <a:rPr lang="en-US" sz="2000" i="1" smtClean="0"/>
              <a:t>u</a:t>
            </a:r>
            <a:r>
              <a:rPr lang="en-US" sz="2000" smtClean="0"/>
              <a:t> to </a:t>
            </a:r>
            <a:r>
              <a:rPr lang="en-US" sz="2000" i="1" smtClean="0"/>
              <a:t>v</a:t>
            </a:r>
            <a:r>
              <a:rPr lang="en-US" sz="2000" smtClean="0"/>
              <a:t> with fewest edges.</a:t>
            </a:r>
          </a:p>
          <a:p>
            <a:pPr lvl="1" eaLnBrk="1" hangingPunct="1">
              <a:lnSpc>
                <a:spcPct val="90000"/>
              </a:lnSpc>
            </a:pPr>
            <a:r>
              <a:rPr lang="en-US" sz="2400" smtClean="0"/>
              <a:t>PATH (decision)</a:t>
            </a:r>
          </a:p>
          <a:p>
            <a:pPr lvl="2" eaLnBrk="1" hangingPunct="1">
              <a:lnSpc>
                <a:spcPct val="90000"/>
              </a:lnSpc>
            </a:pPr>
            <a:r>
              <a:rPr lang="en-US" sz="2000" smtClean="0"/>
              <a:t>Given </a:t>
            </a:r>
            <a:r>
              <a:rPr lang="en-US" sz="2000" i="1" smtClean="0"/>
              <a:t>G</a:t>
            </a:r>
            <a:r>
              <a:rPr lang="en-US" sz="2000" smtClean="0"/>
              <a:t>, </a:t>
            </a:r>
            <a:r>
              <a:rPr lang="en-US" sz="2000" i="1" smtClean="0"/>
              <a:t>u</a:t>
            </a:r>
            <a:r>
              <a:rPr lang="en-US" sz="2000" smtClean="0"/>
              <a:t>,</a:t>
            </a:r>
            <a:r>
              <a:rPr lang="en-US" sz="2000" i="1" smtClean="0"/>
              <a:t>v</a:t>
            </a:r>
            <a:r>
              <a:rPr lang="en-US" sz="2000" smtClean="0"/>
              <a:t>, and </a:t>
            </a:r>
            <a:r>
              <a:rPr lang="en-US" sz="2000" i="1" smtClean="0"/>
              <a:t>k</a:t>
            </a:r>
            <a:r>
              <a:rPr lang="en-US" sz="2000" smtClean="0"/>
              <a:t>, whether  exist a path from </a:t>
            </a:r>
            <a:r>
              <a:rPr lang="en-US" sz="2000" i="1" smtClean="0"/>
              <a:t>u</a:t>
            </a:r>
            <a:r>
              <a:rPr lang="en-US" sz="2000" smtClean="0"/>
              <a:t> to </a:t>
            </a:r>
            <a:r>
              <a:rPr lang="en-US" sz="2000" i="1" smtClean="0"/>
              <a:t>v</a:t>
            </a:r>
            <a:r>
              <a:rPr lang="en-US" sz="2000" smtClean="0"/>
              <a:t> consisting of at most </a:t>
            </a:r>
            <a:r>
              <a:rPr lang="en-US" sz="2000" i="1" smtClean="0"/>
              <a:t>k</a:t>
            </a:r>
            <a:r>
              <a:rPr lang="en-US" sz="2000" smtClean="0"/>
              <a:t> edges.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5239</Words>
  <Application>Microsoft Office PowerPoint</Application>
  <PresentationFormat>On-screen Show (4:3)</PresentationFormat>
  <Paragraphs>392</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CSE408 Complexity Classes </vt:lpstr>
      <vt:lpstr>NP-Completeness</vt:lpstr>
      <vt:lpstr>NP-Completeness (verifiable)</vt:lpstr>
      <vt:lpstr>NP-Completeness (why NPC?)</vt:lpstr>
      <vt:lpstr>Relation among P, NP, NPC</vt:lpstr>
      <vt:lpstr>Arguments about P, NP, NPC</vt:lpstr>
      <vt:lpstr>Slide 7</vt:lpstr>
      <vt:lpstr>Why discussion on NPC</vt:lpstr>
      <vt:lpstr>Decision VS. Optimization Problems </vt:lpstr>
      <vt:lpstr>Decision VS. Optimization Problems (Cont.)</vt:lpstr>
      <vt:lpstr>(Poly) reduction between decision problems</vt:lpstr>
      <vt:lpstr>Implication of (poly) reduction</vt:lpstr>
      <vt:lpstr>Discussion on Poly time problems</vt:lpstr>
      <vt:lpstr>Encoding impact on complexity </vt:lpstr>
      <vt:lpstr>Examples of encoding and complexity</vt:lpstr>
      <vt:lpstr>Class P Problems</vt:lpstr>
      <vt:lpstr>Poly Time Verification</vt:lpstr>
      <vt:lpstr>Poly Time Verification, encoding, and language</vt:lpstr>
      <vt:lpstr>Class NP problems</vt:lpstr>
      <vt:lpstr>Slide 20</vt:lpstr>
      <vt:lpstr>NP-completeness and Reducibility </vt:lpstr>
      <vt:lpstr>NP-completeness and Reducibility (cont.)</vt:lpstr>
      <vt:lpstr>First NP-complete problem—Circuit Satisfiability (problem definition)</vt:lpstr>
      <vt:lpstr>Circuit Satisfiability Problem: definition</vt:lpstr>
      <vt:lpstr>Slide 25</vt:lpstr>
      <vt:lpstr>Solving circuit-satisfiability problem</vt:lpstr>
      <vt:lpstr>Circuit-satisfiability problem is NP-complete</vt:lpstr>
      <vt:lpstr>Circuit-satisfiability problem is NP-complete (cont.)</vt:lpstr>
      <vt:lpstr>Circuit-satisfiability problem is NP-hard (cont.)</vt:lpstr>
      <vt:lpstr>Circuit-satisfiability problem is NP-hard (cont.)</vt:lpstr>
      <vt:lpstr>Slide 31</vt:lpstr>
      <vt:lpstr>Circuit-satisfiability problem is NP-hard (cont.)</vt:lpstr>
      <vt:lpstr>Circuit-satisfiability problem is NP-hard (cont.)</vt:lpstr>
      <vt:lpstr>Circuit-satisfiability problem is NP-hard (cont.)</vt:lpstr>
      <vt:lpstr>CIRCUIT-SAT is NP-complete</vt:lpstr>
      <vt:lpstr>NP-completeness proof basis</vt:lpstr>
      <vt:lpstr>NPC proof –Formula Satisfiability (SAT)</vt:lpstr>
      <vt:lpstr>SAT is NP-complete</vt:lpstr>
      <vt:lpstr>SAT is NP-complete (cont.)</vt:lpstr>
      <vt:lpstr>SAT is NP-complete (cont.)</vt:lpstr>
      <vt:lpstr>Slide 41</vt:lpstr>
      <vt:lpstr>NPC Proof –3-CNF Satisfiability</vt:lpstr>
      <vt:lpstr>3-CNF-SAT is NP-complete</vt:lpstr>
      <vt:lpstr>Slide 44</vt:lpstr>
      <vt:lpstr>Slide 45</vt:lpstr>
      <vt:lpstr>3-CNF is NP-complete</vt:lpstr>
      <vt:lpstr>Slide 47</vt:lpstr>
      <vt:lpstr>NPC proof -- CLIQUE</vt:lpstr>
      <vt:lpstr>CLIQUE is NP-complete</vt:lpstr>
      <vt:lpstr>CLIQUE is NP-complete</vt:lpstr>
      <vt:lpstr>Slide 51</vt:lpstr>
      <vt:lpstr>CLIQUE is NP-complete</vt:lpstr>
      <vt:lpstr>Traveling-salesman problem is NPC </vt:lpstr>
      <vt:lpstr>TSP is NP-complete</vt:lpstr>
      <vt:lpstr>Subset Sum is NPC</vt:lpstr>
      <vt:lpstr>SUBSET-SUM is NPC</vt:lpstr>
      <vt:lpstr>SUBSET-SUM is NPC</vt:lpstr>
      <vt:lpstr>SUBSET-SUM is NPC</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Design and analysis of algorithms</dc:title>
  <dc:creator>DELL</dc:creator>
  <cp:lastModifiedBy>DELL</cp:lastModifiedBy>
  <cp:revision>119</cp:revision>
  <dcterms:created xsi:type="dcterms:W3CDTF">2014-12-10T04:50:26Z</dcterms:created>
  <dcterms:modified xsi:type="dcterms:W3CDTF">2014-12-18T05:34:43Z</dcterms:modified>
</cp:coreProperties>
</file>