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9"/>
  </p:notesMasterIdLst>
  <p:sldIdLst>
    <p:sldId id="746" r:id="rId2"/>
    <p:sldId id="715" r:id="rId3"/>
    <p:sldId id="736" r:id="rId4"/>
    <p:sldId id="737" r:id="rId5"/>
    <p:sldId id="717" r:id="rId6"/>
    <p:sldId id="718" r:id="rId7"/>
    <p:sldId id="738" r:id="rId8"/>
    <p:sldId id="720" r:id="rId9"/>
    <p:sldId id="719" r:id="rId10"/>
    <p:sldId id="721" r:id="rId11"/>
    <p:sldId id="739" r:id="rId12"/>
    <p:sldId id="753" r:id="rId13"/>
    <p:sldId id="754" r:id="rId14"/>
    <p:sldId id="755" r:id="rId15"/>
    <p:sldId id="756" r:id="rId16"/>
    <p:sldId id="757" r:id="rId17"/>
    <p:sldId id="758" r:id="rId18"/>
    <p:sldId id="759" r:id="rId19"/>
    <p:sldId id="760" r:id="rId20"/>
    <p:sldId id="761" r:id="rId21"/>
    <p:sldId id="762" r:id="rId22"/>
    <p:sldId id="763" r:id="rId23"/>
    <p:sldId id="764" r:id="rId24"/>
    <p:sldId id="765" r:id="rId25"/>
    <p:sldId id="744" r:id="rId26"/>
    <p:sldId id="745" r:id="rId27"/>
    <p:sldId id="766" r:id="rId28"/>
  </p:sldIdLst>
  <p:sldSz cx="9144000" cy="6858000" type="screen4x3"/>
  <p:notesSz cx="7102475" cy="8991600"/>
  <p:defaultTextStyle>
    <a:defPPr>
      <a:defRPr lang="en-US"/>
    </a:defPPr>
    <a:lvl1pPr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CCFF"/>
    <a:srgbClr val="5F5F5F"/>
    <a:srgbClr val="FFFF00"/>
    <a:srgbClr val="003399"/>
    <a:srgbClr val="00CC00"/>
    <a:srgbClr val="66FF33"/>
    <a:srgbClr val="3366CC"/>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4" y="876"/>
      </p:cViewPr>
      <p:guideLst>
        <p:guide orient="horz" pos="2832"/>
        <p:guide pos="223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AB959DE-7314-4305-9719-12B98C25F46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DCD4-FCB1-4FBA-BBCE-0C837787664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B64866-9524-4D3D-8059-EFD85EEA3BC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2FCB9D5-FA14-4867-A43A-752069B76ED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C5ACB66-7139-4DEF-9D34-0BBDF0D06D5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2B8F20DA-5582-493D-8958-6D5B10AF7E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27B181-A6EA-4A31-9E0B-BAD4EEBB993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D1FB28-378C-43FD-B976-1FF739DC52F3}"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7CFE44-8D2E-490E-9362-4DD287F27F7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FC0E35C-4676-45A1-A175-21415A72F66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98BDD66-CA13-497C-8800-7BD0C83A5FB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65E5E2F-7983-45A2-9752-D7B17FC055E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F6F3B2-08A5-4C06-9DB8-FE75AC205A7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B7BF4E2-AAD2-42E5-8110-02681936A7E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5223171-48C7-4604-8D6D-24DC9233F1A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88" y="2205038"/>
            <a:ext cx="8856662" cy="1470025"/>
          </a:xfrm>
        </p:spPr>
        <p:txBody>
          <a:bodyPr rtlCol="0">
            <a:noAutofit/>
          </a:bodyPr>
          <a:lstStyle/>
          <a:p>
            <a:pPr eaLnBrk="1" fontAlgn="auto" hangingPunct="1">
              <a:spcAft>
                <a:spcPts val="0"/>
              </a:spcAft>
              <a:defRPr/>
            </a:pPr>
            <a:r>
              <a:rPr lang="en-US" sz="4800" dirty="0" smtClean="0">
                <a:solidFill>
                  <a:schemeClr val="tx2">
                    <a:lumMod val="50000"/>
                  </a:schemeClr>
                </a:solidFill>
                <a:latin typeface="Broadway" pitchFamily="82" charset="0"/>
              </a:rPr>
              <a:t>CSE408</a:t>
            </a:r>
            <a:r>
              <a:rPr lang="en-US" sz="4800" dirty="0" smtClean="0">
                <a:solidFill>
                  <a:schemeClr val="tx2">
                    <a:lumMod val="50000"/>
                  </a:schemeClr>
                </a:solidFill>
                <a:latin typeface="Broadway" pitchFamily="82" charset="0"/>
              </a:rPr>
              <a:t/>
            </a:r>
            <a:br>
              <a:rPr lang="en-US" sz="4800" dirty="0" smtClean="0">
                <a:solidFill>
                  <a:schemeClr val="tx2">
                    <a:lumMod val="50000"/>
                  </a:schemeClr>
                </a:solidFill>
                <a:latin typeface="Broadway" pitchFamily="82" charset="0"/>
              </a:rPr>
            </a:br>
            <a:r>
              <a:rPr lang="en-US" sz="4800" dirty="0" smtClean="0">
                <a:solidFill>
                  <a:schemeClr val="tx2">
                    <a:lumMod val="50000"/>
                  </a:schemeClr>
                </a:solidFill>
                <a:latin typeface="Broadway" pitchFamily="82" charset="0"/>
              </a:rPr>
              <a:t>String Matching Algorithm</a:t>
            </a:r>
            <a:endParaRPr lang="en-IN" sz="4800" dirty="0">
              <a:solidFill>
                <a:schemeClr val="tx2">
                  <a:lumMod val="50000"/>
                </a:schemeClr>
              </a:solidFill>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733800" y="4724400"/>
            <a:ext cx="2264081" cy="461665"/>
          </a:xfrm>
          <a:prstGeom prst="rect">
            <a:avLst/>
          </a:prstGeom>
          <a:noFill/>
        </p:spPr>
        <p:txBody>
          <a:bodyPr wrap="none">
            <a:spAutoFit/>
          </a:bodyPr>
          <a:lstStyle/>
          <a:p>
            <a:pPr fontAlgn="auto">
              <a:spcBef>
                <a:spcPts val="0"/>
              </a:spcBef>
              <a:spcAft>
                <a:spcPts val="0"/>
              </a:spcAft>
              <a:defRPr/>
            </a:pPr>
            <a:r>
              <a:rPr lang="en-US" sz="2400" dirty="0">
                <a:solidFill>
                  <a:schemeClr val="accent1">
                    <a:lumMod val="75000"/>
                  </a:schemeClr>
                </a:solidFill>
                <a:latin typeface="Arial Rounded MT Bold" pitchFamily="34" charset="0"/>
                <a:cs typeface="+mn-cs"/>
              </a:rPr>
              <a:t>Lecture </a:t>
            </a:r>
            <a:r>
              <a:rPr lang="en-US" sz="2400" dirty="0" smtClean="0">
                <a:solidFill>
                  <a:schemeClr val="accent1">
                    <a:lumMod val="75000"/>
                  </a:schemeClr>
                </a:solidFill>
                <a:latin typeface="Arial Rounded MT Bold" pitchFamily="34" charset="0"/>
                <a:cs typeface="+mn-cs"/>
              </a:rPr>
              <a:t>#</a:t>
            </a:r>
            <a:r>
              <a:rPr lang="en-US" sz="2400" dirty="0" smtClean="0">
                <a:solidFill>
                  <a:schemeClr val="accent1">
                    <a:lumMod val="75000"/>
                  </a:schemeClr>
                </a:solidFill>
                <a:latin typeface="Arial Rounded MT Bold" pitchFamily="34" charset="0"/>
              </a:rPr>
              <a:t> </a:t>
            </a:r>
            <a:r>
              <a:rPr lang="en-US" sz="2400" dirty="0" smtClean="0">
                <a:solidFill>
                  <a:schemeClr val="accent1">
                    <a:lumMod val="75000"/>
                  </a:schemeClr>
                </a:solidFill>
                <a:latin typeface="Arial Rounded MT Bold" pitchFamily="34" charset="0"/>
              </a:rPr>
              <a:t>5&amp;6</a:t>
            </a:r>
            <a:endParaRPr lang="en-IN" sz="2400" dirty="0">
              <a:solidFill>
                <a:schemeClr val="accent1">
                  <a:lumMod val="75000"/>
                </a:schemeClr>
              </a:solidFill>
              <a:latin typeface="Arial Rounded MT Bold"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14304" y="-225442"/>
            <a:ext cx="8229600" cy="1143000"/>
          </a:xfrm>
        </p:spPr>
        <p:txBody>
          <a:bodyPr/>
          <a:lstStyle/>
          <a:p>
            <a:pPr algn="l">
              <a:defRPr/>
            </a:pPr>
            <a:r>
              <a:rPr lang="en-US" dirty="0" smtClean="0"/>
              <a:t>Rabin-Karp Algorithm </a:t>
            </a:r>
            <a:r>
              <a:rPr lang="en-US" sz="3200" dirty="0" smtClean="0"/>
              <a:t>(continued)</a:t>
            </a:r>
          </a:p>
        </p:txBody>
      </p:sp>
      <p:sp>
        <p:nvSpPr>
          <p:cNvPr id="611335" name="Text Box 7"/>
          <p:cNvSpPr txBox="1">
            <a:spLocks noChangeArrowheads="1"/>
          </p:cNvSpPr>
          <p:nvPr/>
        </p:nvSpPr>
        <p:spPr bwMode="auto">
          <a:xfrm>
            <a:off x="261938" y="6491288"/>
            <a:ext cx="4568825" cy="376237"/>
          </a:xfrm>
          <a:prstGeom prst="rect">
            <a:avLst/>
          </a:prstGeom>
          <a:noFill/>
          <a:ln w="9525">
            <a:solidFill>
              <a:srgbClr val="66FF33"/>
            </a:solid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worst-case running time is in </a:t>
            </a:r>
            <a:r>
              <a:rPr lang="en-US">
                <a:solidFill>
                  <a:srgbClr val="66FF33"/>
                </a:solidFill>
                <a:effectLst>
                  <a:outerShdw blurRad="38100" dist="38100" dir="2700000" algn="tl">
                    <a:srgbClr val="C0C0C0"/>
                  </a:outerShdw>
                </a:effectLst>
                <a:latin typeface="Symbol" pitchFamily="18" charset="2"/>
              </a:rPr>
              <a:t>Q</a:t>
            </a:r>
            <a:r>
              <a:rPr lang="en-US">
                <a:solidFill>
                  <a:srgbClr val="66FF33"/>
                </a:solidFill>
                <a:effectLst>
                  <a:outerShdw blurRad="38100" dist="38100" dir="2700000" algn="tl">
                    <a:srgbClr val="C0C0C0"/>
                  </a:outerShdw>
                </a:effectLst>
              </a:rPr>
              <a:t>((n-m+1)m)</a:t>
            </a:r>
          </a:p>
        </p:txBody>
      </p:sp>
      <p:grpSp>
        <p:nvGrpSpPr>
          <p:cNvPr id="20485" name="Group 38"/>
          <p:cNvGrpSpPr>
            <a:grpSpLocks/>
          </p:cNvGrpSpPr>
          <p:nvPr/>
        </p:nvGrpSpPr>
        <p:grpSpPr bwMode="auto">
          <a:xfrm>
            <a:off x="157163" y="1458913"/>
            <a:ext cx="8986837" cy="4276725"/>
            <a:chOff x="95" y="1298"/>
            <a:chExt cx="5661" cy="2694"/>
          </a:xfrm>
        </p:grpSpPr>
        <p:pic>
          <p:nvPicPr>
            <p:cNvPr id="20487" name="Picture 23" descr="860ALG"/>
            <p:cNvPicPr>
              <a:picLocks noChangeAspect="1" noChangeArrowheads="1"/>
            </p:cNvPicPr>
            <p:nvPr/>
          </p:nvPicPr>
          <p:blipFill>
            <a:blip r:embed="rId2" cstate="print"/>
            <a:srcRect/>
            <a:stretch>
              <a:fillRect/>
            </a:stretch>
          </p:blipFill>
          <p:spPr bwMode="auto">
            <a:xfrm>
              <a:off x="1422" y="1298"/>
              <a:ext cx="4334" cy="2694"/>
            </a:xfrm>
            <a:prstGeom prst="rect">
              <a:avLst/>
            </a:prstGeom>
            <a:noFill/>
            <a:ln w="9525">
              <a:noFill/>
              <a:miter lim="800000"/>
              <a:headEnd/>
              <a:tailEnd/>
            </a:ln>
          </p:spPr>
        </p:pic>
        <p:sp>
          <p:nvSpPr>
            <p:cNvPr id="611352" name="Text Box 24"/>
            <p:cNvSpPr txBox="1">
              <a:spLocks noChangeArrowheads="1"/>
            </p:cNvSpPr>
            <p:nvPr/>
          </p:nvSpPr>
          <p:spPr bwMode="auto">
            <a:xfrm>
              <a:off x="372" y="1877"/>
              <a:ext cx="10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11353" name="Line 25"/>
            <p:cNvSpPr>
              <a:spLocks noChangeShapeType="1"/>
            </p:cNvSpPr>
            <p:nvPr/>
          </p:nvSpPr>
          <p:spPr bwMode="auto">
            <a:xfrm>
              <a:off x="1197" y="1978"/>
              <a:ext cx="378"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11354" name="Text Box 26"/>
            <p:cNvSpPr txBox="1">
              <a:spLocks noChangeArrowheads="1"/>
            </p:cNvSpPr>
            <p:nvPr/>
          </p:nvSpPr>
          <p:spPr bwMode="auto">
            <a:xfrm>
              <a:off x="858" y="2596"/>
              <a:ext cx="4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11355" name="AutoShape 27"/>
            <p:cNvSpPr>
              <a:spLocks/>
            </p:cNvSpPr>
            <p:nvPr/>
          </p:nvSpPr>
          <p:spPr bwMode="auto">
            <a:xfrm>
              <a:off x="1228" y="2488"/>
              <a:ext cx="269" cy="412"/>
            </a:xfrm>
            <a:prstGeom prst="leftBrace">
              <a:avLst>
                <a:gd name="adj1" fmla="val 12763"/>
                <a:gd name="adj2" fmla="val 53981"/>
              </a:avLst>
            </a:prstGeom>
            <a:noFill/>
            <a:ln w="28575">
              <a:solidFill>
                <a:srgbClr val="66FF33"/>
              </a:solidFill>
              <a:round/>
              <a:headEnd/>
              <a:tailEnd/>
            </a:ln>
            <a:effectLst/>
          </p:spPr>
          <p:txBody>
            <a:bodyPr wrap="none" anchor="ctr"/>
            <a:lstStyle/>
            <a:p>
              <a:pPr>
                <a:defRPr/>
              </a:pPr>
              <a:endParaRPr lang="en-US"/>
            </a:p>
          </p:txBody>
        </p:sp>
        <p:sp>
          <p:nvSpPr>
            <p:cNvPr id="611356" name="AutoShape 28"/>
            <p:cNvSpPr>
              <a:spLocks/>
            </p:cNvSpPr>
            <p:nvPr/>
          </p:nvSpPr>
          <p:spPr bwMode="auto">
            <a:xfrm>
              <a:off x="1225" y="3152"/>
              <a:ext cx="247" cy="667"/>
            </a:xfrm>
            <a:prstGeom prst="leftBrace">
              <a:avLst>
                <a:gd name="adj1" fmla="val 22503"/>
                <a:gd name="adj2" fmla="val 53981"/>
              </a:avLst>
            </a:prstGeom>
            <a:noFill/>
            <a:ln w="28575">
              <a:solidFill>
                <a:srgbClr val="66FF33"/>
              </a:solidFill>
              <a:round/>
              <a:headEnd/>
              <a:tailEnd/>
            </a:ln>
            <a:effectLst/>
          </p:spPr>
          <p:txBody>
            <a:bodyPr wrap="none" anchor="ctr"/>
            <a:lstStyle/>
            <a:p>
              <a:pPr>
                <a:defRPr/>
              </a:pPr>
              <a:endParaRPr lang="en-US"/>
            </a:p>
          </p:txBody>
        </p:sp>
        <p:sp>
          <p:nvSpPr>
            <p:cNvPr id="611357" name="Text Box 29"/>
            <p:cNvSpPr txBox="1">
              <a:spLocks noChangeArrowheads="1"/>
            </p:cNvSpPr>
            <p:nvPr/>
          </p:nvSpPr>
          <p:spPr bwMode="auto">
            <a:xfrm>
              <a:off x="932" y="3291"/>
              <a:ext cx="4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11358" name="AutoShape 30"/>
            <p:cNvSpPr>
              <a:spLocks/>
            </p:cNvSpPr>
            <p:nvPr/>
          </p:nvSpPr>
          <p:spPr bwMode="auto">
            <a:xfrm>
              <a:off x="820" y="3003"/>
              <a:ext cx="291" cy="867"/>
            </a:xfrm>
            <a:prstGeom prst="leftBrace">
              <a:avLst>
                <a:gd name="adj1" fmla="val 24828"/>
                <a:gd name="adj2" fmla="val 53981"/>
              </a:avLst>
            </a:prstGeom>
            <a:noFill/>
            <a:ln w="28575">
              <a:solidFill>
                <a:srgbClr val="66FF33"/>
              </a:solidFill>
              <a:round/>
              <a:headEnd/>
              <a:tailEnd/>
            </a:ln>
            <a:effectLst/>
          </p:spPr>
          <p:txBody>
            <a:bodyPr wrap="none" anchor="ctr"/>
            <a:lstStyle/>
            <a:p>
              <a:pPr>
                <a:defRPr/>
              </a:pPr>
              <a:endParaRPr lang="en-US"/>
            </a:p>
          </p:txBody>
        </p:sp>
        <p:sp>
          <p:nvSpPr>
            <p:cNvPr id="611359" name="Text Box 31"/>
            <p:cNvSpPr txBox="1">
              <a:spLocks noChangeArrowheads="1"/>
            </p:cNvSpPr>
            <p:nvPr/>
          </p:nvSpPr>
          <p:spPr bwMode="auto">
            <a:xfrm>
              <a:off x="95" y="3185"/>
              <a:ext cx="10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((n-m+1)m)</a:t>
              </a:r>
            </a:p>
          </p:txBody>
        </p:sp>
        <p:sp>
          <p:nvSpPr>
            <p:cNvPr id="611360" name="Text Box 32"/>
            <p:cNvSpPr txBox="1">
              <a:spLocks noChangeArrowheads="1"/>
            </p:cNvSpPr>
            <p:nvPr/>
          </p:nvSpPr>
          <p:spPr bwMode="auto">
            <a:xfrm>
              <a:off x="2999" y="1896"/>
              <a:ext cx="2207"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high-order digit position for m-digit window</a:t>
              </a:r>
              <a:endParaRPr lang="en-US">
                <a:effectLst>
                  <a:outerShdw blurRad="38100" dist="38100" dir="2700000" algn="tl">
                    <a:srgbClr val="000000"/>
                  </a:outerShdw>
                </a:effectLst>
              </a:endParaRPr>
            </a:p>
          </p:txBody>
        </p:sp>
        <p:sp>
          <p:nvSpPr>
            <p:cNvPr id="611361" name="Text Box 33"/>
            <p:cNvSpPr txBox="1">
              <a:spLocks noChangeArrowheads="1"/>
            </p:cNvSpPr>
            <p:nvPr/>
          </p:nvSpPr>
          <p:spPr bwMode="auto">
            <a:xfrm>
              <a:off x="3184" y="2890"/>
              <a:ext cx="2572" cy="351"/>
            </a:xfrm>
            <a:prstGeom prst="rect">
              <a:avLst/>
            </a:prstGeom>
            <a:solidFill>
              <a:schemeClr val="tx1"/>
            </a:solidFill>
            <a:ln w="9525">
              <a:noFill/>
              <a:miter lim="800000"/>
              <a:headEnd/>
              <a:tailEnd/>
            </a:ln>
            <a:effectLst/>
          </p:spPr>
          <p:txBody>
            <a:bodyPr>
              <a:spAutoFit/>
            </a:bodyPr>
            <a:lstStyle/>
            <a:p>
              <a:pPr>
                <a:lnSpc>
                  <a:spcPts val="1700"/>
                </a:lnSpc>
                <a:spcBef>
                  <a:spcPct val="16000"/>
                </a:spcBef>
                <a:defRPr/>
              </a:pPr>
              <a:r>
                <a:rPr lang="en-US" sz="1400" i="1">
                  <a:solidFill>
                    <a:srgbClr val="003399"/>
                  </a:solidFill>
                  <a:effectLst/>
                </a:rPr>
                <a:t>Matching loop invariant: when line 10 executed</a:t>
              </a:r>
            </a:p>
            <a:p>
              <a:pPr>
                <a:lnSpc>
                  <a:spcPts val="1700"/>
                </a:lnSpc>
                <a:spcBef>
                  <a:spcPct val="16000"/>
                </a:spcBef>
                <a:defRPr/>
              </a:pPr>
              <a:r>
                <a:rPr lang="en-US" sz="1400" i="1">
                  <a:solidFill>
                    <a:srgbClr val="003399"/>
                  </a:solidFill>
                  <a:effectLst/>
                </a:rPr>
                <a:t>t</a:t>
              </a:r>
              <a:r>
                <a:rPr lang="en-US" sz="1400" i="1" baseline="-25000">
                  <a:solidFill>
                    <a:srgbClr val="003399"/>
                  </a:solidFill>
                  <a:effectLst/>
                </a:rPr>
                <a:t>s</a:t>
              </a:r>
              <a:r>
                <a:rPr lang="en-US" sz="1400" i="1">
                  <a:solidFill>
                    <a:srgbClr val="003399"/>
                  </a:solidFill>
                  <a:effectLst/>
                </a:rPr>
                <a:t>=T[s+1..s+m]  mod q</a:t>
              </a:r>
              <a:endParaRPr lang="en-US">
                <a:effectLst>
                  <a:outerShdw blurRad="38100" dist="38100" dir="2700000" algn="tl">
                    <a:srgbClr val="000000"/>
                  </a:outerShdw>
                </a:effectLst>
              </a:endParaRPr>
            </a:p>
          </p:txBody>
        </p:sp>
        <p:sp>
          <p:nvSpPr>
            <p:cNvPr id="611362" name="Text Box 34"/>
            <p:cNvSpPr txBox="1">
              <a:spLocks noChangeArrowheads="1"/>
            </p:cNvSpPr>
            <p:nvPr/>
          </p:nvSpPr>
          <p:spPr bwMode="auto">
            <a:xfrm>
              <a:off x="4622" y="3199"/>
              <a:ext cx="1090"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rule out spurious hit</a:t>
              </a:r>
              <a:endParaRPr lang="en-US">
                <a:effectLst>
                  <a:outerShdw blurRad="38100" dist="38100" dir="2700000" algn="tl">
                    <a:srgbClr val="000000"/>
                  </a:outerShdw>
                </a:effectLst>
              </a:endParaRPr>
            </a:p>
          </p:txBody>
        </p:sp>
        <p:sp>
          <p:nvSpPr>
            <p:cNvPr id="611363" name="Text Box 35"/>
            <p:cNvSpPr txBox="1">
              <a:spLocks noChangeArrowheads="1"/>
            </p:cNvSpPr>
            <p:nvPr/>
          </p:nvSpPr>
          <p:spPr bwMode="auto">
            <a:xfrm>
              <a:off x="196" y="3403"/>
              <a:ext cx="552" cy="46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Try all possible shifts</a:t>
              </a:r>
              <a:endParaRPr lang="en-US">
                <a:effectLst>
                  <a:outerShdw blurRad="38100" dist="38100" dir="2700000" algn="tl">
                    <a:srgbClr val="000000"/>
                  </a:outerShdw>
                </a:effectLst>
              </a:endParaRPr>
            </a:p>
          </p:txBody>
        </p:sp>
        <p:sp>
          <p:nvSpPr>
            <p:cNvPr id="611364" name="Text Box 36"/>
            <p:cNvSpPr txBox="1">
              <a:spLocks noChangeArrowheads="1"/>
            </p:cNvSpPr>
            <p:nvPr/>
          </p:nvSpPr>
          <p:spPr bwMode="auto">
            <a:xfrm>
              <a:off x="3694" y="1337"/>
              <a:ext cx="1283"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d is radix   q is modulus</a:t>
              </a:r>
              <a:endParaRPr lang="en-US">
                <a:effectLst>
                  <a:outerShdw blurRad="38100" dist="38100" dir="2700000" algn="tl">
                    <a:srgbClr val="000000"/>
                  </a:outerShdw>
                </a:effectLst>
              </a:endParaRPr>
            </a:p>
          </p:txBody>
        </p:sp>
        <p:sp>
          <p:nvSpPr>
            <p:cNvPr id="611365" name="Text Box 37"/>
            <p:cNvSpPr txBox="1">
              <a:spLocks noChangeArrowheads="1"/>
            </p:cNvSpPr>
            <p:nvPr/>
          </p:nvSpPr>
          <p:spPr bwMode="auto">
            <a:xfrm>
              <a:off x="3023" y="2355"/>
              <a:ext cx="830"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Preprocessing</a:t>
              </a:r>
              <a:endParaRPr lang="en-US">
                <a:effectLst>
                  <a:outerShdw blurRad="38100" dist="38100" dir="2700000" algn="tl">
                    <a:srgbClr val="000000"/>
                  </a:outerShdw>
                </a:effectLst>
              </a:endParaRPr>
            </a:p>
          </p:txBody>
        </p:sp>
      </p:grpSp>
      <p:sp>
        <p:nvSpPr>
          <p:cNvPr id="20486" name="WordArt 39"/>
          <p:cNvSpPr>
            <a:spLocks noChangeArrowheads="1" noChangeShapeType="1" noTextEdit="1"/>
          </p:cNvSpPr>
          <p:nvPr/>
        </p:nvSpPr>
        <p:spPr bwMode="auto">
          <a:xfrm>
            <a:off x="465138" y="5875338"/>
            <a:ext cx="5473700" cy="4699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What input generates worst case?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6" y="-182578"/>
            <a:ext cx="8229600" cy="1143000"/>
          </a:xfrm>
        </p:spPr>
        <p:txBody>
          <a:bodyPr/>
          <a:lstStyle/>
          <a:p>
            <a:pPr algn="l">
              <a:defRPr/>
            </a:pPr>
            <a:r>
              <a:rPr lang="en-US" dirty="0" smtClean="0"/>
              <a:t>Rabin-Karp Algorithm </a:t>
            </a:r>
            <a:r>
              <a:rPr lang="en-US" sz="3200" dirty="0" smtClean="0"/>
              <a:t>(continued)</a:t>
            </a:r>
          </a:p>
        </p:txBody>
      </p:sp>
      <p:sp>
        <p:nvSpPr>
          <p:cNvPr id="629765" name="Text Box 5"/>
          <p:cNvSpPr txBox="1">
            <a:spLocks noChangeArrowheads="1"/>
          </p:cNvSpPr>
          <p:nvPr/>
        </p:nvSpPr>
        <p:spPr bwMode="auto">
          <a:xfrm>
            <a:off x="3767138" y="6192838"/>
            <a:ext cx="4251325" cy="376237"/>
          </a:xfrm>
          <a:prstGeom prst="rect">
            <a:avLst/>
          </a:prstGeom>
          <a:noFill/>
          <a:ln w="9525">
            <a:solidFill>
              <a:srgbClr val="66FF33"/>
            </a:solid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average-case running time is in </a:t>
            </a:r>
            <a:r>
              <a:rPr lang="en-US">
                <a:solidFill>
                  <a:srgbClr val="66FF33"/>
                </a:solidFill>
                <a:effectLst>
                  <a:outerShdw blurRad="38100" dist="38100" dir="2700000" algn="tl">
                    <a:srgbClr val="C0C0C0"/>
                  </a:outerShdw>
                </a:effectLst>
                <a:latin typeface="Symbol" pitchFamily="18" charset="2"/>
              </a:rPr>
              <a:t>O</a:t>
            </a:r>
            <a:r>
              <a:rPr lang="en-US">
                <a:solidFill>
                  <a:srgbClr val="66FF33"/>
                </a:solidFill>
                <a:effectLst>
                  <a:outerShdw blurRad="38100" dist="38100" dir="2700000" algn="tl">
                    <a:srgbClr val="C0C0C0"/>
                  </a:outerShdw>
                </a:effectLst>
              </a:rPr>
              <a:t>(n+m)</a:t>
            </a:r>
          </a:p>
        </p:txBody>
      </p:sp>
      <p:sp>
        <p:nvSpPr>
          <p:cNvPr id="629798" name="Text Box 38"/>
          <p:cNvSpPr txBox="1">
            <a:spLocks noChangeArrowheads="1"/>
          </p:cNvSpPr>
          <p:nvPr/>
        </p:nvSpPr>
        <p:spPr bwMode="auto">
          <a:xfrm>
            <a:off x="2520950" y="4943475"/>
            <a:ext cx="504190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Assume reducing mod q is like random mapping from </a:t>
            </a:r>
            <a:r>
              <a:rPr lang="en-US" sz="1400" i="1">
                <a:solidFill>
                  <a:srgbClr val="003399"/>
                </a:solidFill>
                <a:effectLst/>
                <a:latin typeface="Symbol" pitchFamily="18" charset="2"/>
              </a:rPr>
              <a:t>S</a:t>
            </a:r>
            <a:r>
              <a:rPr lang="en-US" sz="1400" i="1">
                <a:solidFill>
                  <a:srgbClr val="003399"/>
                </a:solidFill>
                <a:effectLst/>
              </a:rPr>
              <a:t>* to Z</a:t>
            </a:r>
            <a:r>
              <a:rPr lang="en-US" sz="1400" i="1" baseline="-25000">
                <a:solidFill>
                  <a:srgbClr val="003399"/>
                </a:solidFill>
                <a:effectLst/>
              </a:rPr>
              <a:t>q</a:t>
            </a:r>
            <a:endParaRPr lang="en-US">
              <a:effectLst>
                <a:outerShdw blurRad="38100" dist="38100" dir="2700000" algn="tl">
                  <a:srgbClr val="000000"/>
                </a:outerShdw>
              </a:effectLst>
            </a:endParaRPr>
          </a:p>
        </p:txBody>
      </p:sp>
      <p:sp>
        <p:nvSpPr>
          <p:cNvPr id="629799" name="Text Box 39"/>
          <p:cNvSpPr txBox="1">
            <a:spLocks noChangeArrowheads="1"/>
          </p:cNvSpPr>
          <p:nvPr/>
        </p:nvSpPr>
        <p:spPr bwMode="auto">
          <a:xfrm>
            <a:off x="469900" y="5392738"/>
            <a:ext cx="3470275"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Estimate (chance that t</a:t>
            </a:r>
            <a:r>
              <a:rPr lang="en-US" sz="1400" i="1" baseline="-25000">
                <a:solidFill>
                  <a:srgbClr val="003399"/>
                </a:solidFill>
                <a:effectLst/>
              </a:rPr>
              <a:t>s</a:t>
            </a:r>
            <a:r>
              <a:rPr lang="en-US" sz="1400" i="1">
                <a:solidFill>
                  <a:srgbClr val="003399"/>
                </a:solidFill>
                <a:effectLst/>
              </a:rPr>
              <a:t>= p mod q) = 1/q</a:t>
            </a:r>
            <a:endParaRPr lang="en-US">
              <a:effectLst>
                <a:outerShdw blurRad="38100" dist="38100" dir="2700000" algn="tl">
                  <a:srgbClr val="000000"/>
                </a:outerShdw>
              </a:effectLst>
            </a:endParaRPr>
          </a:p>
        </p:txBody>
      </p:sp>
      <p:sp>
        <p:nvSpPr>
          <p:cNvPr id="629800" name="Text Box 40"/>
          <p:cNvSpPr txBox="1">
            <a:spLocks noChangeArrowheads="1"/>
          </p:cNvSpPr>
          <p:nvPr/>
        </p:nvSpPr>
        <p:spPr bwMode="auto">
          <a:xfrm>
            <a:off x="4845050" y="5367338"/>
            <a:ext cx="227965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 spurious hits is in O(n/q)</a:t>
            </a:r>
            <a:endParaRPr lang="en-US">
              <a:effectLst>
                <a:outerShdw blurRad="38100" dist="38100" dir="2700000" algn="tl">
                  <a:srgbClr val="000000"/>
                </a:outerShdw>
              </a:effectLst>
            </a:endParaRPr>
          </a:p>
        </p:txBody>
      </p:sp>
      <p:sp>
        <p:nvSpPr>
          <p:cNvPr id="21512" name="WordArt 43"/>
          <p:cNvSpPr>
            <a:spLocks noChangeArrowheads="1" noChangeShapeType="1" noTextEdit="1"/>
          </p:cNvSpPr>
          <p:nvPr/>
        </p:nvSpPr>
        <p:spPr bwMode="auto">
          <a:xfrm>
            <a:off x="52388" y="4922838"/>
            <a:ext cx="2209800" cy="346075"/>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Average Case</a:t>
            </a:r>
          </a:p>
        </p:txBody>
      </p:sp>
      <p:pic>
        <p:nvPicPr>
          <p:cNvPr id="21513" name="Picture 21" descr="860ALG"/>
          <p:cNvPicPr>
            <a:picLocks noChangeAspect="1" noChangeArrowheads="1"/>
          </p:cNvPicPr>
          <p:nvPr/>
        </p:nvPicPr>
        <p:blipFill>
          <a:blip r:embed="rId2" cstate="print"/>
          <a:srcRect/>
          <a:stretch>
            <a:fillRect/>
          </a:stretch>
        </p:blipFill>
        <p:spPr bwMode="auto">
          <a:xfrm>
            <a:off x="2916238" y="1111250"/>
            <a:ext cx="5673725" cy="3589338"/>
          </a:xfrm>
          <a:prstGeom prst="rect">
            <a:avLst/>
          </a:prstGeom>
          <a:noFill/>
          <a:ln w="9525">
            <a:noFill/>
            <a:miter lim="800000"/>
            <a:headEnd/>
            <a:tailEnd/>
          </a:ln>
        </p:spPr>
      </p:pic>
      <p:sp>
        <p:nvSpPr>
          <p:cNvPr id="629782" name="Text Box 22"/>
          <p:cNvSpPr txBox="1">
            <a:spLocks noChangeArrowheads="1"/>
          </p:cNvSpPr>
          <p:nvPr/>
        </p:nvSpPr>
        <p:spPr bwMode="auto">
          <a:xfrm>
            <a:off x="1365250" y="1828800"/>
            <a:ext cx="1323975"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29783" name="Line 23"/>
          <p:cNvSpPr>
            <a:spLocks noChangeShapeType="1"/>
          </p:cNvSpPr>
          <p:nvPr/>
        </p:nvSpPr>
        <p:spPr bwMode="auto">
          <a:xfrm>
            <a:off x="2622550" y="2017713"/>
            <a:ext cx="493713"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29784" name="Text Box 24"/>
          <p:cNvSpPr txBox="1">
            <a:spLocks noChangeArrowheads="1"/>
          </p:cNvSpPr>
          <p:nvPr/>
        </p:nvSpPr>
        <p:spPr bwMode="auto">
          <a:xfrm>
            <a:off x="2036763" y="2840038"/>
            <a:ext cx="679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29785" name="AutoShape 25"/>
          <p:cNvSpPr>
            <a:spLocks/>
          </p:cNvSpPr>
          <p:nvPr/>
        </p:nvSpPr>
        <p:spPr bwMode="auto">
          <a:xfrm>
            <a:off x="2662238" y="2697163"/>
            <a:ext cx="352425" cy="549275"/>
          </a:xfrm>
          <a:prstGeom prst="leftBrace">
            <a:avLst>
              <a:gd name="adj1" fmla="val 12988"/>
              <a:gd name="adj2" fmla="val 53981"/>
            </a:avLst>
          </a:prstGeom>
          <a:noFill/>
          <a:ln w="28575">
            <a:solidFill>
              <a:srgbClr val="66FF33"/>
            </a:solidFill>
            <a:round/>
            <a:headEnd/>
            <a:tailEnd/>
          </a:ln>
          <a:effectLst/>
        </p:spPr>
        <p:txBody>
          <a:bodyPr wrap="none" anchor="ctr"/>
          <a:lstStyle/>
          <a:p>
            <a:pPr>
              <a:defRPr/>
            </a:pPr>
            <a:endParaRPr lang="en-US"/>
          </a:p>
        </p:txBody>
      </p:sp>
      <p:sp>
        <p:nvSpPr>
          <p:cNvPr id="629786" name="AutoShape 26"/>
          <p:cNvSpPr>
            <a:spLocks/>
          </p:cNvSpPr>
          <p:nvPr/>
        </p:nvSpPr>
        <p:spPr bwMode="auto">
          <a:xfrm>
            <a:off x="2659063" y="3581400"/>
            <a:ext cx="322262" cy="889000"/>
          </a:xfrm>
          <a:prstGeom prst="leftBrace">
            <a:avLst>
              <a:gd name="adj1" fmla="val 22989"/>
              <a:gd name="adj2" fmla="val 53981"/>
            </a:avLst>
          </a:prstGeom>
          <a:noFill/>
          <a:ln w="28575">
            <a:solidFill>
              <a:srgbClr val="66FF33"/>
            </a:solidFill>
            <a:round/>
            <a:headEnd/>
            <a:tailEnd/>
          </a:ln>
          <a:effectLst/>
        </p:spPr>
        <p:txBody>
          <a:bodyPr wrap="none" anchor="ctr"/>
          <a:lstStyle/>
          <a:p>
            <a:pPr>
              <a:defRPr/>
            </a:pPr>
            <a:endParaRPr lang="en-US"/>
          </a:p>
        </p:txBody>
      </p:sp>
      <p:sp>
        <p:nvSpPr>
          <p:cNvPr id="629787" name="Text Box 27"/>
          <p:cNvSpPr txBox="1">
            <a:spLocks noChangeArrowheads="1"/>
          </p:cNvSpPr>
          <p:nvPr/>
        </p:nvSpPr>
        <p:spPr bwMode="auto">
          <a:xfrm>
            <a:off x="2239963" y="3714750"/>
            <a:ext cx="679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29788" name="AutoShape 28"/>
          <p:cNvSpPr>
            <a:spLocks/>
          </p:cNvSpPr>
          <p:nvPr/>
        </p:nvSpPr>
        <p:spPr bwMode="auto">
          <a:xfrm>
            <a:off x="2093913" y="3365500"/>
            <a:ext cx="381000" cy="1155700"/>
          </a:xfrm>
          <a:prstGeom prst="leftBrace">
            <a:avLst>
              <a:gd name="adj1" fmla="val 25278"/>
              <a:gd name="adj2" fmla="val 53981"/>
            </a:avLst>
          </a:prstGeom>
          <a:noFill/>
          <a:ln w="28575">
            <a:solidFill>
              <a:srgbClr val="66FF33"/>
            </a:solidFill>
            <a:round/>
            <a:headEnd/>
            <a:tailEnd/>
          </a:ln>
          <a:effectLst/>
        </p:spPr>
        <p:txBody>
          <a:bodyPr wrap="none" anchor="ctr"/>
          <a:lstStyle/>
          <a:p>
            <a:pPr>
              <a:defRPr/>
            </a:pPr>
            <a:endParaRPr lang="en-US"/>
          </a:p>
        </p:txBody>
      </p:sp>
      <p:sp>
        <p:nvSpPr>
          <p:cNvPr id="629789" name="Text Box 29"/>
          <p:cNvSpPr txBox="1">
            <a:spLocks noChangeArrowheads="1"/>
          </p:cNvSpPr>
          <p:nvPr/>
        </p:nvSpPr>
        <p:spPr bwMode="auto">
          <a:xfrm>
            <a:off x="930275" y="3589338"/>
            <a:ext cx="1624013"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((n-m+1)m)</a:t>
            </a:r>
          </a:p>
        </p:txBody>
      </p:sp>
      <p:sp>
        <p:nvSpPr>
          <p:cNvPr id="629790" name="Text Box 30"/>
          <p:cNvSpPr txBox="1">
            <a:spLocks noChangeArrowheads="1"/>
          </p:cNvSpPr>
          <p:nvPr/>
        </p:nvSpPr>
        <p:spPr bwMode="auto">
          <a:xfrm>
            <a:off x="4981575" y="1908175"/>
            <a:ext cx="3503613"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high-order digit position for m-digit window</a:t>
            </a:r>
            <a:endParaRPr lang="en-US">
              <a:effectLst>
                <a:outerShdw blurRad="38100" dist="38100" dir="2700000" algn="tl">
                  <a:srgbClr val="000000"/>
                </a:outerShdw>
              </a:effectLst>
            </a:endParaRPr>
          </a:p>
        </p:txBody>
      </p:sp>
      <p:sp>
        <p:nvSpPr>
          <p:cNvPr id="629791" name="Text Box 31"/>
          <p:cNvSpPr txBox="1">
            <a:spLocks noChangeArrowheads="1"/>
          </p:cNvSpPr>
          <p:nvPr/>
        </p:nvSpPr>
        <p:spPr bwMode="auto">
          <a:xfrm>
            <a:off x="5222875" y="3232150"/>
            <a:ext cx="3367088" cy="469900"/>
          </a:xfrm>
          <a:prstGeom prst="rect">
            <a:avLst/>
          </a:prstGeom>
          <a:solidFill>
            <a:schemeClr val="tx1"/>
          </a:solidFill>
          <a:ln w="9525">
            <a:noFill/>
            <a:miter lim="800000"/>
            <a:headEnd/>
            <a:tailEnd/>
          </a:ln>
          <a:effectLst/>
        </p:spPr>
        <p:txBody>
          <a:bodyPr>
            <a:spAutoFit/>
          </a:bodyPr>
          <a:lstStyle/>
          <a:p>
            <a:pPr>
              <a:lnSpc>
                <a:spcPts val="1400"/>
              </a:lnSpc>
              <a:spcBef>
                <a:spcPct val="12000"/>
              </a:spcBef>
              <a:defRPr/>
            </a:pPr>
            <a:r>
              <a:rPr lang="en-US" sz="1200" i="1">
                <a:solidFill>
                  <a:srgbClr val="003399"/>
                </a:solidFill>
                <a:effectLst/>
              </a:rPr>
              <a:t>Matching loop invariant: when line 10 executed</a:t>
            </a:r>
          </a:p>
          <a:p>
            <a:pPr>
              <a:lnSpc>
                <a:spcPts val="1400"/>
              </a:lnSpc>
              <a:spcBef>
                <a:spcPct val="12000"/>
              </a:spcBef>
              <a:defRPr/>
            </a:pPr>
            <a:r>
              <a:rPr lang="en-US" sz="1200" i="1">
                <a:solidFill>
                  <a:srgbClr val="003399"/>
                </a:solidFill>
                <a:effectLst/>
              </a:rPr>
              <a:t>t</a:t>
            </a:r>
            <a:r>
              <a:rPr lang="en-US" sz="1200" i="1" baseline="-25000">
                <a:solidFill>
                  <a:srgbClr val="003399"/>
                </a:solidFill>
                <a:effectLst/>
              </a:rPr>
              <a:t>s</a:t>
            </a:r>
            <a:r>
              <a:rPr lang="en-US" sz="1200" i="1">
                <a:solidFill>
                  <a:srgbClr val="003399"/>
                </a:solidFill>
                <a:effectLst/>
              </a:rPr>
              <a:t>=T[s+1..s+m]  mod q</a:t>
            </a:r>
            <a:endParaRPr lang="en-US" sz="1200">
              <a:effectLst>
                <a:outerShdw blurRad="38100" dist="38100" dir="2700000" algn="tl">
                  <a:srgbClr val="000000"/>
                </a:outerShdw>
              </a:effectLst>
            </a:endParaRPr>
          </a:p>
        </p:txBody>
      </p:sp>
      <p:sp>
        <p:nvSpPr>
          <p:cNvPr id="629792" name="Text Box 32"/>
          <p:cNvSpPr txBox="1">
            <a:spLocks noChangeArrowheads="1"/>
          </p:cNvSpPr>
          <p:nvPr/>
        </p:nvSpPr>
        <p:spPr bwMode="auto">
          <a:xfrm>
            <a:off x="7051675" y="3608388"/>
            <a:ext cx="1730375"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rule out spurious hit</a:t>
            </a:r>
            <a:endParaRPr lang="en-US">
              <a:effectLst>
                <a:outerShdw blurRad="38100" dist="38100" dir="2700000" algn="tl">
                  <a:srgbClr val="000000"/>
                </a:outerShdw>
              </a:effectLst>
            </a:endParaRPr>
          </a:p>
        </p:txBody>
      </p:sp>
      <p:sp>
        <p:nvSpPr>
          <p:cNvPr id="629793" name="Text Box 33"/>
          <p:cNvSpPr txBox="1">
            <a:spLocks noChangeArrowheads="1"/>
          </p:cNvSpPr>
          <p:nvPr/>
        </p:nvSpPr>
        <p:spPr bwMode="auto">
          <a:xfrm>
            <a:off x="1119188" y="3935413"/>
            <a:ext cx="917575"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Try all possible shifts</a:t>
            </a:r>
            <a:endParaRPr lang="en-US">
              <a:effectLst>
                <a:outerShdw blurRad="38100" dist="38100" dir="2700000" algn="tl">
                  <a:srgbClr val="000000"/>
                </a:outerShdw>
              </a:effectLst>
            </a:endParaRPr>
          </a:p>
        </p:txBody>
      </p:sp>
      <p:sp>
        <p:nvSpPr>
          <p:cNvPr id="629794" name="Text Box 34"/>
          <p:cNvSpPr txBox="1">
            <a:spLocks noChangeArrowheads="1"/>
          </p:cNvSpPr>
          <p:nvPr/>
        </p:nvSpPr>
        <p:spPr bwMode="auto">
          <a:xfrm>
            <a:off x="5891213" y="1163638"/>
            <a:ext cx="2036762"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d is radix   q is modulus</a:t>
            </a:r>
            <a:endParaRPr lang="en-US">
              <a:effectLst>
                <a:outerShdw blurRad="38100" dist="38100" dir="2700000" algn="tl">
                  <a:srgbClr val="000000"/>
                </a:outerShdw>
              </a:effectLst>
            </a:endParaRPr>
          </a:p>
        </p:txBody>
      </p:sp>
      <p:sp>
        <p:nvSpPr>
          <p:cNvPr id="629795" name="Text Box 35"/>
          <p:cNvSpPr txBox="1">
            <a:spLocks noChangeArrowheads="1"/>
          </p:cNvSpPr>
          <p:nvPr/>
        </p:nvSpPr>
        <p:spPr bwMode="auto">
          <a:xfrm>
            <a:off x="4765675" y="2519363"/>
            <a:ext cx="1317625"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Preprocessing</a:t>
            </a:r>
            <a:endParaRPr lang="en-US">
              <a:effectLst>
                <a:outerShdw blurRad="38100" dist="38100" dir="2700000" algn="tl">
                  <a:srgbClr val="000000"/>
                </a:outerShdw>
              </a:effectLst>
            </a:endParaRPr>
          </a:p>
        </p:txBody>
      </p:sp>
      <p:sp>
        <p:nvSpPr>
          <p:cNvPr id="21528" name="WordArt 44"/>
          <p:cNvSpPr>
            <a:spLocks noChangeArrowheads="1" noChangeShapeType="1" noTextEdit="1"/>
          </p:cNvSpPr>
          <p:nvPr/>
        </p:nvSpPr>
        <p:spPr bwMode="auto">
          <a:xfrm>
            <a:off x="261938" y="2360613"/>
            <a:ext cx="1011237" cy="1016000"/>
          </a:xfrm>
          <a:prstGeom prst="rect">
            <a:avLst/>
          </a:prstGeom>
        </p:spPr>
        <p:txBody>
          <a:bodyPr wrap="none" fromWordArt="1">
            <a:prstTxWarp prst="textPlain">
              <a:avLst>
                <a:gd name="adj" fmla="val 49139"/>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Worst</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Case</a:t>
            </a:r>
          </a:p>
        </p:txBody>
      </p:sp>
      <p:sp>
        <p:nvSpPr>
          <p:cNvPr id="629806" name="Line 46"/>
          <p:cNvSpPr>
            <a:spLocks noChangeShapeType="1"/>
          </p:cNvSpPr>
          <p:nvPr/>
        </p:nvSpPr>
        <p:spPr bwMode="auto">
          <a:xfrm>
            <a:off x="0" y="4814888"/>
            <a:ext cx="9144000" cy="0"/>
          </a:xfrm>
          <a:prstGeom prst="line">
            <a:avLst/>
          </a:prstGeom>
          <a:noFill/>
          <a:ln w="9525">
            <a:solidFill>
              <a:schemeClr val="tx1"/>
            </a:solidFill>
            <a:round/>
            <a:headEnd/>
            <a:tailEnd/>
          </a:ln>
          <a:effectLst/>
        </p:spPr>
        <p:txBody>
          <a:bodyPr wrap="none" anchor="ctr"/>
          <a:lstStyle/>
          <a:p>
            <a:pPr>
              <a:defRPr/>
            </a:pPr>
            <a:endParaRPr lang="en-US"/>
          </a:p>
        </p:txBody>
      </p:sp>
      <p:sp>
        <p:nvSpPr>
          <p:cNvPr id="629808" name="AutoShape 48"/>
          <p:cNvSpPr>
            <a:spLocks noChangeArrowheads="1"/>
          </p:cNvSpPr>
          <p:nvPr/>
        </p:nvSpPr>
        <p:spPr bwMode="auto">
          <a:xfrm>
            <a:off x="4108450" y="5395913"/>
            <a:ext cx="58261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629809" name="Text Box 49"/>
          <p:cNvSpPr txBox="1">
            <a:spLocks noChangeArrowheads="1"/>
          </p:cNvSpPr>
          <p:nvPr/>
        </p:nvSpPr>
        <p:spPr bwMode="auto">
          <a:xfrm>
            <a:off x="517525" y="5768975"/>
            <a:ext cx="397510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Expected matching time = O(n) + O(m(v + n/q))</a:t>
            </a:r>
            <a:endParaRPr lang="en-US">
              <a:effectLst>
                <a:outerShdw blurRad="38100" dist="38100" dir="2700000" algn="tl">
                  <a:srgbClr val="000000"/>
                </a:outerShdw>
              </a:effectLst>
            </a:endParaRPr>
          </a:p>
        </p:txBody>
      </p:sp>
      <p:sp>
        <p:nvSpPr>
          <p:cNvPr id="629810" name="Text Box 50"/>
          <p:cNvSpPr txBox="1">
            <a:spLocks noChangeArrowheads="1"/>
          </p:cNvSpPr>
          <p:nvPr/>
        </p:nvSpPr>
        <p:spPr bwMode="auto">
          <a:xfrm>
            <a:off x="4721225" y="5786438"/>
            <a:ext cx="1393825" cy="274637"/>
          </a:xfrm>
          <a:prstGeom prst="rect">
            <a:avLst/>
          </a:prstGeom>
          <a:solidFill>
            <a:schemeClr val="tx1"/>
          </a:solidFill>
          <a:ln w="9525">
            <a:noFill/>
            <a:miter lim="800000"/>
            <a:headEnd/>
            <a:tailEnd/>
          </a:ln>
          <a:effectLst/>
        </p:spPr>
        <p:txBody>
          <a:bodyPr>
            <a:spAutoFit/>
          </a:bodyPr>
          <a:lstStyle/>
          <a:p>
            <a:pPr>
              <a:defRPr/>
            </a:pPr>
            <a:r>
              <a:rPr lang="en-US" sz="1200" i="1">
                <a:solidFill>
                  <a:srgbClr val="003399"/>
                </a:solidFill>
                <a:effectLst/>
              </a:rPr>
              <a:t>(v = # valid shifts)</a:t>
            </a:r>
            <a:endParaRPr lang="en-US">
              <a:effectLst>
                <a:outerShdw blurRad="38100" dist="38100" dir="2700000" algn="tl">
                  <a:srgbClr val="000000"/>
                </a:outerShdw>
              </a:effectLst>
            </a:endParaRPr>
          </a:p>
        </p:txBody>
      </p:sp>
      <p:sp>
        <p:nvSpPr>
          <p:cNvPr id="629811" name="Text Box 51"/>
          <p:cNvSpPr txBox="1">
            <a:spLocks noChangeArrowheads="1"/>
          </p:cNvSpPr>
          <p:nvPr/>
        </p:nvSpPr>
        <p:spPr bwMode="auto">
          <a:xfrm>
            <a:off x="644525" y="6253163"/>
            <a:ext cx="220345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If v is in O(1) and q &gt;= m</a:t>
            </a:r>
            <a:endParaRPr lang="en-US">
              <a:effectLst>
                <a:outerShdw blurRad="38100" dist="38100" dir="2700000" algn="tl">
                  <a:srgbClr val="000000"/>
                </a:outerShdw>
              </a:effectLst>
            </a:endParaRPr>
          </a:p>
        </p:txBody>
      </p:sp>
      <p:sp>
        <p:nvSpPr>
          <p:cNvPr id="629812" name="AutoShape 52"/>
          <p:cNvSpPr>
            <a:spLocks noChangeArrowheads="1"/>
          </p:cNvSpPr>
          <p:nvPr/>
        </p:nvSpPr>
        <p:spPr bwMode="auto">
          <a:xfrm>
            <a:off x="2994025" y="6319838"/>
            <a:ext cx="58261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4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6"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sz="2800" u="sng"/>
              <a:t>The prefix function, </a:t>
            </a:r>
            <a:r>
              <a:rPr lang="el-GR" sz="2800" u="sng">
                <a:cs typeface="Arial" charset="0"/>
              </a:rPr>
              <a:t>Π</a:t>
            </a:r>
            <a:endParaRPr lang="en-US" sz="2800" u="sng">
              <a:cs typeface="Arial" charset="0"/>
            </a:endParaRPr>
          </a:p>
          <a:p>
            <a:pPr>
              <a:lnSpc>
                <a:spcPct val="80000"/>
              </a:lnSpc>
              <a:buFont typeface="Wingdings" pitchFamily="2" charset="2"/>
              <a:buNone/>
            </a:pPr>
            <a:r>
              <a:rPr lang="en-US" sz="2800">
                <a:cs typeface="Arial" charset="0"/>
              </a:rPr>
              <a:t>The prefix function,</a:t>
            </a:r>
            <a:r>
              <a:rPr lang="el-GR" sz="2800">
                <a:cs typeface="Arial" charset="0"/>
              </a:rPr>
              <a:t>Π</a:t>
            </a:r>
            <a:r>
              <a:rPr lang="en-US" sz="2800">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sz="2800" u="sng">
                <a:cs typeface="Arial" charset="0"/>
              </a:rPr>
              <a:t>The KMP Matcher</a:t>
            </a:r>
          </a:p>
          <a:p>
            <a:pPr>
              <a:lnSpc>
                <a:spcPct val="80000"/>
              </a:lnSpc>
              <a:buFont typeface="Wingdings" pitchFamily="2" charset="2"/>
              <a:buNone/>
            </a:pPr>
            <a:r>
              <a:rPr lang="en-US" sz="2800">
                <a:cs typeface="Arial" charset="0"/>
              </a:rPr>
              <a:t>With string ‘S’, pattern ‘p’ and prefix function ‘</a:t>
            </a:r>
            <a:r>
              <a:rPr lang="el-GR" sz="2800">
                <a:cs typeface="Arial" charset="0"/>
              </a:rPr>
              <a:t>Π</a:t>
            </a:r>
            <a:r>
              <a:rPr lang="en-US" sz="2800">
                <a:cs typeface="Arial" charset="0"/>
              </a:rPr>
              <a:t>’ as inputs, finds the occurrence of ‘p’ in ‘S’ and returns the number of shifts of ‘p’ after which occurrence is found. </a:t>
            </a:r>
          </a:p>
          <a:p>
            <a:pPr>
              <a:lnSpc>
                <a:spcPct val="80000"/>
              </a:lnSpc>
            </a:pPr>
            <a:endParaRPr lang="el-GR" sz="2800">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4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lstStyle/>
          <a:p>
            <a:pPr marL="609600" indent="-609600">
              <a:lnSpc>
                <a:spcPct val="80000"/>
              </a:lnSpc>
              <a:buFont typeface="Wingdings" pitchFamily="2" charset="2"/>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Font typeface="Wingdings" pitchFamily="2" charset="2"/>
              <a:buNone/>
            </a:pPr>
            <a:endParaRPr lang="en-US" sz="2000" dirty="0">
              <a:cs typeface="Arial" charset="0"/>
            </a:endParaRPr>
          </a:p>
          <a:p>
            <a:pPr marL="609600" indent="-609600">
              <a:lnSpc>
                <a:spcPct val="80000"/>
              </a:lnSpc>
              <a:buFont typeface="Wingdings" pitchFamily="2" charset="2"/>
              <a:buNone/>
            </a:pPr>
            <a:r>
              <a:rPr lang="en-US" sz="2000" u="sng" dirty="0">
                <a:cs typeface="Arial" charset="0"/>
              </a:rPr>
              <a:t>Compute-Prefix-Function (p)</a:t>
            </a:r>
          </a:p>
          <a:p>
            <a:pPr marL="609600" indent="-609600">
              <a:lnSpc>
                <a:spcPct val="80000"/>
              </a:lnSpc>
              <a:buFont typeface="Wingdings" pitchFamily="2" charset="2"/>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Font typeface="Wingdings" pitchFamily="2" charset="2"/>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Font typeface="Wingdings" pitchFamily="2" charset="2"/>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Font typeface="Wingdings" pitchFamily="2" charset="2"/>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Font typeface="Wingdings" pitchFamily="2" charset="2"/>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Font typeface="Wingdings" pitchFamily="2" charset="2"/>
              <a:buNone/>
            </a:pPr>
            <a:r>
              <a:rPr lang="en-US" sz="2000" dirty="0">
                <a:cs typeface="Arial"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4272" y="185736"/>
            <a:ext cx="7391400" cy="1219200"/>
          </a:xfrm>
        </p:spPr>
        <p:txBody>
          <a:bodyPr>
            <a:normAutofit fontScale="85000" lnSpcReduction="20000"/>
          </a:bodyPr>
          <a:lstStyle/>
          <a:p>
            <a:pPr>
              <a:buFont typeface="Wingdings" pitchFamily="2" charset="2"/>
              <a:buNone/>
            </a:pPr>
            <a:r>
              <a:rPr lang="en-US" sz="2800" dirty="0"/>
              <a:t>Example: compute </a:t>
            </a:r>
            <a:r>
              <a:rPr lang="el-GR" sz="2800" dirty="0">
                <a:cs typeface="Arial" charset="0"/>
              </a:rPr>
              <a:t>Π</a:t>
            </a:r>
            <a:r>
              <a:rPr lang="en-US" sz="2800" dirty="0">
                <a:cs typeface="Arial" charset="0"/>
              </a:rPr>
              <a:t> for the pattern ‘p’ below: </a:t>
            </a:r>
          </a:p>
          <a:p>
            <a:pPr>
              <a:buFont typeface="Wingdings" pitchFamily="2" charset="2"/>
              <a:buNone/>
            </a:pPr>
            <a:r>
              <a:rPr lang="en-US" sz="2800" dirty="0">
                <a:cs typeface="Arial" charset="0"/>
              </a:rPr>
              <a:t>        </a:t>
            </a:r>
            <a:endParaRPr lang="en-US" sz="2800" dirty="0" smtClean="0">
              <a:cs typeface="Arial" charset="0"/>
            </a:endParaRPr>
          </a:p>
          <a:p>
            <a:pPr>
              <a:buFont typeface="Wingdings" pitchFamily="2" charset="2"/>
              <a:buNone/>
            </a:pPr>
            <a:r>
              <a:rPr lang="en-US" sz="2800" dirty="0">
                <a:cs typeface="Arial" charset="0"/>
              </a:rPr>
              <a:t>	</a:t>
            </a:r>
            <a:r>
              <a:rPr lang="en-US" sz="2800" dirty="0" smtClean="0">
                <a:cs typeface="Arial" charset="0"/>
              </a:rPr>
              <a:t>	       </a:t>
            </a:r>
            <a:r>
              <a:rPr lang="en-US" dirty="0" smtClean="0">
                <a:cs typeface="Arial" charset="0"/>
              </a:rPr>
              <a:t>P</a:t>
            </a:r>
            <a:endParaRPr lang="en-US" dirty="0">
              <a:cs typeface="Arial" charset="0"/>
            </a:endParaRPr>
          </a:p>
        </p:txBody>
      </p:sp>
      <p:graphicFrame>
        <p:nvGraphicFramePr>
          <p:cNvPr id="124955" name="Group 27"/>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gridCol w="576263"/>
                <a:gridCol w="576262"/>
                <a:gridCol w="577850"/>
                <a:gridCol w="576263"/>
                <a:gridCol w="576262"/>
                <a:gridCol w="5778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73" name="Text Box 45"/>
          <p:cNvSpPr txBox="1">
            <a:spLocks noChangeArrowheads="1"/>
          </p:cNvSpPr>
          <p:nvPr/>
        </p:nvSpPr>
        <p:spPr bwMode="auto">
          <a:xfrm>
            <a:off x="228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4419600" y="2514600"/>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55" name="Group 527"/>
          <p:cNvGraphicFramePr>
            <a:graphicFrameLocks noGrp="1"/>
          </p:cNvGraphicFramePr>
          <p:nvPr/>
        </p:nvGraphicFramePr>
        <p:xfrm>
          <a:off x="4419600" y="40100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12" name="Group 484"/>
          <p:cNvGraphicFramePr>
            <a:graphicFrameLocks noGrp="1"/>
          </p:cNvGraphicFramePr>
          <p:nvPr/>
        </p:nvGraphicFramePr>
        <p:xfrm>
          <a:off x="4419600" y="54578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457200" y="1028720"/>
            <a:ext cx="4038600" cy="5668963"/>
          </a:xfrm>
        </p:spPr>
        <p:txBody>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4648200" y="1028720"/>
          <a:ext cx="4038600" cy="1219200"/>
        </p:xfrm>
        <a:graphic>
          <a:graphicData uri="http://schemas.openxmlformats.org/drawingml/2006/table">
            <a:tbl>
              <a:tblPr/>
              <a:tblGrid>
                <a:gridCol w="504825"/>
                <a:gridCol w="504825"/>
                <a:gridCol w="504825"/>
                <a:gridCol w="504825"/>
                <a:gridCol w="504825"/>
                <a:gridCol w="504825"/>
                <a:gridCol w="504825"/>
                <a:gridCol w="504825"/>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8244" name="Rectangle 4"/>
          <p:cNvSpPr>
            <a:spLocks noChangeArrowheads="1"/>
          </p:cNvSpPr>
          <p:nvPr/>
        </p:nvSpPr>
        <p:spPr bwMode="auto">
          <a:xfrm>
            <a:off x="6400800" y="1257320"/>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4648200" y="2528908"/>
          <a:ext cx="4038600" cy="1243014"/>
        </p:xfrm>
        <a:graphic>
          <a:graphicData uri="http://schemas.openxmlformats.org/drawingml/2006/table">
            <a:tbl>
              <a:tblPr/>
              <a:tblGrid>
                <a:gridCol w="504825"/>
                <a:gridCol w="504825"/>
                <a:gridCol w="504825"/>
                <a:gridCol w="504825"/>
                <a:gridCol w="504825"/>
                <a:gridCol w="504825"/>
                <a:gridCol w="504825"/>
                <a:gridCol w="504825"/>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25" name="Group 85"/>
          <p:cNvGraphicFramePr>
            <a:graphicFrameLocks noGrp="1"/>
          </p:cNvGraphicFramePr>
          <p:nvPr/>
        </p:nvGraphicFramePr>
        <p:xfrm>
          <a:off x="4648200" y="400052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63" name="Group 123"/>
          <p:cNvGraphicFramePr>
            <a:graphicFrameLocks noGrp="1"/>
          </p:cNvGraphicFramePr>
          <p:nvPr/>
        </p:nvGraphicFramePr>
        <p:xfrm>
          <a:off x="4648200" y="567692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lstStyle/>
          <a:p>
            <a:pPr marL="457200" indent="-457200">
              <a:lnSpc>
                <a:spcPct val="80000"/>
              </a:lnSpc>
              <a:buFont typeface="Wingdings" pitchFamily="2" charset="2"/>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Font typeface="Wingdings" pitchFamily="2" charset="2"/>
              <a:buNone/>
            </a:pPr>
            <a:r>
              <a:rPr lang="en-US" sz="1400">
                <a:cs typeface="Arial" charset="0"/>
              </a:rPr>
              <a:t>Following pseudocode computes the matching component of KMP algorithm:</a:t>
            </a:r>
          </a:p>
          <a:p>
            <a:pPr marL="457200" indent="-457200">
              <a:lnSpc>
                <a:spcPct val="80000"/>
              </a:lnSpc>
              <a:buFont typeface="Wingdings" pitchFamily="2" charset="2"/>
              <a:buNone/>
            </a:pPr>
            <a:r>
              <a:rPr lang="en-US" sz="1400" u="sng">
                <a:cs typeface="Arial" charset="0"/>
              </a:rPr>
              <a:t>KMP-Matcher(S,p)</a:t>
            </a:r>
          </a:p>
          <a:p>
            <a:pPr marL="457200" indent="-457200">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marL="457200" indent="-457200">
              <a:lnSpc>
                <a:spcPct val="80000"/>
              </a:lnSpc>
              <a:buFont typeface="Wingdings" pitchFamily="2" charset="2"/>
              <a:buNone/>
            </a:pPr>
            <a:r>
              <a:rPr lang="en-US" sz="1400">
                <a:cs typeface="Arial" charset="0"/>
                <a:sym typeface="Wingdings" pitchFamily="2" charset="2"/>
              </a:rPr>
              <a:t>2 m  length[p]</a:t>
            </a:r>
          </a:p>
          <a:p>
            <a:pPr marL="457200" indent="-457200">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Font typeface="Wingdings" pitchFamily="2" charset="2"/>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FontTx/>
              <a:buNone/>
            </a:pPr>
            <a:endParaRPr lang="en-US" sz="1400">
              <a:cs typeface="Arial" charset="0"/>
            </a:endParaRPr>
          </a:p>
          <a:p>
            <a:pPr marL="457200" indent="-457200">
              <a:lnSpc>
                <a:spcPct val="80000"/>
              </a:lnSpc>
              <a:buFontTx/>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Font typeface="Wingdings" pitchFamily="2" charset="2"/>
              <a:buNone/>
            </a:pPr>
            <a:endParaRPr lang="en-US" sz="1400">
              <a:cs typeface="Arial" charset="0"/>
            </a:endParaRPr>
          </a:p>
          <a:p>
            <a:pPr marL="457200" indent="-457200">
              <a:lnSpc>
                <a:spcPct val="80000"/>
              </a:lnSpc>
              <a:buFont typeface="Wingdings" pitchFamily="2" charset="2"/>
              <a:buNone/>
            </a:pPr>
            <a:endParaRPr lang="en-US" sz="1400">
              <a:cs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571504" y="962048"/>
            <a:ext cx="8229600" cy="5821363"/>
          </a:xfrm>
        </p:spPr>
        <p:txBody>
          <a:bodyPr/>
          <a:lstStyle/>
          <a:p>
            <a:pPr>
              <a:buFont typeface="Wingdings" pitchFamily="2" charset="2"/>
              <a:buNone/>
            </a:pPr>
            <a:r>
              <a:rPr lang="en-US" sz="2800" u="sng" dirty="0"/>
              <a:t>Illustration:</a:t>
            </a:r>
            <a:r>
              <a:rPr lang="en-US" sz="2800" dirty="0"/>
              <a:t> given a String ‘S’ and pattern ‘p’ as follows: </a:t>
            </a:r>
          </a:p>
          <a:p>
            <a:pPr>
              <a:buFont typeface="Wingdings" pitchFamily="2" charset="2"/>
              <a:buNone/>
            </a:pPr>
            <a:endParaRPr lang="en-US" sz="2800" dirty="0"/>
          </a:p>
          <a:p>
            <a:pPr>
              <a:buFont typeface="Wingdings" pitchFamily="2" charset="2"/>
              <a:buNone/>
            </a:pPr>
            <a:r>
              <a:rPr lang="en-US" sz="2800" dirty="0"/>
              <a:t>          S                 </a:t>
            </a:r>
          </a:p>
        </p:txBody>
      </p:sp>
      <p:graphicFrame>
        <p:nvGraphicFramePr>
          <p:cNvPr id="142374" name="Group 38"/>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gridCol w="360362"/>
                <a:gridCol w="361950"/>
                <a:gridCol w="360363"/>
                <a:gridCol w="360362"/>
                <a:gridCol w="360363"/>
                <a:gridCol w="360362"/>
                <a:gridCol w="361950"/>
                <a:gridCol w="360363"/>
                <a:gridCol w="360362"/>
                <a:gridCol w="360363"/>
                <a:gridCol w="360362"/>
                <a:gridCol w="361950"/>
                <a:gridCol w="360363"/>
                <a:gridCol w="360362"/>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377" name="Text Box 41"/>
          <p:cNvSpPr txBox="1">
            <a:spLocks noChangeArrowheads="1"/>
          </p:cNvSpPr>
          <p:nvPr/>
        </p:nvSpPr>
        <p:spPr bwMode="auto">
          <a:xfrm>
            <a:off x="1447800" y="2667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2514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gridCol w="412750"/>
                <a:gridCol w="414337"/>
                <a:gridCol w="412750"/>
                <a:gridCol w="414338"/>
                <a:gridCol w="412750"/>
                <a:gridCol w="41433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01" name="Text Box 65"/>
          <p:cNvSpPr txBox="1">
            <a:spLocks noChangeArrowheads="1"/>
          </p:cNvSpPr>
          <p:nvPr/>
        </p:nvSpPr>
        <p:spPr bwMode="auto">
          <a:xfrm>
            <a:off x="685800" y="3243264"/>
            <a:ext cx="7410450" cy="132343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smtClean="0"/>
              <a:t>For </a:t>
            </a:r>
            <a:r>
              <a:rPr lang="en-US" sz="1600" i="1" dirty="0"/>
              <a:t>‘p’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1828800" y="4876800"/>
          <a:ext cx="4343400" cy="1524000"/>
        </p:xfrm>
        <a:graphic>
          <a:graphicData uri="http://schemas.openxmlformats.org/drawingml/2006/table">
            <a:tbl>
              <a:tblPr/>
              <a:tblGrid>
                <a:gridCol w="542925"/>
                <a:gridCol w="542925"/>
                <a:gridCol w="542925"/>
                <a:gridCol w="542925"/>
                <a:gridCol w="542925"/>
                <a:gridCol w="542925"/>
                <a:gridCol w="542925"/>
                <a:gridCol w="542925"/>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752" name="Group 344"/>
          <p:cNvGraphicFramePr>
            <a:graphicFrameLocks noGrp="1"/>
          </p:cNvGraphicFramePr>
          <p:nvPr>
            <p:ph sz="quarter" idx="2"/>
          </p:nvPr>
        </p:nvGraphicFramePr>
        <p:xfrm>
          <a:off x="1371600" y="458787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588" name="Group 180"/>
          <p:cNvGraphicFramePr>
            <a:graphicFrameLocks noGrp="1"/>
          </p:cNvGraphicFramePr>
          <p:nvPr/>
        </p:nvGraphicFramePr>
        <p:xfrm>
          <a:off x="1143000" y="274320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609" name="Text Box 201"/>
          <p:cNvSpPr txBox="1">
            <a:spLocks noChangeArrowheads="1"/>
          </p:cNvSpPr>
          <p:nvPr/>
        </p:nvSpPr>
        <p:spPr bwMode="auto">
          <a:xfrm>
            <a:off x="746125" y="236537"/>
            <a:ext cx="3638550" cy="1615827"/>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a:t>
            </a:r>
            <a:r>
              <a:rPr lang="en-US" dirty="0" smtClean="0"/>
              <a:t>7</a:t>
            </a:r>
          </a:p>
          <a:p>
            <a:pPr eaLnBrk="1" hangingPunct="1"/>
            <a:r>
              <a:rPr lang="en-US" dirty="0" smtClean="0"/>
              <a:t>Step </a:t>
            </a:r>
            <a:r>
              <a:rPr lang="en-US" dirty="0"/>
              <a:t>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365125" y="18430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381000" y="27432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2651125"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990600" y="3276600"/>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517525" y="45862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517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gridCol w="509587"/>
                <a:gridCol w="511175"/>
                <a:gridCol w="514350"/>
                <a:gridCol w="511175"/>
                <a:gridCol w="509588"/>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754" name="Text Box 346"/>
          <p:cNvSpPr txBox="1">
            <a:spLocks noChangeArrowheads="1"/>
          </p:cNvSpPr>
          <p:nvPr/>
        </p:nvSpPr>
        <p:spPr bwMode="auto">
          <a:xfrm>
            <a:off x="844550" y="3805232"/>
            <a:ext cx="3397250" cy="641350"/>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1143000" y="6248400"/>
            <a:ext cx="6038850" cy="366713"/>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7044" y="-175538"/>
            <a:ext cx="8229600" cy="1143000"/>
          </a:xfrm>
        </p:spPr>
        <p:txBody>
          <a:bodyPr/>
          <a:lstStyle/>
          <a:p>
            <a:pPr algn="l">
              <a:defRPr/>
            </a:pPr>
            <a:r>
              <a:rPr lang="en-US" dirty="0" smtClean="0"/>
              <a:t>String Matching Problem</a:t>
            </a:r>
          </a:p>
        </p:txBody>
      </p:sp>
      <p:pic>
        <p:nvPicPr>
          <p:cNvPr id="1029" name="Picture 4" descr="853 1"/>
          <p:cNvPicPr>
            <a:picLocks noChangeAspect="1" noChangeArrowheads="1"/>
          </p:cNvPicPr>
          <p:nvPr/>
        </p:nvPicPr>
        <p:blipFill>
          <a:blip r:embed="rId3" cstate="print"/>
          <a:srcRect/>
          <a:stretch>
            <a:fillRect/>
          </a:stretch>
        </p:blipFill>
        <p:spPr bwMode="auto">
          <a:xfrm>
            <a:off x="157163" y="2035175"/>
            <a:ext cx="8756650" cy="2859088"/>
          </a:xfrm>
          <a:prstGeom prst="rect">
            <a:avLst/>
          </a:prstGeom>
          <a:noFill/>
          <a:ln w="9525">
            <a:noFill/>
            <a:miter lim="800000"/>
            <a:headEnd/>
            <a:tailEnd/>
          </a:ln>
        </p:spPr>
      </p:pic>
      <p:sp>
        <p:nvSpPr>
          <p:cNvPr id="604166" name="Text Box 6"/>
          <p:cNvSpPr txBox="1">
            <a:spLocks noChangeArrowheads="1"/>
          </p:cNvSpPr>
          <p:nvPr/>
        </p:nvSpPr>
        <p:spPr bwMode="auto">
          <a:xfrm>
            <a:off x="554355" y="1249868"/>
            <a:ext cx="6369050" cy="366713"/>
          </a:xfrm>
          <a:prstGeom prst="rect">
            <a:avLst/>
          </a:prstGeom>
          <a:noFill/>
          <a:ln w="9525">
            <a:noFill/>
            <a:miter lim="800000"/>
            <a:headEnd/>
            <a:tailEnd/>
          </a:ln>
          <a:effectLst/>
        </p:spPr>
        <p:txBody>
          <a:bodyPr>
            <a:spAutoFit/>
          </a:bodyPr>
          <a:lstStyle/>
          <a:p>
            <a:pPr>
              <a:defRPr/>
            </a:pPr>
            <a:r>
              <a:rPr lang="en-US" u="sng" dirty="0">
                <a:effectLst>
                  <a:outerShdw blurRad="38100" dist="38100" dir="2700000" algn="tl">
                    <a:srgbClr val="C0C0C0"/>
                  </a:outerShdw>
                </a:effectLst>
              </a:rPr>
              <a:t>Motivations</a:t>
            </a:r>
            <a:r>
              <a:rPr lang="en-US" dirty="0">
                <a:effectLst>
                  <a:outerShdw blurRad="38100" dist="38100" dir="2700000" algn="tl">
                    <a:srgbClr val="C0C0C0"/>
                  </a:outerShdw>
                </a:effectLst>
              </a:rPr>
              <a:t>: text-editing, pattern matching in DNA sequences</a:t>
            </a:r>
          </a:p>
        </p:txBody>
      </p:sp>
      <p:sp>
        <p:nvSpPr>
          <p:cNvPr id="604167" name="Text Box 7"/>
          <p:cNvSpPr txBox="1">
            <a:spLocks noChangeArrowheads="1"/>
          </p:cNvSpPr>
          <p:nvPr/>
        </p:nvSpPr>
        <p:spPr bwMode="auto">
          <a:xfrm>
            <a:off x="469900" y="4984750"/>
            <a:ext cx="3740150" cy="366713"/>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Text</a:t>
            </a:r>
            <a:r>
              <a:rPr lang="en-US" dirty="0">
                <a:effectLst>
                  <a:outerShdw blurRad="38100" dist="38100" dir="2700000" algn="tl">
                    <a:srgbClr val="C0C0C0"/>
                  </a:outerShdw>
                </a:effectLst>
              </a:rPr>
              <a:t>: </a:t>
            </a:r>
            <a:r>
              <a:rPr lang="en-US" dirty="0" smtClean="0">
                <a:effectLst>
                  <a:outerShdw blurRad="38100" dist="38100" dir="2700000" algn="tl">
                    <a:srgbClr val="C0C0C0"/>
                  </a:outerShdw>
                </a:effectLst>
              </a:rPr>
              <a:t>array </a:t>
            </a:r>
            <a:r>
              <a:rPr lang="en-US" dirty="0">
                <a:effectLst>
                  <a:outerShdw blurRad="38100" dist="38100" dir="2700000" algn="tl">
                    <a:srgbClr val="C0C0C0"/>
                  </a:outerShdw>
                </a:effectLst>
              </a:rPr>
              <a:t>T[1...n]</a:t>
            </a:r>
          </a:p>
        </p:txBody>
      </p:sp>
      <p:sp>
        <p:nvSpPr>
          <p:cNvPr id="604168" name="Text Box 8"/>
          <p:cNvSpPr txBox="1">
            <a:spLocks noChangeArrowheads="1"/>
          </p:cNvSpPr>
          <p:nvPr/>
        </p:nvSpPr>
        <p:spPr bwMode="auto">
          <a:xfrm>
            <a:off x="5207000" y="5016500"/>
            <a:ext cx="2765425" cy="366713"/>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Pattern</a:t>
            </a:r>
            <a:r>
              <a:rPr lang="en-US" dirty="0">
                <a:effectLst>
                  <a:outerShdw blurRad="38100" dist="38100" dir="2700000" algn="tl">
                    <a:srgbClr val="C0C0C0"/>
                  </a:outerShdw>
                </a:effectLst>
              </a:rPr>
              <a:t>: array P[1...m]</a:t>
            </a:r>
          </a:p>
        </p:txBody>
      </p:sp>
      <p:sp>
        <p:nvSpPr>
          <p:cNvPr id="604169" name="Text Box 9"/>
          <p:cNvSpPr txBox="1">
            <a:spLocks noChangeArrowheads="1"/>
          </p:cNvSpPr>
          <p:nvPr/>
        </p:nvSpPr>
        <p:spPr bwMode="auto">
          <a:xfrm>
            <a:off x="1728788" y="5380038"/>
            <a:ext cx="5638800" cy="396875"/>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Array Element</a:t>
            </a:r>
            <a:r>
              <a:rPr lang="en-US" dirty="0">
                <a:effectLst>
                  <a:outerShdw blurRad="38100" dist="38100" dir="2700000" algn="tl">
                    <a:srgbClr val="C0C0C0"/>
                  </a:outerShdw>
                </a:effectLst>
              </a:rPr>
              <a:t>: Character from finite alphabet </a:t>
            </a:r>
            <a:r>
              <a:rPr lang="en-US" sz="2000" b="1" dirty="0">
                <a:effectLst>
                  <a:outerShdw blurRad="38100" dist="38100" dir="2700000" algn="tl">
                    <a:srgbClr val="C0C0C0"/>
                  </a:outerShdw>
                </a:effectLst>
                <a:latin typeface="Symbol" pitchFamily="18" charset="2"/>
              </a:rPr>
              <a:t>S</a:t>
            </a:r>
            <a:endParaRPr lang="en-US" dirty="0">
              <a:effectLst>
                <a:outerShdw blurRad="38100" dist="38100" dir="2700000" algn="tl">
                  <a:srgbClr val="C0C0C0"/>
                </a:outerShdw>
              </a:effectLst>
            </a:endParaRPr>
          </a:p>
        </p:txBody>
      </p:sp>
      <p:sp>
        <p:nvSpPr>
          <p:cNvPr id="604170" name="Text Box 10"/>
          <p:cNvSpPr txBox="1">
            <a:spLocks noChangeArrowheads="1"/>
          </p:cNvSpPr>
          <p:nvPr/>
        </p:nvSpPr>
        <p:spPr bwMode="auto">
          <a:xfrm>
            <a:off x="612775" y="5856288"/>
            <a:ext cx="6099175" cy="376237"/>
          </a:xfrm>
          <a:prstGeom prst="rect">
            <a:avLst/>
          </a:prstGeom>
          <a:noFill/>
          <a:ln w="9525">
            <a:solidFill>
              <a:schemeClr val="tx1"/>
            </a:solidFill>
            <a:miter lim="800000"/>
            <a:headEnd/>
            <a:tailEnd/>
          </a:ln>
          <a:effectLst/>
        </p:spPr>
        <p:txBody>
          <a:bodyPr>
            <a:spAutoFit/>
          </a:bodyPr>
          <a:lstStyle/>
          <a:p>
            <a:pPr>
              <a:defRPr/>
            </a:pPr>
            <a:r>
              <a:rPr lang="en-US" dirty="0">
                <a:effectLst>
                  <a:outerShdw blurRad="38100" dist="38100" dir="2700000" algn="tl">
                    <a:srgbClr val="C0C0C0"/>
                  </a:outerShdw>
                </a:effectLst>
              </a:rPr>
              <a:t>Pattern P occurs with shift s in T if P[1...m] = T[s+1...</a:t>
            </a:r>
            <a:r>
              <a:rPr lang="en-US" dirty="0" err="1">
                <a:effectLst>
                  <a:outerShdw blurRad="38100" dist="38100" dir="2700000" algn="tl">
                    <a:srgbClr val="C0C0C0"/>
                  </a:outerShdw>
                </a:effectLst>
              </a:rPr>
              <a:t>s+m</a:t>
            </a:r>
            <a:r>
              <a:rPr lang="en-US" dirty="0">
                <a:effectLst>
                  <a:outerShdw blurRad="38100" dist="38100" dir="2700000" algn="tl">
                    <a:srgbClr val="C0C0C0"/>
                  </a:outerShdw>
                </a:effectLst>
              </a:rPr>
              <a:t>]  </a:t>
            </a:r>
          </a:p>
        </p:txBody>
      </p:sp>
      <p:graphicFrame>
        <p:nvGraphicFramePr>
          <p:cNvPr id="1026" name="Object 11"/>
          <p:cNvGraphicFramePr>
            <a:graphicFrameLocks noChangeAspect="1"/>
          </p:cNvGraphicFramePr>
          <p:nvPr/>
        </p:nvGraphicFramePr>
        <p:xfrm>
          <a:off x="6864350" y="5932488"/>
          <a:ext cx="1220788" cy="265112"/>
        </p:xfrm>
        <a:graphic>
          <a:graphicData uri="http://schemas.openxmlformats.org/presentationml/2006/ole">
            <p:oleObj spid="_x0000_s1026" name="Equation" r:id="rId4" imgW="812520" imgH="177480" progId="Equation.3">
              <p:embed/>
            </p:oleObj>
          </a:graphicData>
        </a:graphic>
      </p:graphicFrame>
      <p:graphicFrame>
        <p:nvGraphicFramePr>
          <p:cNvPr id="1027" name="Object 12"/>
          <p:cNvGraphicFramePr>
            <a:graphicFrameLocks noChangeAspect="1"/>
          </p:cNvGraphicFramePr>
          <p:nvPr/>
        </p:nvGraphicFramePr>
        <p:xfrm>
          <a:off x="3609975" y="5035550"/>
          <a:ext cx="765175" cy="271463"/>
        </p:xfrm>
        <a:graphic>
          <a:graphicData uri="http://schemas.openxmlformats.org/presentationml/2006/ole">
            <p:oleObj spid="_x0000_s1027" name="Equation" r:id="rId5" imgW="393480" imgH="139680" progId="Equation.3">
              <p:embed/>
            </p:oleObj>
          </a:graphicData>
        </a:graphic>
      </p:graphicFrame>
      <p:sp>
        <p:nvSpPr>
          <p:cNvPr id="1036" name="Text Box 13"/>
          <p:cNvSpPr txBox="1">
            <a:spLocks noChangeArrowheads="1"/>
          </p:cNvSpPr>
          <p:nvPr/>
        </p:nvSpPr>
        <p:spPr bwMode="auto">
          <a:xfrm>
            <a:off x="965200" y="3365500"/>
            <a:ext cx="596900" cy="336550"/>
          </a:xfrm>
          <a:prstGeom prst="rect">
            <a:avLst/>
          </a:prstGeom>
          <a:solidFill>
            <a:srgbClr val="FFFFFF"/>
          </a:solidFill>
          <a:ln w="9525">
            <a:noFill/>
            <a:miter lim="800000"/>
            <a:headEnd/>
            <a:tailEnd/>
          </a:ln>
        </p:spPr>
        <p:txBody>
          <a:bodyPr>
            <a:spAutoFit/>
          </a:bodyPr>
          <a:lstStyle/>
          <a:p>
            <a:r>
              <a:rPr lang="en-US" sz="1600">
                <a:solidFill>
                  <a:schemeClr val="bg2"/>
                </a:solidFill>
                <a:effectLst/>
              </a:rPr>
              <a:t>32.1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428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1266824" y="532131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556" name="Text Box 4"/>
          <p:cNvSpPr txBox="1">
            <a:spLocks noChangeArrowheads="1"/>
          </p:cNvSpPr>
          <p:nvPr/>
        </p:nvSpPr>
        <p:spPr bwMode="auto">
          <a:xfrm>
            <a:off x="1400174" y="885840"/>
            <a:ext cx="2686050" cy="366713"/>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488949" y="117952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2546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3324224" y="6159515"/>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619" name="Group 67"/>
          <p:cNvGraphicFramePr>
            <a:graphicFrameLocks noGrp="1"/>
          </p:cNvGraphicFramePr>
          <p:nvPr/>
        </p:nvGraphicFramePr>
        <p:xfrm>
          <a:off x="1190624" y="3416315"/>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4" name="Group 222"/>
          <p:cNvGraphicFramePr>
            <a:graphicFrameLocks noGrp="1"/>
          </p:cNvGraphicFramePr>
          <p:nvPr/>
        </p:nvGraphicFramePr>
        <p:xfrm>
          <a:off x="1266824" y="119064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34" name="Group 182"/>
          <p:cNvGraphicFramePr>
            <a:graphicFrameLocks noGrp="1"/>
          </p:cNvGraphicFramePr>
          <p:nvPr/>
        </p:nvGraphicFramePr>
        <p:xfrm>
          <a:off x="2714624" y="425451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6" name="Group 224"/>
          <p:cNvGraphicFramePr>
            <a:graphicFrameLocks noGrp="1"/>
          </p:cNvGraphicFramePr>
          <p:nvPr/>
        </p:nvGraphicFramePr>
        <p:xfrm>
          <a:off x="1800224" y="210504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723" name="Text Box 171"/>
          <p:cNvSpPr txBox="1">
            <a:spLocks noChangeArrowheads="1"/>
          </p:cNvSpPr>
          <p:nvPr/>
        </p:nvSpPr>
        <p:spPr bwMode="auto">
          <a:xfrm>
            <a:off x="503237"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581024" y="3443303"/>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565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565149" y="539592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581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2562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4156074" y="885840"/>
            <a:ext cx="3130550" cy="366713"/>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1209674" y="2638440"/>
            <a:ext cx="4552950" cy="366713"/>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581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2136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2943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4848224" y="3109928"/>
            <a:ext cx="3130550" cy="36671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657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3552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2181224" y="5014928"/>
            <a:ext cx="2635250" cy="36671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5076824" y="5000640"/>
            <a:ext cx="2432050" cy="366713"/>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 y="-2"/>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1357312" y="3329000"/>
          <a:ext cx="7620000" cy="51816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gridCol w="508000"/>
                <a:gridCol w="508000"/>
                <a:gridCol w="5080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0" name="Group 240"/>
          <p:cNvGraphicFramePr>
            <a:graphicFrameLocks noGrp="1"/>
          </p:cNvGraphicFramePr>
          <p:nvPr>
            <p:ph sz="quarter" idx="2"/>
          </p:nvPr>
        </p:nvGraphicFramePr>
        <p:xfrm>
          <a:off x="1281112" y="111920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8" name="Group 248"/>
          <p:cNvGraphicFramePr>
            <a:graphicFrameLocks noGrp="1"/>
          </p:cNvGraphicFramePr>
          <p:nvPr>
            <p:ph sz="quarter" idx="3"/>
          </p:nvPr>
        </p:nvGraphicFramePr>
        <p:xfrm>
          <a:off x="1357312" y="5438788"/>
          <a:ext cx="7620000" cy="557213"/>
        </p:xfrm>
        <a:graphic>
          <a:graphicData uri="http://schemas.openxmlformats.org/drawingml/2006/table">
            <a:tbl>
              <a:tblPr/>
              <a:tblGrid>
                <a:gridCol w="509588"/>
                <a:gridCol w="506412"/>
                <a:gridCol w="508000"/>
                <a:gridCol w="488950"/>
                <a:gridCol w="527050"/>
                <a:gridCol w="509588"/>
                <a:gridCol w="506412"/>
                <a:gridCol w="508000"/>
                <a:gridCol w="506413"/>
                <a:gridCol w="509587"/>
                <a:gridCol w="509588"/>
                <a:gridCol w="506412"/>
                <a:gridCol w="508000"/>
                <a:gridCol w="506413"/>
                <a:gridCol w="509587"/>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2" name="Group 242"/>
          <p:cNvGraphicFramePr>
            <a:graphicFrameLocks noGrp="1"/>
          </p:cNvGraphicFramePr>
          <p:nvPr>
            <p:ph sz="quarter" idx="4"/>
          </p:nvPr>
        </p:nvGraphicFramePr>
        <p:xfrm>
          <a:off x="3338512" y="1957400"/>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6" name="Group 246"/>
          <p:cNvGraphicFramePr>
            <a:graphicFrameLocks noGrp="1"/>
          </p:cNvGraphicFramePr>
          <p:nvPr/>
        </p:nvGraphicFramePr>
        <p:xfrm>
          <a:off x="3414712" y="416720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70" name="Group 250"/>
          <p:cNvGraphicFramePr>
            <a:graphicFrameLocks noGrp="1"/>
          </p:cNvGraphicFramePr>
          <p:nvPr/>
        </p:nvGraphicFramePr>
        <p:xfrm>
          <a:off x="3414712" y="6316675"/>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912" name="Rectangle 192"/>
          <p:cNvSpPr>
            <a:spLocks noChangeArrowheads="1"/>
          </p:cNvSpPr>
          <p:nvPr/>
        </p:nvSpPr>
        <p:spPr bwMode="auto">
          <a:xfrm>
            <a:off x="442912" y="5858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503237" y="11080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517525"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4100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1566862" y="814400"/>
            <a:ext cx="2686050" cy="366713"/>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4329112" y="814400"/>
            <a:ext cx="2432050" cy="366713"/>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519112" y="34194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595312" y="41672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4710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595312" y="27956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1719262" y="3024200"/>
            <a:ext cx="2686050" cy="366713"/>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4481512" y="3024200"/>
            <a:ext cx="2432050" cy="366713"/>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747712" y="48530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1871662" y="5095888"/>
            <a:ext cx="2686050" cy="36671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4633912" y="5095888"/>
            <a:ext cx="2432050" cy="36671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5167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519112" y="54768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595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428624" y="29528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1552574" y="600080"/>
            <a:ext cx="2686050" cy="366713"/>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1704974" y="2900368"/>
            <a:ext cx="2813050" cy="36671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1857374" y="5172080"/>
            <a:ext cx="2813050" cy="366713"/>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581024" y="2657480"/>
            <a:ext cx="2590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657224" y="4943480"/>
            <a:ext cx="35052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488949" y="89376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465137" y="3281368"/>
            <a:ext cx="420687"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504824" y="564356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503237"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503237"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504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1343024" y="90488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39" name="Group 199"/>
          <p:cNvGraphicFramePr>
            <a:graphicFrameLocks noGrp="1"/>
          </p:cNvGraphicFramePr>
          <p:nvPr>
            <p:ph sz="quarter" idx="2"/>
          </p:nvPr>
        </p:nvGraphicFramePr>
        <p:xfrm>
          <a:off x="1419224" y="3206755"/>
          <a:ext cx="7543800" cy="518160"/>
        </p:xfrm>
        <a:graphic>
          <a:graphicData uri="http://schemas.openxmlformats.org/drawingml/2006/table">
            <a:tbl>
              <a:tblPr/>
              <a:tblGrid>
                <a:gridCol w="504825"/>
                <a:gridCol w="500063"/>
                <a:gridCol w="504825"/>
                <a:gridCol w="500062"/>
                <a:gridCol w="504825"/>
                <a:gridCol w="504825"/>
                <a:gridCol w="500063"/>
                <a:gridCol w="504825"/>
                <a:gridCol w="500062"/>
                <a:gridCol w="504825"/>
                <a:gridCol w="504825"/>
                <a:gridCol w="500063"/>
                <a:gridCol w="504825"/>
                <a:gridCol w="500062"/>
                <a:gridCol w="50482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1" name="Group 221"/>
          <p:cNvGraphicFramePr>
            <a:graphicFrameLocks noGrp="1"/>
          </p:cNvGraphicFramePr>
          <p:nvPr>
            <p:ph sz="quarter" idx="3"/>
          </p:nvPr>
        </p:nvGraphicFramePr>
        <p:xfrm>
          <a:off x="1495424" y="5476880"/>
          <a:ext cx="7467600" cy="518160"/>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3" name="Group 223"/>
          <p:cNvGraphicFramePr>
            <a:graphicFrameLocks noGrp="1"/>
          </p:cNvGraphicFramePr>
          <p:nvPr>
            <p:ph sz="quarter" idx="4"/>
          </p:nvPr>
        </p:nvGraphicFramePr>
        <p:xfrm>
          <a:off x="4467224" y="6315080"/>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40" name="Group 200"/>
          <p:cNvGraphicFramePr>
            <a:graphicFrameLocks noGrp="1"/>
          </p:cNvGraphicFramePr>
          <p:nvPr/>
        </p:nvGraphicFramePr>
        <p:xfrm>
          <a:off x="3476624" y="4044955"/>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59" name="Group 219"/>
          <p:cNvGraphicFramePr>
            <a:graphicFrameLocks noGrp="1"/>
          </p:cNvGraphicFramePr>
          <p:nvPr/>
        </p:nvGraphicFramePr>
        <p:xfrm>
          <a:off x="3400424" y="175895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23" name="Line 183"/>
          <p:cNvSpPr>
            <a:spLocks noChangeShapeType="1"/>
          </p:cNvSpPr>
          <p:nvPr/>
        </p:nvSpPr>
        <p:spPr bwMode="auto">
          <a:xfrm flipV="1">
            <a:off x="5686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6219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4619624" y="2886080"/>
            <a:ext cx="3117850" cy="366713"/>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1343024" y="4530730"/>
            <a:ext cx="7772400" cy="517525"/>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4314824" y="614368"/>
            <a:ext cx="2432050" cy="36671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4854574" y="5172080"/>
            <a:ext cx="2559050" cy="366713"/>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6677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 y="2"/>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1143000" y="1333520"/>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9" name="Group 209"/>
          <p:cNvGraphicFramePr>
            <a:graphicFrameLocks noGrp="1"/>
          </p:cNvGraphicFramePr>
          <p:nvPr>
            <p:ph sz="quarter" idx="3"/>
          </p:nvPr>
        </p:nvGraphicFramePr>
        <p:xfrm>
          <a:off x="1219200" y="3924320"/>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7" name="Group 207"/>
          <p:cNvGraphicFramePr>
            <a:graphicFrameLocks noGrp="1"/>
          </p:cNvGraphicFramePr>
          <p:nvPr>
            <p:ph sz="quarter" idx="4"/>
          </p:nvPr>
        </p:nvGraphicFramePr>
        <p:xfrm>
          <a:off x="4343400" y="217172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71" name="Group 211"/>
          <p:cNvGraphicFramePr>
            <a:graphicFrameLocks noGrp="1"/>
          </p:cNvGraphicFramePr>
          <p:nvPr/>
        </p:nvGraphicFramePr>
        <p:xfrm>
          <a:off x="4419600" y="4838720"/>
          <a:ext cx="3505200" cy="518160"/>
        </p:xfrm>
        <a:graphic>
          <a:graphicData uri="http://schemas.openxmlformats.org/drawingml/2006/table">
            <a:tbl>
              <a:tblPr/>
              <a:tblGrid>
                <a:gridCol w="501650"/>
                <a:gridCol w="500063"/>
                <a:gridCol w="500062"/>
                <a:gridCol w="501650"/>
                <a:gridCol w="500063"/>
                <a:gridCol w="500062"/>
                <a:gridCol w="501650"/>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bl>
          </a:graphicData>
        </a:graphic>
      </p:graphicFrame>
      <p:sp>
        <p:nvSpPr>
          <p:cNvPr id="169130" name="Rectangle 170"/>
          <p:cNvSpPr>
            <a:spLocks noChangeArrowheads="1"/>
          </p:cNvSpPr>
          <p:nvPr/>
        </p:nvSpPr>
        <p:spPr bwMode="auto">
          <a:xfrm>
            <a:off x="457200" y="72392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1581150" y="1028720"/>
            <a:ext cx="2813050" cy="366713"/>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1066800" y="3557608"/>
            <a:ext cx="2813050" cy="36671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304800" y="1333520"/>
            <a:ext cx="420688"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341313" y="3924320"/>
            <a:ext cx="420687"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379413" y="4762520"/>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303213"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7162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609600" y="323852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7696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4654550" y="1043008"/>
            <a:ext cx="2559050" cy="36671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4495800" y="3557608"/>
            <a:ext cx="2559050" cy="36671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84150" y="5905520"/>
            <a:ext cx="8832850" cy="641350"/>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4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Font typeface="Wingdings" pitchFamily="2" charset="2"/>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Font typeface="Wingdings" pitchFamily="2" charset="2"/>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Font typeface="Wingdings" pitchFamily="2" charset="2"/>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Font typeface="Wingdings" pitchFamily="2" charset="2"/>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Font typeface="Wingdings" pitchFamily="2" charset="2"/>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p:txBody>
      </p:sp>
      <p:sp>
        <p:nvSpPr>
          <p:cNvPr id="174086" name="Rectangle 6"/>
          <p:cNvSpPr>
            <a:spLocks noGrp="1" noChangeArrowheads="1"/>
          </p:cNvSpPr>
          <p:nvPr>
            <p:ph type="body" sz="half" idx="2"/>
          </p:nvPr>
        </p:nvSpPr>
        <p:spPr>
          <a:xfrm>
            <a:off x="4648200" y="1600200"/>
            <a:ext cx="4038600" cy="4724400"/>
          </a:xfrm>
        </p:spPr>
        <p:txBody>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4272" y="-168290"/>
            <a:ext cx="8229600" cy="1143000"/>
          </a:xfrm>
        </p:spPr>
        <p:txBody>
          <a:bodyPr/>
          <a:lstStyle/>
          <a:p>
            <a:pPr algn="l">
              <a:defRPr/>
            </a:pPr>
            <a:r>
              <a:rPr lang="en-US" dirty="0" smtClean="0"/>
              <a:t>Knuth-Morris-Pratt Algorithm</a:t>
            </a:r>
          </a:p>
        </p:txBody>
      </p:sp>
      <p:pic>
        <p:nvPicPr>
          <p:cNvPr id="34819" name="Picture 5" descr="871ALG1"/>
          <p:cNvPicPr>
            <a:picLocks noChangeAspect="1" noChangeArrowheads="1"/>
          </p:cNvPicPr>
          <p:nvPr/>
        </p:nvPicPr>
        <p:blipFill>
          <a:blip r:embed="rId2" cstate="print"/>
          <a:srcRect/>
          <a:stretch>
            <a:fillRect/>
          </a:stretch>
        </p:blipFill>
        <p:spPr bwMode="auto">
          <a:xfrm>
            <a:off x="2871784" y="1809734"/>
            <a:ext cx="6157912" cy="3919537"/>
          </a:xfrm>
          <a:prstGeom prst="rect">
            <a:avLst/>
          </a:prstGeom>
          <a:noFill/>
          <a:ln w="9525">
            <a:noFill/>
            <a:miter lim="800000"/>
            <a:headEnd/>
            <a:tailEnd/>
          </a:ln>
        </p:spPr>
      </p:pic>
      <p:sp>
        <p:nvSpPr>
          <p:cNvPr id="634889" name="Text Box 9"/>
          <p:cNvSpPr txBox="1">
            <a:spLocks noChangeArrowheads="1"/>
          </p:cNvSpPr>
          <p:nvPr/>
        </p:nvSpPr>
        <p:spPr bwMode="auto">
          <a:xfrm>
            <a:off x="1195384" y="2770171"/>
            <a:ext cx="1604962"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34890" name="Line 10"/>
          <p:cNvSpPr>
            <a:spLocks noChangeShapeType="1"/>
          </p:cNvSpPr>
          <p:nvPr/>
        </p:nvSpPr>
        <p:spPr bwMode="auto">
          <a:xfrm>
            <a:off x="2492371" y="2930509"/>
            <a:ext cx="600075"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34895" name="AutoShape 15"/>
          <p:cNvSpPr>
            <a:spLocks/>
          </p:cNvSpPr>
          <p:nvPr/>
        </p:nvSpPr>
        <p:spPr bwMode="auto">
          <a:xfrm>
            <a:off x="798509" y="2387584"/>
            <a:ext cx="585787" cy="3175000"/>
          </a:xfrm>
          <a:prstGeom prst="leftBrace">
            <a:avLst>
              <a:gd name="adj1" fmla="val 45167"/>
              <a:gd name="adj2" fmla="val 53981"/>
            </a:avLst>
          </a:prstGeom>
          <a:noFill/>
          <a:ln w="28575">
            <a:solidFill>
              <a:srgbClr val="66FF33"/>
            </a:solidFill>
            <a:round/>
            <a:headEnd/>
            <a:tailEnd/>
          </a:ln>
          <a:effectLst/>
        </p:spPr>
        <p:txBody>
          <a:bodyPr wrap="none" anchor="ctr"/>
          <a:lstStyle/>
          <a:p>
            <a:pPr>
              <a:defRPr/>
            </a:pPr>
            <a:endParaRPr lang="en-US"/>
          </a:p>
        </p:txBody>
      </p:sp>
      <p:sp>
        <p:nvSpPr>
          <p:cNvPr id="634899" name="Text Box 19"/>
          <p:cNvSpPr txBox="1">
            <a:spLocks noChangeArrowheads="1"/>
          </p:cNvSpPr>
          <p:nvPr/>
        </p:nvSpPr>
        <p:spPr bwMode="auto">
          <a:xfrm>
            <a:off x="1455734" y="3138471"/>
            <a:ext cx="1030287"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using amortized analysis</a:t>
            </a:r>
            <a:endParaRPr lang="en-US">
              <a:effectLst>
                <a:outerShdw blurRad="38100" dist="38100" dir="2700000" algn="tl">
                  <a:srgbClr val="000000"/>
                </a:outerShdw>
              </a:effectLst>
            </a:endParaRPr>
          </a:p>
        </p:txBody>
      </p:sp>
      <p:sp>
        <p:nvSpPr>
          <p:cNvPr id="634901" name="Text Box 21"/>
          <p:cNvSpPr txBox="1">
            <a:spLocks noChangeArrowheads="1"/>
          </p:cNvSpPr>
          <p:nvPr/>
        </p:nvSpPr>
        <p:spPr bwMode="auto">
          <a:xfrm>
            <a:off x="4373559" y="3041634"/>
            <a:ext cx="1887537" cy="304800"/>
          </a:xfrm>
          <a:prstGeom prst="rect">
            <a:avLst/>
          </a:prstGeom>
          <a:solidFill>
            <a:schemeClr val="tx1"/>
          </a:solidFill>
          <a:ln w="9525">
            <a:noFill/>
            <a:miter lim="800000"/>
            <a:headEnd/>
            <a:tailEnd/>
          </a:ln>
          <a:effectLst/>
        </p:spPr>
        <p:txBody>
          <a:bodyPr wrap="none">
            <a:spAutoFit/>
          </a:bodyPr>
          <a:lstStyle/>
          <a:p>
            <a:pPr>
              <a:defRPr/>
            </a:pPr>
            <a:r>
              <a:rPr lang="en-US" sz="1400" i="1" dirty="0">
                <a:solidFill>
                  <a:srgbClr val="003399"/>
                </a:solidFill>
                <a:effectLst/>
              </a:rPr>
              <a:t># characters matched</a:t>
            </a:r>
            <a:endParaRPr lang="en-US" dirty="0">
              <a:effectLst>
                <a:outerShdw blurRad="38100" dist="38100" dir="2700000" algn="tl">
                  <a:srgbClr val="000000"/>
                </a:outerShdw>
              </a:effectLst>
            </a:endParaRPr>
          </a:p>
        </p:txBody>
      </p:sp>
      <p:sp>
        <p:nvSpPr>
          <p:cNvPr id="634903" name="Text Box 23"/>
          <p:cNvSpPr txBox="1">
            <a:spLocks noChangeArrowheads="1"/>
          </p:cNvSpPr>
          <p:nvPr/>
        </p:nvSpPr>
        <p:spPr bwMode="auto">
          <a:xfrm>
            <a:off x="5006971" y="3300396"/>
            <a:ext cx="1789113"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scan text left-to-right</a:t>
            </a:r>
            <a:endParaRPr lang="en-US">
              <a:effectLst>
                <a:outerShdw blurRad="38100" dist="38100" dir="2700000" algn="tl">
                  <a:srgbClr val="000000"/>
                </a:outerShdw>
              </a:effectLst>
            </a:endParaRPr>
          </a:p>
        </p:txBody>
      </p:sp>
      <p:sp>
        <p:nvSpPr>
          <p:cNvPr id="634904" name="Text Box 24"/>
          <p:cNvSpPr txBox="1">
            <a:spLocks noChangeArrowheads="1"/>
          </p:cNvSpPr>
          <p:nvPr/>
        </p:nvSpPr>
        <p:spPr bwMode="auto">
          <a:xfrm>
            <a:off x="5953121" y="3876659"/>
            <a:ext cx="2566988"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next character does not match</a:t>
            </a:r>
            <a:endParaRPr lang="en-US">
              <a:effectLst>
                <a:outerShdw blurRad="38100" dist="38100" dir="2700000" algn="tl">
                  <a:srgbClr val="000000"/>
                </a:outerShdw>
              </a:effectLst>
            </a:endParaRPr>
          </a:p>
        </p:txBody>
      </p:sp>
      <p:sp>
        <p:nvSpPr>
          <p:cNvPr id="634905" name="Text Box 25"/>
          <p:cNvSpPr txBox="1">
            <a:spLocks noChangeArrowheads="1"/>
          </p:cNvSpPr>
          <p:nvPr/>
        </p:nvSpPr>
        <p:spPr bwMode="auto">
          <a:xfrm>
            <a:off x="6000746" y="4416409"/>
            <a:ext cx="2025650"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next character matches</a:t>
            </a:r>
            <a:endParaRPr lang="en-US">
              <a:effectLst>
                <a:outerShdw blurRad="38100" dist="38100" dir="2700000" algn="tl">
                  <a:srgbClr val="000000"/>
                </a:outerShdw>
              </a:effectLst>
            </a:endParaRPr>
          </a:p>
        </p:txBody>
      </p:sp>
      <p:sp>
        <p:nvSpPr>
          <p:cNvPr id="634906" name="Text Box 26"/>
          <p:cNvSpPr txBox="1">
            <a:spLocks noChangeArrowheads="1"/>
          </p:cNvSpPr>
          <p:nvPr/>
        </p:nvSpPr>
        <p:spPr bwMode="auto">
          <a:xfrm>
            <a:off x="5289546" y="4692634"/>
            <a:ext cx="1741488"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Is all of P matched?</a:t>
            </a:r>
            <a:endParaRPr lang="en-US">
              <a:effectLst>
                <a:outerShdw blurRad="38100" dist="38100" dir="2700000" algn="tl">
                  <a:srgbClr val="000000"/>
                </a:outerShdw>
              </a:effectLst>
            </a:endParaRPr>
          </a:p>
        </p:txBody>
      </p:sp>
      <p:sp>
        <p:nvSpPr>
          <p:cNvPr id="634907" name="Text Box 27"/>
          <p:cNvSpPr txBox="1">
            <a:spLocks noChangeArrowheads="1"/>
          </p:cNvSpPr>
          <p:nvPr/>
        </p:nvSpPr>
        <p:spPr bwMode="auto">
          <a:xfrm>
            <a:off x="5994396" y="5256196"/>
            <a:ext cx="1739900"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Look for next match</a:t>
            </a:r>
            <a:endParaRPr lang="en-US">
              <a:effectLst>
                <a:outerShdw blurRad="38100" dist="38100" dir="2700000" algn="tl">
                  <a:srgbClr val="000000"/>
                </a:outerShdw>
              </a:effectLst>
            </a:endParaRPr>
          </a:p>
        </p:txBody>
      </p:sp>
      <p:sp>
        <p:nvSpPr>
          <p:cNvPr id="634908" name="Text Box 28"/>
          <p:cNvSpPr txBox="1">
            <a:spLocks noChangeArrowheads="1"/>
          </p:cNvSpPr>
          <p:nvPr/>
        </p:nvSpPr>
        <p:spPr bwMode="auto">
          <a:xfrm>
            <a:off x="150809" y="3663934"/>
            <a:ext cx="933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(m+n) </a:t>
            </a:r>
          </a:p>
        </p:txBody>
      </p:sp>
      <p:sp>
        <p:nvSpPr>
          <p:cNvPr id="634909" name="Text Box 29"/>
          <p:cNvSpPr txBox="1">
            <a:spLocks noChangeArrowheads="1"/>
          </p:cNvSpPr>
          <p:nvPr/>
        </p:nvSpPr>
        <p:spPr bwMode="auto">
          <a:xfrm>
            <a:off x="1485896" y="4806934"/>
            <a:ext cx="1030288"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using amortized analysis</a:t>
            </a:r>
            <a:endParaRPr lang="en-US">
              <a:effectLst>
                <a:outerShdw blurRad="38100" dist="38100" dir="2700000" algn="tl">
                  <a:srgbClr val="000000"/>
                </a:outerShdw>
              </a:effectLst>
            </a:endParaRPr>
          </a:p>
        </p:txBody>
      </p:sp>
      <p:sp>
        <p:nvSpPr>
          <p:cNvPr id="634911" name="AutoShape 31"/>
          <p:cNvSpPr>
            <a:spLocks/>
          </p:cNvSpPr>
          <p:nvPr/>
        </p:nvSpPr>
        <p:spPr bwMode="auto">
          <a:xfrm>
            <a:off x="2379659" y="3440096"/>
            <a:ext cx="533400" cy="2276475"/>
          </a:xfrm>
          <a:prstGeom prst="leftBrace">
            <a:avLst>
              <a:gd name="adj1" fmla="val 35565"/>
              <a:gd name="adj2" fmla="val 53981"/>
            </a:avLst>
          </a:prstGeom>
          <a:noFill/>
          <a:ln w="28575">
            <a:solidFill>
              <a:srgbClr val="66FF33"/>
            </a:solidFill>
            <a:round/>
            <a:headEnd/>
            <a:tailEnd/>
          </a:ln>
          <a:effectLst/>
        </p:spPr>
        <p:txBody>
          <a:bodyPr wrap="none" anchor="ctr"/>
          <a:lstStyle/>
          <a:p>
            <a:pPr>
              <a:defRPr/>
            </a:pPr>
            <a:endParaRPr lang="en-US"/>
          </a:p>
        </p:txBody>
      </p:sp>
      <p:sp>
        <p:nvSpPr>
          <p:cNvPr id="634912" name="Text Box 32"/>
          <p:cNvSpPr txBox="1">
            <a:spLocks noChangeArrowheads="1"/>
          </p:cNvSpPr>
          <p:nvPr/>
        </p:nvSpPr>
        <p:spPr bwMode="auto">
          <a:xfrm>
            <a:off x="1960559" y="4133834"/>
            <a:ext cx="933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4272" y="-196866"/>
            <a:ext cx="8229600" cy="1143000"/>
          </a:xfrm>
        </p:spPr>
        <p:txBody>
          <a:bodyPr/>
          <a:lstStyle/>
          <a:p>
            <a:pPr algn="l">
              <a:defRPr/>
            </a:pPr>
            <a:r>
              <a:rPr lang="en-US" dirty="0" smtClean="0"/>
              <a:t>Knuth-Morris-Pratt Algorithm</a:t>
            </a:r>
          </a:p>
        </p:txBody>
      </p:sp>
      <p:grpSp>
        <p:nvGrpSpPr>
          <p:cNvPr id="4100" name="Group 19"/>
          <p:cNvGrpSpPr>
            <a:grpSpLocks/>
          </p:cNvGrpSpPr>
          <p:nvPr/>
        </p:nvGrpSpPr>
        <p:grpSpPr bwMode="auto">
          <a:xfrm>
            <a:off x="546100" y="1741488"/>
            <a:ext cx="7534275" cy="1035050"/>
            <a:chOff x="178" y="3298"/>
            <a:chExt cx="4746" cy="652"/>
          </a:xfrm>
        </p:grpSpPr>
        <p:sp>
          <p:nvSpPr>
            <p:cNvPr id="635911" name="Text Box 7"/>
            <p:cNvSpPr txBox="1">
              <a:spLocks noChangeArrowheads="1"/>
            </p:cNvSpPr>
            <p:nvPr/>
          </p:nvSpPr>
          <p:spPr bwMode="auto">
            <a:xfrm>
              <a:off x="1701" y="3364"/>
              <a:ext cx="1671" cy="250"/>
            </a:xfrm>
            <a:prstGeom prst="rect">
              <a:avLst/>
            </a:prstGeom>
            <a:solidFill>
              <a:schemeClr val="tx1"/>
            </a:solidFill>
            <a:ln w="9525">
              <a:noFill/>
              <a:miter lim="800000"/>
              <a:headEnd/>
              <a:tailEnd/>
            </a:ln>
            <a:effectLst/>
          </p:spPr>
          <p:txBody>
            <a:bodyPr>
              <a:spAutoFit/>
            </a:bodyPr>
            <a:lstStyle/>
            <a:p>
              <a:pPr>
                <a:defRPr/>
              </a:pPr>
              <a:r>
                <a:rPr lang="en-US" sz="2000" b="1" i="1">
                  <a:solidFill>
                    <a:srgbClr val="003399"/>
                  </a:solidFill>
                  <a:effectLst/>
                </a:rPr>
                <a:t>Amortized Analysis</a:t>
              </a:r>
              <a:endParaRPr lang="en-US" sz="2000">
                <a:effectLst>
                  <a:outerShdw blurRad="38100" dist="38100" dir="2700000" algn="tl">
                    <a:srgbClr val="000000"/>
                  </a:outerShdw>
                </a:effectLst>
              </a:endParaRPr>
            </a:p>
          </p:txBody>
        </p:sp>
        <p:sp>
          <p:nvSpPr>
            <p:cNvPr id="4116" name="WordArt 8"/>
            <p:cNvSpPr>
              <a:spLocks noChangeArrowheads="1" noChangeShapeType="1" noTextEdit="1"/>
            </p:cNvSpPr>
            <p:nvPr/>
          </p:nvSpPr>
          <p:spPr bwMode="auto">
            <a:xfrm>
              <a:off x="178" y="3298"/>
              <a:ext cx="1393" cy="273"/>
            </a:xfrm>
            <a:prstGeom prst="rect">
              <a:avLst/>
            </a:prstGeom>
          </p:spPr>
          <p:txBody>
            <a:bodyPr wrap="none" fromWordArt="1">
              <a:prstTxWarp prst="textPlain">
                <a:avLst>
                  <a:gd name="adj" fmla="val 49139"/>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Worst Case</a:t>
              </a:r>
            </a:p>
          </p:txBody>
        </p:sp>
        <p:graphicFrame>
          <p:nvGraphicFramePr>
            <p:cNvPr id="4098" name="Object 10"/>
            <p:cNvGraphicFramePr>
              <a:graphicFrameLocks noChangeAspect="1"/>
            </p:cNvGraphicFramePr>
            <p:nvPr/>
          </p:nvGraphicFramePr>
          <p:xfrm>
            <a:off x="1753" y="3694"/>
            <a:ext cx="734" cy="256"/>
          </p:xfrm>
          <a:graphic>
            <a:graphicData uri="http://schemas.openxmlformats.org/presentationml/2006/ole">
              <p:oleObj spid="_x0000_s4098" name="Equation" r:id="rId3" imgW="583920" imgH="203040" progId="Equation.3">
                <p:embed/>
              </p:oleObj>
            </a:graphicData>
          </a:graphic>
        </p:graphicFrame>
        <p:sp>
          <p:nvSpPr>
            <p:cNvPr id="635915" name="Text Box 11"/>
            <p:cNvSpPr txBox="1">
              <a:spLocks noChangeArrowheads="1"/>
            </p:cNvSpPr>
            <p:nvPr/>
          </p:nvSpPr>
          <p:spPr bwMode="auto">
            <a:xfrm>
              <a:off x="3487" y="3358"/>
              <a:ext cx="1437" cy="250"/>
            </a:xfrm>
            <a:prstGeom prst="rect">
              <a:avLst/>
            </a:prstGeom>
            <a:solidFill>
              <a:schemeClr val="tx1"/>
            </a:solidFill>
            <a:ln w="9525">
              <a:noFill/>
              <a:miter lim="800000"/>
              <a:headEnd/>
              <a:tailEnd/>
            </a:ln>
            <a:effectLst/>
          </p:spPr>
          <p:txBody>
            <a:bodyPr>
              <a:spAutoFit/>
            </a:bodyPr>
            <a:lstStyle/>
            <a:p>
              <a:pPr>
                <a:defRPr/>
              </a:pPr>
              <a:r>
                <a:rPr lang="en-US" sz="2000" i="1">
                  <a:solidFill>
                    <a:srgbClr val="003399"/>
                  </a:solidFill>
                  <a:effectLst/>
                </a:rPr>
                <a:t>Potential Method</a:t>
              </a:r>
              <a:endParaRPr lang="en-US" sz="2000">
                <a:effectLst>
                  <a:outerShdw blurRad="38100" dist="38100" dir="2700000" algn="tl">
                    <a:srgbClr val="000000"/>
                  </a:outerShdw>
                </a:effectLst>
              </a:endParaRPr>
            </a:p>
          </p:txBody>
        </p:sp>
        <p:sp>
          <p:nvSpPr>
            <p:cNvPr id="635916" name="Text Box 12"/>
            <p:cNvSpPr txBox="1">
              <a:spLocks noChangeArrowheads="1"/>
            </p:cNvSpPr>
            <p:nvPr/>
          </p:nvSpPr>
          <p:spPr bwMode="auto">
            <a:xfrm>
              <a:off x="2582" y="3691"/>
              <a:ext cx="2192" cy="250"/>
            </a:xfrm>
            <a:prstGeom prst="rect">
              <a:avLst/>
            </a:prstGeom>
            <a:solidFill>
              <a:schemeClr val="tx1"/>
            </a:solidFill>
            <a:ln w="9525">
              <a:noFill/>
              <a:miter lim="800000"/>
              <a:headEnd/>
              <a:tailEnd/>
            </a:ln>
            <a:effectLst/>
          </p:spPr>
          <p:txBody>
            <a:bodyPr>
              <a:spAutoFit/>
            </a:bodyPr>
            <a:lstStyle/>
            <a:p>
              <a:pPr>
                <a:defRPr/>
              </a:pPr>
              <a:r>
                <a:rPr lang="en-US" sz="2000" i="1">
                  <a:solidFill>
                    <a:srgbClr val="003399"/>
                  </a:solidFill>
                  <a:effectLst/>
                </a:rPr>
                <a:t>k = current state of algorithm</a:t>
              </a:r>
              <a:endParaRPr lang="en-US" sz="2000">
                <a:effectLst>
                  <a:outerShdw blurRad="38100" dist="38100" dir="2700000" algn="tl">
                    <a:srgbClr val="000000"/>
                  </a:outerShdw>
                </a:effectLst>
              </a:endParaRPr>
            </a:p>
          </p:txBody>
        </p:sp>
      </p:grpSp>
      <p:grpSp>
        <p:nvGrpSpPr>
          <p:cNvPr id="4101" name="Group 24"/>
          <p:cNvGrpSpPr>
            <a:grpSpLocks/>
          </p:cNvGrpSpPr>
          <p:nvPr/>
        </p:nvGrpSpPr>
        <p:grpSpPr bwMode="auto">
          <a:xfrm>
            <a:off x="0" y="3046413"/>
            <a:ext cx="5945188" cy="3482975"/>
            <a:chOff x="0" y="1919"/>
            <a:chExt cx="3745" cy="2194"/>
          </a:xfrm>
        </p:grpSpPr>
        <p:pic>
          <p:nvPicPr>
            <p:cNvPr id="4109" name="Picture 3" descr="871 1"/>
            <p:cNvPicPr>
              <a:picLocks noChangeAspect="1" noChangeArrowheads="1"/>
            </p:cNvPicPr>
            <p:nvPr/>
          </p:nvPicPr>
          <p:blipFill>
            <a:blip r:embed="rId4" cstate="print"/>
            <a:srcRect/>
            <a:stretch>
              <a:fillRect/>
            </a:stretch>
          </p:blipFill>
          <p:spPr bwMode="auto">
            <a:xfrm>
              <a:off x="603" y="1919"/>
              <a:ext cx="3120" cy="2194"/>
            </a:xfrm>
            <a:prstGeom prst="rect">
              <a:avLst/>
            </a:prstGeom>
            <a:noFill/>
            <a:ln w="9525">
              <a:noFill/>
              <a:miter lim="800000"/>
              <a:headEnd/>
              <a:tailEnd/>
            </a:ln>
          </p:spPr>
        </p:pic>
        <p:sp>
          <p:nvSpPr>
            <p:cNvPr id="635910" name="Text Box 6"/>
            <p:cNvSpPr txBox="1">
              <a:spLocks noChangeArrowheads="1"/>
            </p:cNvSpPr>
            <p:nvPr/>
          </p:nvSpPr>
          <p:spPr bwMode="auto">
            <a:xfrm>
              <a:off x="0" y="2665"/>
              <a:ext cx="422" cy="52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35913" name="AutoShape 9"/>
            <p:cNvSpPr>
              <a:spLocks/>
            </p:cNvSpPr>
            <p:nvPr/>
          </p:nvSpPr>
          <p:spPr bwMode="auto">
            <a:xfrm>
              <a:off x="237" y="2279"/>
              <a:ext cx="347" cy="1812"/>
            </a:xfrm>
            <a:prstGeom prst="leftBrace">
              <a:avLst>
                <a:gd name="adj1" fmla="val 43516"/>
                <a:gd name="adj2" fmla="val 53981"/>
              </a:avLst>
            </a:prstGeom>
            <a:noFill/>
            <a:ln w="28575">
              <a:solidFill>
                <a:srgbClr val="66FF33"/>
              </a:solidFill>
              <a:round/>
              <a:headEnd/>
              <a:tailEnd/>
            </a:ln>
            <a:effectLst/>
          </p:spPr>
          <p:txBody>
            <a:bodyPr wrap="none" anchor="ctr"/>
            <a:lstStyle/>
            <a:p>
              <a:pPr>
                <a:defRPr/>
              </a:pPr>
              <a:endParaRPr lang="en-US"/>
            </a:p>
          </p:txBody>
        </p:sp>
        <p:sp>
          <p:nvSpPr>
            <p:cNvPr id="635917" name="Text Box 13"/>
            <p:cNvSpPr txBox="1">
              <a:spLocks noChangeArrowheads="1"/>
            </p:cNvSpPr>
            <p:nvPr/>
          </p:nvSpPr>
          <p:spPr bwMode="auto">
            <a:xfrm>
              <a:off x="1531" y="2582"/>
              <a:ext cx="1133" cy="192"/>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initial potential value</a:t>
              </a:r>
              <a:r>
                <a:rPr lang="en-US" sz="1600" i="1">
                  <a:solidFill>
                    <a:srgbClr val="003399"/>
                  </a:solidFill>
                  <a:effectLst/>
                </a:rPr>
                <a:t> </a:t>
              </a:r>
              <a:endParaRPr lang="en-US" sz="2000">
                <a:effectLst>
                  <a:outerShdw blurRad="38100" dist="38100" dir="2700000" algn="tl">
                    <a:srgbClr val="000000"/>
                  </a:outerShdw>
                </a:effectLst>
              </a:endParaRPr>
            </a:p>
          </p:txBody>
        </p:sp>
        <p:sp>
          <p:nvSpPr>
            <p:cNvPr id="635918" name="Text Box 14"/>
            <p:cNvSpPr txBox="1">
              <a:spLocks noChangeArrowheads="1"/>
            </p:cNvSpPr>
            <p:nvPr/>
          </p:nvSpPr>
          <p:spPr bwMode="auto">
            <a:xfrm>
              <a:off x="2612" y="3134"/>
              <a:ext cx="1133" cy="192"/>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potential decreases</a:t>
              </a:r>
              <a:endParaRPr lang="en-US" sz="2000">
                <a:effectLst>
                  <a:outerShdw blurRad="38100" dist="38100" dir="2700000" algn="tl">
                    <a:srgbClr val="000000"/>
                  </a:outerShdw>
                </a:effectLst>
              </a:endParaRPr>
            </a:p>
          </p:txBody>
        </p:sp>
      </p:grpSp>
      <p:sp>
        <p:nvSpPr>
          <p:cNvPr id="635919" name="Text Box 15"/>
          <p:cNvSpPr txBox="1">
            <a:spLocks noChangeArrowheads="1"/>
          </p:cNvSpPr>
          <p:nvPr/>
        </p:nvSpPr>
        <p:spPr bwMode="auto">
          <a:xfrm>
            <a:off x="6013450" y="3127375"/>
            <a:ext cx="3078163" cy="641350"/>
          </a:xfrm>
          <a:prstGeom prst="rect">
            <a:avLst/>
          </a:prstGeom>
          <a:solidFill>
            <a:schemeClr val="tx1"/>
          </a:solidFill>
          <a:ln w="9525">
            <a:noFill/>
            <a:miter lim="800000"/>
            <a:headEnd/>
            <a:tailEnd/>
          </a:ln>
          <a:effectLst/>
        </p:spPr>
        <p:txBody>
          <a:bodyPr>
            <a:spAutoFit/>
          </a:bodyPr>
          <a:lstStyle/>
          <a:p>
            <a:pPr>
              <a:defRPr/>
            </a:pPr>
            <a:r>
              <a:rPr lang="en-US" i="1">
                <a:solidFill>
                  <a:srgbClr val="003399"/>
                </a:solidFill>
                <a:effectLst/>
              </a:rPr>
              <a:t>Potential is never negative since </a:t>
            </a:r>
            <a:r>
              <a:rPr lang="en-US">
                <a:solidFill>
                  <a:srgbClr val="003399"/>
                </a:solidFill>
                <a:effectLst/>
                <a:latin typeface="Symbol" pitchFamily="18" charset="2"/>
              </a:rPr>
              <a:t>p </a:t>
            </a:r>
            <a:r>
              <a:rPr lang="en-US">
                <a:solidFill>
                  <a:srgbClr val="003399"/>
                </a:solidFill>
                <a:effectLst/>
              </a:rPr>
              <a:t>(k) &gt;= 0 for all k</a:t>
            </a:r>
            <a:endParaRPr lang="en-US">
              <a:effectLst>
                <a:outerShdw blurRad="38100" dist="38100" dir="2700000" algn="tl">
                  <a:srgbClr val="000000"/>
                </a:outerShdw>
              </a:effectLst>
            </a:endParaRPr>
          </a:p>
        </p:txBody>
      </p:sp>
      <p:sp>
        <p:nvSpPr>
          <p:cNvPr id="635920" name="Text Box 16"/>
          <p:cNvSpPr txBox="1">
            <a:spLocks noChangeArrowheads="1"/>
          </p:cNvSpPr>
          <p:nvPr/>
        </p:nvSpPr>
        <p:spPr bwMode="auto">
          <a:xfrm>
            <a:off x="4587875" y="5316538"/>
            <a:ext cx="1322388" cy="11557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potential increases by &lt;=1 in each execution of </a:t>
            </a:r>
            <a:r>
              <a:rPr lang="en-US" sz="1400">
                <a:solidFill>
                  <a:srgbClr val="003399"/>
                </a:solidFill>
                <a:effectLst/>
              </a:rPr>
              <a:t>for loop </a:t>
            </a:r>
            <a:r>
              <a:rPr lang="en-US" sz="1400" i="1">
                <a:solidFill>
                  <a:srgbClr val="003399"/>
                </a:solidFill>
                <a:effectLst/>
              </a:rPr>
              <a:t>body</a:t>
            </a:r>
            <a:endParaRPr lang="en-US" sz="2000">
              <a:effectLst>
                <a:outerShdw blurRad="38100" dist="38100" dir="2700000" algn="tl">
                  <a:srgbClr val="000000"/>
                </a:outerShdw>
              </a:effectLst>
            </a:endParaRPr>
          </a:p>
        </p:txBody>
      </p:sp>
      <p:sp>
        <p:nvSpPr>
          <p:cNvPr id="635924" name="Line 20"/>
          <p:cNvSpPr>
            <a:spLocks noChangeShapeType="1"/>
          </p:cNvSpPr>
          <p:nvPr/>
        </p:nvSpPr>
        <p:spPr bwMode="auto">
          <a:xfrm flipH="1">
            <a:off x="4233863" y="5716588"/>
            <a:ext cx="317500" cy="0"/>
          </a:xfrm>
          <a:prstGeom prst="line">
            <a:avLst/>
          </a:prstGeom>
          <a:noFill/>
          <a:ln w="9525">
            <a:solidFill>
              <a:srgbClr val="003399"/>
            </a:solidFill>
            <a:round/>
            <a:headEnd/>
            <a:tailEnd type="triangle" w="med" len="med"/>
          </a:ln>
          <a:effectLst/>
        </p:spPr>
        <p:txBody>
          <a:bodyPr wrap="none" anchor="ctr"/>
          <a:lstStyle/>
          <a:p>
            <a:pPr>
              <a:defRPr/>
            </a:pPr>
            <a:endParaRPr lang="en-US"/>
          </a:p>
        </p:txBody>
      </p:sp>
      <p:sp>
        <p:nvSpPr>
          <p:cNvPr id="635926" name="Text Box 22"/>
          <p:cNvSpPr txBox="1">
            <a:spLocks noChangeArrowheads="1"/>
          </p:cNvSpPr>
          <p:nvPr/>
        </p:nvSpPr>
        <p:spPr bwMode="auto">
          <a:xfrm>
            <a:off x="6523038" y="4981575"/>
            <a:ext cx="1365250" cy="1069975"/>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rPr>
              <a:t>amortized cost of loop body is in </a:t>
            </a:r>
            <a:r>
              <a:rPr lang="en-US" sz="1600">
                <a:solidFill>
                  <a:srgbClr val="66FF33"/>
                </a:solidFill>
                <a:effectLst>
                  <a:outerShdw blurRad="38100" dist="38100" dir="2700000" algn="tl">
                    <a:srgbClr val="C0C0C0"/>
                  </a:outerShdw>
                </a:effectLst>
                <a:latin typeface="Symbol" pitchFamily="18" charset="2"/>
              </a:rPr>
              <a:t>O</a:t>
            </a:r>
            <a:r>
              <a:rPr lang="en-US" sz="1600">
                <a:solidFill>
                  <a:srgbClr val="66FF33"/>
                </a:solidFill>
                <a:effectLst>
                  <a:outerShdw blurRad="38100" dist="38100" dir="2700000" algn="tl">
                    <a:srgbClr val="C0C0C0"/>
                  </a:outerShdw>
                </a:effectLst>
              </a:rPr>
              <a:t>(1)</a:t>
            </a:r>
          </a:p>
        </p:txBody>
      </p:sp>
      <p:sp>
        <p:nvSpPr>
          <p:cNvPr id="635927" name="AutoShape 23"/>
          <p:cNvSpPr>
            <a:spLocks/>
          </p:cNvSpPr>
          <p:nvPr/>
        </p:nvSpPr>
        <p:spPr bwMode="auto">
          <a:xfrm flipH="1">
            <a:off x="6049963" y="4775200"/>
            <a:ext cx="498475" cy="1292225"/>
          </a:xfrm>
          <a:prstGeom prst="leftBrace">
            <a:avLst>
              <a:gd name="adj1" fmla="val 21603"/>
              <a:gd name="adj2" fmla="val 53981"/>
            </a:avLst>
          </a:prstGeom>
          <a:noFill/>
          <a:ln w="28575">
            <a:solidFill>
              <a:srgbClr val="66FF33"/>
            </a:solidFill>
            <a:round/>
            <a:headEnd/>
            <a:tailEnd/>
          </a:ln>
          <a:effectLst/>
        </p:spPr>
        <p:txBody>
          <a:bodyPr wrap="none" anchor="ctr"/>
          <a:lstStyle/>
          <a:p>
            <a:pPr>
              <a:defRPr/>
            </a:pPr>
            <a:endParaRPr lang="en-US"/>
          </a:p>
        </p:txBody>
      </p:sp>
      <p:sp>
        <p:nvSpPr>
          <p:cNvPr id="635930" name="AutoShape 26"/>
          <p:cNvSpPr>
            <a:spLocks/>
          </p:cNvSpPr>
          <p:nvPr/>
        </p:nvSpPr>
        <p:spPr bwMode="auto">
          <a:xfrm flipH="1">
            <a:off x="7421563" y="4521200"/>
            <a:ext cx="622300" cy="1646238"/>
          </a:xfrm>
          <a:prstGeom prst="leftBrace">
            <a:avLst>
              <a:gd name="adj1" fmla="val 22045"/>
              <a:gd name="adj2" fmla="val 53981"/>
            </a:avLst>
          </a:prstGeom>
          <a:noFill/>
          <a:ln w="28575">
            <a:solidFill>
              <a:srgbClr val="66FF33"/>
            </a:solidFill>
            <a:round/>
            <a:headEnd/>
            <a:tailEnd/>
          </a:ln>
          <a:effectLst/>
        </p:spPr>
        <p:txBody>
          <a:bodyPr wrap="none" anchor="ctr"/>
          <a:lstStyle/>
          <a:p>
            <a:pPr>
              <a:defRPr/>
            </a:pPr>
            <a:endParaRPr lang="en-US"/>
          </a:p>
        </p:txBody>
      </p:sp>
      <p:sp>
        <p:nvSpPr>
          <p:cNvPr id="635931" name="Text Box 27"/>
          <p:cNvSpPr txBox="1">
            <a:spLocks noChangeArrowheads="1"/>
          </p:cNvSpPr>
          <p:nvPr/>
        </p:nvSpPr>
        <p:spPr bwMode="auto">
          <a:xfrm>
            <a:off x="8005763" y="5097463"/>
            <a:ext cx="1365250" cy="581025"/>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loop iterations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2068879" y="2967335"/>
            <a:ext cx="4545027"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7024" y="-175538"/>
            <a:ext cx="8229600" cy="1143000"/>
          </a:xfrm>
        </p:spPr>
        <p:txBody>
          <a:bodyPr/>
          <a:lstStyle/>
          <a:p>
            <a:pPr algn="l">
              <a:defRPr/>
            </a:pPr>
            <a:r>
              <a:rPr lang="en-US" dirty="0" smtClean="0"/>
              <a:t>String Matching Algorithms</a:t>
            </a:r>
          </a:p>
        </p:txBody>
      </p:sp>
      <p:sp>
        <p:nvSpPr>
          <p:cNvPr id="626691" name="Rectangle 3"/>
          <p:cNvSpPr>
            <a:spLocks noGrp="1" noChangeArrowheads="1"/>
          </p:cNvSpPr>
          <p:nvPr>
            <p:ph idx="1"/>
          </p:nvPr>
        </p:nvSpPr>
        <p:spPr/>
        <p:txBody>
          <a:bodyPr/>
          <a:lstStyle/>
          <a:p>
            <a:pPr>
              <a:lnSpc>
                <a:spcPct val="75000"/>
              </a:lnSpc>
              <a:defRPr/>
            </a:pPr>
            <a:r>
              <a:rPr lang="en-US" dirty="0" smtClean="0"/>
              <a:t>Naive Algorithm</a:t>
            </a:r>
          </a:p>
          <a:p>
            <a:pPr lvl="1">
              <a:lnSpc>
                <a:spcPct val="75000"/>
              </a:lnSpc>
              <a:defRPr/>
            </a:pPr>
            <a:r>
              <a:rPr lang="en-US" dirty="0" smtClean="0"/>
              <a:t>Worst-case running time in O((n-m+1) m)</a:t>
            </a:r>
          </a:p>
          <a:p>
            <a:pPr lvl="1">
              <a:lnSpc>
                <a:spcPct val="75000"/>
              </a:lnSpc>
              <a:defRPr/>
            </a:pPr>
            <a:endParaRPr lang="en-US" sz="1600" dirty="0" smtClean="0"/>
          </a:p>
          <a:p>
            <a:pPr>
              <a:lnSpc>
                <a:spcPct val="75000"/>
              </a:lnSpc>
              <a:defRPr/>
            </a:pPr>
            <a:r>
              <a:rPr lang="en-US" dirty="0" smtClean="0"/>
              <a:t>Rabin-Karp</a:t>
            </a:r>
          </a:p>
          <a:p>
            <a:pPr lvl="1">
              <a:lnSpc>
                <a:spcPct val="75000"/>
              </a:lnSpc>
              <a:defRPr/>
            </a:pPr>
            <a:r>
              <a:rPr lang="en-US" dirty="0" smtClean="0"/>
              <a:t>Worst-case running time in O((n-m+1) m)</a:t>
            </a:r>
          </a:p>
          <a:p>
            <a:pPr lvl="1">
              <a:lnSpc>
                <a:spcPct val="75000"/>
              </a:lnSpc>
              <a:defRPr/>
            </a:pPr>
            <a:r>
              <a:rPr lang="en-US" dirty="0" smtClean="0"/>
              <a:t>Better than this on average and in practice</a:t>
            </a:r>
          </a:p>
          <a:p>
            <a:pPr lvl="1">
              <a:lnSpc>
                <a:spcPct val="75000"/>
              </a:lnSpc>
              <a:defRPr/>
            </a:pPr>
            <a:endParaRPr lang="en-US" sz="2000" dirty="0" smtClean="0"/>
          </a:p>
          <a:p>
            <a:pPr>
              <a:lnSpc>
                <a:spcPct val="75000"/>
              </a:lnSpc>
              <a:defRPr/>
            </a:pPr>
            <a:r>
              <a:rPr lang="en-US" dirty="0" smtClean="0"/>
              <a:t>Knuth-Morris-Pratt</a:t>
            </a:r>
          </a:p>
          <a:p>
            <a:pPr lvl="1">
              <a:lnSpc>
                <a:spcPct val="75000"/>
              </a:lnSpc>
              <a:defRPr/>
            </a:pPr>
            <a:r>
              <a:rPr lang="en-US" dirty="0" smtClean="0"/>
              <a:t>Worst-case running time in O(n + 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044" y="-147402"/>
            <a:ext cx="8229600" cy="1143000"/>
          </a:xfrm>
        </p:spPr>
        <p:txBody>
          <a:bodyPr/>
          <a:lstStyle/>
          <a:p>
            <a:pPr algn="l">
              <a:defRPr/>
            </a:pPr>
            <a:r>
              <a:rPr lang="en-US" dirty="0" smtClean="0"/>
              <a:t>Notation &amp; Terminology</a:t>
            </a:r>
          </a:p>
        </p:txBody>
      </p:sp>
      <p:sp>
        <p:nvSpPr>
          <p:cNvPr id="627715" name="Rectangle 3"/>
          <p:cNvSpPr>
            <a:spLocks noGrp="1" noChangeArrowheads="1"/>
          </p:cNvSpPr>
          <p:nvPr>
            <p:ph idx="1"/>
          </p:nvPr>
        </p:nvSpPr>
        <p:spPr/>
        <p:txBody>
          <a:bodyPr/>
          <a:lstStyle/>
          <a:p>
            <a:pPr>
              <a:defRPr/>
            </a:pPr>
            <a:r>
              <a:rPr lang="en-US" dirty="0" smtClean="0">
                <a:latin typeface="Symbol" pitchFamily="18" charset="2"/>
              </a:rPr>
              <a:t>S</a:t>
            </a:r>
            <a:r>
              <a:rPr lang="en-US" dirty="0" smtClean="0"/>
              <a:t>* = set of all finite-length strings formed using characters from alphabet </a:t>
            </a:r>
            <a:r>
              <a:rPr lang="en-US" dirty="0" smtClean="0">
                <a:latin typeface="Symbol" pitchFamily="18" charset="2"/>
              </a:rPr>
              <a:t>S</a:t>
            </a:r>
          </a:p>
          <a:p>
            <a:pPr>
              <a:defRPr/>
            </a:pPr>
            <a:r>
              <a:rPr lang="en-US" dirty="0" smtClean="0"/>
              <a:t>Empty string: </a:t>
            </a:r>
            <a:r>
              <a:rPr lang="en-US" dirty="0" smtClean="0">
                <a:latin typeface="Symbol" pitchFamily="18" charset="2"/>
              </a:rPr>
              <a:t>e</a:t>
            </a:r>
          </a:p>
          <a:p>
            <a:pPr>
              <a:defRPr/>
            </a:pPr>
            <a:r>
              <a:rPr lang="en-US" dirty="0" smtClean="0"/>
              <a:t>|x| = length of string x</a:t>
            </a:r>
          </a:p>
          <a:p>
            <a:pPr>
              <a:defRPr/>
            </a:pPr>
            <a:r>
              <a:rPr lang="en-US" dirty="0" smtClean="0"/>
              <a:t>w is a prefix of x: 	w	x</a:t>
            </a:r>
          </a:p>
          <a:p>
            <a:pPr>
              <a:defRPr/>
            </a:pPr>
            <a:r>
              <a:rPr lang="en-US" dirty="0" smtClean="0"/>
              <a:t>w is a suffix of x: 	w	x</a:t>
            </a:r>
          </a:p>
          <a:p>
            <a:pPr>
              <a:defRPr/>
            </a:pPr>
            <a:r>
              <a:rPr lang="en-US" dirty="0" smtClean="0"/>
              <a:t>prefix, suffix are </a:t>
            </a:r>
            <a:r>
              <a:rPr lang="en-US" i="1" dirty="0" smtClean="0"/>
              <a:t>transitive</a:t>
            </a:r>
            <a:endParaRPr lang="en-US" dirty="0" smtClean="0"/>
          </a:p>
        </p:txBody>
      </p:sp>
      <p:grpSp>
        <p:nvGrpSpPr>
          <p:cNvPr id="11268" name="Group 28"/>
          <p:cNvGrpSpPr>
            <a:grpSpLocks/>
          </p:cNvGrpSpPr>
          <p:nvPr/>
        </p:nvGrpSpPr>
        <p:grpSpPr bwMode="auto">
          <a:xfrm>
            <a:off x="5294787" y="4642442"/>
            <a:ext cx="3316288" cy="908050"/>
            <a:chOff x="3034" y="2756"/>
            <a:chExt cx="2089" cy="572"/>
          </a:xfrm>
        </p:grpSpPr>
        <p:sp>
          <p:nvSpPr>
            <p:cNvPr id="627717" name="Rectangle 5"/>
            <p:cNvSpPr>
              <a:spLocks noChangeArrowheads="1"/>
            </p:cNvSpPr>
            <p:nvPr/>
          </p:nvSpPr>
          <p:spPr bwMode="auto">
            <a:xfrm>
              <a:off x="3034" y="2800"/>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18" name="Line 6"/>
            <p:cNvSpPr>
              <a:spLocks noChangeShapeType="1"/>
            </p:cNvSpPr>
            <p:nvPr/>
          </p:nvSpPr>
          <p:spPr bwMode="auto">
            <a:xfrm>
              <a:off x="3256" y="2802"/>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25" name="Rectangle 13"/>
            <p:cNvSpPr>
              <a:spLocks noChangeArrowheads="1"/>
            </p:cNvSpPr>
            <p:nvPr/>
          </p:nvSpPr>
          <p:spPr bwMode="auto">
            <a:xfrm flipH="1">
              <a:off x="3054" y="3168"/>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26" name="Line 14"/>
            <p:cNvSpPr>
              <a:spLocks noChangeShapeType="1"/>
            </p:cNvSpPr>
            <p:nvPr/>
          </p:nvSpPr>
          <p:spPr bwMode="auto">
            <a:xfrm flipH="1">
              <a:off x="3054" y="3170"/>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29" name="Text Box 17"/>
            <p:cNvSpPr txBox="1">
              <a:spLocks noChangeArrowheads="1"/>
            </p:cNvSpPr>
            <p:nvPr/>
          </p:nvSpPr>
          <p:spPr bwMode="auto">
            <a:xfrm>
              <a:off x="3967" y="2756"/>
              <a:ext cx="1156" cy="231"/>
            </a:xfrm>
            <a:prstGeom prst="rect">
              <a:avLst/>
            </a:prstGeom>
            <a:noFill/>
            <a:ln w="9525">
              <a:noFill/>
              <a:miter lim="800000"/>
              <a:headEnd/>
              <a:tailEnd/>
            </a:ln>
            <a:effectLst/>
          </p:spPr>
          <p:txBody>
            <a:bodyPr>
              <a:spAutoFit/>
            </a:bodyPr>
            <a:lstStyle/>
            <a:p>
              <a:pPr>
                <a:defRPr/>
              </a:pPr>
              <a:r>
                <a:rPr lang="en-US" dirty="0" err="1">
                  <a:effectLst>
                    <a:outerShdw blurRad="38100" dist="38100" dir="2700000" algn="tl">
                      <a:srgbClr val="C0C0C0"/>
                    </a:outerShdw>
                  </a:effectLst>
                </a:rPr>
                <a:t>ab</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abcca</a:t>
              </a:r>
              <a:endParaRPr lang="en-US" dirty="0">
                <a:effectLst>
                  <a:outerShdw blurRad="38100" dist="38100" dir="2700000" algn="tl">
                    <a:srgbClr val="C0C0C0"/>
                  </a:outerShdw>
                </a:effectLst>
              </a:endParaRPr>
            </a:p>
          </p:txBody>
        </p:sp>
        <p:sp>
          <p:nvSpPr>
            <p:cNvPr id="627731" name="Rectangle 19"/>
            <p:cNvSpPr>
              <a:spLocks noChangeArrowheads="1"/>
            </p:cNvSpPr>
            <p:nvPr/>
          </p:nvSpPr>
          <p:spPr bwMode="auto">
            <a:xfrm>
              <a:off x="4274" y="2807"/>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32" name="Line 20"/>
            <p:cNvSpPr>
              <a:spLocks noChangeShapeType="1"/>
            </p:cNvSpPr>
            <p:nvPr/>
          </p:nvSpPr>
          <p:spPr bwMode="auto">
            <a:xfrm>
              <a:off x="4496" y="2809"/>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37" name="Rectangle 25"/>
            <p:cNvSpPr>
              <a:spLocks noChangeArrowheads="1"/>
            </p:cNvSpPr>
            <p:nvPr/>
          </p:nvSpPr>
          <p:spPr bwMode="auto">
            <a:xfrm flipH="1">
              <a:off x="4317" y="3153"/>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38" name="Line 26"/>
            <p:cNvSpPr>
              <a:spLocks noChangeShapeType="1"/>
            </p:cNvSpPr>
            <p:nvPr/>
          </p:nvSpPr>
          <p:spPr bwMode="auto">
            <a:xfrm flipH="1">
              <a:off x="4317" y="3155"/>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39" name="Text Box 27"/>
            <p:cNvSpPr txBox="1">
              <a:spLocks noChangeArrowheads="1"/>
            </p:cNvSpPr>
            <p:nvPr/>
          </p:nvSpPr>
          <p:spPr bwMode="auto">
            <a:xfrm>
              <a:off x="3930" y="3097"/>
              <a:ext cx="1156" cy="231"/>
            </a:xfrm>
            <a:prstGeom prst="rect">
              <a:avLst/>
            </a:prstGeom>
            <a:noFill/>
            <a:ln w="9525">
              <a:noFill/>
              <a:miter lim="800000"/>
              <a:headEnd/>
              <a:tailEnd/>
            </a:ln>
            <a:effectLst/>
          </p:spPr>
          <p:txBody>
            <a:bodyPr>
              <a:spAutoFit/>
            </a:bodyPr>
            <a:lstStyle/>
            <a:p>
              <a:pPr>
                <a:defRPr/>
              </a:pPr>
              <a:r>
                <a:rPr lang="en-US" dirty="0" err="1">
                  <a:effectLst>
                    <a:outerShdw blurRad="38100" dist="38100" dir="2700000" algn="tl">
                      <a:srgbClr val="C0C0C0"/>
                    </a:outerShdw>
                  </a:effectLst>
                </a:rPr>
                <a:t>cca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abcca</a:t>
              </a:r>
              <a:endParaRPr lang="en-US" dirty="0">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7024" y="-175538"/>
            <a:ext cx="8229600" cy="1143000"/>
          </a:xfrm>
        </p:spPr>
        <p:txBody>
          <a:bodyPr/>
          <a:lstStyle/>
          <a:p>
            <a:pPr algn="l">
              <a:defRPr/>
            </a:pPr>
            <a:r>
              <a:rPr lang="en-US" dirty="0" smtClean="0"/>
              <a:t>Naive String Matching</a:t>
            </a:r>
          </a:p>
        </p:txBody>
      </p:sp>
      <p:pic>
        <p:nvPicPr>
          <p:cNvPr id="14339" name="Picture 4" descr="855ALG"/>
          <p:cNvPicPr>
            <a:picLocks noChangeAspect="1" noChangeArrowheads="1"/>
          </p:cNvPicPr>
          <p:nvPr/>
        </p:nvPicPr>
        <p:blipFill>
          <a:blip r:embed="rId2" cstate="print"/>
          <a:srcRect t="7614" b="7614"/>
          <a:stretch>
            <a:fillRect/>
          </a:stretch>
        </p:blipFill>
        <p:spPr bwMode="auto">
          <a:xfrm>
            <a:off x="1238250" y="1138238"/>
            <a:ext cx="6554788" cy="1989137"/>
          </a:xfrm>
          <a:prstGeom prst="rect">
            <a:avLst/>
          </a:prstGeom>
          <a:noFill/>
          <a:ln w="9525">
            <a:noFill/>
            <a:miter lim="800000"/>
            <a:headEnd/>
            <a:tailEnd/>
          </a:ln>
        </p:spPr>
      </p:pic>
      <p:pic>
        <p:nvPicPr>
          <p:cNvPr id="14340" name="Picture 5" descr="856 1"/>
          <p:cNvPicPr>
            <a:picLocks noChangeAspect="1" noChangeArrowheads="1"/>
          </p:cNvPicPr>
          <p:nvPr/>
        </p:nvPicPr>
        <p:blipFill>
          <a:blip r:embed="rId3" cstate="print"/>
          <a:srcRect t="4399"/>
          <a:stretch>
            <a:fillRect/>
          </a:stretch>
        </p:blipFill>
        <p:spPr bwMode="auto">
          <a:xfrm>
            <a:off x="0" y="3725863"/>
            <a:ext cx="9144000" cy="3146425"/>
          </a:xfrm>
          <a:prstGeom prst="rect">
            <a:avLst/>
          </a:prstGeom>
          <a:noFill/>
          <a:ln w="9525">
            <a:noFill/>
            <a:miter lim="800000"/>
            <a:headEnd/>
            <a:tailEnd/>
          </a:ln>
        </p:spPr>
      </p:pic>
      <p:sp>
        <p:nvSpPr>
          <p:cNvPr id="607239" name="Text Box 7"/>
          <p:cNvSpPr txBox="1">
            <a:spLocks noChangeArrowheads="1"/>
          </p:cNvSpPr>
          <p:nvPr/>
        </p:nvSpPr>
        <p:spPr bwMode="auto">
          <a:xfrm>
            <a:off x="2362200" y="3246438"/>
            <a:ext cx="4568825" cy="366712"/>
          </a:xfrm>
          <a:prstGeom prst="rect">
            <a:avLst/>
          </a:prstGeom>
          <a:noFill/>
          <a:ln w="9525">
            <a:no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worst-case running time is in </a:t>
            </a:r>
            <a:r>
              <a:rPr lang="en-US">
                <a:solidFill>
                  <a:srgbClr val="66FF33"/>
                </a:solidFill>
                <a:effectLst>
                  <a:outerShdw blurRad="38100" dist="38100" dir="2700000" algn="tl">
                    <a:srgbClr val="C0C0C0"/>
                  </a:outerShdw>
                </a:effectLst>
                <a:latin typeface="Symbol" pitchFamily="18" charset="2"/>
              </a:rPr>
              <a:t>Q</a:t>
            </a:r>
            <a:r>
              <a:rPr lang="en-US">
                <a:solidFill>
                  <a:srgbClr val="66FF33"/>
                </a:solidFill>
                <a:effectLst>
                  <a:outerShdw blurRad="38100" dist="38100" dir="2700000" algn="tl">
                    <a:srgbClr val="C0C0C0"/>
                  </a:outerShdw>
                </a:effectLst>
              </a:rPr>
              <a:t>((n-m+1)m)</a:t>
            </a:r>
          </a:p>
        </p:txBody>
      </p:sp>
      <p:sp>
        <p:nvSpPr>
          <p:cNvPr id="14343" name="WordArt 8"/>
          <p:cNvSpPr>
            <a:spLocks noChangeArrowheads="1" noChangeShapeType="1" noTextEdit="1"/>
          </p:cNvSpPr>
          <p:nvPr/>
        </p:nvSpPr>
        <p:spPr bwMode="auto">
          <a:xfrm>
            <a:off x="2138363" y="3098800"/>
            <a:ext cx="5092700" cy="1897063"/>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endParaRPr lang="en-US" sz="3600" kern="10">
              <a:ln w="9525">
                <a:round/>
                <a:headEnd/>
                <a:tailEnd/>
              </a:ln>
              <a:gradFill rotWithShape="1">
                <a:gsLst>
                  <a:gs pos="0">
                    <a:srgbClr val="FFE701"/>
                  </a:gs>
                  <a:gs pos="100000">
                    <a:srgbClr val="FE3E02"/>
                  </a:gs>
                </a:gsLst>
                <a:lin ang="5400000" scaled="1"/>
              </a:gradFill>
              <a:effectLst>
                <a:outerShdw dist="38100" dir="2700000" algn="tl" rotWithShape="0">
                  <a:srgbClr val="000000">
                    <a:alpha val="43137"/>
                  </a:srgbClr>
                </a:outerShdw>
              </a:effectLst>
              <a:latin typeface="Impact"/>
            </a:endParaRPr>
          </a:p>
        </p:txBody>
      </p:sp>
      <p:sp>
        <p:nvSpPr>
          <p:cNvPr id="14344" name="Text Box 9"/>
          <p:cNvSpPr txBox="1">
            <a:spLocks noChangeArrowheads="1"/>
          </p:cNvSpPr>
          <p:nvPr/>
        </p:nvSpPr>
        <p:spPr bwMode="auto">
          <a:xfrm>
            <a:off x="2438400" y="5181600"/>
            <a:ext cx="482600" cy="274638"/>
          </a:xfrm>
          <a:prstGeom prst="rect">
            <a:avLst/>
          </a:prstGeom>
          <a:solidFill>
            <a:srgbClr val="FFFFFF"/>
          </a:solidFill>
          <a:ln w="9525">
            <a:noFill/>
            <a:miter lim="800000"/>
            <a:headEnd/>
            <a:tailEnd/>
          </a:ln>
        </p:spPr>
        <p:txBody>
          <a:bodyPr>
            <a:spAutoFit/>
          </a:bodyPr>
          <a:lstStyle/>
          <a:p>
            <a:r>
              <a:rPr lang="en-US" sz="1200">
                <a:solidFill>
                  <a:schemeClr val="bg2"/>
                </a:solidFill>
                <a:effectLst/>
              </a:rPr>
              <a:t>32.4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1112" y="-161470"/>
            <a:ext cx="8229600" cy="1143000"/>
          </a:xfrm>
        </p:spPr>
        <p:txBody>
          <a:bodyPr/>
          <a:lstStyle/>
          <a:p>
            <a:pPr algn="l">
              <a:defRPr/>
            </a:pPr>
            <a:r>
              <a:rPr lang="en-US" dirty="0" smtClean="0"/>
              <a:t>Rabin-Karp Algorithm</a:t>
            </a:r>
          </a:p>
        </p:txBody>
      </p:sp>
      <p:sp>
        <p:nvSpPr>
          <p:cNvPr id="608270" name="Rectangle 14"/>
          <p:cNvSpPr>
            <a:spLocks noGrp="1" noChangeArrowheads="1"/>
          </p:cNvSpPr>
          <p:nvPr>
            <p:ph idx="1"/>
          </p:nvPr>
        </p:nvSpPr>
        <p:spPr>
          <a:xfrm>
            <a:off x="333375" y="1595438"/>
            <a:ext cx="8810625" cy="4465637"/>
          </a:xfrm>
        </p:spPr>
        <p:txBody>
          <a:bodyPr>
            <a:normAutofit fontScale="92500" lnSpcReduction="20000"/>
          </a:bodyPr>
          <a:lstStyle/>
          <a:p>
            <a:pPr>
              <a:lnSpc>
                <a:spcPct val="80000"/>
              </a:lnSpc>
              <a:spcBef>
                <a:spcPct val="50000"/>
              </a:spcBef>
              <a:defRPr/>
            </a:pPr>
            <a:r>
              <a:rPr lang="en-US" sz="2400" dirty="0" smtClean="0">
                <a:latin typeface="Arial" charset="0"/>
              </a:rPr>
              <a:t>Assume each character is digit in radix-d notation </a:t>
            </a:r>
            <a:r>
              <a:rPr lang="en-US" sz="2000" dirty="0" smtClean="0">
                <a:latin typeface="Arial" charset="0"/>
              </a:rPr>
              <a:t>(e.g. d=10)</a:t>
            </a:r>
          </a:p>
          <a:p>
            <a:pPr>
              <a:lnSpc>
                <a:spcPct val="80000"/>
              </a:lnSpc>
              <a:spcBef>
                <a:spcPct val="50000"/>
              </a:spcBef>
              <a:defRPr/>
            </a:pPr>
            <a:r>
              <a:rPr lang="en-US" sz="2400" dirty="0" smtClean="0">
                <a:latin typeface="Arial" charset="0"/>
              </a:rPr>
              <a:t>p = decimal value of pattern</a:t>
            </a:r>
          </a:p>
          <a:p>
            <a:pPr>
              <a:lnSpc>
                <a:spcPct val="80000"/>
              </a:lnSpc>
              <a:spcBef>
                <a:spcPct val="50000"/>
              </a:spcBef>
              <a:defRPr/>
            </a:pPr>
            <a:r>
              <a:rPr lang="en-US" sz="2400" dirty="0" err="1" smtClean="0">
                <a:latin typeface="Arial" charset="0"/>
              </a:rPr>
              <a:t>t</a:t>
            </a:r>
            <a:r>
              <a:rPr lang="en-US" sz="2400" baseline="-25000" dirty="0" err="1" smtClean="0">
                <a:latin typeface="Arial" charset="0"/>
              </a:rPr>
              <a:t>s</a:t>
            </a:r>
            <a:r>
              <a:rPr lang="en-US" sz="2400" dirty="0" smtClean="0">
                <a:latin typeface="Arial" charset="0"/>
              </a:rPr>
              <a:t> = decimal value of substring T[s+1..s+m] </a:t>
            </a:r>
            <a:r>
              <a:rPr lang="en-US" sz="2000" dirty="0" smtClean="0">
                <a:latin typeface="Arial" charset="0"/>
              </a:rPr>
              <a:t>for s = 0,1...,n-m</a:t>
            </a:r>
          </a:p>
          <a:p>
            <a:pPr>
              <a:lnSpc>
                <a:spcPct val="80000"/>
              </a:lnSpc>
              <a:spcBef>
                <a:spcPct val="50000"/>
              </a:spcBef>
              <a:defRPr/>
            </a:pPr>
            <a:r>
              <a:rPr lang="en-US" sz="2400" dirty="0" smtClean="0">
                <a:latin typeface="Arial" charset="0"/>
              </a:rPr>
              <a:t>Strategy: </a:t>
            </a:r>
          </a:p>
          <a:p>
            <a:pPr lvl="1">
              <a:lnSpc>
                <a:spcPct val="80000"/>
              </a:lnSpc>
              <a:spcBef>
                <a:spcPct val="50000"/>
              </a:spcBef>
              <a:defRPr/>
            </a:pPr>
            <a:r>
              <a:rPr lang="en-US" sz="2000" dirty="0" smtClean="0">
                <a:latin typeface="Arial" charset="0"/>
              </a:rPr>
              <a:t>compute p in O(m) time (which is in O(n))</a:t>
            </a:r>
          </a:p>
          <a:p>
            <a:pPr lvl="1">
              <a:lnSpc>
                <a:spcPct val="80000"/>
              </a:lnSpc>
              <a:spcBef>
                <a:spcPct val="50000"/>
              </a:spcBef>
              <a:defRPr/>
            </a:pPr>
            <a:r>
              <a:rPr lang="en-US" sz="2000" dirty="0" smtClean="0">
                <a:latin typeface="Arial" charset="0"/>
              </a:rPr>
              <a:t>compute all </a:t>
            </a:r>
            <a:r>
              <a:rPr lang="en-US" sz="2000" dirty="0" err="1" smtClean="0">
                <a:latin typeface="Arial" charset="0"/>
              </a:rPr>
              <a:t>t</a:t>
            </a:r>
            <a:r>
              <a:rPr lang="en-US" sz="2000" baseline="-25000" dirty="0" err="1" smtClean="0">
                <a:latin typeface="Arial" charset="0"/>
              </a:rPr>
              <a:t>i</a:t>
            </a:r>
            <a:r>
              <a:rPr lang="en-US" sz="2000" dirty="0" smtClean="0">
                <a:latin typeface="Arial" charset="0"/>
              </a:rPr>
              <a:t> values in total of O(n) time</a:t>
            </a:r>
          </a:p>
          <a:p>
            <a:pPr lvl="1">
              <a:lnSpc>
                <a:spcPct val="80000"/>
              </a:lnSpc>
              <a:spcBef>
                <a:spcPct val="50000"/>
              </a:spcBef>
              <a:defRPr/>
            </a:pPr>
            <a:r>
              <a:rPr lang="en-US" sz="2000" dirty="0" smtClean="0">
                <a:latin typeface="Arial" charset="0"/>
              </a:rPr>
              <a:t>            find all valid shifts s in O(n) time by comparing p with each </a:t>
            </a:r>
            <a:r>
              <a:rPr lang="en-US" sz="2000" dirty="0" err="1" smtClean="0">
                <a:latin typeface="Arial" charset="0"/>
              </a:rPr>
              <a:t>t</a:t>
            </a:r>
            <a:r>
              <a:rPr lang="en-US" sz="2000" baseline="-25000" dirty="0" err="1" smtClean="0">
                <a:latin typeface="Arial" charset="0"/>
              </a:rPr>
              <a:t>s</a:t>
            </a:r>
            <a:endParaRPr lang="en-US" sz="2000" dirty="0" smtClean="0">
              <a:latin typeface="Arial" charset="0"/>
            </a:endParaRPr>
          </a:p>
          <a:p>
            <a:pPr>
              <a:lnSpc>
                <a:spcPct val="80000"/>
              </a:lnSpc>
              <a:spcBef>
                <a:spcPct val="50000"/>
              </a:spcBef>
              <a:defRPr/>
            </a:pPr>
            <a:r>
              <a:rPr lang="en-US" sz="2400" dirty="0" smtClean="0">
                <a:latin typeface="Arial" charset="0"/>
              </a:rPr>
              <a:t>Compute p in O(m) time using Horner’s rule:</a:t>
            </a:r>
          </a:p>
          <a:p>
            <a:pPr lvl="1">
              <a:lnSpc>
                <a:spcPct val="80000"/>
              </a:lnSpc>
              <a:spcBef>
                <a:spcPct val="50000"/>
              </a:spcBef>
              <a:defRPr/>
            </a:pPr>
            <a:r>
              <a:rPr lang="en-US" sz="2000" dirty="0" smtClean="0">
                <a:latin typeface="Arial" charset="0"/>
              </a:rPr>
              <a:t>p = P[m] + d(P[m-1] + d(P[m-2] + ... + d(P[2] + </a:t>
            </a:r>
            <a:r>
              <a:rPr lang="en-US" sz="2000" dirty="0" err="1" smtClean="0">
                <a:latin typeface="Arial" charset="0"/>
              </a:rPr>
              <a:t>dP</a:t>
            </a:r>
            <a:r>
              <a:rPr lang="en-US" sz="2000" dirty="0" smtClean="0">
                <a:latin typeface="Arial" charset="0"/>
              </a:rPr>
              <a:t>[1])))</a:t>
            </a:r>
          </a:p>
          <a:p>
            <a:pPr>
              <a:lnSpc>
                <a:spcPct val="80000"/>
              </a:lnSpc>
              <a:spcBef>
                <a:spcPct val="50000"/>
              </a:spcBef>
              <a:defRPr/>
            </a:pPr>
            <a:r>
              <a:rPr lang="en-US" sz="2400" dirty="0" smtClean="0">
                <a:latin typeface="Arial" charset="0"/>
              </a:rPr>
              <a:t>Compute t</a:t>
            </a:r>
            <a:r>
              <a:rPr lang="en-US" sz="2400" baseline="-25000" dirty="0" smtClean="0">
                <a:latin typeface="Arial" charset="0"/>
              </a:rPr>
              <a:t>0</a:t>
            </a:r>
            <a:r>
              <a:rPr lang="en-US" sz="2400" dirty="0" smtClean="0">
                <a:latin typeface="Arial" charset="0"/>
              </a:rPr>
              <a:t> similarly from T[1..m] in O(m) time</a:t>
            </a:r>
          </a:p>
          <a:p>
            <a:pPr>
              <a:lnSpc>
                <a:spcPct val="80000"/>
              </a:lnSpc>
              <a:spcBef>
                <a:spcPct val="50000"/>
              </a:spcBef>
              <a:defRPr/>
            </a:pPr>
            <a:r>
              <a:rPr lang="en-US" sz="2400" dirty="0" smtClean="0">
                <a:latin typeface="Arial" charset="0"/>
              </a:rPr>
              <a:t> Compute remaining </a:t>
            </a:r>
            <a:r>
              <a:rPr lang="en-US" sz="2400" dirty="0" err="1" smtClean="0">
                <a:latin typeface="Arial" charset="0"/>
              </a:rPr>
              <a:t>t</a:t>
            </a:r>
            <a:r>
              <a:rPr lang="en-US" sz="2400" baseline="-25000" dirty="0" err="1" smtClean="0">
                <a:latin typeface="Arial" charset="0"/>
              </a:rPr>
              <a:t>i</a:t>
            </a:r>
            <a:r>
              <a:rPr lang="en-US" sz="2400" dirty="0" err="1" smtClean="0">
                <a:latin typeface="Arial" charset="0"/>
              </a:rPr>
              <a:t>‘s</a:t>
            </a:r>
            <a:r>
              <a:rPr lang="en-US" sz="2400" dirty="0" smtClean="0">
                <a:latin typeface="Arial" charset="0"/>
              </a:rPr>
              <a:t> in O(n-m) time</a:t>
            </a:r>
          </a:p>
          <a:p>
            <a:pPr lvl="1">
              <a:lnSpc>
                <a:spcPct val="80000"/>
              </a:lnSpc>
              <a:spcBef>
                <a:spcPct val="50000"/>
              </a:spcBef>
              <a:defRPr/>
            </a:pPr>
            <a:r>
              <a:rPr lang="en-US" sz="2000" dirty="0" smtClean="0">
                <a:latin typeface="Arial" charset="0"/>
              </a:rPr>
              <a:t>t</a:t>
            </a:r>
            <a:r>
              <a:rPr lang="en-US" sz="2000" baseline="-25000" dirty="0" smtClean="0">
                <a:latin typeface="Arial" charset="0"/>
              </a:rPr>
              <a:t>s+1</a:t>
            </a:r>
            <a:r>
              <a:rPr lang="en-US" sz="2000" dirty="0" smtClean="0">
                <a:latin typeface="Arial" charset="0"/>
              </a:rPr>
              <a:t> = d(</a:t>
            </a:r>
            <a:r>
              <a:rPr lang="en-US" sz="2000" dirty="0" err="1" smtClean="0">
                <a:latin typeface="Arial" charset="0"/>
              </a:rPr>
              <a:t>t</a:t>
            </a:r>
            <a:r>
              <a:rPr lang="en-US" sz="2000" baseline="-25000" dirty="0" err="1" smtClean="0">
                <a:latin typeface="Arial" charset="0"/>
              </a:rPr>
              <a:t>s</a:t>
            </a:r>
            <a:r>
              <a:rPr lang="en-US" sz="2000" dirty="0" smtClean="0">
                <a:latin typeface="Arial" charset="0"/>
              </a:rPr>
              <a:t> - d </a:t>
            </a:r>
            <a:r>
              <a:rPr lang="en-US" sz="2000" baseline="30000" dirty="0" smtClean="0">
                <a:latin typeface="Arial" charset="0"/>
              </a:rPr>
              <a:t>m-1</a:t>
            </a:r>
            <a:r>
              <a:rPr lang="en-US" sz="2000" dirty="0" smtClean="0">
                <a:latin typeface="Arial" charset="0"/>
              </a:rPr>
              <a:t>T[s+1]) + T[s+m+1]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1026"/>
          <p:cNvSpPr>
            <a:spLocks noGrp="1" noChangeArrowheads="1"/>
          </p:cNvSpPr>
          <p:nvPr>
            <p:ph type="title"/>
          </p:nvPr>
        </p:nvSpPr>
        <p:spPr>
          <a:xfrm>
            <a:off x="14272" y="-211154"/>
            <a:ext cx="8229600" cy="1143000"/>
          </a:xfrm>
        </p:spPr>
        <p:txBody>
          <a:bodyPr/>
          <a:lstStyle/>
          <a:p>
            <a:pPr algn="l">
              <a:defRPr/>
            </a:pPr>
            <a:r>
              <a:rPr lang="en-US" dirty="0" smtClean="0"/>
              <a:t>Rabin-Karp Algorithm</a:t>
            </a:r>
          </a:p>
        </p:txBody>
      </p:sp>
      <p:grpSp>
        <p:nvGrpSpPr>
          <p:cNvPr id="17412" name="Group 1037"/>
          <p:cNvGrpSpPr>
            <a:grpSpLocks/>
          </p:cNvGrpSpPr>
          <p:nvPr/>
        </p:nvGrpSpPr>
        <p:grpSpPr bwMode="auto">
          <a:xfrm>
            <a:off x="1077913" y="4686300"/>
            <a:ext cx="6951662" cy="990600"/>
            <a:chOff x="622" y="2364"/>
            <a:chExt cx="4379" cy="624"/>
          </a:xfrm>
        </p:grpSpPr>
        <p:pic>
          <p:nvPicPr>
            <p:cNvPr id="17417" name="Picture 1030" descr="859 1"/>
            <p:cNvPicPr>
              <a:picLocks noChangeAspect="1" noChangeArrowheads="1"/>
            </p:cNvPicPr>
            <p:nvPr/>
          </p:nvPicPr>
          <p:blipFill>
            <a:blip r:embed="rId2" cstate="print"/>
            <a:srcRect t="68794" b="21582"/>
            <a:stretch>
              <a:fillRect/>
            </a:stretch>
          </p:blipFill>
          <p:spPr bwMode="auto">
            <a:xfrm>
              <a:off x="622" y="2364"/>
              <a:ext cx="4358" cy="623"/>
            </a:xfrm>
            <a:prstGeom prst="rect">
              <a:avLst/>
            </a:prstGeom>
            <a:noFill/>
            <a:ln w="9525">
              <a:noFill/>
              <a:miter lim="800000"/>
              <a:headEnd/>
              <a:tailEnd/>
            </a:ln>
          </p:spPr>
        </p:pic>
        <p:sp>
          <p:nvSpPr>
            <p:cNvPr id="628743" name="Rectangle 1031"/>
            <p:cNvSpPr>
              <a:spLocks noChangeArrowheads="1"/>
            </p:cNvSpPr>
            <p:nvPr/>
          </p:nvSpPr>
          <p:spPr bwMode="auto">
            <a:xfrm>
              <a:off x="1622" y="2854"/>
              <a:ext cx="3379" cy="134"/>
            </a:xfrm>
            <a:prstGeom prst="rect">
              <a:avLst/>
            </a:prstGeom>
            <a:solidFill>
              <a:srgbClr val="3366CC"/>
            </a:solidFill>
            <a:ln w="9525">
              <a:noFill/>
              <a:miter lim="800000"/>
              <a:headEnd/>
              <a:tailEnd/>
            </a:ln>
            <a:effectLst/>
          </p:spPr>
          <p:txBody>
            <a:bodyPr wrap="none" anchor="ctr"/>
            <a:lstStyle/>
            <a:p>
              <a:pPr>
                <a:defRPr/>
              </a:pPr>
              <a:endParaRPr lang="en-US"/>
            </a:p>
          </p:txBody>
        </p:sp>
      </p:grpSp>
      <p:pic>
        <p:nvPicPr>
          <p:cNvPr id="17413" name="Picture 1027" descr="859 1"/>
          <p:cNvPicPr>
            <a:picLocks noChangeAspect="1" noChangeArrowheads="1"/>
          </p:cNvPicPr>
          <p:nvPr/>
        </p:nvPicPr>
        <p:blipFill>
          <a:blip r:embed="rId2" cstate="print"/>
          <a:srcRect b="86331"/>
          <a:stretch>
            <a:fillRect/>
          </a:stretch>
        </p:blipFill>
        <p:spPr bwMode="auto">
          <a:xfrm>
            <a:off x="1042988" y="2770188"/>
            <a:ext cx="6911975" cy="1393825"/>
          </a:xfrm>
          <a:prstGeom prst="rect">
            <a:avLst/>
          </a:prstGeom>
          <a:noFill/>
          <a:ln w="9525">
            <a:noFill/>
            <a:miter lim="800000"/>
            <a:headEnd/>
            <a:tailEnd/>
          </a:ln>
        </p:spPr>
      </p:pic>
      <p:sp>
        <p:nvSpPr>
          <p:cNvPr id="628744" name="Text Box 1032"/>
          <p:cNvSpPr txBox="1">
            <a:spLocks noChangeArrowheads="1"/>
          </p:cNvSpPr>
          <p:nvPr/>
        </p:nvSpPr>
        <p:spPr bwMode="auto">
          <a:xfrm>
            <a:off x="3068638" y="2047875"/>
            <a:ext cx="4922837" cy="457200"/>
          </a:xfrm>
          <a:prstGeom prst="rect">
            <a:avLst/>
          </a:prstGeom>
          <a:noFill/>
          <a:ln w="9525">
            <a:noFill/>
            <a:miter lim="800000"/>
            <a:headEnd/>
            <a:tailEnd/>
          </a:ln>
          <a:effectLst/>
        </p:spPr>
        <p:txBody>
          <a:bodyPr>
            <a:spAutoFit/>
          </a:bodyPr>
          <a:lstStyle/>
          <a:p>
            <a:pPr>
              <a:defRPr/>
            </a:pPr>
            <a:r>
              <a:rPr lang="en-US" sz="2400" dirty="0">
                <a:effectLst>
                  <a:outerShdw blurRad="38100" dist="38100" dir="2700000" algn="tl">
                    <a:srgbClr val="C0C0C0"/>
                  </a:outerShdw>
                </a:effectLst>
              </a:rPr>
              <a:t>p, </a:t>
            </a:r>
            <a:r>
              <a:rPr lang="en-US" sz="2400" dirty="0" err="1">
                <a:effectLst>
                  <a:outerShdw blurRad="38100" dist="38100" dir="2700000" algn="tl">
                    <a:srgbClr val="C0C0C0"/>
                  </a:outerShdw>
                </a:effectLst>
              </a:rPr>
              <a:t>t</a:t>
            </a:r>
            <a:r>
              <a:rPr lang="en-US" sz="2400" baseline="-25000" dirty="0" err="1">
                <a:effectLst>
                  <a:outerShdw blurRad="38100" dist="38100" dir="2700000" algn="tl">
                    <a:srgbClr val="C0C0C0"/>
                  </a:outerShdw>
                </a:effectLst>
              </a:rPr>
              <a:t>s</a:t>
            </a:r>
            <a:r>
              <a:rPr lang="en-US" sz="2400" dirty="0">
                <a:effectLst>
                  <a:outerShdw blurRad="38100" dist="38100" dir="2700000" algn="tl">
                    <a:srgbClr val="C0C0C0"/>
                  </a:outerShdw>
                </a:effectLst>
              </a:rPr>
              <a:t> may be large, so use mod</a:t>
            </a:r>
          </a:p>
        </p:txBody>
      </p:sp>
      <p:sp>
        <p:nvSpPr>
          <p:cNvPr id="17415" name="WordArt 1033"/>
          <p:cNvSpPr>
            <a:spLocks noChangeArrowheads="1" noChangeShapeType="1" noTextEdit="1"/>
          </p:cNvSpPr>
          <p:nvPr/>
        </p:nvSpPr>
        <p:spPr bwMode="auto">
          <a:xfrm>
            <a:off x="1530350" y="1960563"/>
            <a:ext cx="1314450" cy="4889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But...</a:t>
            </a:r>
          </a:p>
        </p:txBody>
      </p:sp>
      <p:sp>
        <p:nvSpPr>
          <p:cNvPr id="17416" name="Text Box 1038"/>
          <p:cNvSpPr txBox="1">
            <a:spLocks noChangeArrowheads="1"/>
          </p:cNvSpPr>
          <p:nvPr/>
        </p:nvSpPr>
        <p:spPr bwMode="auto">
          <a:xfrm>
            <a:off x="1828800" y="4775200"/>
            <a:ext cx="482600" cy="274638"/>
          </a:xfrm>
          <a:prstGeom prst="rect">
            <a:avLst/>
          </a:prstGeom>
          <a:solidFill>
            <a:srgbClr val="FFFFFF"/>
          </a:solidFill>
          <a:ln w="9525">
            <a:noFill/>
            <a:miter lim="800000"/>
            <a:headEnd/>
            <a:tailEnd/>
          </a:ln>
        </p:spPr>
        <p:txBody>
          <a:bodyPr>
            <a:spAutoFit/>
          </a:bodyPr>
          <a:lstStyle/>
          <a:p>
            <a:r>
              <a:rPr lang="en-US" sz="1200">
                <a:solidFill>
                  <a:schemeClr val="bg2"/>
                </a:solidFill>
                <a:effectLst/>
              </a:rPr>
              <a:t>32.5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272" y="-196866"/>
            <a:ext cx="8229600" cy="1143000"/>
          </a:xfrm>
        </p:spPr>
        <p:txBody>
          <a:bodyPr/>
          <a:lstStyle/>
          <a:p>
            <a:pPr algn="l">
              <a:defRPr/>
            </a:pPr>
            <a:r>
              <a:rPr lang="en-US" dirty="0" smtClean="0"/>
              <a:t>Rabin-Karp Algorithm </a:t>
            </a:r>
            <a:r>
              <a:rPr lang="en-US" sz="3200" dirty="0" smtClean="0"/>
              <a:t>(continued)</a:t>
            </a:r>
            <a:endParaRPr lang="en-US" dirty="0" smtClean="0"/>
          </a:p>
        </p:txBody>
      </p:sp>
      <p:grpSp>
        <p:nvGrpSpPr>
          <p:cNvPr id="18435" name="Group 16"/>
          <p:cNvGrpSpPr>
            <a:grpSpLocks/>
          </p:cNvGrpSpPr>
          <p:nvPr/>
        </p:nvGrpSpPr>
        <p:grpSpPr bwMode="auto">
          <a:xfrm>
            <a:off x="1411288" y="5389550"/>
            <a:ext cx="5975350" cy="1111250"/>
            <a:chOff x="866" y="2655"/>
            <a:chExt cx="3764" cy="700"/>
          </a:xfrm>
        </p:grpSpPr>
        <p:pic>
          <p:nvPicPr>
            <p:cNvPr id="18446" name="Picture 7" descr="859 1"/>
            <p:cNvPicPr>
              <a:picLocks noChangeAspect="1" noChangeArrowheads="1"/>
            </p:cNvPicPr>
            <p:nvPr/>
          </p:nvPicPr>
          <p:blipFill>
            <a:blip r:embed="rId2" cstate="print"/>
            <a:srcRect t="76889" b="10791"/>
            <a:stretch>
              <a:fillRect/>
            </a:stretch>
          </p:blipFill>
          <p:spPr bwMode="auto">
            <a:xfrm>
              <a:off x="866" y="2671"/>
              <a:ext cx="3759" cy="684"/>
            </a:xfrm>
            <a:prstGeom prst="rect">
              <a:avLst/>
            </a:prstGeom>
            <a:noFill/>
            <a:ln w="9525">
              <a:noFill/>
              <a:miter lim="800000"/>
              <a:headEnd/>
              <a:tailEnd/>
            </a:ln>
          </p:spPr>
        </p:pic>
        <p:sp>
          <p:nvSpPr>
            <p:cNvPr id="610318" name="Rectangle 14"/>
            <p:cNvSpPr>
              <a:spLocks noChangeArrowheads="1"/>
            </p:cNvSpPr>
            <p:nvPr/>
          </p:nvSpPr>
          <p:spPr bwMode="auto">
            <a:xfrm>
              <a:off x="867" y="2655"/>
              <a:ext cx="845" cy="100"/>
            </a:xfrm>
            <a:prstGeom prst="rect">
              <a:avLst/>
            </a:prstGeom>
            <a:solidFill>
              <a:srgbClr val="3366CC"/>
            </a:solidFill>
            <a:ln w="9525">
              <a:noFill/>
              <a:miter lim="800000"/>
              <a:headEnd/>
              <a:tailEnd/>
            </a:ln>
            <a:effectLst/>
          </p:spPr>
          <p:txBody>
            <a:bodyPr wrap="none" anchor="ctr"/>
            <a:lstStyle/>
            <a:p>
              <a:pPr>
                <a:defRPr/>
              </a:pPr>
              <a:endParaRPr lang="en-US"/>
            </a:p>
          </p:txBody>
        </p:sp>
        <p:sp>
          <p:nvSpPr>
            <p:cNvPr id="610319" name="Rectangle 15"/>
            <p:cNvSpPr>
              <a:spLocks noChangeArrowheads="1"/>
            </p:cNvSpPr>
            <p:nvPr/>
          </p:nvSpPr>
          <p:spPr bwMode="auto">
            <a:xfrm>
              <a:off x="2485" y="3228"/>
              <a:ext cx="2145" cy="122"/>
            </a:xfrm>
            <a:prstGeom prst="rect">
              <a:avLst/>
            </a:prstGeom>
            <a:solidFill>
              <a:srgbClr val="3366CC"/>
            </a:solidFill>
            <a:ln w="9525">
              <a:noFill/>
              <a:miter lim="800000"/>
              <a:headEnd/>
              <a:tailEnd/>
            </a:ln>
            <a:effectLst/>
          </p:spPr>
          <p:txBody>
            <a:bodyPr wrap="none" anchor="ctr"/>
            <a:lstStyle/>
            <a:p>
              <a:pPr>
                <a:defRPr/>
              </a:pPr>
              <a:endParaRPr lang="en-US"/>
            </a:p>
          </p:txBody>
        </p:sp>
      </p:grpSp>
      <p:pic>
        <p:nvPicPr>
          <p:cNvPr id="18436" name="Picture 8" descr="859 1"/>
          <p:cNvPicPr>
            <a:picLocks noChangeAspect="1" noChangeArrowheads="1"/>
          </p:cNvPicPr>
          <p:nvPr/>
        </p:nvPicPr>
        <p:blipFill>
          <a:blip r:embed="rId2" cstate="print"/>
          <a:srcRect t="20233" b="60701"/>
          <a:stretch>
            <a:fillRect/>
          </a:stretch>
        </p:blipFill>
        <p:spPr bwMode="auto">
          <a:xfrm>
            <a:off x="1339850" y="3435338"/>
            <a:ext cx="6161088" cy="1735137"/>
          </a:xfrm>
          <a:prstGeom prst="rect">
            <a:avLst/>
          </a:prstGeom>
          <a:noFill/>
          <a:ln w="9525">
            <a:noFill/>
            <a:miter lim="800000"/>
            <a:headEnd/>
            <a:tailEnd/>
          </a:ln>
        </p:spPr>
      </p:pic>
      <p:sp>
        <p:nvSpPr>
          <p:cNvPr id="610321" name="Text Box 17"/>
          <p:cNvSpPr txBox="1">
            <a:spLocks noChangeArrowheads="1"/>
          </p:cNvSpPr>
          <p:nvPr/>
        </p:nvSpPr>
        <p:spPr bwMode="auto">
          <a:xfrm>
            <a:off x="7808913" y="3465500"/>
            <a:ext cx="1335087" cy="366713"/>
          </a:xfrm>
          <a:prstGeom prst="rect">
            <a:avLst/>
          </a:prstGeom>
          <a:noFill/>
          <a:ln w="9525">
            <a:noFill/>
            <a:miter lim="800000"/>
            <a:headEnd/>
            <a:tailEnd/>
          </a:ln>
          <a:effectLst/>
        </p:spPr>
        <p:txBody>
          <a:bodyPr>
            <a:spAutoFit/>
          </a:bodyPr>
          <a:lstStyle/>
          <a:p>
            <a:pPr>
              <a:defRPr/>
            </a:pPr>
            <a:r>
              <a:rPr lang="en-US">
                <a:solidFill>
                  <a:schemeClr val="bg2"/>
                </a:solidFill>
                <a:effectLst>
                  <a:outerShdw blurRad="38100" dist="38100" dir="2700000" algn="tl">
                    <a:srgbClr val="C0C0C0"/>
                  </a:outerShdw>
                </a:effectLst>
              </a:rPr>
              <a:t>p = 31415</a:t>
            </a:r>
          </a:p>
        </p:txBody>
      </p:sp>
      <p:sp>
        <p:nvSpPr>
          <p:cNvPr id="610322" name="Oval 18"/>
          <p:cNvSpPr>
            <a:spLocks noChangeArrowheads="1"/>
          </p:cNvSpPr>
          <p:nvPr/>
        </p:nvSpPr>
        <p:spPr bwMode="auto">
          <a:xfrm>
            <a:off x="4479925" y="4713276"/>
            <a:ext cx="847725" cy="423863"/>
          </a:xfrm>
          <a:prstGeom prst="ellipse">
            <a:avLst/>
          </a:prstGeom>
          <a:noFill/>
          <a:ln w="28575">
            <a:solidFill>
              <a:schemeClr val="accent2"/>
            </a:solidFill>
            <a:round/>
            <a:headEnd/>
            <a:tailEnd/>
          </a:ln>
          <a:effectLst/>
        </p:spPr>
        <p:txBody>
          <a:bodyPr wrap="none" anchor="ctr"/>
          <a:lstStyle/>
          <a:p>
            <a:pPr>
              <a:defRPr/>
            </a:pPr>
            <a:endParaRPr lang="en-US"/>
          </a:p>
        </p:txBody>
      </p:sp>
      <p:sp>
        <p:nvSpPr>
          <p:cNvPr id="610323" name="Line 19"/>
          <p:cNvSpPr>
            <a:spLocks noChangeShapeType="1"/>
          </p:cNvSpPr>
          <p:nvPr/>
        </p:nvSpPr>
        <p:spPr bwMode="auto">
          <a:xfrm flipH="1">
            <a:off x="5399088" y="4881550"/>
            <a:ext cx="2433637" cy="0"/>
          </a:xfrm>
          <a:prstGeom prst="line">
            <a:avLst/>
          </a:prstGeom>
          <a:noFill/>
          <a:ln w="38100">
            <a:solidFill>
              <a:schemeClr val="accent2"/>
            </a:solidFill>
            <a:round/>
            <a:headEnd/>
            <a:tailEnd type="triangle" w="lg" len="med"/>
          </a:ln>
          <a:effectLst/>
        </p:spPr>
        <p:txBody>
          <a:bodyPr wrap="none" anchor="ctr"/>
          <a:lstStyle/>
          <a:p>
            <a:pPr>
              <a:defRPr/>
            </a:pPr>
            <a:endParaRPr lang="en-US"/>
          </a:p>
        </p:txBody>
      </p:sp>
      <p:sp>
        <p:nvSpPr>
          <p:cNvPr id="610325" name="AutoShape 21"/>
          <p:cNvSpPr>
            <a:spLocks noChangeArrowheads="1"/>
          </p:cNvSpPr>
          <p:nvPr/>
        </p:nvSpPr>
        <p:spPr bwMode="auto">
          <a:xfrm>
            <a:off x="7026275" y="3976675"/>
            <a:ext cx="2117725" cy="1392238"/>
          </a:xfrm>
          <a:prstGeom prst="irregularSeal2">
            <a:avLst/>
          </a:prstGeom>
          <a:solidFill>
            <a:srgbClr val="FFFF00"/>
          </a:solidFill>
          <a:ln w="9525">
            <a:solidFill>
              <a:srgbClr val="FFFF00"/>
            </a:solidFill>
            <a:miter lim="800000"/>
            <a:headEnd/>
            <a:tailEnd/>
          </a:ln>
          <a:effectLst/>
        </p:spPr>
        <p:txBody>
          <a:bodyPr wrap="none" anchor="ctr"/>
          <a:lstStyle/>
          <a:p>
            <a:pPr algn="ctr">
              <a:defRPr/>
            </a:pPr>
            <a:r>
              <a:rPr lang="en-US" dirty="0">
                <a:effectLst>
                  <a:outerShdw blurRad="38100" dist="38100" dir="2700000" algn="tl">
                    <a:srgbClr val="000000"/>
                  </a:outerShdw>
                </a:effectLst>
              </a:rPr>
              <a:t> </a:t>
            </a:r>
            <a:r>
              <a:rPr lang="en-US" dirty="0">
                <a:effectLst>
                  <a:outerShdw blurRad="38100" dist="38100" dir="2700000" algn="tl">
                    <a:srgbClr val="FFFFFF"/>
                  </a:outerShdw>
                </a:effectLst>
              </a:rPr>
              <a:t>spurious</a:t>
            </a:r>
          </a:p>
          <a:p>
            <a:pPr algn="ctr">
              <a:defRPr/>
            </a:pPr>
            <a:r>
              <a:rPr lang="en-US" dirty="0">
                <a:effectLst>
                  <a:outerShdw blurRad="38100" dist="38100" dir="2700000" algn="tl">
                    <a:srgbClr val="FFFFFF"/>
                  </a:outerShdw>
                </a:effectLst>
              </a:rPr>
              <a:t>hit</a:t>
            </a:r>
            <a:endParaRPr lang="en-US" dirty="0">
              <a:effectLst>
                <a:outerShdw blurRad="38100" dist="38100" dir="2700000" algn="tl">
                  <a:srgbClr val="000000"/>
                </a:outerShdw>
              </a:effectLst>
            </a:endParaRPr>
          </a:p>
        </p:txBody>
      </p:sp>
      <p:pic>
        <p:nvPicPr>
          <p:cNvPr id="18441" name="Picture 22" descr="860 1"/>
          <p:cNvPicPr>
            <a:picLocks noChangeAspect="1" noChangeArrowheads="1"/>
          </p:cNvPicPr>
          <p:nvPr/>
        </p:nvPicPr>
        <p:blipFill>
          <a:blip r:embed="rId3" cstate="print"/>
          <a:srcRect/>
          <a:stretch>
            <a:fillRect/>
          </a:stretch>
        </p:blipFill>
        <p:spPr bwMode="auto">
          <a:xfrm>
            <a:off x="1023938" y="2641588"/>
            <a:ext cx="7643812" cy="541337"/>
          </a:xfrm>
          <a:prstGeom prst="rect">
            <a:avLst/>
          </a:prstGeom>
          <a:noFill/>
          <a:ln w="9525">
            <a:noFill/>
            <a:miter lim="800000"/>
            <a:headEnd/>
            <a:tailEnd/>
          </a:ln>
        </p:spPr>
      </p:pic>
      <p:sp>
        <p:nvSpPr>
          <p:cNvPr id="610327" name="Text Box 23"/>
          <p:cNvSpPr txBox="1">
            <a:spLocks noChangeArrowheads="1"/>
          </p:cNvSpPr>
          <p:nvPr/>
        </p:nvSpPr>
        <p:spPr bwMode="auto">
          <a:xfrm>
            <a:off x="2359025" y="1873246"/>
            <a:ext cx="5027613" cy="311150"/>
          </a:xfrm>
          <a:prstGeom prst="rect">
            <a:avLst/>
          </a:prstGeom>
          <a:noFill/>
          <a:ln w="9525">
            <a:noFill/>
            <a:miter lim="800000"/>
            <a:headEnd/>
            <a:tailEnd/>
          </a:ln>
          <a:effectLst/>
        </p:spPr>
        <p:txBody>
          <a:bodyPr>
            <a:spAutoFit/>
          </a:bodyPr>
          <a:lstStyle/>
          <a:p>
            <a:pPr lvl="1">
              <a:lnSpc>
                <a:spcPct val="80000"/>
              </a:lnSpc>
              <a:defRPr/>
            </a:pPr>
            <a:r>
              <a:rPr lang="en-US" dirty="0">
                <a:effectLst/>
              </a:rPr>
              <a:t>t</a:t>
            </a:r>
            <a:r>
              <a:rPr lang="en-US" baseline="-25000" dirty="0">
                <a:effectLst/>
              </a:rPr>
              <a:t>s+1</a:t>
            </a:r>
            <a:r>
              <a:rPr lang="en-US" dirty="0">
                <a:effectLst/>
              </a:rPr>
              <a:t> = d(</a:t>
            </a:r>
            <a:r>
              <a:rPr lang="en-US" dirty="0" err="1">
                <a:effectLst/>
              </a:rPr>
              <a:t>t</a:t>
            </a:r>
            <a:r>
              <a:rPr lang="en-US" baseline="-25000" dirty="0" err="1">
                <a:effectLst/>
              </a:rPr>
              <a:t>s</a:t>
            </a:r>
            <a:r>
              <a:rPr lang="en-US" dirty="0">
                <a:effectLst/>
              </a:rPr>
              <a:t> - d </a:t>
            </a:r>
            <a:r>
              <a:rPr lang="en-US" baseline="30000" dirty="0">
                <a:effectLst/>
              </a:rPr>
              <a:t>m-1</a:t>
            </a:r>
            <a:r>
              <a:rPr lang="en-US" dirty="0">
                <a:effectLst/>
              </a:rPr>
              <a:t>T[s+1]) + T[s+m+1]</a:t>
            </a:r>
            <a:endParaRPr lang="en-US" dirty="0">
              <a:effectLst>
                <a:outerShdw blurRad="38100" dist="38100" dir="2700000" algn="tl">
                  <a:srgbClr val="C0C0C0"/>
                </a:outerShdw>
              </a:effectLst>
            </a:endParaRPr>
          </a:p>
        </p:txBody>
      </p:sp>
      <p:sp>
        <p:nvSpPr>
          <p:cNvPr id="18443" name="WordArt 24"/>
          <p:cNvSpPr>
            <a:spLocks noChangeArrowheads="1" noChangeShapeType="1" noTextEdit="1"/>
          </p:cNvSpPr>
          <p:nvPr/>
        </p:nvSpPr>
        <p:spPr bwMode="auto">
          <a:xfrm>
            <a:off x="1106488" y="1479538"/>
            <a:ext cx="1314450" cy="4889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But...</a:t>
            </a:r>
          </a:p>
        </p:txBody>
      </p:sp>
      <p:sp>
        <p:nvSpPr>
          <p:cNvPr id="610329" name="AutoShape 25"/>
          <p:cNvSpPr>
            <a:spLocks noChangeArrowheads="1"/>
          </p:cNvSpPr>
          <p:nvPr/>
        </p:nvSpPr>
        <p:spPr bwMode="auto">
          <a:xfrm rot="5400000">
            <a:off x="4312443" y="2529682"/>
            <a:ext cx="42386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14272" y="-182578"/>
            <a:ext cx="8229600" cy="1143000"/>
          </a:xfrm>
        </p:spPr>
        <p:txBody>
          <a:bodyPr/>
          <a:lstStyle/>
          <a:p>
            <a:pPr algn="l">
              <a:defRPr/>
            </a:pPr>
            <a:r>
              <a:rPr lang="en-US" dirty="0" smtClean="0"/>
              <a:t>Rabin-Karp Algorithm </a:t>
            </a:r>
            <a:r>
              <a:rPr lang="en-US" sz="3200" dirty="0" smtClean="0"/>
              <a:t>(continued)</a:t>
            </a:r>
          </a:p>
        </p:txBody>
      </p:sp>
      <p:pic>
        <p:nvPicPr>
          <p:cNvPr id="19459" name="Picture 8" descr="859 1"/>
          <p:cNvPicPr>
            <a:picLocks noChangeAspect="1" noChangeArrowheads="1"/>
          </p:cNvPicPr>
          <p:nvPr/>
        </p:nvPicPr>
        <p:blipFill>
          <a:blip r:embed="rId2" cstate="print"/>
          <a:srcRect t="43166" b="33723"/>
          <a:stretch>
            <a:fillRect/>
          </a:stretch>
        </p:blipFill>
        <p:spPr bwMode="auto">
          <a:xfrm>
            <a:off x="1128713" y="1866900"/>
            <a:ext cx="6967537" cy="2378075"/>
          </a:xfrm>
          <a:prstGeom prst="rect">
            <a:avLst/>
          </a:prstGeom>
          <a:noFill/>
          <a:ln w="9525">
            <a:noFill/>
            <a:miter lim="800000"/>
            <a:headEnd/>
            <a:tailEnd/>
          </a:ln>
        </p:spPr>
      </p:pic>
      <p:grpSp>
        <p:nvGrpSpPr>
          <p:cNvPr id="19461" name="Group 11"/>
          <p:cNvGrpSpPr>
            <a:grpSpLocks/>
          </p:cNvGrpSpPr>
          <p:nvPr/>
        </p:nvGrpSpPr>
        <p:grpSpPr bwMode="auto">
          <a:xfrm>
            <a:off x="1322388" y="4495800"/>
            <a:ext cx="6529387" cy="1252538"/>
            <a:chOff x="789" y="2955"/>
            <a:chExt cx="4113" cy="789"/>
          </a:xfrm>
        </p:grpSpPr>
        <p:pic>
          <p:nvPicPr>
            <p:cNvPr id="19462" name="Picture 7" descr="859 1"/>
            <p:cNvPicPr>
              <a:picLocks noChangeAspect="1" noChangeArrowheads="1"/>
            </p:cNvPicPr>
            <p:nvPr/>
          </p:nvPicPr>
          <p:blipFill>
            <a:blip r:embed="rId2" cstate="print"/>
            <a:srcRect t="87006"/>
            <a:stretch>
              <a:fillRect/>
            </a:stretch>
          </p:blipFill>
          <p:spPr bwMode="auto">
            <a:xfrm>
              <a:off x="799" y="2957"/>
              <a:ext cx="4103" cy="787"/>
            </a:xfrm>
            <a:prstGeom prst="rect">
              <a:avLst/>
            </a:prstGeom>
            <a:noFill/>
            <a:ln w="9525">
              <a:noFill/>
              <a:miter lim="800000"/>
              <a:headEnd/>
              <a:tailEnd/>
            </a:ln>
          </p:spPr>
        </p:pic>
        <p:sp>
          <p:nvSpPr>
            <p:cNvPr id="609290" name="Rectangle 10"/>
            <p:cNvSpPr>
              <a:spLocks noChangeArrowheads="1"/>
            </p:cNvSpPr>
            <p:nvPr/>
          </p:nvSpPr>
          <p:spPr bwMode="auto">
            <a:xfrm>
              <a:off x="789" y="2955"/>
              <a:ext cx="1779" cy="89"/>
            </a:xfrm>
            <a:prstGeom prst="rect">
              <a:avLst/>
            </a:prstGeom>
            <a:solidFill>
              <a:srgbClr val="3366CC"/>
            </a:solidFill>
            <a:ln w="9525">
              <a:noFill/>
              <a:miter lim="800000"/>
              <a:headEnd/>
              <a:tailEn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7433</TotalTime>
  <Words>2481</Words>
  <Application>Microsoft Office PowerPoint</Application>
  <PresentationFormat>On-screen Show (4:3)</PresentationFormat>
  <Paragraphs>799</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CSE408 String Matching Algorithm</vt:lpstr>
      <vt:lpstr>String Matching Problem</vt:lpstr>
      <vt:lpstr>String Matching Algorithms</vt:lpstr>
      <vt:lpstr>Notation &amp; Terminology</vt:lpstr>
      <vt:lpstr>Naive String Matching</vt:lpstr>
      <vt:lpstr>Rabin-Karp Algorithm</vt:lpstr>
      <vt:lpstr>Rabin-Karp Algorithm</vt:lpstr>
      <vt:lpstr>Rabin-Karp Algorithm (continued)</vt:lpstr>
      <vt:lpstr>Rabin-Karp Algorithm (continued)</vt:lpstr>
      <vt:lpstr>Rabin-Karp Algorithm (continued)</vt:lpstr>
      <vt:lpstr>Rabin-Karp Algorithm (continued)</vt:lpstr>
      <vt:lpstr>The Knuth-Morris-Pratt Algorithm</vt:lpstr>
      <vt:lpstr>Components of KMP algorithm</vt:lpstr>
      <vt:lpstr>The prefix function, Π</vt:lpstr>
      <vt:lpstr>Slide 15</vt:lpstr>
      <vt:lpstr>Slide 16</vt:lpstr>
      <vt:lpstr>The KMP Matcher</vt:lpstr>
      <vt:lpstr>Slide 18</vt:lpstr>
      <vt:lpstr>Slide 19</vt:lpstr>
      <vt:lpstr>Slide 20</vt:lpstr>
      <vt:lpstr>Slide 21</vt:lpstr>
      <vt:lpstr>Slide 22</vt:lpstr>
      <vt:lpstr>Slide 23</vt:lpstr>
      <vt:lpstr>Running - time analysis</vt:lpstr>
      <vt:lpstr>Knuth-Morris-Pratt Algorithm</vt:lpstr>
      <vt:lpstr>Knuth-Morris-Pratt Algorithm</vt:lpstr>
      <vt:lpstr>Slide 27</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150</dc:title>
  <dc:creator>Murray Daniels</dc:creator>
  <cp:lastModifiedBy>DELL</cp:lastModifiedBy>
  <cp:revision>969</cp:revision>
  <cp:lastPrinted>2001-11-12T13:35:12Z</cp:lastPrinted>
  <dcterms:created xsi:type="dcterms:W3CDTF">2000-01-08T20:31:54Z</dcterms:created>
  <dcterms:modified xsi:type="dcterms:W3CDTF">2014-12-18T05:37:26Z</dcterms:modified>
</cp:coreProperties>
</file>