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332" r:id="rId2"/>
    <p:sldId id="333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292" r:id="rId12"/>
    <p:sldId id="294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00"/>
    <a:srgbClr val="006600"/>
    <a:srgbClr val="990033"/>
    <a:srgbClr val="CC0000"/>
    <a:srgbClr val="003399"/>
    <a:srgbClr val="336699"/>
    <a:srgbClr val="008080"/>
    <a:srgbClr val="009999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25EC6-F5CF-4F54-8B35-727BD65A982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11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12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13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14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15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16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17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18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19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20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17A1F-CE60-4E7C-B4BC-ADAFF886E48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21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22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23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24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25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26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27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28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29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30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023F6-DAEF-4993-87B3-20056AD3A57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31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32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33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34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35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36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37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6E065-15EA-48F1-A40E-985624AA41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</p:spPr>
        <p:txBody>
          <a:bodyPr/>
          <a:lstStyle/>
          <a:p>
            <a:r>
              <a:rPr lang="en-US" smtClean="0"/>
              <a:t>Unfortunately, d is not necessarily the smallest distance between all pairs of points in S1 and </a:t>
            </a:r>
          </a:p>
          <a:p>
            <a:r>
              <a:rPr lang="en-US" smtClean="0"/>
              <a:t>S2 because a closer pair of points can lie on the opposite sides separating the line. When we </a:t>
            </a:r>
          </a:p>
          <a:p>
            <a:r>
              <a:rPr lang="en-US" smtClean="0"/>
              <a:t>combine the two sets, we must examine such points. (Illustrate this on the diagram)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0BC3D-527A-4FD2-BD5C-57513468E02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1B0B2-85A6-4CFE-B562-48FF65CD63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62D23-B7C8-4788-ABF2-7959A0AB45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8719" y="653143"/>
            <a:ext cx="4500563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21AFF-3681-460B-B22A-5CFB2D333D2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12/17/2014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10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16764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roadway" pitchFamily="82" charset="0"/>
              </a:rPr>
              <a:t>CSE408</a:t>
            </a:r>
            <a:br>
              <a:rPr lang="en-US" sz="4400" dirty="0" smtClean="0">
                <a:solidFill>
                  <a:schemeClr val="tx1"/>
                </a:solidFill>
                <a:latin typeface="Broadway" pitchFamily="82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Broadway" pitchFamily="82" charset="0"/>
              </a:rPr>
              <a:t>Closest pair &amp; Convex Hull Problem, Insertion Sort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7848600" cy="2133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952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Lecture #13</a:t>
            </a:r>
            <a:endParaRPr lang="en-IN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mtClean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/>
          <a:lstStyle/>
          <a:p>
            <a:r>
              <a:rPr lang="en-US" smtClean="0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sz="3000" smtClean="0"/>
              <a:t>Closest-Pair Problem by Divide-and-Conquer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smtClean="0"/>
              <a:t>Step 0  Sort the points by x (list one) and then by y (list two).</a:t>
            </a:r>
          </a:p>
          <a:p>
            <a:pPr marL="609600" indent="-609600">
              <a:buFont typeface="Monotype Sorts" pitchFamily="2" charset="2"/>
              <a:buNone/>
            </a:pPr>
            <a:endParaRPr lang="en-US" smtClean="0"/>
          </a:p>
          <a:p>
            <a:pPr marL="609600" indent="-609600">
              <a:buFont typeface="Monotype Sorts" pitchFamily="2" charset="2"/>
              <a:buNone/>
            </a:pPr>
            <a:r>
              <a:rPr lang="en-US" smtClean="0"/>
              <a:t>Step 1 Divide the points given into two subsets S</a:t>
            </a:r>
            <a:r>
              <a:rPr lang="en-US" baseline="-25000" smtClean="0"/>
              <a:t>1</a:t>
            </a:r>
            <a:r>
              <a:rPr lang="en-US" smtClean="0"/>
              <a:t> and S</a:t>
            </a:r>
            <a:r>
              <a:rPr lang="en-US" baseline="-25000" smtClean="0"/>
              <a:t>2</a:t>
            </a:r>
            <a:r>
              <a:rPr lang="en-US" smtClean="0"/>
              <a:t> by a 	vertical line </a:t>
            </a:r>
            <a:r>
              <a:rPr lang="en-US" i="1" smtClean="0"/>
              <a:t>x</a:t>
            </a:r>
            <a:r>
              <a:rPr lang="en-US" smtClean="0"/>
              <a:t> = </a:t>
            </a:r>
            <a:r>
              <a:rPr lang="en-US" i="1" smtClean="0"/>
              <a:t>c</a:t>
            </a:r>
            <a:r>
              <a:rPr lang="en-US" smtClean="0"/>
              <a:t> so that half the points lie to the left or on 	the line and half the points lie to the right or on the line.</a:t>
            </a:r>
          </a:p>
          <a:p>
            <a:pPr marL="609600" indent="-609600"/>
            <a:endParaRPr 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5181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685800"/>
          </a:xfrm>
        </p:spPr>
        <p:txBody>
          <a:bodyPr/>
          <a:lstStyle/>
          <a:p>
            <a:r>
              <a:rPr lang="en-US" sz="3200" smtClean="0"/>
              <a:t>Closest Pair by Divide-and-Conquer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Step 2  Find recursively the closest pairs for the left and right</a:t>
            </a:r>
            <a:br>
              <a:rPr lang="en-US" smtClean="0"/>
            </a:br>
            <a:r>
              <a:rPr lang="en-US" smtClean="0"/>
              <a:t>     subsets.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Step 3   Set </a:t>
            </a:r>
            <a:r>
              <a:rPr lang="en-US" i="1" smtClean="0"/>
              <a:t>d</a:t>
            </a:r>
            <a:r>
              <a:rPr lang="en-US" smtClean="0"/>
              <a:t> = min{</a:t>
            </a:r>
            <a:r>
              <a:rPr lang="en-US" i="1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d</a:t>
            </a:r>
            <a:r>
              <a:rPr lang="en-US" baseline="-25000" smtClean="0"/>
              <a:t>2</a:t>
            </a:r>
            <a:r>
              <a:rPr lang="en-US" smtClean="0"/>
              <a:t>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             We can limit our attention to the points in the symmetric</a:t>
            </a:r>
            <a:br>
              <a:rPr lang="en-US" smtClean="0"/>
            </a:br>
            <a:r>
              <a:rPr lang="en-US" smtClean="0"/>
              <a:t>      vertical strip of width 2</a:t>
            </a:r>
            <a:r>
              <a:rPr lang="en-US" i="1" smtClean="0"/>
              <a:t>d</a:t>
            </a:r>
            <a:r>
              <a:rPr lang="en-US" smtClean="0"/>
              <a:t> as possible closest pair. Let C</a:t>
            </a:r>
            <a:r>
              <a:rPr lang="en-US" baseline="-25000" smtClean="0"/>
              <a:t>1</a:t>
            </a:r>
            <a:br>
              <a:rPr lang="en-US" baseline="-25000" smtClean="0"/>
            </a:br>
            <a:r>
              <a:rPr lang="en-US" baseline="-25000" smtClean="0"/>
              <a:t>       </a:t>
            </a:r>
            <a:r>
              <a:rPr lang="en-US" smtClean="0"/>
              <a:t> and C</a:t>
            </a:r>
            <a:r>
              <a:rPr lang="en-US" baseline="-25000" smtClean="0"/>
              <a:t>2</a:t>
            </a:r>
            <a:r>
              <a:rPr lang="en-US" smtClean="0"/>
              <a:t> be the subsets of points in the left subset S</a:t>
            </a:r>
            <a:r>
              <a:rPr lang="en-US" baseline="-25000" smtClean="0"/>
              <a:t>1</a:t>
            </a:r>
            <a:r>
              <a:rPr lang="en-US" smtClean="0"/>
              <a:t> and of</a:t>
            </a:r>
            <a:br>
              <a:rPr lang="en-US" smtClean="0"/>
            </a:br>
            <a:r>
              <a:rPr lang="en-US" smtClean="0"/>
              <a:t>      the right subset S</a:t>
            </a:r>
            <a:r>
              <a:rPr lang="en-US" baseline="-25000" smtClean="0"/>
              <a:t>2</a:t>
            </a:r>
            <a:r>
              <a:rPr lang="en-US" smtClean="0"/>
              <a:t>, respectively, that lie in this vertical</a:t>
            </a:r>
            <a:br>
              <a:rPr lang="en-US" smtClean="0"/>
            </a:br>
            <a:r>
              <a:rPr lang="en-US" smtClean="0"/>
              <a:t>      strip. The points in C</a:t>
            </a:r>
            <a:r>
              <a:rPr lang="en-US" baseline="-25000" smtClean="0"/>
              <a:t>1 </a:t>
            </a:r>
            <a:r>
              <a:rPr lang="en-US" smtClean="0"/>
              <a:t>and C</a:t>
            </a:r>
            <a:r>
              <a:rPr lang="en-US" baseline="-25000" smtClean="0"/>
              <a:t>2 </a:t>
            </a:r>
            <a:r>
              <a:rPr lang="en-US" smtClean="0"/>
              <a:t>are stored in increasing </a:t>
            </a:r>
            <a:br>
              <a:rPr lang="en-US" smtClean="0"/>
            </a:br>
            <a:r>
              <a:rPr lang="en-US" smtClean="0"/>
              <a:t>      order of their </a:t>
            </a:r>
            <a:r>
              <a:rPr lang="en-US" i="1" smtClean="0"/>
              <a:t>y</a:t>
            </a:r>
            <a:r>
              <a:rPr lang="en-US" smtClean="0"/>
              <a:t> coordinates, taken from the second list.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Step 4   For every point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,</a:t>
            </a:r>
            <a:r>
              <a:rPr lang="en-US" i="1" smtClean="0"/>
              <a:t>y</a:t>
            </a:r>
            <a:r>
              <a:rPr lang="en-US" smtClean="0"/>
              <a:t>) in C</a:t>
            </a:r>
            <a:r>
              <a:rPr lang="en-US" baseline="-25000" smtClean="0"/>
              <a:t>1</a:t>
            </a:r>
            <a:r>
              <a:rPr lang="en-US" smtClean="0"/>
              <a:t>, we inspect points in</a:t>
            </a:r>
            <a:br>
              <a:rPr lang="en-US" smtClean="0"/>
            </a:br>
            <a:r>
              <a:rPr lang="en-US" smtClean="0"/>
              <a:t>      C</a:t>
            </a:r>
            <a:r>
              <a:rPr lang="en-US" baseline="-25000" smtClean="0"/>
              <a:t>2</a:t>
            </a:r>
            <a:r>
              <a:rPr lang="en-US" smtClean="0"/>
              <a:t> that may be closer to </a:t>
            </a:r>
            <a:r>
              <a:rPr lang="en-US" i="1" smtClean="0"/>
              <a:t>P</a:t>
            </a:r>
            <a:r>
              <a:rPr lang="en-US" smtClean="0"/>
              <a:t> than </a:t>
            </a:r>
            <a:r>
              <a:rPr lang="en-US" i="1" smtClean="0"/>
              <a:t>d</a:t>
            </a:r>
            <a:r>
              <a:rPr lang="en-US" smtClean="0"/>
              <a:t>.  There can be no more</a:t>
            </a:r>
            <a:br>
              <a:rPr lang="en-US" smtClean="0"/>
            </a:br>
            <a:r>
              <a:rPr lang="en-US" smtClean="0"/>
              <a:t>      than </a:t>
            </a:r>
            <a:r>
              <a:rPr lang="en-US" smtClean="0">
                <a:solidFill>
                  <a:srgbClr val="FF6600"/>
                </a:solidFill>
              </a:rPr>
              <a:t>6 such points</a:t>
            </a:r>
            <a:r>
              <a:rPr lang="en-US" smtClean="0"/>
              <a:t> (because </a:t>
            </a:r>
            <a:r>
              <a:rPr lang="en-US" i="1" smtClean="0"/>
              <a:t>d</a:t>
            </a:r>
            <a:r>
              <a:rPr lang="en-US" smtClean="0"/>
              <a:t> </a:t>
            </a:r>
            <a:r>
              <a:rPr lang="en-US" smtClean="0">
                <a:latin typeface="Lucida Grande" pitchFamily="84" charset="0"/>
                <a:cs typeface="Times New Roman" pitchFamily="18" charset="0"/>
              </a:rPr>
              <a:t>≤</a:t>
            </a:r>
            <a:r>
              <a:rPr lang="en-US" smtClean="0"/>
              <a:t> </a:t>
            </a:r>
            <a:r>
              <a:rPr lang="en-US" i="1" smtClean="0"/>
              <a:t>d</a:t>
            </a:r>
            <a:r>
              <a:rPr lang="en-US" baseline="-25000" smtClean="0"/>
              <a:t>2</a:t>
            </a:r>
            <a:r>
              <a:rPr lang="en-US" smtClean="0"/>
              <a:t>)!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685800"/>
          </a:xfrm>
        </p:spPr>
        <p:txBody>
          <a:bodyPr/>
          <a:lstStyle/>
          <a:p>
            <a:r>
              <a:rPr lang="en-US" sz="2700" smtClean="0"/>
              <a:t>Closest Pair by Divide-and-Conquer: Worst Case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52625"/>
            <a:ext cx="76962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The worst case scenario is depicted below: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2857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685800"/>
          </a:xfrm>
        </p:spPr>
        <p:txBody>
          <a:bodyPr/>
          <a:lstStyle/>
          <a:p>
            <a:r>
              <a:rPr lang="en-US" sz="3200" smtClean="0"/>
              <a:t>Efficiency of the Closest-Pair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Running time of the algorithm (without sorting) is: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                    T(</a:t>
            </a:r>
            <a:r>
              <a:rPr lang="en-US" i="1" smtClean="0"/>
              <a:t>n</a:t>
            </a:r>
            <a:r>
              <a:rPr lang="en-US" smtClean="0"/>
              <a:t>) = 2T(</a:t>
            </a:r>
            <a:r>
              <a:rPr lang="en-US" i="1" smtClean="0"/>
              <a:t>n</a:t>
            </a:r>
            <a:r>
              <a:rPr lang="en-US" smtClean="0"/>
              <a:t>/2) + M(</a:t>
            </a:r>
            <a:r>
              <a:rPr lang="en-US" i="1" smtClean="0"/>
              <a:t>n</a:t>
            </a:r>
            <a:r>
              <a:rPr lang="en-US" smtClean="0"/>
              <a:t>),  where M(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84" charset="2"/>
              </a:rPr>
              <a:t> </a:t>
            </a:r>
            <a:r>
              <a:rPr lang="el-GR" smtClean="0"/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br>
              <a:rPr lang="en-US" smtClean="0"/>
            </a:b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By the Master Theorem (with </a:t>
            </a:r>
            <a:r>
              <a:rPr lang="en-US" i="1" smtClean="0"/>
              <a:t>a</a:t>
            </a:r>
            <a:r>
              <a:rPr lang="en-US" smtClean="0"/>
              <a:t> = 2, </a:t>
            </a:r>
            <a:r>
              <a:rPr lang="en-US" i="1" smtClean="0"/>
              <a:t>b</a:t>
            </a:r>
            <a:r>
              <a:rPr lang="en-US" smtClean="0"/>
              <a:t> = 2, </a:t>
            </a:r>
            <a:r>
              <a:rPr lang="en-US" i="1" smtClean="0"/>
              <a:t>d</a:t>
            </a:r>
            <a:r>
              <a:rPr lang="en-US" smtClean="0"/>
              <a:t> = 1)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                            T(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84" charset="2"/>
              </a:rPr>
              <a:t> </a:t>
            </a:r>
            <a:r>
              <a:rPr lang="el-GR" smtClean="0"/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So the total time is </a:t>
            </a:r>
            <a:r>
              <a:rPr lang="el-GR" smtClean="0"/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Convex hull Algorithm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49815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 smtClean="0"/>
              <a:t>Convex hull</a:t>
            </a:r>
            <a:r>
              <a:rPr lang="en-US" smtClean="0"/>
              <a:t>: smallest convex set that includes given points. An O(n^3) bruteforce time is given in Levitin, Ch 3.</a:t>
            </a:r>
          </a:p>
          <a:p>
            <a:r>
              <a:rPr lang="en-US" sz="2000" smtClean="0"/>
              <a:t>Assume points are sorted by </a:t>
            </a:r>
            <a:r>
              <a:rPr lang="en-US" sz="2000" i="1" smtClean="0"/>
              <a:t>x</a:t>
            </a:r>
            <a:r>
              <a:rPr lang="en-US" sz="2000" smtClean="0"/>
              <a:t>-coordinate values</a:t>
            </a:r>
          </a:p>
          <a:p>
            <a:r>
              <a:rPr lang="en-US" sz="2000" smtClean="0"/>
              <a:t>Identify </a:t>
            </a:r>
            <a:r>
              <a:rPr lang="en-US" sz="2000" i="1" smtClean="0"/>
              <a:t>extreme points</a:t>
            </a:r>
            <a:r>
              <a:rPr lang="en-US" sz="2000" smtClean="0"/>
              <a:t> </a:t>
            </a:r>
            <a:r>
              <a:rPr lang="en-US" sz="2000" i="1" smtClean="0"/>
              <a:t>P</a:t>
            </a:r>
            <a:r>
              <a:rPr lang="en-US" sz="2000" baseline="-25000" smtClean="0"/>
              <a:t>1</a:t>
            </a:r>
            <a:r>
              <a:rPr lang="en-US" sz="2000" smtClean="0"/>
              <a:t> and </a:t>
            </a:r>
            <a:r>
              <a:rPr lang="en-US" sz="2000" i="1" smtClean="0"/>
              <a:t>P</a:t>
            </a:r>
            <a:r>
              <a:rPr lang="en-US" sz="2000" baseline="-25000" smtClean="0"/>
              <a:t>2</a:t>
            </a:r>
            <a:r>
              <a:rPr lang="en-US" sz="2000" smtClean="0"/>
              <a:t>  (leftmost and rightmost)</a:t>
            </a:r>
          </a:p>
          <a:p>
            <a:r>
              <a:rPr lang="en-US" sz="2000" smtClean="0"/>
              <a:t>Compute </a:t>
            </a:r>
            <a:r>
              <a:rPr lang="en-US" sz="2000" i="1" smtClean="0"/>
              <a:t>upper hull</a:t>
            </a:r>
            <a:r>
              <a:rPr lang="en-US" sz="2000" smtClean="0"/>
              <a:t> recursively:</a:t>
            </a:r>
          </a:p>
          <a:p>
            <a:pPr lvl="1"/>
            <a:r>
              <a:rPr lang="en-US" smtClean="0"/>
              <a:t>find point </a:t>
            </a:r>
            <a:r>
              <a:rPr lang="en-US" i="1" smtClean="0"/>
              <a:t>P</a:t>
            </a:r>
            <a:r>
              <a:rPr lang="en-US" baseline="-25000" smtClean="0"/>
              <a:t>max</a:t>
            </a:r>
            <a:r>
              <a:rPr lang="en-US" smtClean="0"/>
              <a:t> that is farthest away from line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endParaRPr lang="en-US" smtClean="0"/>
          </a:p>
          <a:p>
            <a:pPr lvl="1"/>
            <a:r>
              <a:rPr lang="en-US" smtClean="0"/>
              <a:t>compute the upper hull of the points to the left of line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max</a:t>
            </a:r>
          </a:p>
          <a:p>
            <a:pPr lvl="1"/>
            <a:r>
              <a:rPr lang="en-US" smtClean="0"/>
              <a:t>compute the upper hull of the points to the left of line </a:t>
            </a:r>
            <a:r>
              <a:rPr lang="en-US" i="1" smtClean="0"/>
              <a:t>P</a:t>
            </a:r>
            <a:r>
              <a:rPr lang="en-US" baseline="-25000" smtClean="0"/>
              <a:t>max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endParaRPr lang="en-US" smtClean="0"/>
          </a:p>
          <a:p>
            <a:r>
              <a:rPr lang="en-US" sz="2000" smtClean="0"/>
              <a:t>Compute </a:t>
            </a:r>
            <a:r>
              <a:rPr lang="en-US" sz="2000" i="1" smtClean="0"/>
              <a:t>lower hull</a:t>
            </a:r>
            <a:r>
              <a:rPr lang="en-US" sz="2000" smtClean="0"/>
              <a:t> in a similar manner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581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1054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371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5240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18288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19050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33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9718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908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7432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657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1910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371600" y="6096000"/>
            <a:ext cx="22098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3581400" y="5410200"/>
            <a:ext cx="1524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4191000" y="4800600"/>
            <a:ext cx="914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1905000" y="48006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1524000" y="5029200"/>
            <a:ext cx="3810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1371600" y="5486400"/>
            <a:ext cx="152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1371600" y="5334000"/>
            <a:ext cx="3810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914400" y="57912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81600" y="49530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295400" y="4419600"/>
            <a:ext cx="704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max</a:t>
            </a:r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1066800" y="4572000"/>
            <a:ext cx="1066800" cy="2057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 flipV="1">
            <a:off x="1219200" y="4876800"/>
            <a:ext cx="4800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of Convex hull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</p:spPr>
        <p:txBody>
          <a:bodyPr/>
          <a:lstStyle/>
          <a:p>
            <a:r>
              <a:rPr lang="en-US" smtClean="0"/>
              <a:t>Finding point farthest away from line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2 </a:t>
            </a:r>
            <a:r>
              <a:rPr lang="en-US" smtClean="0"/>
              <a:t>can be done in linear time</a:t>
            </a:r>
          </a:p>
          <a:p>
            <a:r>
              <a:rPr lang="en-US" smtClean="0"/>
              <a:t>Time efficiency:    </a:t>
            </a:r>
            <a:r>
              <a:rPr lang="en-US" smtClean="0">
                <a:solidFill>
                  <a:srgbClr val="FF9933"/>
                </a:solidFill>
              </a:rPr>
              <a:t>T(n) = T(x) + T(y) + T(z) + T(v) + O(n), 					where x + y + z +v &lt;= n.</a:t>
            </a:r>
            <a:endParaRPr lang="en-US" smtClean="0">
              <a:solidFill>
                <a:srgbClr val="FF9933"/>
              </a:solidFill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worst case: </a:t>
            </a:r>
            <a:r>
              <a:rPr lang="el-GR" sz="240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sz="2400" smtClean="0">
                <a:cs typeface="Times New Roman" pitchFamily="18" charset="0"/>
              </a:rPr>
              <a:t>(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i="1" baseline="30000" smtClean="0">
                <a:cs typeface="Times New Roman" pitchFamily="18" charset="0"/>
              </a:rPr>
              <a:t>2</a:t>
            </a:r>
            <a:r>
              <a:rPr lang="en-US" sz="2400" smtClean="0">
                <a:cs typeface="Times New Roman" pitchFamily="18" charset="0"/>
              </a:rPr>
              <a:t>)              </a:t>
            </a:r>
            <a:r>
              <a:rPr lang="en-US" sz="2400" smtClean="0">
                <a:solidFill>
                  <a:schemeClr val="tx1"/>
                </a:solidFill>
                <a:cs typeface="Times New Roman" pitchFamily="18" charset="0"/>
              </a:rPr>
              <a:t>T(n) = T(n-1) + O(n)</a:t>
            </a:r>
          </a:p>
          <a:p>
            <a:pPr lvl="1"/>
            <a:r>
              <a:rPr lang="en-US" sz="2400" smtClean="0"/>
              <a:t>average case: </a:t>
            </a:r>
            <a:r>
              <a:rPr lang="el-GR" sz="240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sz="2400" smtClean="0">
                <a:cs typeface="Times New Roman" pitchFamily="18" charset="0"/>
              </a:rPr>
              <a:t>(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) (under reasonable assumptions about</a:t>
            </a:r>
            <a:br>
              <a:rPr lang="en-US" sz="2400" smtClean="0">
                <a:cs typeface="Times New Roman" pitchFamily="18" charset="0"/>
              </a:rPr>
            </a:br>
            <a:r>
              <a:rPr lang="en-US" sz="2400" smtClean="0">
                <a:cs typeface="Times New Roman" pitchFamily="18" charset="0"/>
              </a:rPr>
              <a:t>                                  distribution of points given)</a:t>
            </a:r>
          </a:p>
          <a:p>
            <a:pPr lvl="1"/>
            <a:endParaRPr lang="en-US" sz="2400" smtClean="0"/>
          </a:p>
          <a:p>
            <a:r>
              <a:rPr lang="en-US" smtClean="0"/>
              <a:t>If points are not initially sorted by </a:t>
            </a:r>
            <a:r>
              <a:rPr lang="en-US" i="1" smtClean="0"/>
              <a:t>x</a:t>
            </a:r>
            <a:r>
              <a:rPr lang="en-US" smtClean="0"/>
              <a:t>-coordinate value, this can be accomplished in </a:t>
            </a:r>
            <a:r>
              <a:rPr lang="en-US" smtClean="0">
                <a:cs typeface="Times New Roman" pitchFamily="18" charset="0"/>
              </a:rPr>
              <a:t>O(</a:t>
            </a:r>
            <a:r>
              <a:rPr lang="en-US" i="1" smtClean="0">
                <a:cs typeface="Times New Roman" pitchFamily="18" charset="0"/>
              </a:rPr>
              <a:t>n </a:t>
            </a:r>
            <a:r>
              <a:rPr lang="en-US" smtClean="0">
                <a:cs typeface="Times New Roman" pitchFamily="18" charset="0"/>
              </a:rPr>
              <a:t>log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) time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</a:t>
            </a:r>
            <a:r>
              <a:rPr lang="en-US" smtClean="0">
                <a:cs typeface="Times New Roman" pitchFamily="18" charset="0"/>
              </a:rPr>
              <a:t>O(</a:t>
            </a:r>
            <a:r>
              <a:rPr lang="en-US" i="1" smtClean="0">
                <a:cs typeface="Times New Roman" pitchFamily="18" charset="0"/>
              </a:rPr>
              <a:t>n </a:t>
            </a:r>
            <a:r>
              <a:rPr lang="en-US" smtClean="0">
                <a:cs typeface="Times New Roman" pitchFamily="18" charset="0"/>
              </a:rPr>
              <a:t>log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) </a:t>
            </a:r>
            <a:r>
              <a:rPr lang="en-US" smtClean="0"/>
              <a:t>algorithms for convex hull are known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1788</TotalTime>
  <Words>2322</Words>
  <Application>Microsoft Office PowerPoint</Application>
  <PresentationFormat>On-screen Show (4:3)</PresentationFormat>
  <Paragraphs>922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introalgsds</vt:lpstr>
      <vt:lpstr>CSE408 Closest pair &amp; Convex Hull Problem, Insertion Sort</vt:lpstr>
      <vt:lpstr>Divide-and-Conquer</vt:lpstr>
      <vt:lpstr>Divide-and-Conquer Technique (cont.)</vt:lpstr>
      <vt:lpstr>Closest-Pair Problem by Divide-and-Conquer</vt:lpstr>
      <vt:lpstr>Closest Pair by Divide-and-Conquer (cont.)</vt:lpstr>
      <vt:lpstr>Closest Pair by Divide-and-Conquer: Worst Case </vt:lpstr>
      <vt:lpstr>Efficiency of the Closest-Pair Algorithm</vt:lpstr>
      <vt:lpstr>Convex hull Algorithm </vt:lpstr>
      <vt:lpstr>Efficiency of Convex hull Algorithm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Company>Princeton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Kevin Wayne</dc:creator>
  <cp:lastModifiedBy>DELL</cp:lastModifiedBy>
  <cp:revision>183</cp:revision>
  <dcterms:created xsi:type="dcterms:W3CDTF">2010-03-25T13:40:02Z</dcterms:created>
  <dcterms:modified xsi:type="dcterms:W3CDTF">2014-12-17T09:54:52Z</dcterms:modified>
</cp:coreProperties>
</file>