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78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313" r:id="rId36"/>
    <p:sldId id="314" r:id="rId37"/>
    <p:sldId id="315" r:id="rId38"/>
    <p:sldId id="316" r:id="rId39"/>
    <p:sldId id="317" r:id="rId40"/>
    <p:sldId id="318" r:id="rId41"/>
    <p:sldId id="319" r:id="rId42"/>
    <p:sldId id="320" r:id="rId43"/>
    <p:sldId id="321" r:id="rId44"/>
    <p:sldId id="322" r:id="rId45"/>
    <p:sldId id="323" r:id="rId46"/>
    <p:sldId id="324" r:id="rId4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077B005-6A3A-48D1-84A4-3F12CC6C3873}" type="datetimeFigureOut">
              <a:rPr lang="en-US"/>
              <a:pPr>
                <a:defRPr/>
              </a:pPr>
              <a:t>12/17/2014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0E5F0A9-53F0-4FDB-9C2C-3B2E0A5C46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B61A249-A8DF-406D-8984-C8A395DAC4EF}" type="slidenum">
              <a:rPr lang="en-US" smtClean="0">
                <a:latin typeface="Arial" charset="0"/>
                <a:cs typeface="Arial" charset="0"/>
              </a:rPr>
              <a:pPr/>
              <a:t>2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3795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5366484-BB20-43F2-9091-DA0ED30FA1F7}" type="slidenum">
              <a:rPr lang="en-US" smtClean="0">
                <a:latin typeface="Arial" charset="0"/>
                <a:cs typeface="Arial" charset="0"/>
              </a:rPr>
              <a:pPr/>
              <a:t>3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4819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AF48B4C-681A-4D00-9D07-F8DDEA7DBD90}" type="slidenum">
              <a:rPr lang="en-US" smtClean="0">
                <a:latin typeface="Arial" charset="0"/>
                <a:cs typeface="Arial" charset="0"/>
              </a:rPr>
              <a:pPr/>
              <a:t>4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5843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B814237-ED02-45EA-8836-A0EB77D2321F}" type="slidenum">
              <a:rPr lang="en-US" smtClean="0">
                <a:latin typeface="Arial" charset="0"/>
                <a:cs typeface="Arial" charset="0"/>
              </a:rPr>
              <a:pPr/>
              <a:t>5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6867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C9449A9-11BD-403B-AA6D-87E04AE19B2F}" type="slidenum">
              <a:rPr lang="en-US" smtClean="0">
                <a:latin typeface="Arial" charset="0"/>
                <a:cs typeface="Arial" charset="0"/>
              </a:rPr>
              <a:pPr/>
              <a:t>6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7891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5D51FE-0AAF-4AF6-BE02-89D446145E8C}" type="datetimeFigureOut">
              <a:rPr lang="en-US"/>
              <a:pPr>
                <a:defRPr/>
              </a:pPr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1A61A7-4F15-41EA-B220-B07E1A4707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972D67-2B31-490F-9819-E934A71968EE}" type="datetimeFigureOut">
              <a:rPr lang="en-US"/>
              <a:pPr>
                <a:defRPr/>
              </a:pPr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212AC4-5AAC-4B5C-80D4-C71887237E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F5FD51-3065-40AC-BD56-E71758FB85E3}" type="datetimeFigureOut">
              <a:rPr lang="en-US"/>
              <a:pPr>
                <a:defRPr/>
              </a:pPr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340480-9D1A-4253-ADF9-63B4635F84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-1524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-1524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-1524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-1524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-1524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-1524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-1524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-1524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8600"/>
            <a:ext cx="70866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5ECE7C-DC72-4259-B6C0-E9DA0FBDCBB6}" type="datetimeFigureOut">
              <a:rPr lang="en-US"/>
              <a:pPr>
                <a:defRPr/>
              </a:pPr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532C61-05AE-47F0-965F-3C00F7E955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-1524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-1524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-1524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-1524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-1524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-1524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-1524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44F-6193-4186-B269-4201B2A2F6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-1524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09E7C2-FF96-47FC-BE76-D29B559A105B}" type="datetimeFigureOut">
              <a:rPr lang="en-US"/>
              <a:pPr>
                <a:defRPr/>
              </a:pPr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92C9D4-4CEE-417D-916F-D5E6EC93D2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74361E-5E38-46FB-ABDE-1ACF4E5AF56E}" type="datetimeFigureOut">
              <a:rPr lang="en-US"/>
              <a:pPr>
                <a:defRPr/>
              </a:pPr>
              <a:t>12/17/2014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F14BD6-C267-4C3A-BEB2-ECE5B9FC0F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457426-6296-4976-A1C8-5A8DB7206F82}" type="datetimeFigureOut">
              <a:rPr lang="en-US"/>
              <a:pPr>
                <a:defRPr/>
              </a:pPr>
              <a:t>12/17/2014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E19FC2-7C97-4FFE-8933-DB8ADB0E08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7F72DF-2140-433A-B8D5-D7B1A7DABC2D}" type="datetimeFigureOut">
              <a:rPr lang="en-US"/>
              <a:pPr>
                <a:defRPr/>
              </a:pPr>
              <a:t>12/17/2014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AF730-3081-48DE-B5E2-F1223DB895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A9DF2-0E47-4C4B-BC54-B657BA4D569F}" type="datetimeFigureOut">
              <a:rPr lang="en-US"/>
              <a:pPr>
                <a:defRPr/>
              </a:pPr>
              <a:t>12/17/2014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A1A5B-3D32-4A59-AB88-D333B9BE37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A9A26D-2AE4-450F-AA2A-54E3EEE868DE}" type="datetimeFigureOut">
              <a:rPr lang="en-US"/>
              <a:pPr>
                <a:defRPr/>
              </a:pPr>
              <a:t>12/17/2014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3B5A4-8173-49C2-9028-056F7EEB4C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BE959-35CF-42D4-BAAE-34E8B55FFA4D}" type="datetimeFigureOut">
              <a:rPr lang="en-US"/>
              <a:pPr>
                <a:defRPr/>
              </a:pPr>
              <a:t>12/17/2014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BFF17-3FA1-4138-AB0B-14FEB41DF0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9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-152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5ECBD1C-9C25-494F-AF97-5B5EDBC0CF5A}" type="datetimeFigureOut">
              <a:rPr lang="en-US"/>
              <a:pPr>
                <a:defRPr/>
              </a:pPr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0F0B289-D297-4209-BF7F-1272B12355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388" y="2205038"/>
            <a:ext cx="8856662" cy="147002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  <a:t>CSE408</a:t>
            </a:r>
            <a:br>
              <a:rPr lang="en-US" sz="4800" dirty="0" smtClean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</a:br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  <a:t>Presorting&amp; Balanced Search Tree</a:t>
            </a:r>
            <a:endParaRPr lang="en-IN" sz="4800" dirty="0">
              <a:solidFill>
                <a:schemeClr val="tx2">
                  <a:lumMod val="50000"/>
                </a:schemeClr>
              </a:solidFill>
              <a:latin typeface="Broadway" pitchFamily="82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066800" y="4038600"/>
            <a:ext cx="705802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810000" y="4724400"/>
            <a:ext cx="1952625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Arial Rounded MT Bold" pitchFamily="34" charset="0"/>
                <a:cs typeface="+mn-cs"/>
              </a:rPr>
              <a:t>Lecture #15</a:t>
            </a:r>
            <a:endParaRPr lang="en-IN" sz="2400" dirty="0">
              <a:latin typeface="Arial Rounded MT Bold" pitchFamily="34" charset="0"/>
              <a:cs typeface="+mn-cs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371600" y="5105400"/>
            <a:ext cx="6400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82880"/>
            <a:ext cx="8077200" cy="1143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Balanced and unbalanced BST</a:t>
            </a:r>
          </a:p>
        </p:txBody>
      </p:sp>
      <p:sp>
        <p:nvSpPr>
          <p:cNvPr id="5126" name="Oval 4"/>
          <p:cNvSpPr>
            <a:spLocks noChangeArrowheads="1"/>
          </p:cNvSpPr>
          <p:nvPr/>
        </p:nvSpPr>
        <p:spPr bwMode="auto">
          <a:xfrm>
            <a:off x="6858000" y="20574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4</a:t>
            </a:r>
          </a:p>
        </p:txBody>
      </p:sp>
      <p:sp>
        <p:nvSpPr>
          <p:cNvPr id="5127" name="Oval 5"/>
          <p:cNvSpPr>
            <a:spLocks noChangeArrowheads="1"/>
          </p:cNvSpPr>
          <p:nvPr/>
        </p:nvSpPr>
        <p:spPr bwMode="auto">
          <a:xfrm>
            <a:off x="5791200" y="2743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2</a:t>
            </a:r>
          </a:p>
        </p:txBody>
      </p:sp>
      <p:sp>
        <p:nvSpPr>
          <p:cNvPr id="5128" name="Oval 6"/>
          <p:cNvSpPr>
            <a:spLocks noChangeArrowheads="1"/>
          </p:cNvSpPr>
          <p:nvPr/>
        </p:nvSpPr>
        <p:spPr bwMode="auto">
          <a:xfrm>
            <a:off x="7772400" y="2743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5</a:t>
            </a:r>
          </a:p>
        </p:txBody>
      </p:sp>
      <p:sp>
        <p:nvSpPr>
          <p:cNvPr id="5129" name="Oval 9"/>
          <p:cNvSpPr>
            <a:spLocks noChangeArrowheads="1"/>
          </p:cNvSpPr>
          <p:nvPr/>
        </p:nvSpPr>
        <p:spPr bwMode="auto">
          <a:xfrm>
            <a:off x="5105400" y="3505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5130" name="Oval 10"/>
          <p:cNvSpPr>
            <a:spLocks noChangeArrowheads="1"/>
          </p:cNvSpPr>
          <p:nvPr/>
        </p:nvSpPr>
        <p:spPr bwMode="auto">
          <a:xfrm>
            <a:off x="6400800" y="3505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3</a:t>
            </a:r>
          </a:p>
        </p:txBody>
      </p:sp>
      <p:cxnSp>
        <p:nvCxnSpPr>
          <p:cNvPr id="5131" name="AutoShape 11"/>
          <p:cNvCxnSpPr>
            <a:cxnSpLocks noChangeShapeType="1"/>
            <a:stCxn id="5126" idx="3"/>
            <a:endCxn id="5127" idx="7"/>
          </p:cNvCxnSpPr>
          <p:nvPr/>
        </p:nvCxnSpPr>
        <p:spPr bwMode="auto">
          <a:xfrm flipH="1">
            <a:off x="6181725" y="2447925"/>
            <a:ext cx="7429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32" name="AutoShape 12"/>
          <p:cNvCxnSpPr>
            <a:cxnSpLocks noChangeShapeType="1"/>
            <a:stCxn id="5126" idx="5"/>
            <a:endCxn id="5128" idx="1"/>
          </p:cNvCxnSpPr>
          <p:nvPr/>
        </p:nvCxnSpPr>
        <p:spPr bwMode="auto">
          <a:xfrm>
            <a:off x="7248525" y="2447925"/>
            <a:ext cx="5905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33" name="AutoShape 13"/>
          <p:cNvCxnSpPr>
            <a:cxnSpLocks noChangeShapeType="1"/>
            <a:stCxn id="5127" idx="3"/>
            <a:endCxn id="5129" idx="0"/>
          </p:cNvCxnSpPr>
          <p:nvPr/>
        </p:nvCxnSpPr>
        <p:spPr bwMode="auto">
          <a:xfrm flipH="1">
            <a:off x="5334000" y="3133725"/>
            <a:ext cx="523875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34" name="AutoShape 14"/>
          <p:cNvCxnSpPr>
            <a:cxnSpLocks noChangeShapeType="1"/>
            <a:stCxn id="5127" idx="5"/>
            <a:endCxn id="5130" idx="0"/>
          </p:cNvCxnSpPr>
          <p:nvPr/>
        </p:nvCxnSpPr>
        <p:spPr bwMode="auto">
          <a:xfrm>
            <a:off x="6181725" y="3133725"/>
            <a:ext cx="447675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135" name="Oval 17"/>
          <p:cNvSpPr>
            <a:spLocks noChangeArrowheads="1"/>
          </p:cNvSpPr>
          <p:nvPr/>
        </p:nvSpPr>
        <p:spPr bwMode="auto">
          <a:xfrm>
            <a:off x="2590800" y="20574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5136" name="Oval 18"/>
          <p:cNvSpPr>
            <a:spLocks noChangeArrowheads="1"/>
          </p:cNvSpPr>
          <p:nvPr/>
        </p:nvSpPr>
        <p:spPr bwMode="auto">
          <a:xfrm>
            <a:off x="4572000" y="43434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5</a:t>
            </a:r>
          </a:p>
        </p:txBody>
      </p:sp>
      <p:sp>
        <p:nvSpPr>
          <p:cNvPr id="5137" name="Oval 19"/>
          <p:cNvSpPr>
            <a:spLocks noChangeArrowheads="1"/>
          </p:cNvSpPr>
          <p:nvPr/>
        </p:nvSpPr>
        <p:spPr bwMode="auto">
          <a:xfrm>
            <a:off x="3048000" y="2590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2</a:t>
            </a:r>
          </a:p>
        </p:txBody>
      </p:sp>
      <p:sp>
        <p:nvSpPr>
          <p:cNvPr id="5138" name="Oval 20"/>
          <p:cNvSpPr>
            <a:spLocks noChangeArrowheads="1"/>
          </p:cNvSpPr>
          <p:nvPr/>
        </p:nvSpPr>
        <p:spPr bwMode="auto">
          <a:xfrm>
            <a:off x="4038600" y="3733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4</a:t>
            </a:r>
          </a:p>
        </p:txBody>
      </p:sp>
      <p:sp>
        <p:nvSpPr>
          <p:cNvPr id="5139" name="Oval 21"/>
          <p:cNvSpPr>
            <a:spLocks noChangeArrowheads="1"/>
          </p:cNvSpPr>
          <p:nvPr/>
        </p:nvSpPr>
        <p:spPr bwMode="auto">
          <a:xfrm>
            <a:off x="3505200" y="3124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3</a:t>
            </a:r>
          </a:p>
        </p:txBody>
      </p:sp>
      <p:sp>
        <p:nvSpPr>
          <p:cNvPr id="5140" name="Oval 22"/>
          <p:cNvSpPr>
            <a:spLocks noChangeArrowheads="1"/>
          </p:cNvSpPr>
          <p:nvPr/>
        </p:nvSpPr>
        <p:spPr bwMode="auto">
          <a:xfrm>
            <a:off x="5638800" y="55626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7</a:t>
            </a:r>
          </a:p>
        </p:txBody>
      </p:sp>
      <p:sp>
        <p:nvSpPr>
          <p:cNvPr id="5141" name="Oval 23"/>
          <p:cNvSpPr>
            <a:spLocks noChangeArrowheads="1"/>
          </p:cNvSpPr>
          <p:nvPr/>
        </p:nvSpPr>
        <p:spPr bwMode="auto">
          <a:xfrm>
            <a:off x="5105400" y="4953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6</a:t>
            </a:r>
          </a:p>
        </p:txBody>
      </p:sp>
      <p:cxnSp>
        <p:nvCxnSpPr>
          <p:cNvPr id="5142" name="AutoShape 24"/>
          <p:cNvCxnSpPr>
            <a:cxnSpLocks noChangeShapeType="1"/>
            <a:stCxn id="5138" idx="5"/>
            <a:endCxn id="5136" idx="7"/>
          </p:cNvCxnSpPr>
          <p:nvPr/>
        </p:nvCxnSpPr>
        <p:spPr bwMode="auto">
          <a:xfrm>
            <a:off x="4429125" y="4124325"/>
            <a:ext cx="533400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43" name="AutoShape 25"/>
          <p:cNvCxnSpPr>
            <a:cxnSpLocks noChangeShapeType="1"/>
            <a:stCxn id="5135" idx="5"/>
            <a:endCxn id="5137" idx="0"/>
          </p:cNvCxnSpPr>
          <p:nvPr/>
        </p:nvCxnSpPr>
        <p:spPr bwMode="auto">
          <a:xfrm>
            <a:off x="2981325" y="2447925"/>
            <a:ext cx="295275" cy="142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44" name="AutoShape 26"/>
          <p:cNvCxnSpPr>
            <a:cxnSpLocks noChangeShapeType="1"/>
            <a:stCxn id="5141" idx="5"/>
            <a:endCxn id="5140" idx="0"/>
          </p:cNvCxnSpPr>
          <p:nvPr/>
        </p:nvCxnSpPr>
        <p:spPr bwMode="auto">
          <a:xfrm>
            <a:off x="5495925" y="5343525"/>
            <a:ext cx="371475" cy="219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45" name="AutoShape 27"/>
          <p:cNvCxnSpPr>
            <a:cxnSpLocks noChangeShapeType="1"/>
            <a:stCxn id="5136" idx="5"/>
            <a:endCxn id="5141" idx="0"/>
          </p:cNvCxnSpPr>
          <p:nvPr/>
        </p:nvCxnSpPr>
        <p:spPr bwMode="auto">
          <a:xfrm>
            <a:off x="4962525" y="4733925"/>
            <a:ext cx="371475" cy="219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46" name="AutoShape 28"/>
          <p:cNvCxnSpPr>
            <a:cxnSpLocks noChangeShapeType="1"/>
            <a:stCxn id="5139" idx="5"/>
            <a:endCxn id="5138" idx="0"/>
          </p:cNvCxnSpPr>
          <p:nvPr/>
        </p:nvCxnSpPr>
        <p:spPr bwMode="auto">
          <a:xfrm>
            <a:off x="3895725" y="3514725"/>
            <a:ext cx="371475" cy="219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47" name="AutoShape 29"/>
          <p:cNvCxnSpPr>
            <a:cxnSpLocks noChangeShapeType="1"/>
            <a:stCxn id="5137" idx="5"/>
            <a:endCxn id="5139" idx="0"/>
          </p:cNvCxnSpPr>
          <p:nvPr/>
        </p:nvCxnSpPr>
        <p:spPr bwMode="auto">
          <a:xfrm>
            <a:off x="3438525" y="2981325"/>
            <a:ext cx="295275" cy="142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148" name="Oval 32"/>
          <p:cNvSpPr>
            <a:spLocks noChangeArrowheads="1"/>
          </p:cNvSpPr>
          <p:nvPr/>
        </p:nvSpPr>
        <p:spPr bwMode="auto">
          <a:xfrm>
            <a:off x="2286000" y="4114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4</a:t>
            </a:r>
          </a:p>
        </p:txBody>
      </p:sp>
      <p:sp>
        <p:nvSpPr>
          <p:cNvPr id="5149" name="Oval 33"/>
          <p:cNvSpPr>
            <a:spLocks noChangeArrowheads="1"/>
          </p:cNvSpPr>
          <p:nvPr/>
        </p:nvSpPr>
        <p:spPr bwMode="auto">
          <a:xfrm>
            <a:off x="1219200" y="48006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2</a:t>
            </a:r>
          </a:p>
        </p:txBody>
      </p:sp>
      <p:sp>
        <p:nvSpPr>
          <p:cNvPr id="5150" name="Oval 34"/>
          <p:cNvSpPr>
            <a:spLocks noChangeArrowheads="1"/>
          </p:cNvSpPr>
          <p:nvPr/>
        </p:nvSpPr>
        <p:spPr bwMode="auto">
          <a:xfrm>
            <a:off x="3200400" y="48006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6</a:t>
            </a:r>
          </a:p>
        </p:txBody>
      </p:sp>
      <p:sp>
        <p:nvSpPr>
          <p:cNvPr id="5151" name="Oval 35"/>
          <p:cNvSpPr>
            <a:spLocks noChangeArrowheads="1"/>
          </p:cNvSpPr>
          <p:nvPr/>
        </p:nvSpPr>
        <p:spPr bwMode="auto">
          <a:xfrm>
            <a:off x="2590800" y="55626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5</a:t>
            </a:r>
          </a:p>
        </p:txBody>
      </p:sp>
      <p:sp>
        <p:nvSpPr>
          <p:cNvPr id="5152" name="Oval 36"/>
          <p:cNvSpPr>
            <a:spLocks noChangeArrowheads="1"/>
          </p:cNvSpPr>
          <p:nvPr/>
        </p:nvSpPr>
        <p:spPr bwMode="auto">
          <a:xfrm>
            <a:off x="3810000" y="55626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7</a:t>
            </a:r>
          </a:p>
        </p:txBody>
      </p:sp>
      <p:sp>
        <p:nvSpPr>
          <p:cNvPr id="5153" name="Oval 37"/>
          <p:cNvSpPr>
            <a:spLocks noChangeArrowheads="1"/>
          </p:cNvSpPr>
          <p:nvPr/>
        </p:nvSpPr>
        <p:spPr bwMode="auto">
          <a:xfrm>
            <a:off x="533400" y="55626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5154" name="Oval 38"/>
          <p:cNvSpPr>
            <a:spLocks noChangeArrowheads="1"/>
          </p:cNvSpPr>
          <p:nvPr/>
        </p:nvSpPr>
        <p:spPr bwMode="auto">
          <a:xfrm>
            <a:off x="1828800" y="55626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3</a:t>
            </a:r>
          </a:p>
        </p:txBody>
      </p:sp>
      <p:cxnSp>
        <p:nvCxnSpPr>
          <p:cNvPr id="5155" name="AutoShape 39"/>
          <p:cNvCxnSpPr>
            <a:cxnSpLocks noChangeShapeType="1"/>
            <a:stCxn id="5148" idx="3"/>
            <a:endCxn id="5149" idx="7"/>
          </p:cNvCxnSpPr>
          <p:nvPr/>
        </p:nvCxnSpPr>
        <p:spPr bwMode="auto">
          <a:xfrm flipH="1">
            <a:off x="1609725" y="4505325"/>
            <a:ext cx="7429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56" name="AutoShape 40"/>
          <p:cNvCxnSpPr>
            <a:cxnSpLocks noChangeShapeType="1"/>
            <a:stCxn id="5148" idx="5"/>
            <a:endCxn id="5150" idx="1"/>
          </p:cNvCxnSpPr>
          <p:nvPr/>
        </p:nvCxnSpPr>
        <p:spPr bwMode="auto">
          <a:xfrm>
            <a:off x="2676525" y="4505325"/>
            <a:ext cx="59055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57" name="AutoShape 41"/>
          <p:cNvCxnSpPr>
            <a:cxnSpLocks noChangeShapeType="1"/>
            <a:stCxn id="5149" idx="3"/>
            <a:endCxn id="5153" idx="0"/>
          </p:cNvCxnSpPr>
          <p:nvPr/>
        </p:nvCxnSpPr>
        <p:spPr bwMode="auto">
          <a:xfrm flipH="1">
            <a:off x="762000" y="5191125"/>
            <a:ext cx="523875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58" name="AutoShape 42"/>
          <p:cNvCxnSpPr>
            <a:cxnSpLocks noChangeShapeType="1"/>
            <a:stCxn id="5149" idx="5"/>
            <a:endCxn id="5154" idx="0"/>
          </p:cNvCxnSpPr>
          <p:nvPr/>
        </p:nvCxnSpPr>
        <p:spPr bwMode="auto">
          <a:xfrm>
            <a:off x="1609725" y="5191125"/>
            <a:ext cx="447675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59" name="AutoShape 43"/>
          <p:cNvCxnSpPr>
            <a:cxnSpLocks noChangeShapeType="1"/>
            <a:stCxn id="5150" idx="3"/>
            <a:endCxn id="5151" idx="0"/>
          </p:cNvCxnSpPr>
          <p:nvPr/>
        </p:nvCxnSpPr>
        <p:spPr bwMode="auto">
          <a:xfrm flipH="1">
            <a:off x="2819400" y="5191125"/>
            <a:ext cx="447675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60" name="AutoShape 44"/>
          <p:cNvCxnSpPr>
            <a:cxnSpLocks noChangeShapeType="1"/>
            <a:stCxn id="5150" idx="5"/>
            <a:endCxn id="5152" idx="0"/>
          </p:cNvCxnSpPr>
          <p:nvPr/>
        </p:nvCxnSpPr>
        <p:spPr bwMode="auto">
          <a:xfrm>
            <a:off x="3590925" y="5191125"/>
            <a:ext cx="447675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161" name="Text Box 45"/>
          <p:cNvSpPr txBox="1">
            <a:spLocks noChangeArrowheads="1"/>
          </p:cNvSpPr>
          <p:nvPr/>
        </p:nvSpPr>
        <p:spPr bwMode="auto">
          <a:xfrm>
            <a:off x="6080125" y="4202113"/>
            <a:ext cx="2257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Is this “balanced”?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82880"/>
            <a:ext cx="8229600" cy="1143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Approaches to balancing trees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267200"/>
          </a:xfrm>
        </p:spPr>
        <p:txBody>
          <a:bodyPr/>
          <a:lstStyle/>
          <a:p>
            <a:r>
              <a:rPr lang="en-US" sz="2800" smtClean="0">
                <a:solidFill>
                  <a:schemeClr val="accent2"/>
                </a:solidFill>
              </a:rPr>
              <a:t>Don't balance</a:t>
            </a:r>
          </a:p>
          <a:p>
            <a:pPr lvl="1"/>
            <a:r>
              <a:rPr lang="en-US" sz="2400" smtClean="0"/>
              <a:t>May end up with some nodes very deep</a:t>
            </a:r>
          </a:p>
          <a:p>
            <a:r>
              <a:rPr lang="en-US" sz="2800" smtClean="0">
                <a:solidFill>
                  <a:srgbClr val="008000"/>
                </a:solidFill>
              </a:rPr>
              <a:t>Strict balance</a:t>
            </a:r>
          </a:p>
          <a:p>
            <a:pPr lvl="1"/>
            <a:r>
              <a:rPr lang="en-US" sz="2400" smtClean="0"/>
              <a:t>The tree must always be balanced perfectly</a:t>
            </a:r>
          </a:p>
          <a:p>
            <a:r>
              <a:rPr lang="en-US" sz="2800" smtClean="0">
                <a:solidFill>
                  <a:srgbClr val="FF0000"/>
                </a:solidFill>
              </a:rPr>
              <a:t>Pretty good balance</a:t>
            </a:r>
          </a:p>
          <a:p>
            <a:pPr lvl="1"/>
            <a:r>
              <a:rPr lang="en-US" sz="2400" smtClean="0"/>
              <a:t>Only allow a little out of balance</a:t>
            </a:r>
          </a:p>
          <a:p>
            <a:r>
              <a:rPr lang="en-US" sz="2800" smtClean="0">
                <a:solidFill>
                  <a:srgbClr val="6600CC"/>
                </a:solidFill>
              </a:rPr>
              <a:t>Adjust on access</a:t>
            </a:r>
          </a:p>
          <a:p>
            <a:pPr lvl="1"/>
            <a:r>
              <a:rPr lang="en-US" sz="2400" smtClean="0"/>
              <a:t>Self-adjusting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82880"/>
            <a:ext cx="8229600" cy="1143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Balancing Binary Search Trees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620000" cy="4114800"/>
          </a:xfrm>
        </p:spPr>
        <p:txBody>
          <a:bodyPr/>
          <a:lstStyle/>
          <a:p>
            <a:r>
              <a:rPr lang="en-US" smtClean="0"/>
              <a:t>Many algorithms exist for keeping binary search trees balanced</a:t>
            </a:r>
          </a:p>
          <a:p>
            <a:pPr lvl="1"/>
            <a:r>
              <a:rPr lang="en-US" smtClean="0"/>
              <a:t>Adelson-Velskii and Landis (</a:t>
            </a:r>
            <a:r>
              <a:rPr lang="en-US" smtClean="0">
                <a:solidFill>
                  <a:schemeClr val="accent2"/>
                </a:solidFill>
              </a:rPr>
              <a:t>AVL) trees</a:t>
            </a:r>
            <a:r>
              <a:rPr lang="en-US" smtClean="0"/>
              <a:t> (height-balanced trees) </a:t>
            </a:r>
          </a:p>
          <a:p>
            <a:pPr lvl="1"/>
            <a:r>
              <a:rPr lang="en-US" smtClean="0">
                <a:solidFill>
                  <a:schemeClr val="accent2"/>
                </a:solidFill>
              </a:rPr>
              <a:t>Splay trees</a:t>
            </a:r>
            <a:r>
              <a:rPr lang="en-US" smtClean="0"/>
              <a:t> and other self-adjusting trees</a:t>
            </a:r>
          </a:p>
          <a:p>
            <a:pPr lvl="1"/>
            <a:r>
              <a:rPr lang="en-US" smtClean="0">
                <a:solidFill>
                  <a:schemeClr val="accent2"/>
                </a:solidFill>
              </a:rPr>
              <a:t>B-trees</a:t>
            </a:r>
            <a:r>
              <a:rPr lang="en-US" smtClean="0"/>
              <a:t> and other multiway search trees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82880"/>
            <a:ext cx="8229600" cy="1143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Perfect Balance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458200" cy="2743200"/>
          </a:xfrm>
        </p:spPr>
        <p:txBody>
          <a:bodyPr/>
          <a:lstStyle/>
          <a:p>
            <a:r>
              <a:rPr lang="en-US" smtClean="0"/>
              <a:t>Want a </a:t>
            </a:r>
            <a:r>
              <a:rPr lang="en-US" smtClean="0">
                <a:solidFill>
                  <a:srgbClr val="0000FF"/>
                </a:solidFill>
              </a:rPr>
              <a:t>complete tree</a:t>
            </a:r>
            <a:r>
              <a:rPr lang="en-US" smtClean="0"/>
              <a:t> after every operation</a:t>
            </a:r>
          </a:p>
          <a:p>
            <a:pPr lvl="1"/>
            <a:r>
              <a:rPr lang="en-US" smtClean="0"/>
              <a:t>tree is full except possibly in the lower right</a:t>
            </a:r>
          </a:p>
          <a:p>
            <a:r>
              <a:rPr lang="en-US" smtClean="0"/>
              <a:t>This is expensive</a:t>
            </a:r>
          </a:p>
          <a:p>
            <a:pPr lvl="1"/>
            <a:r>
              <a:rPr lang="en-US" smtClean="0"/>
              <a:t>For example, insert 2 in the tree on the left and then rebuild as a complete tree</a:t>
            </a:r>
          </a:p>
        </p:txBody>
      </p:sp>
      <p:sp>
        <p:nvSpPr>
          <p:cNvPr id="8199" name="Text Box 42"/>
          <p:cNvSpPr txBox="1">
            <a:spLocks noChangeArrowheads="1"/>
          </p:cNvSpPr>
          <p:nvPr/>
        </p:nvSpPr>
        <p:spPr bwMode="auto">
          <a:xfrm>
            <a:off x="3962400" y="4857750"/>
            <a:ext cx="1720850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Insert 2 &amp;</a:t>
            </a:r>
          </a:p>
          <a:p>
            <a:r>
              <a:rPr lang="en-US">
                <a:solidFill>
                  <a:srgbClr val="0000FF"/>
                </a:solidFill>
              </a:rPr>
              <a:t>complete tree</a:t>
            </a:r>
          </a:p>
        </p:txBody>
      </p:sp>
      <p:sp>
        <p:nvSpPr>
          <p:cNvPr id="8200" name="Oval 43"/>
          <p:cNvSpPr>
            <a:spLocks noChangeArrowheads="1"/>
          </p:cNvSpPr>
          <p:nvPr/>
        </p:nvSpPr>
        <p:spPr bwMode="auto">
          <a:xfrm>
            <a:off x="2362200" y="44196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6</a:t>
            </a:r>
          </a:p>
        </p:txBody>
      </p:sp>
      <p:sp>
        <p:nvSpPr>
          <p:cNvPr id="8201" name="Oval 44"/>
          <p:cNvSpPr>
            <a:spLocks noChangeArrowheads="1"/>
          </p:cNvSpPr>
          <p:nvPr/>
        </p:nvSpPr>
        <p:spPr bwMode="auto">
          <a:xfrm>
            <a:off x="1295400" y="501332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4</a:t>
            </a:r>
          </a:p>
        </p:txBody>
      </p:sp>
      <p:sp>
        <p:nvSpPr>
          <p:cNvPr id="8202" name="Oval 45"/>
          <p:cNvSpPr>
            <a:spLocks noChangeArrowheads="1"/>
          </p:cNvSpPr>
          <p:nvPr/>
        </p:nvSpPr>
        <p:spPr bwMode="auto">
          <a:xfrm>
            <a:off x="3276600" y="501332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9</a:t>
            </a:r>
          </a:p>
        </p:txBody>
      </p:sp>
      <p:sp>
        <p:nvSpPr>
          <p:cNvPr id="8203" name="Oval 46"/>
          <p:cNvSpPr>
            <a:spLocks noChangeArrowheads="1"/>
          </p:cNvSpPr>
          <p:nvPr/>
        </p:nvSpPr>
        <p:spPr bwMode="auto">
          <a:xfrm>
            <a:off x="2667000" y="5715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8</a:t>
            </a:r>
          </a:p>
        </p:txBody>
      </p:sp>
      <p:sp>
        <p:nvSpPr>
          <p:cNvPr id="8204" name="Oval 48"/>
          <p:cNvSpPr>
            <a:spLocks noChangeArrowheads="1"/>
          </p:cNvSpPr>
          <p:nvPr/>
        </p:nvSpPr>
        <p:spPr bwMode="auto">
          <a:xfrm>
            <a:off x="609600" y="5715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8205" name="Oval 49"/>
          <p:cNvSpPr>
            <a:spLocks noChangeArrowheads="1"/>
          </p:cNvSpPr>
          <p:nvPr/>
        </p:nvSpPr>
        <p:spPr bwMode="auto">
          <a:xfrm>
            <a:off x="1905000" y="5715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5</a:t>
            </a:r>
          </a:p>
        </p:txBody>
      </p:sp>
      <p:cxnSp>
        <p:nvCxnSpPr>
          <p:cNvPr id="8206" name="AutoShape 50"/>
          <p:cNvCxnSpPr>
            <a:cxnSpLocks noChangeShapeType="1"/>
            <a:stCxn id="8200" idx="3"/>
            <a:endCxn id="8201" idx="7"/>
          </p:cNvCxnSpPr>
          <p:nvPr/>
        </p:nvCxnSpPr>
        <p:spPr bwMode="auto">
          <a:xfrm flipH="1">
            <a:off x="1685925" y="4810125"/>
            <a:ext cx="7429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07" name="AutoShape 51"/>
          <p:cNvCxnSpPr>
            <a:cxnSpLocks noChangeShapeType="1"/>
            <a:stCxn id="8200" idx="5"/>
            <a:endCxn id="8202" idx="1"/>
          </p:cNvCxnSpPr>
          <p:nvPr/>
        </p:nvCxnSpPr>
        <p:spPr bwMode="auto">
          <a:xfrm>
            <a:off x="2752725" y="4810125"/>
            <a:ext cx="5905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08" name="AutoShape 52"/>
          <p:cNvCxnSpPr>
            <a:cxnSpLocks noChangeShapeType="1"/>
            <a:stCxn id="8201" idx="3"/>
            <a:endCxn id="8204" idx="0"/>
          </p:cNvCxnSpPr>
          <p:nvPr/>
        </p:nvCxnSpPr>
        <p:spPr bwMode="auto">
          <a:xfrm flipH="1">
            <a:off x="838200" y="5403850"/>
            <a:ext cx="5238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09" name="AutoShape 53"/>
          <p:cNvCxnSpPr>
            <a:cxnSpLocks noChangeShapeType="1"/>
            <a:stCxn id="8201" idx="5"/>
            <a:endCxn id="8205" idx="0"/>
          </p:cNvCxnSpPr>
          <p:nvPr/>
        </p:nvCxnSpPr>
        <p:spPr bwMode="auto">
          <a:xfrm>
            <a:off x="1685925" y="5403850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10" name="AutoShape 54"/>
          <p:cNvCxnSpPr>
            <a:cxnSpLocks noChangeShapeType="1"/>
            <a:stCxn id="8202" idx="3"/>
            <a:endCxn id="8203" idx="0"/>
          </p:cNvCxnSpPr>
          <p:nvPr/>
        </p:nvCxnSpPr>
        <p:spPr bwMode="auto">
          <a:xfrm flipH="1">
            <a:off x="2895600" y="5403850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8211" name="Oval 56"/>
          <p:cNvSpPr>
            <a:spLocks noChangeArrowheads="1"/>
          </p:cNvSpPr>
          <p:nvPr/>
        </p:nvSpPr>
        <p:spPr bwMode="auto">
          <a:xfrm>
            <a:off x="6781800" y="44196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5</a:t>
            </a:r>
          </a:p>
        </p:txBody>
      </p:sp>
      <p:sp>
        <p:nvSpPr>
          <p:cNvPr id="8212" name="Oval 57"/>
          <p:cNvSpPr>
            <a:spLocks noChangeArrowheads="1"/>
          </p:cNvSpPr>
          <p:nvPr/>
        </p:nvSpPr>
        <p:spPr bwMode="auto">
          <a:xfrm>
            <a:off x="5715000" y="5013325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2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8213" name="Oval 58"/>
          <p:cNvSpPr>
            <a:spLocks noChangeArrowheads="1"/>
          </p:cNvSpPr>
          <p:nvPr/>
        </p:nvSpPr>
        <p:spPr bwMode="auto">
          <a:xfrm>
            <a:off x="7696200" y="501332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8</a:t>
            </a:r>
          </a:p>
        </p:txBody>
      </p:sp>
      <p:sp>
        <p:nvSpPr>
          <p:cNvPr id="8214" name="Oval 59"/>
          <p:cNvSpPr>
            <a:spLocks noChangeArrowheads="1"/>
          </p:cNvSpPr>
          <p:nvPr/>
        </p:nvSpPr>
        <p:spPr bwMode="auto">
          <a:xfrm>
            <a:off x="7086600" y="5715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6</a:t>
            </a:r>
          </a:p>
        </p:txBody>
      </p:sp>
      <p:sp>
        <p:nvSpPr>
          <p:cNvPr id="8215" name="Oval 60"/>
          <p:cNvSpPr>
            <a:spLocks noChangeArrowheads="1"/>
          </p:cNvSpPr>
          <p:nvPr/>
        </p:nvSpPr>
        <p:spPr bwMode="auto">
          <a:xfrm>
            <a:off x="8305800" y="5715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9</a:t>
            </a:r>
          </a:p>
        </p:txBody>
      </p:sp>
      <p:sp>
        <p:nvSpPr>
          <p:cNvPr id="8216" name="Oval 61"/>
          <p:cNvSpPr>
            <a:spLocks noChangeArrowheads="1"/>
          </p:cNvSpPr>
          <p:nvPr/>
        </p:nvSpPr>
        <p:spPr bwMode="auto">
          <a:xfrm>
            <a:off x="5029200" y="5715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8217" name="Oval 62"/>
          <p:cNvSpPr>
            <a:spLocks noChangeArrowheads="1"/>
          </p:cNvSpPr>
          <p:nvPr/>
        </p:nvSpPr>
        <p:spPr bwMode="auto">
          <a:xfrm>
            <a:off x="6324600" y="5715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4</a:t>
            </a:r>
          </a:p>
        </p:txBody>
      </p:sp>
      <p:cxnSp>
        <p:nvCxnSpPr>
          <p:cNvPr id="8218" name="AutoShape 63"/>
          <p:cNvCxnSpPr>
            <a:cxnSpLocks noChangeShapeType="1"/>
            <a:stCxn id="8211" idx="3"/>
            <a:endCxn id="8212" idx="7"/>
          </p:cNvCxnSpPr>
          <p:nvPr/>
        </p:nvCxnSpPr>
        <p:spPr bwMode="auto">
          <a:xfrm flipH="1">
            <a:off x="6105525" y="4810125"/>
            <a:ext cx="7429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19" name="AutoShape 64"/>
          <p:cNvCxnSpPr>
            <a:cxnSpLocks noChangeShapeType="1"/>
            <a:stCxn id="8211" idx="5"/>
            <a:endCxn id="8213" idx="1"/>
          </p:cNvCxnSpPr>
          <p:nvPr/>
        </p:nvCxnSpPr>
        <p:spPr bwMode="auto">
          <a:xfrm>
            <a:off x="7172325" y="4810125"/>
            <a:ext cx="5905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20" name="AutoShape 65"/>
          <p:cNvCxnSpPr>
            <a:cxnSpLocks noChangeShapeType="1"/>
            <a:stCxn id="8212" idx="3"/>
            <a:endCxn id="8216" idx="0"/>
          </p:cNvCxnSpPr>
          <p:nvPr/>
        </p:nvCxnSpPr>
        <p:spPr bwMode="auto">
          <a:xfrm flipH="1">
            <a:off x="5257800" y="5403850"/>
            <a:ext cx="5238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21" name="AutoShape 66"/>
          <p:cNvCxnSpPr>
            <a:cxnSpLocks noChangeShapeType="1"/>
            <a:stCxn id="8212" idx="5"/>
            <a:endCxn id="8217" idx="0"/>
          </p:cNvCxnSpPr>
          <p:nvPr/>
        </p:nvCxnSpPr>
        <p:spPr bwMode="auto">
          <a:xfrm>
            <a:off x="6105525" y="5403850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22" name="AutoShape 67"/>
          <p:cNvCxnSpPr>
            <a:cxnSpLocks noChangeShapeType="1"/>
            <a:stCxn id="8213" idx="3"/>
            <a:endCxn id="8214" idx="0"/>
          </p:cNvCxnSpPr>
          <p:nvPr/>
        </p:nvCxnSpPr>
        <p:spPr bwMode="auto">
          <a:xfrm flipH="1">
            <a:off x="7315200" y="5403850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23" name="AutoShape 68"/>
          <p:cNvCxnSpPr>
            <a:cxnSpLocks noChangeShapeType="1"/>
            <a:stCxn id="8213" idx="5"/>
            <a:endCxn id="8215" idx="0"/>
          </p:cNvCxnSpPr>
          <p:nvPr/>
        </p:nvCxnSpPr>
        <p:spPr bwMode="auto">
          <a:xfrm>
            <a:off x="8086725" y="5403850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8224" name="Line 69"/>
          <p:cNvSpPr>
            <a:spLocks noChangeShapeType="1"/>
          </p:cNvSpPr>
          <p:nvPr/>
        </p:nvSpPr>
        <p:spPr bwMode="auto">
          <a:xfrm>
            <a:off x="4114800" y="5715000"/>
            <a:ext cx="609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82880"/>
            <a:ext cx="8229600" cy="1143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AVL - Good but not Perfect Balance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6588" y="1863725"/>
            <a:ext cx="8050212" cy="43846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AVL trees are height-balanced binary search trees</a:t>
            </a:r>
          </a:p>
          <a:p>
            <a:pPr>
              <a:lnSpc>
                <a:spcPct val="90000"/>
              </a:lnSpc>
            </a:pPr>
            <a:r>
              <a:rPr lang="en-US" smtClean="0">
                <a:solidFill>
                  <a:srgbClr val="0000FF"/>
                </a:solidFill>
              </a:rPr>
              <a:t>Balance factor</a:t>
            </a:r>
            <a:r>
              <a:rPr lang="en-US" smtClean="0"/>
              <a:t> of a node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solidFill>
                  <a:srgbClr val="FF0000"/>
                </a:solidFill>
              </a:rPr>
              <a:t>height(left subtree) - height(right subtree)</a:t>
            </a:r>
          </a:p>
          <a:p>
            <a:pPr>
              <a:lnSpc>
                <a:spcPct val="90000"/>
              </a:lnSpc>
            </a:pPr>
            <a:r>
              <a:rPr lang="en-US" smtClean="0"/>
              <a:t>An AVL tree has balance factor calculated at every node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solidFill>
                  <a:srgbClr val="FF0000"/>
                </a:solidFill>
              </a:rPr>
              <a:t>For every node, heights of left and right subtree can differ by no more than 1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Store current heights in each node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82880"/>
            <a:ext cx="8229600" cy="1143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Height of an AVL Tree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N(h) = </a:t>
            </a:r>
            <a:r>
              <a:rPr lang="en-US" smtClean="0">
                <a:solidFill>
                  <a:srgbClr val="FF0000"/>
                </a:solidFill>
              </a:rPr>
              <a:t>minimum </a:t>
            </a:r>
            <a:r>
              <a:rPr lang="en-US" smtClean="0"/>
              <a:t>number of nodes in an AVL tree of height h.</a:t>
            </a:r>
          </a:p>
          <a:p>
            <a:pPr>
              <a:lnSpc>
                <a:spcPct val="90000"/>
              </a:lnSpc>
            </a:pPr>
            <a:r>
              <a:rPr lang="en-US" smtClean="0">
                <a:solidFill>
                  <a:schemeClr val="accent2"/>
                </a:solidFill>
              </a:rPr>
              <a:t>Basis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N(0) = 1, N(1) = 2</a:t>
            </a:r>
          </a:p>
          <a:p>
            <a:pPr>
              <a:lnSpc>
                <a:spcPct val="90000"/>
              </a:lnSpc>
            </a:pPr>
            <a:r>
              <a:rPr lang="en-US" smtClean="0">
                <a:solidFill>
                  <a:schemeClr val="accent2"/>
                </a:solidFill>
              </a:rPr>
              <a:t>Induction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N(h) = N(h-1) + N(h-2) + 1</a:t>
            </a:r>
          </a:p>
          <a:p>
            <a:pPr>
              <a:lnSpc>
                <a:spcPct val="90000"/>
              </a:lnSpc>
            </a:pPr>
            <a:r>
              <a:rPr lang="en-US" smtClean="0">
                <a:solidFill>
                  <a:schemeClr val="accent2"/>
                </a:solidFill>
              </a:rPr>
              <a:t>Solution</a:t>
            </a:r>
            <a:r>
              <a:rPr lang="en-US" smtClean="0"/>
              <a:t> </a:t>
            </a:r>
            <a:r>
              <a:rPr lang="en-US" sz="2000" smtClean="0"/>
              <a:t>(recall Fibonacci analysis)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N(h) </a:t>
            </a:r>
            <a:r>
              <a:rPr lang="en-US" u="sng" smtClean="0"/>
              <a:t>&gt;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</a:t>
            </a:r>
            <a:r>
              <a:rPr lang="en-US" baseline="30000" smtClean="0">
                <a:sym typeface="Symbol" pitchFamily="18" charset="2"/>
              </a:rPr>
              <a:t>h</a:t>
            </a:r>
            <a:r>
              <a:rPr lang="en-US" smtClean="0">
                <a:sym typeface="Symbol" pitchFamily="18" charset="2"/>
              </a:rPr>
              <a:t>   (  1.62)</a:t>
            </a:r>
          </a:p>
        </p:txBody>
      </p:sp>
      <p:sp>
        <p:nvSpPr>
          <p:cNvPr id="10247" name="AutoShape 4"/>
          <p:cNvSpPr>
            <a:spLocks noChangeArrowheads="1"/>
          </p:cNvSpPr>
          <p:nvPr/>
        </p:nvSpPr>
        <p:spPr bwMode="auto">
          <a:xfrm>
            <a:off x="6477000" y="4800600"/>
            <a:ext cx="838200" cy="72548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AutoShape 5"/>
          <p:cNvSpPr>
            <a:spLocks noChangeArrowheads="1"/>
          </p:cNvSpPr>
          <p:nvPr/>
        </p:nvSpPr>
        <p:spPr bwMode="auto">
          <a:xfrm>
            <a:off x="7620000" y="4800600"/>
            <a:ext cx="838200" cy="609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Line 6"/>
          <p:cNvSpPr>
            <a:spLocks noChangeShapeType="1"/>
          </p:cNvSpPr>
          <p:nvPr/>
        </p:nvSpPr>
        <p:spPr bwMode="auto">
          <a:xfrm flipV="1">
            <a:off x="6934200" y="43434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Oval 7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Line 8"/>
          <p:cNvSpPr>
            <a:spLocks noChangeShapeType="1"/>
          </p:cNvSpPr>
          <p:nvPr/>
        </p:nvSpPr>
        <p:spPr bwMode="auto">
          <a:xfrm flipH="1" flipV="1">
            <a:off x="7696200" y="4419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Text Box 9"/>
          <p:cNvSpPr txBox="1">
            <a:spLocks noChangeArrowheads="1"/>
          </p:cNvSpPr>
          <p:nvPr/>
        </p:nvSpPr>
        <p:spPr bwMode="auto">
          <a:xfrm>
            <a:off x="6613525" y="5573713"/>
            <a:ext cx="550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h-1</a:t>
            </a:r>
          </a:p>
        </p:txBody>
      </p:sp>
      <p:sp>
        <p:nvSpPr>
          <p:cNvPr id="10253" name="Text Box 10"/>
          <p:cNvSpPr txBox="1">
            <a:spLocks noChangeArrowheads="1"/>
          </p:cNvSpPr>
          <p:nvPr/>
        </p:nvSpPr>
        <p:spPr bwMode="auto">
          <a:xfrm>
            <a:off x="7772400" y="5410200"/>
            <a:ext cx="550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h-2</a:t>
            </a:r>
          </a:p>
        </p:txBody>
      </p:sp>
      <p:sp>
        <p:nvSpPr>
          <p:cNvPr id="10254" name="Text Box 11"/>
          <p:cNvSpPr txBox="1">
            <a:spLocks noChangeArrowheads="1"/>
          </p:cNvSpPr>
          <p:nvPr/>
        </p:nvSpPr>
        <p:spPr bwMode="auto">
          <a:xfrm>
            <a:off x="7772400" y="38862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82880"/>
            <a:ext cx="8229600" cy="1143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Height of an AVL Tree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N(h) </a:t>
            </a:r>
            <a:r>
              <a:rPr lang="en-US" u="sng" smtClean="0"/>
              <a:t>&gt;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</a:t>
            </a:r>
            <a:r>
              <a:rPr lang="en-US" baseline="30000" smtClean="0">
                <a:sym typeface="Symbol" pitchFamily="18" charset="2"/>
              </a:rPr>
              <a:t>h</a:t>
            </a:r>
            <a:r>
              <a:rPr lang="en-US" smtClean="0">
                <a:sym typeface="Symbol" pitchFamily="18" charset="2"/>
              </a:rPr>
              <a:t>   (  1.62)</a:t>
            </a:r>
          </a:p>
          <a:p>
            <a:r>
              <a:rPr lang="en-US" smtClean="0">
                <a:solidFill>
                  <a:schemeClr val="accent2"/>
                </a:solidFill>
                <a:sym typeface="Symbol" pitchFamily="18" charset="2"/>
              </a:rPr>
              <a:t>Suppose we have n nodes in an AVL tree of height h.</a:t>
            </a:r>
          </a:p>
          <a:p>
            <a:pPr lvl="1"/>
            <a:r>
              <a:rPr lang="en-US" smtClean="0">
                <a:sym typeface="Symbol" pitchFamily="18" charset="2"/>
              </a:rPr>
              <a:t>n </a:t>
            </a:r>
            <a:r>
              <a:rPr lang="en-US" u="sng" smtClean="0"/>
              <a:t>&gt;</a:t>
            </a:r>
            <a:r>
              <a:rPr lang="en-US" smtClean="0">
                <a:sym typeface="Symbol" pitchFamily="18" charset="2"/>
              </a:rPr>
              <a:t> </a:t>
            </a:r>
            <a:r>
              <a:rPr lang="en-US" smtClean="0"/>
              <a:t>N(h) </a:t>
            </a:r>
            <a:r>
              <a:rPr lang="en-US" sz="1800" smtClean="0">
                <a:solidFill>
                  <a:srgbClr val="0066CC"/>
                </a:solidFill>
              </a:rPr>
              <a:t>(because N(h) was the minimum)</a:t>
            </a:r>
            <a:endParaRPr lang="en-US" smtClean="0">
              <a:solidFill>
                <a:srgbClr val="0066CC"/>
              </a:solidFill>
            </a:endParaRPr>
          </a:p>
          <a:p>
            <a:pPr lvl="1"/>
            <a:r>
              <a:rPr lang="en-US" smtClean="0"/>
              <a:t>n </a:t>
            </a:r>
            <a:r>
              <a:rPr lang="en-US" u="sng" smtClean="0"/>
              <a:t>&gt;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</a:t>
            </a:r>
            <a:r>
              <a:rPr lang="en-US" baseline="30000" smtClean="0">
                <a:sym typeface="Symbol" pitchFamily="18" charset="2"/>
              </a:rPr>
              <a:t>h</a:t>
            </a:r>
            <a:r>
              <a:rPr lang="en-US" smtClean="0">
                <a:sym typeface="Symbol" pitchFamily="18" charset="2"/>
              </a:rPr>
              <a:t> hence </a:t>
            </a:r>
            <a:r>
              <a:rPr lang="en-US" smtClean="0">
                <a:solidFill>
                  <a:srgbClr val="FF0000"/>
                </a:solidFill>
                <a:sym typeface="Symbol" pitchFamily="18" charset="2"/>
              </a:rPr>
              <a:t>log</a:t>
            </a:r>
            <a:r>
              <a:rPr lang="en-US" baseline="-25000" smtClean="0">
                <a:solidFill>
                  <a:srgbClr val="FF0000"/>
                </a:solidFill>
                <a:sym typeface="Symbol" pitchFamily="18" charset="2"/>
              </a:rPr>
              <a:t></a:t>
            </a:r>
            <a:r>
              <a:rPr lang="en-US" smtClean="0">
                <a:solidFill>
                  <a:srgbClr val="FF0000"/>
                </a:solidFill>
                <a:sym typeface="Symbol" pitchFamily="18" charset="2"/>
              </a:rPr>
              <a:t> n </a:t>
            </a:r>
            <a:r>
              <a:rPr lang="en-US" u="sng" smtClean="0">
                <a:solidFill>
                  <a:srgbClr val="FF0000"/>
                </a:solidFill>
                <a:sym typeface="Symbol" pitchFamily="18" charset="2"/>
              </a:rPr>
              <a:t>&gt;</a:t>
            </a:r>
            <a:r>
              <a:rPr lang="en-US" smtClean="0">
                <a:solidFill>
                  <a:srgbClr val="FF0000"/>
                </a:solidFill>
                <a:sym typeface="Symbol" pitchFamily="18" charset="2"/>
              </a:rPr>
              <a:t> h</a:t>
            </a:r>
            <a:r>
              <a:rPr lang="en-US" smtClean="0">
                <a:sym typeface="Symbol" pitchFamily="18" charset="2"/>
              </a:rPr>
              <a:t>  (relatively well balanced tree!!)</a:t>
            </a:r>
          </a:p>
          <a:p>
            <a:pPr lvl="1"/>
            <a:r>
              <a:rPr lang="en-US" smtClean="0">
                <a:sym typeface="Symbol" pitchFamily="18" charset="2"/>
              </a:rPr>
              <a:t>h </a:t>
            </a:r>
            <a:r>
              <a:rPr lang="en-US" u="sng" smtClean="0">
                <a:cs typeface="Arial" charset="0"/>
                <a:sym typeface="Symbol" pitchFamily="18" charset="2"/>
              </a:rPr>
              <a:t>&lt;</a:t>
            </a:r>
            <a:r>
              <a:rPr lang="en-US" smtClean="0">
                <a:sym typeface="Symbol" pitchFamily="18" charset="2"/>
              </a:rPr>
              <a:t> 1.44 log</a:t>
            </a:r>
            <a:r>
              <a:rPr lang="en-US" baseline="-25000" smtClean="0">
                <a:sym typeface="Symbol" pitchFamily="18" charset="2"/>
              </a:rPr>
              <a:t>2</a:t>
            </a:r>
            <a:r>
              <a:rPr lang="en-US" smtClean="0">
                <a:sym typeface="Symbol" pitchFamily="18" charset="2"/>
              </a:rPr>
              <a:t>n (i.e., </a:t>
            </a:r>
            <a:r>
              <a:rPr lang="en-US" smtClean="0">
                <a:solidFill>
                  <a:schemeClr val="accent2"/>
                </a:solidFill>
                <a:sym typeface="Symbol" pitchFamily="18" charset="2"/>
              </a:rPr>
              <a:t>Find takes O(logn</a:t>
            </a:r>
            <a:r>
              <a:rPr lang="en-US" smtClean="0">
                <a:sym typeface="Symbol" pitchFamily="18" charset="2"/>
              </a:rPr>
              <a:t>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82880"/>
            <a:ext cx="8229600" cy="1143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Node Heights</a:t>
            </a:r>
          </a:p>
        </p:txBody>
      </p:sp>
      <p:sp>
        <p:nvSpPr>
          <p:cNvPr id="12294" name="Text Box 21"/>
          <p:cNvSpPr txBox="1">
            <a:spLocks noChangeArrowheads="1"/>
          </p:cNvSpPr>
          <p:nvPr/>
        </p:nvSpPr>
        <p:spPr bwMode="auto">
          <a:xfrm>
            <a:off x="7148513" y="28956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2295" name="Text Box 22"/>
          <p:cNvSpPr txBox="1">
            <a:spLocks noChangeArrowheads="1"/>
          </p:cNvSpPr>
          <p:nvPr/>
        </p:nvSpPr>
        <p:spPr bwMode="auto">
          <a:xfrm>
            <a:off x="6538913" y="359727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2296" name="Text Box 23"/>
          <p:cNvSpPr txBox="1">
            <a:spLocks noChangeArrowheads="1"/>
          </p:cNvSpPr>
          <p:nvPr/>
        </p:nvSpPr>
        <p:spPr bwMode="auto">
          <a:xfrm>
            <a:off x="4475163" y="359727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2297" name="Text Box 24"/>
          <p:cNvSpPr txBox="1">
            <a:spLocks noChangeArrowheads="1"/>
          </p:cNvSpPr>
          <p:nvPr/>
        </p:nvSpPr>
        <p:spPr bwMode="auto">
          <a:xfrm>
            <a:off x="6227763" y="22860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2298" name="Text Box 25"/>
          <p:cNvSpPr txBox="1">
            <a:spLocks noChangeArrowheads="1"/>
          </p:cNvSpPr>
          <p:nvPr/>
        </p:nvSpPr>
        <p:spPr bwMode="auto">
          <a:xfrm>
            <a:off x="5776913" y="359727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2299" name="Oval 67"/>
          <p:cNvSpPr>
            <a:spLocks noChangeArrowheads="1"/>
          </p:cNvSpPr>
          <p:nvPr/>
        </p:nvSpPr>
        <p:spPr bwMode="auto">
          <a:xfrm>
            <a:off x="6157913" y="26066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6</a:t>
            </a:r>
          </a:p>
        </p:txBody>
      </p:sp>
      <p:sp>
        <p:nvSpPr>
          <p:cNvPr id="12300" name="Oval 68"/>
          <p:cNvSpPr>
            <a:spLocks noChangeArrowheads="1"/>
          </p:cNvSpPr>
          <p:nvPr/>
        </p:nvSpPr>
        <p:spPr bwMode="auto">
          <a:xfrm>
            <a:off x="5091113" y="32004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4</a:t>
            </a:r>
          </a:p>
        </p:txBody>
      </p:sp>
      <p:sp>
        <p:nvSpPr>
          <p:cNvPr id="12301" name="Oval 69"/>
          <p:cNvSpPr>
            <a:spLocks noChangeArrowheads="1"/>
          </p:cNvSpPr>
          <p:nvPr/>
        </p:nvSpPr>
        <p:spPr bwMode="auto">
          <a:xfrm>
            <a:off x="7072313" y="32004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9</a:t>
            </a:r>
          </a:p>
        </p:txBody>
      </p:sp>
      <p:sp>
        <p:nvSpPr>
          <p:cNvPr id="12302" name="Oval 70"/>
          <p:cNvSpPr>
            <a:spLocks noChangeArrowheads="1"/>
          </p:cNvSpPr>
          <p:nvPr/>
        </p:nvSpPr>
        <p:spPr bwMode="auto">
          <a:xfrm>
            <a:off x="6462713" y="39020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8</a:t>
            </a:r>
          </a:p>
        </p:txBody>
      </p:sp>
      <p:sp>
        <p:nvSpPr>
          <p:cNvPr id="12303" name="Oval 71"/>
          <p:cNvSpPr>
            <a:spLocks noChangeArrowheads="1"/>
          </p:cNvSpPr>
          <p:nvPr/>
        </p:nvSpPr>
        <p:spPr bwMode="auto">
          <a:xfrm>
            <a:off x="4405313" y="39020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12304" name="Oval 72"/>
          <p:cNvSpPr>
            <a:spLocks noChangeArrowheads="1"/>
          </p:cNvSpPr>
          <p:nvPr/>
        </p:nvSpPr>
        <p:spPr bwMode="auto">
          <a:xfrm>
            <a:off x="5700713" y="39020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5</a:t>
            </a:r>
          </a:p>
        </p:txBody>
      </p:sp>
      <p:cxnSp>
        <p:nvCxnSpPr>
          <p:cNvPr id="12305" name="AutoShape 73"/>
          <p:cNvCxnSpPr>
            <a:cxnSpLocks noChangeShapeType="1"/>
            <a:stCxn id="12299" idx="3"/>
            <a:endCxn id="12300" idx="7"/>
          </p:cNvCxnSpPr>
          <p:nvPr/>
        </p:nvCxnSpPr>
        <p:spPr bwMode="auto">
          <a:xfrm flipH="1">
            <a:off x="5481638" y="2997200"/>
            <a:ext cx="7429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06" name="AutoShape 74"/>
          <p:cNvCxnSpPr>
            <a:cxnSpLocks noChangeShapeType="1"/>
            <a:stCxn id="12299" idx="5"/>
            <a:endCxn id="12301" idx="1"/>
          </p:cNvCxnSpPr>
          <p:nvPr/>
        </p:nvCxnSpPr>
        <p:spPr bwMode="auto">
          <a:xfrm>
            <a:off x="6548438" y="2997200"/>
            <a:ext cx="5905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07" name="AutoShape 75"/>
          <p:cNvCxnSpPr>
            <a:cxnSpLocks noChangeShapeType="1"/>
            <a:stCxn id="12300" idx="3"/>
            <a:endCxn id="12303" idx="0"/>
          </p:cNvCxnSpPr>
          <p:nvPr/>
        </p:nvCxnSpPr>
        <p:spPr bwMode="auto">
          <a:xfrm flipH="1">
            <a:off x="4633913" y="3590925"/>
            <a:ext cx="5238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08" name="AutoShape 76"/>
          <p:cNvCxnSpPr>
            <a:cxnSpLocks noChangeShapeType="1"/>
            <a:stCxn id="12300" idx="5"/>
            <a:endCxn id="12304" idx="0"/>
          </p:cNvCxnSpPr>
          <p:nvPr/>
        </p:nvCxnSpPr>
        <p:spPr bwMode="auto">
          <a:xfrm>
            <a:off x="5481638" y="3590925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09" name="AutoShape 77"/>
          <p:cNvCxnSpPr>
            <a:cxnSpLocks noChangeShapeType="1"/>
            <a:stCxn id="12301" idx="3"/>
            <a:endCxn id="12302" idx="0"/>
          </p:cNvCxnSpPr>
          <p:nvPr/>
        </p:nvCxnSpPr>
        <p:spPr bwMode="auto">
          <a:xfrm flipH="1">
            <a:off x="6691313" y="3590925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310" name="Text Box 79"/>
          <p:cNvSpPr txBox="1">
            <a:spLocks noChangeArrowheads="1"/>
          </p:cNvSpPr>
          <p:nvPr/>
        </p:nvSpPr>
        <p:spPr bwMode="auto">
          <a:xfrm>
            <a:off x="5160963" y="28956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2311" name="Text Box 81"/>
          <p:cNvSpPr txBox="1">
            <a:spLocks noChangeArrowheads="1"/>
          </p:cNvSpPr>
          <p:nvPr/>
        </p:nvSpPr>
        <p:spPr bwMode="auto">
          <a:xfrm>
            <a:off x="3048000" y="4949825"/>
            <a:ext cx="2974975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height of node = </a:t>
            </a:r>
            <a:r>
              <a:rPr lang="en-US">
                <a:solidFill>
                  <a:srgbClr val="FF0000"/>
                </a:solidFill>
              </a:rPr>
              <a:t>h</a:t>
            </a:r>
          </a:p>
          <a:p>
            <a:r>
              <a:rPr lang="en-US"/>
              <a:t>balance factor = </a:t>
            </a:r>
            <a:r>
              <a:rPr lang="en-US">
                <a:solidFill>
                  <a:srgbClr val="FF0000"/>
                </a:solidFill>
              </a:rPr>
              <a:t>h</a:t>
            </a:r>
            <a:r>
              <a:rPr lang="en-US" baseline="-25000">
                <a:solidFill>
                  <a:srgbClr val="FF0000"/>
                </a:solidFill>
              </a:rPr>
              <a:t>left</a:t>
            </a:r>
            <a:r>
              <a:rPr lang="en-US">
                <a:solidFill>
                  <a:srgbClr val="FF0000"/>
                </a:solidFill>
              </a:rPr>
              <a:t>-h</a:t>
            </a:r>
            <a:r>
              <a:rPr lang="en-US" baseline="-25000">
                <a:solidFill>
                  <a:srgbClr val="FF0000"/>
                </a:solidFill>
              </a:rPr>
              <a:t>right</a:t>
            </a:r>
          </a:p>
          <a:p>
            <a:r>
              <a:rPr lang="en-US"/>
              <a:t>empty height = -1</a:t>
            </a:r>
            <a:endParaRPr lang="en-US" baseline="-25000"/>
          </a:p>
        </p:txBody>
      </p:sp>
      <p:sp>
        <p:nvSpPr>
          <p:cNvPr id="12312" name="Text Box 101"/>
          <p:cNvSpPr txBox="1">
            <a:spLocks noChangeArrowheads="1"/>
          </p:cNvSpPr>
          <p:nvPr/>
        </p:nvSpPr>
        <p:spPr bwMode="auto">
          <a:xfrm>
            <a:off x="3200400" y="28956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2313" name="Text Box 103"/>
          <p:cNvSpPr txBox="1">
            <a:spLocks noChangeArrowheads="1"/>
          </p:cNvSpPr>
          <p:nvPr/>
        </p:nvSpPr>
        <p:spPr bwMode="auto">
          <a:xfrm>
            <a:off x="527050" y="35814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2314" name="Text Box 104"/>
          <p:cNvSpPr txBox="1">
            <a:spLocks noChangeArrowheads="1"/>
          </p:cNvSpPr>
          <p:nvPr/>
        </p:nvSpPr>
        <p:spPr bwMode="auto">
          <a:xfrm>
            <a:off x="1524000" y="2286000"/>
            <a:ext cx="23399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height=2   BF=1-0=1</a:t>
            </a:r>
          </a:p>
        </p:txBody>
      </p:sp>
      <p:sp>
        <p:nvSpPr>
          <p:cNvPr id="12315" name="Text Box 105"/>
          <p:cNvSpPr txBox="1">
            <a:spLocks noChangeArrowheads="1"/>
          </p:cNvSpPr>
          <p:nvPr/>
        </p:nvSpPr>
        <p:spPr bwMode="auto">
          <a:xfrm>
            <a:off x="1828800" y="35814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2316" name="Oval 106"/>
          <p:cNvSpPr>
            <a:spLocks noChangeArrowheads="1"/>
          </p:cNvSpPr>
          <p:nvPr/>
        </p:nvSpPr>
        <p:spPr bwMode="auto">
          <a:xfrm>
            <a:off x="2209800" y="2590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6</a:t>
            </a:r>
          </a:p>
        </p:txBody>
      </p:sp>
      <p:sp>
        <p:nvSpPr>
          <p:cNvPr id="12317" name="Oval 107"/>
          <p:cNvSpPr>
            <a:spLocks noChangeArrowheads="1"/>
          </p:cNvSpPr>
          <p:nvPr/>
        </p:nvSpPr>
        <p:spPr bwMode="auto">
          <a:xfrm>
            <a:off x="1143000" y="318452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4</a:t>
            </a:r>
          </a:p>
        </p:txBody>
      </p:sp>
      <p:sp>
        <p:nvSpPr>
          <p:cNvPr id="12318" name="Oval 108"/>
          <p:cNvSpPr>
            <a:spLocks noChangeArrowheads="1"/>
          </p:cNvSpPr>
          <p:nvPr/>
        </p:nvSpPr>
        <p:spPr bwMode="auto">
          <a:xfrm>
            <a:off x="3124200" y="318452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9</a:t>
            </a:r>
          </a:p>
        </p:txBody>
      </p:sp>
      <p:sp>
        <p:nvSpPr>
          <p:cNvPr id="12319" name="Oval 110"/>
          <p:cNvSpPr>
            <a:spLocks noChangeArrowheads="1"/>
          </p:cNvSpPr>
          <p:nvPr/>
        </p:nvSpPr>
        <p:spPr bwMode="auto">
          <a:xfrm>
            <a:off x="457200" y="3886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12320" name="Oval 111"/>
          <p:cNvSpPr>
            <a:spLocks noChangeArrowheads="1"/>
          </p:cNvSpPr>
          <p:nvPr/>
        </p:nvSpPr>
        <p:spPr bwMode="auto">
          <a:xfrm>
            <a:off x="1752600" y="3886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5</a:t>
            </a:r>
          </a:p>
        </p:txBody>
      </p:sp>
      <p:cxnSp>
        <p:nvCxnSpPr>
          <p:cNvPr id="12321" name="AutoShape 112"/>
          <p:cNvCxnSpPr>
            <a:cxnSpLocks noChangeShapeType="1"/>
            <a:stCxn id="12316" idx="3"/>
            <a:endCxn id="12317" idx="7"/>
          </p:cNvCxnSpPr>
          <p:nvPr/>
        </p:nvCxnSpPr>
        <p:spPr bwMode="auto">
          <a:xfrm flipH="1">
            <a:off x="1533525" y="2981325"/>
            <a:ext cx="7429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22" name="AutoShape 113"/>
          <p:cNvCxnSpPr>
            <a:cxnSpLocks noChangeShapeType="1"/>
            <a:stCxn id="12316" idx="5"/>
            <a:endCxn id="12318" idx="1"/>
          </p:cNvCxnSpPr>
          <p:nvPr/>
        </p:nvCxnSpPr>
        <p:spPr bwMode="auto">
          <a:xfrm>
            <a:off x="2600325" y="2981325"/>
            <a:ext cx="5905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23" name="AutoShape 114"/>
          <p:cNvCxnSpPr>
            <a:cxnSpLocks noChangeShapeType="1"/>
            <a:stCxn id="12317" idx="3"/>
            <a:endCxn id="12319" idx="0"/>
          </p:cNvCxnSpPr>
          <p:nvPr/>
        </p:nvCxnSpPr>
        <p:spPr bwMode="auto">
          <a:xfrm flipH="1">
            <a:off x="685800" y="3575050"/>
            <a:ext cx="5238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24" name="AutoShape 115"/>
          <p:cNvCxnSpPr>
            <a:cxnSpLocks noChangeShapeType="1"/>
            <a:stCxn id="12317" idx="5"/>
            <a:endCxn id="12320" idx="0"/>
          </p:cNvCxnSpPr>
          <p:nvPr/>
        </p:nvCxnSpPr>
        <p:spPr bwMode="auto">
          <a:xfrm>
            <a:off x="1533525" y="3575050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325" name="Text Box 118"/>
          <p:cNvSpPr txBox="1">
            <a:spLocks noChangeArrowheads="1"/>
          </p:cNvSpPr>
          <p:nvPr/>
        </p:nvSpPr>
        <p:spPr bwMode="auto">
          <a:xfrm>
            <a:off x="1212850" y="28797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2326" name="Text Box 120"/>
          <p:cNvSpPr txBox="1">
            <a:spLocks noChangeArrowheads="1"/>
          </p:cNvSpPr>
          <p:nvPr/>
        </p:nvSpPr>
        <p:spPr bwMode="auto">
          <a:xfrm>
            <a:off x="1676400" y="1981200"/>
            <a:ext cx="1676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Tree A (AVL)</a:t>
            </a:r>
          </a:p>
        </p:txBody>
      </p:sp>
      <p:sp>
        <p:nvSpPr>
          <p:cNvPr id="12327" name="Text Box 121"/>
          <p:cNvSpPr txBox="1">
            <a:spLocks noChangeArrowheads="1"/>
          </p:cNvSpPr>
          <p:nvPr/>
        </p:nvSpPr>
        <p:spPr bwMode="auto">
          <a:xfrm>
            <a:off x="5867400" y="1981200"/>
            <a:ext cx="1676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Tree B (AVL)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82880"/>
            <a:ext cx="8229600" cy="1143000"/>
          </a:xfrm>
        </p:spPr>
        <p:txBody>
          <a:bodyPr/>
          <a:lstStyle/>
          <a:p>
            <a:pPr algn="l"/>
            <a:r>
              <a:rPr lang="en-US" smtClean="0">
                <a:solidFill>
                  <a:srgbClr val="FF0000"/>
                </a:solidFill>
              </a:rPr>
              <a:t>Node Heights after Insert 7</a:t>
            </a:r>
          </a:p>
        </p:txBody>
      </p:sp>
      <p:sp>
        <p:nvSpPr>
          <p:cNvPr id="13318" name="Text Box 3"/>
          <p:cNvSpPr txBox="1">
            <a:spLocks noChangeArrowheads="1"/>
          </p:cNvSpPr>
          <p:nvPr/>
        </p:nvSpPr>
        <p:spPr bwMode="auto">
          <a:xfrm>
            <a:off x="7146925" y="28956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2</a:t>
            </a:r>
            <a:endParaRPr lang="en-US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3319" name="Text Box 4"/>
          <p:cNvSpPr txBox="1">
            <a:spLocks noChangeArrowheads="1"/>
          </p:cNvSpPr>
          <p:nvPr/>
        </p:nvSpPr>
        <p:spPr bwMode="auto">
          <a:xfrm>
            <a:off x="6537325" y="359727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1</a:t>
            </a:r>
            <a:endParaRPr lang="en-US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3320" name="Text Box 5"/>
          <p:cNvSpPr txBox="1">
            <a:spLocks noChangeArrowheads="1"/>
          </p:cNvSpPr>
          <p:nvPr/>
        </p:nvSpPr>
        <p:spPr bwMode="auto">
          <a:xfrm>
            <a:off x="4473575" y="359727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3321" name="Text Box 6"/>
          <p:cNvSpPr txBox="1">
            <a:spLocks noChangeArrowheads="1"/>
          </p:cNvSpPr>
          <p:nvPr/>
        </p:nvSpPr>
        <p:spPr bwMode="auto">
          <a:xfrm>
            <a:off x="6254750" y="230187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3</a:t>
            </a:r>
            <a:endParaRPr lang="en-US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3322" name="Text Box 7"/>
          <p:cNvSpPr txBox="1">
            <a:spLocks noChangeArrowheads="1"/>
          </p:cNvSpPr>
          <p:nvPr/>
        </p:nvSpPr>
        <p:spPr bwMode="auto">
          <a:xfrm>
            <a:off x="5775325" y="359727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3323" name="Oval 8"/>
          <p:cNvSpPr>
            <a:spLocks noChangeArrowheads="1"/>
          </p:cNvSpPr>
          <p:nvPr/>
        </p:nvSpPr>
        <p:spPr bwMode="auto">
          <a:xfrm>
            <a:off x="6156325" y="26066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6</a:t>
            </a:r>
          </a:p>
        </p:txBody>
      </p:sp>
      <p:sp>
        <p:nvSpPr>
          <p:cNvPr id="13324" name="Oval 9"/>
          <p:cNvSpPr>
            <a:spLocks noChangeArrowheads="1"/>
          </p:cNvSpPr>
          <p:nvPr/>
        </p:nvSpPr>
        <p:spPr bwMode="auto">
          <a:xfrm>
            <a:off x="5089525" y="32004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4</a:t>
            </a:r>
          </a:p>
        </p:txBody>
      </p:sp>
      <p:sp>
        <p:nvSpPr>
          <p:cNvPr id="13325" name="Oval 10"/>
          <p:cNvSpPr>
            <a:spLocks noChangeArrowheads="1"/>
          </p:cNvSpPr>
          <p:nvPr/>
        </p:nvSpPr>
        <p:spPr bwMode="auto">
          <a:xfrm>
            <a:off x="7070725" y="32004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9</a:t>
            </a:r>
          </a:p>
        </p:txBody>
      </p:sp>
      <p:sp>
        <p:nvSpPr>
          <p:cNvPr id="13326" name="Oval 11"/>
          <p:cNvSpPr>
            <a:spLocks noChangeArrowheads="1"/>
          </p:cNvSpPr>
          <p:nvPr/>
        </p:nvSpPr>
        <p:spPr bwMode="auto">
          <a:xfrm>
            <a:off x="6461125" y="39020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8</a:t>
            </a:r>
          </a:p>
        </p:txBody>
      </p:sp>
      <p:sp>
        <p:nvSpPr>
          <p:cNvPr id="13327" name="Oval 12"/>
          <p:cNvSpPr>
            <a:spLocks noChangeArrowheads="1"/>
          </p:cNvSpPr>
          <p:nvPr/>
        </p:nvSpPr>
        <p:spPr bwMode="auto">
          <a:xfrm>
            <a:off x="4403725" y="39020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13328" name="Oval 13"/>
          <p:cNvSpPr>
            <a:spLocks noChangeArrowheads="1"/>
          </p:cNvSpPr>
          <p:nvPr/>
        </p:nvSpPr>
        <p:spPr bwMode="auto">
          <a:xfrm>
            <a:off x="5699125" y="39020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5</a:t>
            </a:r>
          </a:p>
        </p:txBody>
      </p:sp>
      <p:cxnSp>
        <p:nvCxnSpPr>
          <p:cNvPr id="13329" name="AutoShape 14"/>
          <p:cNvCxnSpPr>
            <a:cxnSpLocks noChangeShapeType="1"/>
            <a:stCxn id="13323" idx="3"/>
            <a:endCxn id="13324" idx="7"/>
          </p:cNvCxnSpPr>
          <p:nvPr/>
        </p:nvCxnSpPr>
        <p:spPr bwMode="auto">
          <a:xfrm flipH="1">
            <a:off x="5480050" y="2997200"/>
            <a:ext cx="7429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330" name="AutoShape 15"/>
          <p:cNvCxnSpPr>
            <a:cxnSpLocks noChangeShapeType="1"/>
            <a:stCxn id="13323" idx="5"/>
            <a:endCxn id="13325" idx="1"/>
          </p:cNvCxnSpPr>
          <p:nvPr/>
        </p:nvCxnSpPr>
        <p:spPr bwMode="auto">
          <a:xfrm>
            <a:off x="6546850" y="2997200"/>
            <a:ext cx="5905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331" name="AutoShape 16"/>
          <p:cNvCxnSpPr>
            <a:cxnSpLocks noChangeShapeType="1"/>
            <a:stCxn id="13324" idx="3"/>
            <a:endCxn id="13327" idx="0"/>
          </p:cNvCxnSpPr>
          <p:nvPr/>
        </p:nvCxnSpPr>
        <p:spPr bwMode="auto">
          <a:xfrm flipH="1">
            <a:off x="4632325" y="3590925"/>
            <a:ext cx="5238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332" name="AutoShape 17"/>
          <p:cNvCxnSpPr>
            <a:cxnSpLocks noChangeShapeType="1"/>
            <a:stCxn id="13324" idx="5"/>
            <a:endCxn id="13328" idx="0"/>
          </p:cNvCxnSpPr>
          <p:nvPr/>
        </p:nvCxnSpPr>
        <p:spPr bwMode="auto">
          <a:xfrm>
            <a:off x="5480050" y="3590925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333" name="AutoShape 18"/>
          <p:cNvCxnSpPr>
            <a:cxnSpLocks noChangeShapeType="1"/>
            <a:stCxn id="13325" idx="3"/>
            <a:endCxn id="13326" idx="0"/>
          </p:cNvCxnSpPr>
          <p:nvPr/>
        </p:nvCxnSpPr>
        <p:spPr bwMode="auto">
          <a:xfrm flipH="1">
            <a:off x="6689725" y="3590925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3334" name="Text Box 19"/>
          <p:cNvSpPr txBox="1">
            <a:spLocks noChangeArrowheads="1"/>
          </p:cNvSpPr>
          <p:nvPr/>
        </p:nvSpPr>
        <p:spPr bwMode="auto">
          <a:xfrm>
            <a:off x="5159375" y="28956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3335" name="Text Box 20"/>
          <p:cNvSpPr txBox="1">
            <a:spLocks noChangeArrowheads="1"/>
          </p:cNvSpPr>
          <p:nvPr/>
        </p:nvSpPr>
        <p:spPr bwMode="auto">
          <a:xfrm>
            <a:off x="3048000" y="4949825"/>
            <a:ext cx="2974975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height of node = </a:t>
            </a:r>
            <a:r>
              <a:rPr lang="en-US">
                <a:solidFill>
                  <a:srgbClr val="FF0000"/>
                </a:solidFill>
              </a:rPr>
              <a:t>h</a:t>
            </a:r>
          </a:p>
          <a:p>
            <a:r>
              <a:rPr lang="en-US"/>
              <a:t>balance factor = </a:t>
            </a:r>
            <a:r>
              <a:rPr lang="en-US">
                <a:solidFill>
                  <a:srgbClr val="FF0000"/>
                </a:solidFill>
              </a:rPr>
              <a:t>h</a:t>
            </a:r>
            <a:r>
              <a:rPr lang="en-US" baseline="-25000">
                <a:solidFill>
                  <a:srgbClr val="FF0000"/>
                </a:solidFill>
              </a:rPr>
              <a:t>left</a:t>
            </a:r>
            <a:r>
              <a:rPr lang="en-US">
                <a:solidFill>
                  <a:srgbClr val="FF0000"/>
                </a:solidFill>
              </a:rPr>
              <a:t>-h</a:t>
            </a:r>
            <a:r>
              <a:rPr lang="en-US" baseline="-25000">
                <a:solidFill>
                  <a:srgbClr val="FF0000"/>
                </a:solidFill>
              </a:rPr>
              <a:t>right</a:t>
            </a:r>
          </a:p>
          <a:p>
            <a:r>
              <a:rPr lang="en-US"/>
              <a:t>empty height = -1</a:t>
            </a:r>
            <a:endParaRPr lang="en-US" baseline="-25000"/>
          </a:p>
        </p:txBody>
      </p:sp>
      <p:sp>
        <p:nvSpPr>
          <p:cNvPr id="13336" name="Text Box 38"/>
          <p:cNvSpPr txBox="1">
            <a:spLocks noChangeArrowheads="1"/>
          </p:cNvSpPr>
          <p:nvPr/>
        </p:nvSpPr>
        <p:spPr bwMode="auto">
          <a:xfrm>
            <a:off x="3200400" y="28797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1</a:t>
            </a:r>
            <a:endParaRPr lang="en-US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3337" name="Text Box 39"/>
          <p:cNvSpPr txBox="1">
            <a:spLocks noChangeArrowheads="1"/>
          </p:cNvSpPr>
          <p:nvPr/>
        </p:nvSpPr>
        <p:spPr bwMode="auto">
          <a:xfrm>
            <a:off x="527050" y="35814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3338" name="Text Box 40"/>
          <p:cNvSpPr txBox="1">
            <a:spLocks noChangeArrowheads="1"/>
          </p:cNvSpPr>
          <p:nvPr/>
        </p:nvSpPr>
        <p:spPr bwMode="auto">
          <a:xfrm>
            <a:off x="2279650" y="22701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3339" name="Text Box 41"/>
          <p:cNvSpPr txBox="1">
            <a:spLocks noChangeArrowheads="1"/>
          </p:cNvSpPr>
          <p:nvPr/>
        </p:nvSpPr>
        <p:spPr bwMode="auto">
          <a:xfrm>
            <a:off x="1828800" y="35814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3340" name="Oval 42"/>
          <p:cNvSpPr>
            <a:spLocks noChangeArrowheads="1"/>
          </p:cNvSpPr>
          <p:nvPr/>
        </p:nvSpPr>
        <p:spPr bwMode="auto">
          <a:xfrm>
            <a:off x="2209800" y="2590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6</a:t>
            </a:r>
          </a:p>
        </p:txBody>
      </p:sp>
      <p:sp>
        <p:nvSpPr>
          <p:cNvPr id="13341" name="Oval 43"/>
          <p:cNvSpPr>
            <a:spLocks noChangeArrowheads="1"/>
          </p:cNvSpPr>
          <p:nvPr/>
        </p:nvSpPr>
        <p:spPr bwMode="auto">
          <a:xfrm>
            <a:off x="1143000" y="318452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4</a:t>
            </a:r>
          </a:p>
        </p:txBody>
      </p:sp>
      <p:sp>
        <p:nvSpPr>
          <p:cNvPr id="13342" name="Oval 44"/>
          <p:cNvSpPr>
            <a:spLocks noChangeArrowheads="1"/>
          </p:cNvSpPr>
          <p:nvPr/>
        </p:nvSpPr>
        <p:spPr bwMode="auto">
          <a:xfrm>
            <a:off x="3124200" y="318452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9</a:t>
            </a:r>
          </a:p>
        </p:txBody>
      </p:sp>
      <p:sp>
        <p:nvSpPr>
          <p:cNvPr id="13343" name="Oval 45"/>
          <p:cNvSpPr>
            <a:spLocks noChangeArrowheads="1"/>
          </p:cNvSpPr>
          <p:nvPr/>
        </p:nvSpPr>
        <p:spPr bwMode="auto">
          <a:xfrm>
            <a:off x="457200" y="3886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13344" name="Oval 46"/>
          <p:cNvSpPr>
            <a:spLocks noChangeArrowheads="1"/>
          </p:cNvSpPr>
          <p:nvPr/>
        </p:nvSpPr>
        <p:spPr bwMode="auto">
          <a:xfrm>
            <a:off x="1752600" y="38862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5</a:t>
            </a:r>
          </a:p>
        </p:txBody>
      </p:sp>
      <p:cxnSp>
        <p:nvCxnSpPr>
          <p:cNvPr id="13345" name="AutoShape 47"/>
          <p:cNvCxnSpPr>
            <a:cxnSpLocks noChangeShapeType="1"/>
            <a:stCxn id="13340" idx="3"/>
            <a:endCxn id="13341" idx="7"/>
          </p:cNvCxnSpPr>
          <p:nvPr/>
        </p:nvCxnSpPr>
        <p:spPr bwMode="auto">
          <a:xfrm flipH="1">
            <a:off x="1533525" y="2981325"/>
            <a:ext cx="7429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346" name="AutoShape 48"/>
          <p:cNvCxnSpPr>
            <a:cxnSpLocks noChangeShapeType="1"/>
            <a:stCxn id="13340" idx="5"/>
            <a:endCxn id="13342" idx="1"/>
          </p:cNvCxnSpPr>
          <p:nvPr/>
        </p:nvCxnSpPr>
        <p:spPr bwMode="auto">
          <a:xfrm>
            <a:off x="2600325" y="2981325"/>
            <a:ext cx="5905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347" name="AutoShape 49"/>
          <p:cNvCxnSpPr>
            <a:cxnSpLocks noChangeShapeType="1"/>
            <a:stCxn id="13341" idx="3"/>
            <a:endCxn id="13343" idx="0"/>
          </p:cNvCxnSpPr>
          <p:nvPr/>
        </p:nvCxnSpPr>
        <p:spPr bwMode="auto">
          <a:xfrm flipH="1">
            <a:off x="685800" y="3575050"/>
            <a:ext cx="5238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348" name="AutoShape 50"/>
          <p:cNvCxnSpPr>
            <a:cxnSpLocks noChangeShapeType="1"/>
            <a:stCxn id="13341" idx="5"/>
            <a:endCxn id="13344" idx="0"/>
          </p:cNvCxnSpPr>
          <p:nvPr/>
        </p:nvCxnSpPr>
        <p:spPr bwMode="auto">
          <a:xfrm>
            <a:off x="1533525" y="3575050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3349" name="Text Box 51"/>
          <p:cNvSpPr txBox="1">
            <a:spLocks noChangeArrowheads="1"/>
          </p:cNvSpPr>
          <p:nvPr/>
        </p:nvSpPr>
        <p:spPr bwMode="auto">
          <a:xfrm>
            <a:off x="1212850" y="287972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3350" name="Text Box 52"/>
          <p:cNvSpPr txBox="1">
            <a:spLocks noChangeArrowheads="1"/>
          </p:cNvSpPr>
          <p:nvPr/>
        </p:nvSpPr>
        <p:spPr bwMode="auto">
          <a:xfrm>
            <a:off x="2600325" y="357187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3351" name="Oval 53"/>
          <p:cNvSpPr>
            <a:spLocks noChangeArrowheads="1"/>
          </p:cNvSpPr>
          <p:nvPr/>
        </p:nvSpPr>
        <p:spPr bwMode="auto">
          <a:xfrm>
            <a:off x="2524125" y="3876675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7</a:t>
            </a:r>
          </a:p>
        </p:txBody>
      </p:sp>
      <p:cxnSp>
        <p:nvCxnSpPr>
          <p:cNvPr id="13352" name="AutoShape 54"/>
          <p:cNvCxnSpPr>
            <a:cxnSpLocks noChangeShapeType="1"/>
            <a:stCxn id="13342" idx="3"/>
            <a:endCxn id="13351" idx="0"/>
          </p:cNvCxnSpPr>
          <p:nvPr/>
        </p:nvCxnSpPr>
        <p:spPr bwMode="auto">
          <a:xfrm flipH="1">
            <a:off x="2752725" y="3575050"/>
            <a:ext cx="438150" cy="301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3353" name="Text Box 58"/>
          <p:cNvSpPr txBox="1">
            <a:spLocks noChangeArrowheads="1"/>
          </p:cNvSpPr>
          <p:nvPr/>
        </p:nvSpPr>
        <p:spPr bwMode="auto">
          <a:xfrm>
            <a:off x="6080125" y="44196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0</a:t>
            </a:r>
            <a:endParaRPr lang="en-US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3354" name="Oval 59"/>
          <p:cNvSpPr>
            <a:spLocks noChangeArrowheads="1"/>
          </p:cNvSpPr>
          <p:nvPr/>
        </p:nvSpPr>
        <p:spPr bwMode="auto">
          <a:xfrm>
            <a:off x="6003925" y="4724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7</a:t>
            </a:r>
          </a:p>
        </p:txBody>
      </p:sp>
      <p:cxnSp>
        <p:nvCxnSpPr>
          <p:cNvPr id="13355" name="AutoShape 60"/>
          <p:cNvCxnSpPr>
            <a:cxnSpLocks noChangeShapeType="1"/>
            <a:stCxn id="13326" idx="3"/>
            <a:endCxn id="13354" idx="0"/>
          </p:cNvCxnSpPr>
          <p:nvPr/>
        </p:nvCxnSpPr>
        <p:spPr bwMode="auto">
          <a:xfrm flipH="1">
            <a:off x="6232525" y="4292600"/>
            <a:ext cx="295275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3356" name="AutoShape 64"/>
          <p:cNvSpPr>
            <a:spLocks noChangeArrowheads="1"/>
          </p:cNvSpPr>
          <p:nvPr/>
        </p:nvSpPr>
        <p:spPr bwMode="auto">
          <a:xfrm>
            <a:off x="7245350" y="2209800"/>
            <a:ext cx="1393825" cy="590550"/>
          </a:xfrm>
          <a:prstGeom prst="wedgeRectCallout">
            <a:avLst>
              <a:gd name="adj1" fmla="val -37699"/>
              <a:gd name="adj2" fmla="val 126611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Times New Roman" pitchFamily="18" charset="0"/>
              </a:rPr>
              <a:t>balance factor </a:t>
            </a:r>
          </a:p>
          <a:p>
            <a:pPr algn="ctr"/>
            <a:r>
              <a:rPr lang="en-US" sz="1600">
                <a:latin typeface="Times New Roman" pitchFamily="18" charset="0"/>
              </a:rPr>
              <a:t>1-(-1) = 2</a:t>
            </a:r>
          </a:p>
        </p:txBody>
      </p:sp>
      <p:sp>
        <p:nvSpPr>
          <p:cNvPr id="13357" name="Line 65"/>
          <p:cNvSpPr>
            <a:spLocks noChangeShapeType="1"/>
          </p:cNvSpPr>
          <p:nvPr/>
        </p:nvSpPr>
        <p:spPr bwMode="auto">
          <a:xfrm>
            <a:off x="7467600" y="3581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58" name="Text Box 66"/>
          <p:cNvSpPr txBox="1">
            <a:spLocks noChangeArrowheads="1"/>
          </p:cNvSpPr>
          <p:nvPr/>
        </p:nvSpPr>
        <p:spPr bwMode="auto">
          <a:xfrm>
            <a:off x="7613650" y="3505200"/>
            <a:ext cx="39528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-1</a:t>
            </a:r>
            <a:endParaRPr lang="en-US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3359" name="Text Box 67"/>
          <p:cNvSpPr txBox="1">
            <a:spLocks noChangeArrowheads="1"/>
          </p:cNvSpPr>
          <p:nvPr/>
        </p:nvSpPr>
        <p:spPr bwMode="auto">
          <a:xfrm>
            <a:off x="1905000" y="1905000"/>
            <a:ext cx="1676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Tree A (AVL)</a:t>
            </a:r>
          </a:p>
        </p:txBody>
      </p:sp>
      <p:sp>
        <p:nvSpPr>
          <p:cNvPr id="13360" name="Text Box 68"/>
          <p:cNvSpPr txBox="1">
            <a:spLocks noChangeArrowheads="1"/>
          </p:cNvSpPr>
          <p:nvPr/>
        </p:nvSpPr>
        <p:spPr bwMode="auto">
          <a:xfrm>
            <a:off x="4876800" y="1905000"/>
            <a:ext cx="228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Tree B (not AVL)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82880"/>
            <a:ext cx="8229600" cy="1143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Insert and Rotation in AVL Trees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Insert operation may cause balance factor to become 2 or –2 for some node 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solidFill>
                  <a:srgbClr val="FF0000"/>
                </a:solidFill>
              </a:rPr>
              <a:t>only nodes on the path from insertion point to root node have possibly changed in height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So after the Insert, </a:t>
            </a:r>
            <a:r>
              <a:rPr lang="en-US" smtClean="0">
                <a:solidFill>
                  <a:schemeClr val="accent2"/>
                </a:solidFill>
              </a:rPr>
              <a:t>go back up</a:t>
            </a:r>
            <a:r>
              <a:rPr lang="en-US" smtClean="0"/>
              <a:t> to the root node by node, updating heights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solidFill>
                  <a:schemeClr val="accent2"/>
                </a:solidFill>
              </a:rPr>
              <a:t>If a new balance factor (the difference h</a:t>
            </a:r>
            <a:r>
              <a:rPr lang="en-US" baseline="-25000" smtClean="0">
                <a:solidFill>
                  <a:schemeClr val="accent2"/>
                </a:solidFill>
              </a:rPr>
              <a:t>left</a:t>
            </a:r>
            <a:r>
              <a:rPr lang="en-US" smtClean="0">
                <a:solidFill>
                  <a:schemeClr val="accent2"/>
                </a:solidFill>
              </a:rPr>
              <a:t>-h</a:t>
            </a:r>
            <a:r>
              <a:rPr lang="en-US" baseline="-25000" smtClean="0">
                <a:solidFill>
                  <a:schemeClr val="accent2"/>
                </a:solidFill>
              </a:rPr>
              <a:t>right</a:t>
            </a:r>
            <a:r>
              <a:rPr lang="en-US" smtClean="0">
                <a:solidFill>
                  <a:schemeClr val="accent2"/>
                </a:solidFill>
              </a:rPr>
              <a:t>) is 2 or –2, adjust tree by </a:t>
            </a:r>
            <a:r>
              <a:rPr lang="en-US" i="1" smtClean="0">
                <a:solidFill>
                  <a:srgbClr val="FF0000"/>
                </a:solidFill>
              </a:rPr>
              <a:t>rotation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en-US" smtClean="0">
                <a:solidFill>
                  <a:schemeClr val="accent2"/>
                </a:solidFill>
              </a:rPr>
              <a:t>around the node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Transform and Conquer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Algorithms based on the idea of transformation</a:t>
            </a:r>
          </a:p>
          <a:p>
            <a:pPr lvl="1" eaLnBrk="1" hangingPunct="1"/>
            <a:r>
              <a:rPr lang="en-US" sz="2400" smtClean="0"/>
              <a:t>Transformation stage</a:t>
            </a:r>
          </a:p>
          <a:p>
            <a:pPr lvl="2" eaLnBrk="1" hangingPunct="1"/>
            <a:r>
              <a:rPr lang="en-US" sz="2000" smtClean="0"/>
              <a:t>Problem instance is modified to be more amenable to solution</a:t>
            </a:r>
          </a:p>
          <a:p>
            <a:pPr lvl="1" eaLnBrk="1" hangingPunct="1"/>
            <a:r>
              <a:rPr lang="en-US" sz="2400" smtClean="0"/>
              <a:t>Conquering stage</a:t>
            </a:r>
          </a:p>
          <a:p>
            <a:pPr lvl="2" eaLnBrk="1" hangingPunct="1"/>
            <a:r>
              <a:rPr lang="en-US" sz="2000" smtClean="0"/>
              <a:t>Transformed problem is solved</a:t>
            </a:r>
          </a:p>
          <a:p>
            <a:pPr eaLnBrk="1" hangingPunct="1"/>
            <a:r>
              <a:rPr lang="en-US" sz="2800" smtClean="0"/>
              <a:t>Major variations are for the transform to perform:</a:t>
            </a:r>
          </a:p>
          <a:p>
            <a:pPr lvl="1" eaLnBrk="1" hangingPunct="1"/>
            <a:r>
              <a:rPr lang="en-US" sz="2400" smtClean="0"/>
              <a:t>Instance simplification</a:t>
            </a:r>
          </a:p>
          <a:p>
            <a:pPr lvl="1" eaLnBrk="1" hangingPunct="1"/>
            <a:r>
              <a:rPr lang="en-US" sz="2400" smtClean="0"/>
              <a:t>Different representation</a:t>
            </a:r>
          </a:p>
          <a:p>
            <a:pPr lvl="1" eaLnBrk="1" hangingPunct="1"/>
            <a:r>
              <a:rPr lang="en-US" sz="2400" smtClean="0"/>
              <a:t>Problem reduction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82880"/>
            <a:ext cx="8229600" cy="1143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Single Rotation in an AVL Tree</a:t>
            </a:r>
          </a:p>
        </p:txBody>
      </p:sp>
      <p:sp>
        <p:nvSpPr>
          <p:cNvPr id="15366" name="Text Box 56"/>
          <p:cNvSpPr txBox="1">
            <a:spLocks noChangeArrowheads="1"/>
          </p:cNvSpPr>
          <p:nvPr/>
        </p:nvSpPr>
        <p:spPr bwMode="auto">
          <a:xfrm>
            <a:off x="3581400" y="27432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2</a:t>
            </a:r>
            <a:endParaRPr lang="en-US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5367" name="Text Box 57"/>
          <p:cNvSpPr txBox="1">
            <a:spLocks noChangeArrowheads="1"/>
          </p:cNvSpPr>
          <p:nvPr/>
        </p:nvSpPr>
        <p:spPr bwMode="auto">
          <a:xfrm>
            <a:off x="2971800" y="344487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1</a:t>
            </a:r>
            <a:endParaRPr lang="en-US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5368" name="Text Box 58"/>
          <p:cNvSpPr txBox="1">
            <a:spLocks noChangeArrowheads="1"/>
          </p:cNvSpPr>
          <p:nvPr/>
        </p:nvSpPr>
        <p:spPr bwMode="auto">
          <a:xfrm>
            <a:off x="908050" y="344487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5369" name="Text Box 59"/>
          <p:cNvSpPr txBox="1">
            <a:spLocks noChangeArrowheads="1"/>
          </p:cNvSpPr>
          <p:nvPr/>
        </p:nvSpPr>
        <p:spPr bwMode="auto">
          <a:xfrm>
            <a:off x="2660650" y="21336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5370" name="Text Box 60"/>
          <p:cNvSpPr txBox="1">
            <a:spLocks noChangeArrowheads="1"/>
          </p:cNvSpPr>
          <p:nvPr/>
        </p:nvSpPr>
        <p:spPr bwMode="auto">
          <a:xfrm>
            <a:off x="2209800" y="344487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5371" name="Oval 61"/>
          <p:cNvSpPr>
            <a:spLocks noChangeArrowheads="1"/>
          </p:cNvSpPr>
          <p:nvPr/>
        </p:nvSpPr>
        <p:spPr bwMode="auto">
          <a:xfrm>
            <a:off x="2590800" y="24542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6</a:t>
            </a:r>
          </a:p>
        </p:txBody>
      </p:sp>
      <p:sp>
        <p:nvSpPr>
          <p:cNvPr id="15372" name="Oval 62"/>
          <p:cNvSpPr>
            <a:spLocks noChangeArrowheads="1"/>
          </p:cNvSpPr>
          <p:nvPr/>
        </p:nvSpPr>
        <p:spPr bwMode="auto">
          <a:xfrm>
            <a:off x="1524000" y="3048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4</a:t>
            </a:r>
          </a:p>
        </p:txBody>
      </p:sp>
      <p:sp>
        <p:nvSpPr>
          <p:cNvPr id="15373" name="Oval 63"/>
          <p:cNvSpPr>
            <a:spLocks noChangeArrowheads="1"/>
          </p:cNvSpPr>
          <p:nvPr/>
        </p:nvSpPr>
        <p:spPr bwMode="auto">
          <a:xfrm>
            <a:off x="3505200" y="3048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9</a:t>
            </a:r>
          </a:p>
        </p:txBody>
      </p:sp>
      <p:sp>
        <p:nvSpPr>
          <p:cNvPr id="15374" name="Oval 64"/>
          <p:cNvSpPr>
            <a:spLocks noChangeArrowheads="1"/>
          </p:cNvSpPr>
          <p:nvPr/>
        </p:nvSpPr>
        <p:spPr bwMode="auto">
          <a:xfrm>
            <a:off x="2895600" y="37496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8</a:t>
            </a:r>
          </a:p>
        </p:txBody>
      </p:sp>
      <p:sp>
        <p:nvSpPr>
          <p:cNvPr id="15375" name="Oval 65"/>
          <p:cNvSpPr>
            <a:spLocks noChangeArrowheads="1"/>
          </p:cNvSpPr>
          <p:nvPr/>
        </p:nvSpPr>
        <p:spPr bwMode="auto">
          <a:xfrm>
            <a:off x="838200" y="37496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15376" name="Oval 66"/>
          <p:cNvSpPr>
            <a:spLocks noChangeArrowheads="1"/>
          </p:cNvSpPr>
          <p:nvPr/>
        </p:nvSpPr>
        <p:spPr bwMode="auto">
          <a:xfrm>
            <a:off x="2133600" y="37496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5</a:t>
            </a:r>
          </a:p>
        </p:txBody>
      </p:sp>
      <p:cxnSp>
        <p:nvCxnSpPr>
          <p:cNvPr id="15377" name="AutoShape 67"/>
          <p:cNvCxnSpPr>
            <a:cxnSpLocks noChangeShapeType="1"/>
            <a:stCxn id="15371" idx="3"/>
            <a:endCxn id="15372" idx="7"/>
          </p:cNvCxnSpPr>
          <p:nvPr/>
        </p:nvCxnSpPr>
        <p:spPr bwMode="auto">
          <a:xfrm flipH="1">
            <a:off x="1914525" y="2844800"/>
            <a:ext cx="7429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378" name="AutoShape 68"/>
          <p:cNvCxnSpPr>
            <a:cxnSpLocks noChangeShapeType="1"/>
            <a:stCxn id="15371" idx="5"/>
            <a:endCxn id="15373" idx="1"/>
          </p:cNvCxnSpPr>
          <p:nvPr/>
        </p:nvCxnSpPr>
        <p:spPr bwMode="auto">
          <a:xfrm>
            <a:off x="2981325" y="2844800"/>
            <a:ext cx="5905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379" name="AutoShape 69"/>
          <p:cNvCxnSpPr>
            <a:cxnSpLocks noChangeShapeType="1"/>
            <a:stCxn id="15372" idx="3"/>
            <a:endCxn id="15375" idx="0"/>
          </p:cNvCxnSpPr>
          <p:nvPr/>
        </p:nvCxnSpPr>
        <p:spPr bwMode="auto">
          <a:xfrm flipH="1">
            <a:off x="1066800" y="3438525"/>
            <a:ext cx="5238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380" name="AutoShape 70"/>
          <p:cNvCxnSpPr>
            <a:cxnSpLocks noChangeShapeType="1"/>
            <a:stCxn id="15372" idx="5"/>
            <a:endCxn id="15376" idx="0"/>
          </p:cNvCxnSpPr>
          <p:nvPr/>
        </p:nvCxnSpPr>
        <p:spPr bwMode="auto">
          <a:xfrm>
            <a:off x="1914525" y="3438525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381" name="AutoShape 71"/>
          <p:cNvCxnSpPr>
            <a:cxnSpLocks noChangeShapeType="1"/>
            <a:stCxn id="15373" idx="3"/>
            <a:endCxn id="15374" idx="0"/>
          </p:cNvCxnSpPr>
          <p:nvPr/>
        </p:nvCxnSpPr>
        <p:spPr bwMode="auto">
          <a:xfrm flipH="1">
            <a:off x="3124200" y="3438525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5382" name="Text Box 72"/>
          <p:cNvSpPr txBox="1">
            <a:spLocks noChangeArrowheads="1"/>
          </p:cNvSpPr>
          <p:nvPr/>
        </p:nvSpPr>
        <p:spPr bwMode="auto">
          <a:xfrm>
            <a:off x="1593850" y="27432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5383" name="Text Box 73"/>
          <p:cNvSpPr txBox="1">
            <a:spLocks noChangeArrowheads="1"/>
          </p:cNvSpPr>
          <p:nvPr/>
        </p:nvSpPr>
        <p:spPr bwMode="auto">
          <a:xfrm>
            <a:off x="2514600" y="42672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0</a:t>
            </a:r>
            <a:endParaRPr lang="en-US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5384" name="Oval 74"/>
          <p:cNvSpPr>
            <a:spLocks noChangeArrowheads="1"/>
          </p:cNvSpPr>
          <p:nvPr/>
        </p:nvSpPr>
        <p:spPr bwMode="auto">
          <a:xfrm>
            <a:off x="2438400" y="4572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7</a:t>
            </a:r>
          </a:p>
        </p:txBody>
      </p:sp>
      <p:cxnSp>
        <p:nvCxnSpPr>
          <p:cNvPr id="15385" name="AutoShape 75"/>
          <p:cNvCxnSpPr>
            <a:cxnSpLocks noChangeShapeType="1"/>
            <a:stCxn id="15374" idx="3"/>
            <a:endCxn id="15384" idx="0"/>
          </p:cNvCxnSpPr>
          <p:nvPr/>
        </p:nvCxnSpPr>
        <p:spPr bwMode="auto">
          <a:xfrm flipH="1">
            <a:off x="2667000" y="4140200"/>
            <a:ext cx="295275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5386" name="Text Box 77"/>
          <p:cNvSpPr txBox="1">
            <a:spLocks noChangeArrowheads="1"/>
          </p:cNvSpPr>
          <p:nvPr/>
        </p:nvSpPr>
        <p:spPr bwMode="auto">
          <a:xfrm>
            <a:off x="8058150" y="33528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0</a:t>
            </a:r>
            <a:endParaRPr lang="en-US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5387" name="Text Box 78"/>
          <p:cNvSpPr txBox="1">
            <a:spLocks noChangeArrowheads="1"/>
          </p:cNvSpPr>
          <p:nvPr/>
        </p:nvSpPr>
        <p:spPr bwMode="auto">
          <a:xfrm>
            <a:off x="7543800" y="27432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1</a:t>
            </a:r>
            <a:endParaRPr lang="en-US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5388" name="Text Box 79"/>
          <p:cNvSpPr txBox="1">
            <a:spLocks noChangeArrowheads="1"/>
          </p:cNvSpPr>
          <p:nvPr/>
        </p:nvSpPr>
        <p:spPr bwMode="auto">
          <a:xfrm>
            <a:off x="5022850" y="344487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5389" name="Text Box 80"/>
          <p:cNvSpPr txBox="1">
            <a:spLocks noChangeArrowheads="1"/>
          </p:cNvSpPr>
          <p:nvPr/>
        </p:nvSpPr>
        <p:spPr bwMode="auto">
          <a:xfrm>
            <a:off x="6775450" y="21336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5390" name="Text Box 81"/>
          <p:cNvSpPr txBox="1">
            <a:spLocks noChangeArrowheads="1"/>
          </p:cNvSpPr>
          <p:nvPr/>
        </p:nvSpPr>
        <p:spPr bwMode="auto">
          <a:xfrm>
            <a:off x="6324600" y="3444875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5391" name="Oval 82"/>
          <p:cNvSpPr>
            <a:spLocks noChangeArrowheads="1"/>
          </p:cNvSpPr>
          <p:nvPr/>
        </p:nvSpPr>
        <p:spPr bwMode="auto">
          <a:xfrm>
            <a:off x="6705600" y="24542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6</a:t>
            </a:r>
          </a:p>
        </p:txBody>
      </p:sp>
      <p:sp>
        <p:nvSpPr>
          <p:cNvPr id="15392" name="Oval 83"/>
          <p:cNvSpPr>
            <a:spLocks noChangeArrowheads="1"/>
          </p:cNvSpPr>
          <p:nvPr/>
        </p:nvSpPr>
        <p:spPr bwMode="auto">
          <a:xfrm>
            <a:off x="5638800" y="3048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4</a:t>
            </a:r>
          </a:p>
        </p:txBody>
      </p:sp>
      <p:sp>
        <p:nvSpPr>
          <p:cNvPr id="15393" name="Oval 84"/>
          <p:cNvSpPr>
            <a:spLocks noChangeArrowheads="1"/>
          </p:cNvSpPr>
          <p:nvPr/>
        </p:nvSpPr>
        <p:spPr bwMode="auto">
          <a:xfrm>
            <a:off x="7981950" y="3733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9</a:t>
            </a:r>
          </a:p>
        </p:txBody>
      </p:sp>
      <p:sp>
        <p:nvSpPr>
          <p:cNvPr id="15394" name="Oval 85"/>
          <p:cNvSpPr>
            <a:spLocks noChangeArrowheads="1"/>
          </p:cNvSpPr>
          <p:nvPr/>
        </p:nvSpPr>
        <p:spPr bwMode="auto">
          <a:xfrm>
            <a:off x="7467600" y="3048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8</a:t>
            </a:r>
          </a:p>
        </p:txBody>
      </p:sp>
      <p:sp>
        <p:nvSpPr>
          <p:cNvPr id="15395" name="Oval 86"/>
          <p:cNvSpPr>
            <a:spLocks noChangeArrowheads="1"/>
          </p:cNvSpPr>
          <p:nvPr/>
        </p:nvSpPr>
        <p:spPr bwMode="auto">
          <a:xfrm>
            <a:off x="4953000" y="37496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15396" name="Oval 87"/>
          <p:cNvSpPr>
            <a:spLocks noChangeArrowheads="1"/>
          </p:cNvSpPr>
          <p:nvPr/>
        </p:nvSpPr>
        <p:spPr bwMode="auto">
          <a:xfrm>
            <a:off x="6248400" y="37496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5</a:t>
            </a:r>
          </a:p>
        </p:txBody>
      </p:sp>
      <p:cxnSp>
        <p:nvCxnSpPr>
          <p:cNvPr id="15397" name="AutoShape 88"/>
          <p:cNvCxnSpPr>
            <a:cxnSpLocks noChangeShapeType="1"/>
            <a:stCxn id="15391" idx="3"/>
            <a:endCxn id="15392" idx="7"/>
          </p:cNvCxnSpPr>
          <p:nvPr/>
        </p:nvCxnSpPr>
        <p:spPr bwMode="auto">
          <a:xfrm flipH="1">
            <a:off x="6029325" y="2844800"/>
            <a:ext cx="7429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398" name="AutoShape 89"/>
          <p:cNvCxnSpPr>
            <a:cxnSpLocks noChangeShapeType="1"/>
            <a:stCxn id="15391" idx="5"/>
            <a:endCxn id="15394" idx="0"/>
          </p:cNvCxnSpPr>
          <p:nvPr/>
        </p:nvCxnSpPr>
        <p:spPr bwMode="auto">
          <a:xfrm>
            <a:off x="7096125" y="2844800"/>
            <a:ext cx="600075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399" name="AutoShape 90"/>
          <p:cNvCxnSpPr>
            <a:cxnSpLocks noChangeShapeType="1"/>
            <a:stCxn id="15392" idx="3"/>
            <a:endCxn id="15395" idx="0"/>
          </p:cNvCxnSpPr>
          <p:nvPr/>
        </p:nvCxnSpPr>
        <p:spPr bwMode="auto">
          <a:xfrm flipH="1">
            <a:off x="5181600" y="3438525"/>
            <a:ext cx="5238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400" name="AutoShape 91"/>
          <p:cNvCxnSpPr>
            <a:cxnSpLocks noChangeShapeType="1"/>
            <a:stCxn id="15392" idx="5"/>
            <a:endCxn id="15396" idx="0"/>
          </p:cNvCxnSpPr>
          <p:nvPr/>
        </p:nvCxnSpPr>
        <p:spPr bwMode="auto">
          <a:xfrm>
            <a:off x="6029325" y="3438525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401" name="AutoShape 92"/>
          <p:cNvCxnSpPr>
            <a:cxnSpLocks noChangeShapeType="1"/>
            <a:stCxn id="15393" idx="0"/>
            <a:endCxn id="15394" idx="5"/>
          </p:cNvCxnSpPr>
          <p:nvPr/>
        </p:nvCxnSpPr>
        <p:spPr bwMode="auto">
          <a:xfrm flipH="1" flipV="1">
            <a:off x="7858125" y="3438525"/>
            <a:ext cx="35242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5402" name="Text Box 93"/>
          <p:cNvSpPr txBox="1">
            <a:spLocks noChangeArrowheads="1"/>
          </p:cNvSpPr>
          <p:nvPr/>
        </p:nvSpPr>
        <p:spPr bwMode="auto">
          <a:xfrm>
            <a:off x="5708650" y="27432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5403" name="Text Box 94"/>
          <p:cNvSpPr txBox="1">
            <a:spLocks noChangeArrowheads="1"/>
          </p:cNvSpPr>
          <p:nvPr/>
        </p:nvSpPr>
        <p:spPr bwMode="auto">
          <a:xfrm>
            <a:off x="7086600" y="34290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0</a:t>
            </a:r>
            <a:endParaRPr lang="en-US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5404" name="Oval 95"/>
          <p:cNvSpPr>
            <a:spLocks noChangeArrowheads="1"/>
          </p:cNvSpPr>
          <p:nvPr/>
        </p:nvSpPr>
        <p:spPr bwMode="auto">
          <a:xfrm>
            <a:off x="7010400" y="3733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7</a:t>
            </a:r>
          </a:p>
        </p:txBody>
      </p:sp>
      <p:cxnSp>
        <p:nvCxnSpPr>
          <p:cNvPr id="15405" name="AutoShape 96"/>
          <p:cNvCxnSpPr>
            <a:cxnSpLocks noChangeShapeType="1"/>
            <a:stCxn id="15394" idx="3"/>
            <a:endCxn id="15404" idx="0"/>
          </p:cNvCxnSpPr>
          <p:nvPr/>
        </p:nvCxnSpPr>
        <p:spPr bwMode="auto">
          <a:xfrm flipH="1">
            <a:off x="7239000" y="3438525"/>
            <a:ext cx="295275" cy="295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5406" name="Oval 97"/>
          <p:cNvSpPr>
            <a:spLocks noChangeArrowheads="1"/>
          </p:cNvSpPr>
          <p:nvPr/>
        </p:nvSpPr>
        <p:spPr bwMode="auto">
          <a:xfrm rot="-2700000">
            <a:off x="2362200" y="3124200"/>
            <a:ext cx="2057400" cy="914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07" name="Oval 98"/>
          <p:cNvSpPr>
            <a:spLocks noChangeArrowheads="1"/>
          </p:cNvSpPr>
          <p:nvPr/>
        </p:nvSpPr>
        <p:spPr bwMode="auto">
          <a:xfrm rot="2700000">
            <a:off x="6972300" y="3124200"/>
            <a:ext cx="2057400" cy="914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Text Box 2"/>
          <p:cNvSpPr txBox="1">
            <a:spLocks noChangeArrowheads="1"/>
          </p:cNvSpPr>
          <p:nvPr/>
        </p:nvSpPr>
        <p:spPr bwMode="auto">
          <a:xfrm>
            <a:off x="685800" y="1682750"/>
            <a:ext cx="6896100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Let the node that needs rebalancing be </a:t>
            </a:r>
            <a:r>
              <a:rPr lang="en-US" sz="2400" dirty="0">
                <a:solidFill>
                  <a:schemeClr val="accent2"/>
                </a:solidFill>
                <a:sym typeface="Symbol" pitchFamily="18" charset="2"/>
              </a:rPr>
              <a:t></a:t>
            </a:r>
            <a:r>
              <a:rPr lang="en-US" sz="2400" dirty="0">
                <a:sym typeface="Symbol" pitchFamily="18" charset="2"/>
              </a:rPr>
              <a:t>.</a:t>
            </a:r>
          </a:p>
          <a:p>
            <a:endParaRPr lang="en-US" sz="2400" dirty="0">
              <a:sym typeface="Symbol" pitchFamily="18" charset="2"/>
            </a:endParaRPr>
          </a:p>
          <a:p>
            <a:r>
              <a:rPr lang="en-US" sz="2400" dirty="0">
                <a:sym typeface="Symbol" pitchFamily="18" charset="2"/>
              </a:rPr>
              <a:t>There are 4 cases:</a:t>
            </a:r>
          </a:p>
          <a:p>
            <a:r>
              <a:rPr lang="en-US" sz="2400" dirty="0">
                <a:sym typeface="Symbol" pitchFamily="18" charset="2"/>
              </a:rPr>
              <a:t>  </a:t>
            </a:r>
            <a:r>
              <a:rPr lang="en-US" sz="2400" dirty="0">
                <a:solidFill>
                  <a:schemeClr val="accent2"/>
                </a:solidFill>
                <a:sym typeface="Symbol" pitchFamily="18" charset="2"/>
              </a:rPr>
              <a:t>Outside Cases</a:t>
            </a:r>
            <a:r>
              <a:rPr lang="en-US" sz="2400" dirty="0">
                <a:sym typeface="Symbol" pitchFamily="18" charset="2"/>
              </a:rPr>
              <a:t> (require single rotation) :</a:t>
            </a:r>
          </a:p>
          <a:p>
            <a:r>
              <a:rPr lang="en-US" sz="2400" dirty="0">
                <a:sym typeface="Symbol" pitchFamily="18" charset="2"/>
              </a:rPr>
              <a:t>     1. Insertion into </a:t>
            </a:r>
            <a:r>
              <a:rPr lang="en-US" sz="2400" dirty="0">
                <a:solidFill>
                  <a:srgbClr val="FF3300"/>
                </a:solidFill>
                <a:sym typeface="Symbol" pitchFamily="18" charset="2"/>
              </a:rPr>
              <a:t>left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subtree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>
                <a:solidFill>
                  <a:srgbClr val="FF3300"/>
                </a:solidFill>
                <a:sym typeface="Symbol" pitchFamily="18" charset="2"/>
              </a:rPr>
              <a:t>of left</a:t>
            </a:r>
            <a:r>
              <a:rPr lang="en-US" sz="2400" dirty="0">
                <a:sym typeface="Symbol" pitchFamily="18" charset="2"/>
              </a:rPr>
              <a:t> child of .</a:t>
            </a:r>
          </a:p>
          <a:p>
            <a:r>
              <a:rPr lang="en-US" sz="2400" dirty="0">
                <a:sym typeface="Symbol" pitchFamily="18" charset="2"/>
              </a:rPr>
              <a:t>     2. Insertion into </a:t>
            </a:r>
            <a:r>
              <a:rPr lang="en-US" sz="2400" dirty="0">
                <a:solidFill>
                  <a:srgbClr val="FF3300"/>
                </a:solidFill>
                <a:sym typeface="Symbol" pitchFamily="18" charset="2"/>
              </a:rPr>
              <a:t>right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subtree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>
                <a:solidFill>
                  <a:srgbClr val="FF3300"/>
                </a:solidFill>
                <a:sym typeface="Symbol" pitchFamily="18" charset="2"/>
              </a:rPr>
              <a:t>of right</a:t>
            </a:r>
            <a:r>
              <a:rPr lang="en-US" sz="2400" dirty="0">
                <a:sym typeface="Symbol" pitchFamily="18" charset="2"/>
              </a:rPr>
              <a:t> child of .</a:t>
            </a:r>
          </a:p>
          <a:p>
            <a:r>
              <a:rPr lang="en-US" sz="2400" dirty="0">
                <a:sym typeface="Symbol" pitchFamily="18" charset="2"/>
              </a:rPr>
              <a:t>  </a:t>
            </a:r>
            <a:r>
              <a:rPr lang="en-US" sz="2400" dirty="0">
                <a:solidFill>
                  <a:schemeClr val="accent2"/>
                </a:solidFill>
                <a:sym typeface="Symbol" pitchFamily="18" charset="2"/>
              </a:rPr>
              <a:t>Inside Cases</a:t>
            </a:r>
            <a:r>
              <a:rPr lang="en-US" sz="2400" dirty="0">
                <a:sym typeface="Symbol" pitchFamily="18" charset="2"/>
              </a:rPr>
              <a:t> (require double rotation) :</a:t>
            </a:r>
          </a:p>
          <a:p>
            <a:r>
              <a:rPr lang="en-US" sz="2400" dirty="0">
                <a:sym typeface="Symbol" pitchFamily="18" charset="2"/>
              </a:rPr>
              <a:t>     3. Insertion into </a:t>
            </a:r>
            <a:r>
              <a:rPr lang="en-US" sz="2400" dirty="0">
                <a:solidFill>
                  <a:srgbClr val="FF3300"/>
                </a:solidFill>
                <a:sym typeface="Symbol" pitchFamily="18" charset="2"/>
              </a:rPr>
              <a:t>right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subtree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>
                <a:solidFill>
                  <a:srgbClr val="FF3300"/>
                </a:solidFill>
                <a:sym typeface="Symbol" pitchFamily="18" charset="2"/>
              </a:rPr>
              <a:t>of left</a:t>
            </a:r>
            <a:r>
              <a:rPr lang="en-US" sz="2400" dirty="0">
                <a:sym typeface="Symbol" pitchFamily="18" charset="2"/>
              </a:rPr>
              <a:t> child of .</a:t>
            </a:r>
          </a:p>
          <a:p>
            <a:r>
              <a:rPr lang="en-US" sz="2400" dirty="0">
                <a:sym typeface="Symbol" pitchFamily="18" charset="2"/>
              </a:rPr>
              <a:t>     4. Insertion into </a:t>
            </a:r>
            <a:r>
              <a:rPr lang="en-US" sz="2400" dirty="0">
                <a:solidFill>
                  <a:srgbClr val="FF3300"/>
                </a:solidFill>
                <a:sym typeface="Symbol" pitchFamily="18" charset="2"/>
              </a:rPr>
              <a:t>left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subtree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>
                <a:solidFill>
                  <a:srgbClr val="FF3300"/>
                </a:solidFill>
                <a:sym typeface="Symbol" pitchFamily="18" charset="2"/>
              </a:rPr>
              <a:t>of right</a:t>
            </a:r>
            <a:r>
              <a:rPr lang="en-US" sz="2400" dirty="0">
                <a:sym typeface="Symbol" pitchFamily="18" charset="2"/>
              </a:rPr>
              <a:t> child of .</a:t>
            </a:r>
          </a:p>
        </p:txBody>
      </p:sp>
      <p:sp>
        <p:nvSpPr>
          <p:cNvPr id="16390" name="Text Box 3"/>
          <p:cNvSpPr txBox="1">
            <a:spLocks noChangeArrowheads="1"/>
          </p:cNvSpPr>
          <p:nvPr/>
        </p:nvSpPr>
        <p:spPr bwMode="auto">
          <a:xfrm>
            <a:off x="874713" y="5187950"/>
            <a:ext cx="59658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The rebalancing is performed through four </a:t>
            </a:r>
            <a:br>
              <a:rPr lang="en-US" sz="2400" dirty="0"/>
            </a:br>
            <a:r>
              <a:rPr lang="en-US" sz="2400" dirty="0"/>
              <a:t>separate rotation algorithms.</a:t>
            </a:r>
          </a:p>
        </p:txBody>
      </p:sp>
      <p:sp>
        <p:nvSpPr>
          <p:cNvPr id="16391" name="Rectangle 4"/>
          <p:cNvSpPr>
            <a:spLocks noChangeArrowheads="1"/>
          </p:cNvSpPr>
          <p:nvPr/>
        </p:nvSpPr>
        <p:spPr bwMode="auto">
          <a:xfrm>
            <a:off x="0" y="0"/>
            <a:ext cx="7813675" cy="8016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r>
              <a:rPr lang="en-US" sz="4400" dirty="0">
                <a:solidFill>
                  <a:srgbClr val="FF0000"/>
                </a:solidFill>
              </a:rPr>
              <a:t>Insertions in AVL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Oval 2"/>
          <p:cNvSpPr>
            <a:spLocks noChangeArrowheads="1"/>
          </p:cNvSpPr>
          <p:nvPr/>
        </p:nvSpPr>
        <p:spPr bwMode="auto">
          <a:xfrm>
            <a:off x="3906838" y="1692275"/>
            <a:ext cx="8382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Text Box 3"/>
          <p:cNvSpPr txBox="1">
            <a:spLocks noChangeArrowheads="1"/>
          </p:cNvSpPr>
          <p:nvPr/>
        </p:nvSpPr>
        <p:spPr bwMode="auto">
          <a:xfrm>
            <a:off x="4135438" y="1539875"/>
            <a:ext cx="5111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j</a:t>
            </a:r>
            <a:endParaRPr lang="en-US" sz="2800"/>
          </a:p>
        </p:txBody>
      </p:sp>
      <p:sp>
        <p:nvSpPr>
          <p:cNvPr id="17415" name="Oval 4"/>
          <p:cNvSpPr>
            <a:spLocks noChangeArrowheads="1"/>
          </p:cNvSpPr>
          <p:nvPr/>
        </p:nvSpPr>
        <p:spPr bwMode="auto">
          <a:xfrm>
            <a:off x="2230438" y="3063875"/>
            <a:ext cx="8382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Text Box 5"/>
          <p:cNvSpPr txBox="1">
            <a:spLocks noChangeArrowheads="1"/>
          </p:cNvSpPr>
          <p:nvPr/>
        </p:nvSpPr>
        <p:spPr bwMode="auto">
          <a:xfrm>
            <a:off x="2459038" y="2987675"/>
            <a:ext cx="5111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k</a:t>
            </a:r>
            <a:endParaRPr lang="en-US" sz="2800"/>
          </a:p>
        </p:txBody>
      </p:sp>
      <p:cxnSp>
        <p:nvCxnSpPr>
          <p:cNvPr id="17417" name="AutoShape 6"/>
          <p:cNvCxnSpPr>
            <a:cxnSpLocks noChangeShapeType="1"/>
            <a:stCxn id="17413" idx="3"/>
            <a:endCxn id="17415" idx="7"/>
          </p:cNvCxnSpPr>
          <p:nvPr/>
        </p:nvCxnSpPr>
        <p:spPr bwMode="auto">
          <a:xfrm flipH="1">
            <a:off x="2946400" y="2408238"/>
            <a:ext cx="1082675" cy="777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17418" name="AutoShape 7"/>
          <p:cNvSpPr>
            <a:spLocks noChangeArrowheads="1"/>
          </p:cNvSpPr>
          <p:nvPr/>
        </p:nvSpPr>
        <p:spPr bwMode="auto">
          <a:xfrm>
            <a:off x="554038" y="4435475"/>
            <a:ext cx="1600200" cy="1295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19" name="AutoShape 8"/>
          <p:cNvCxnSpPr>
            <a:cxnSpLocks noChangeShapeType="1"/>
            <a:stCxn id="17415" idx="3"/>
            <a:endCxn id="17418" idx="0"/>
          </p:cNvCxnSpPr>
          <p:nvPr/>
        </p:nvCxnSpPr>
        <p:spPr bwMode="auto">
          <a:xfrm flipH="1">
            <a:off x="1354138" y="3779838"/>
            <a:ext cx="998537" cy="6556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17420" name="Text Box 9"/>
          <p:cNvSpPr txBox="1">
            <a:spLocks noChangeArrowheads="1"/>
          </p:cNvSpPr>
          <p:nvPr/>
        </p:nvSpPr>
        <p:spPr bwMode="auto">
          <a:xfrm>
            <a:off x="1087438" y="4892675"/>
            <a:ext cx="5111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X</a:t>
            </a:r>
            <a:endParaRPr lang="en-US" sz="2800"/>
          </a:p>
        </p:txBody>
      </p:sp>
      <p:sp>
        <p:nvSpPr>
          <p:cNvPr id="17421" name="AutoShape 10"/>
          <p:cNvSpPr>
            <a:spLocks noChangeArrowheads="1"/>
          </p:cNvSpPr>
          <p:nvPr/>
        </p:nvSpPr>
        <p:spPr bwMode="auto">
          <a:xfrm>
            <a:off x="3221038" y="4511675"/>
            <a:ext cx="1524000" cy="1219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2" name="Text Box 11"/>
          <p:cNvSpPr txBox="1">
            <a:spLocks noChangeArrowheads="1"/>
          </p:cNvSpPr>
          <p:nvPr/>
        </p:nvSpPr>
        <p:spPr bwMode="auto">
          <a:xfrm>
            <a:off x="3678238" y="4892675"/>
            <a:ext cx="5111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Y</a:t>
            </a:r>
            <a:endParaRPr lang="en-US" sz="2800"/>
          </a:p>
        </p:txBody>
      </p:sp>
      <p:sp>
        <p:nvSpPr>
          <p:cNvPr id="17423" name="AutoShape 12"/>
          <p:cNvSpPr>
            <a:spLocks noChangeArrowheads="1"/>
          </p:cNvSpPr>
          <p:nvPr/>
        </p:nvSpPr>
        <p:spPr bwMode="auto">
          <a:xfrm>
            <a:off x="5202238" y="3521075"/>
            <a:ext cx="1600200" cy="1295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4" name="Text Box 13"/>
          <p:cNvSpPr txBox="1">
            <a:spLocks noChangeArrowheads="1"/>
          </p:cNvSpPr>
          <p:nvPr/>
        </p:nvSpPr>
        <p:spPr bwMode="auto">
          <a:xfrm>
            <a:off x="5735638" y="3825875"/>
            <a:ext cx="5111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Z</a:t>
            </a:r>
            <a:endParaRPr lang="en-US" sz="2800"/>
          </a:p>
        </p:txBody>
      </p:sp>
      <p:cxnSp>
        <p:nvCxnSpPr>
          <p:cNvPr id="17425" name="AutoShape 14"/>
          <p:cNvCxnSpPr>
            <a:cxnSpLocks noChangeShapeType="1"/>
            <a:stCxn id="17415" idx="5"/>
            <a:endCxn id="17421" idx="0"/>
          </p:cNvCxnSpPr>
          <p:nvPr/>
        </p:nvCxnSpPr>
        <p:spPr bwMode="auto">
          <a:xfrm>
            <a:off x="2946400" y="3779838"/>
            <a:ext cx="1036638" cy="7318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26" name="AutoShape 15"/>
          <p:cNvCxnSpPr>
            <a:cxnSpLocks noChangeShapeType="1"/>
            <a:stCxn id="17413" idx="5"/>
            <a:endCxn id="17423" idx="0"/>
          </p:cNvCxnSpPr>
          <p:nvPr/>
        </p:nvCxnSpPr>
        <p:spPr bwMode="auto">
          <a:xfrm>
            <a:off x="4622800" y="2408238"/>
            <a:ext cx="1379538" cy="11128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17427" name="Line 16"/>
          <p:cNvSpPr>
            <a:spLocks noChangeShapeType="1"/>
          </p:cNvSpPr>
          <p:nvPr/>
        </p:nvSpPr>
        <p:spPr bwMode="auto">
          <a:xfrm>
            <a:off x="7183438" y="4816475"/>
            <a:ext cx="16002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8" name="Line 17"/>
          <p:cNvSpPr>
            <a:spLocks noChangeShapeType="1"/>
          </p:cNvSpPr>
          <p:nvPr/>
        </p:nvSpPr>
        <p:spPr bwMode="auto">
          <a:xfrm>
            <a:off x="7183438" y="5730875"/>
            <a:ext cx="16002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9" name="Text Box 18"/>
          <p:cNvSpPr txBox="1">
            <a:spLocks noChangeArrowheads="1"/>
          </p:cNvSpPr>
          <p:nvPr/>
        </p:nvSpPr>
        <p:spPr bwMode="auto">
          <a:xfrm>
            <a:off x="641350" y="1754188"/>
            <a:ext cx="23733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Consider a valid</a:t>
            </a:r>
          </a:p>
          <a:p>
            <a:r>
              <a:rPr lang="en-US" sz="2400"/>
              <a:t>AVL subtree</a:t>
            </a:r>
          </a:p>
        </p:txBody>
      </p:sp>
      <p:sp>
        <p:nvSpPr>
          <p:cNvPr id="17430" name="Rectangle 19"/>
          <p:cNvSpPr>
            <a:spLocks noChangeArrowheads="1"/>
          </p:cNvSpPr>
          <p:nvPr/>
        </p:nvSpPr>
        <p:spPr bwMode="auto">
          <a:xfrm>
            <a:off x="0" y="0"/>
            <a:ext cx="7813675" cy="8016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r>
              <a:rPr lang="en-US" sz="4400" dirty="0">
                <a:solidFill>
                  <a:srgbClr val="FF0000"/>
                </a:solidFill>
              </a:rPr>
              <a:t>AVL Insertion: Outside Case</a:t>
            </a:r>
            <a:r>
              <a:rPr lang="en-US" sz="4400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7431" name="Text Box 21"/>
          <p:cNvSpPr txBox="1">
            <a:spLocks noChangeArrowheads="1"/>
          </p:cNvSpPr>
          <p:nvPr/>
        </p:nvSpPr>
        <p:spPr bwMode="auto">
          <a:xfrm>
            <a:off x="5181600" y="32004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17432" name="Text Box 22"/>
          <p:cNvSpPr txBox="1">
            <a:spLocks noChangeArrowheads="1"/>
          </p:cNvSpPr>
          <p:nvPr/>
        </p:nvSpPr>
        <p:spPr bwMode="auto">
          <a:xfrm>
            <a:off x="1752600" y="41910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17433" name="Text Box 23"/>
          <p:cNvSpPr txBox="1">
            <a:spLocks noChangeArrowheads="1"/>
          </p:cNvSpPr>
          <p:nvPr/>
        </p:nvSpPr>
        <p:spPr bwMode="auto">
          <a:xfrm>
            <a:off x="4191000" y="40386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Oval 2"/>
          <p:cNvSpPr>
            <a:spLocks noChangeArrowheads="1"/>
          </p:cNvSpPr>
          <p:nvPr/>
        </p:nvSpPr>
        <p:spPr bwMode="auto">
          <a:xfrm>
            <a:off x="3978275" y="1719263"/>
            <a:ext cx="788988" cy="7429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Text Box 3"/>
          <p:cNvSpPr txBox="1">
            <a:spLocks noChangeArrowheads="1"/>
          </p:cNvSpPr>
          <p:nvPr/>
        </p:nvSpPr>
        <p:spPr bwMode="auto">
          <a:xfrm>
            <a:off x="4249738" y="1504950"/>
            <a:ext cx="482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j</a:t>
            </a:r>
            <a:endParaRPr lang="en-US" sz="2800"/>
          </a:p>
        </p:txBody>
      </p:sp>
      <p:sp>
        <p:nvSpPr>
          <p:cNvPr id="18439" name="Oval 4"/>
          <p:cNvSpPr>
            <a:spLocks noChangeArrowheads="1"/>
          </p:cNvSpPr>
          <p:nvPr/>
        </p:nvSpPr>
        <p:spPr bwMode="auto">
          <a:xfrm>
            <a:off x="2398713" y="2933700"/>
            <a:ext cx="790575" cy="7429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Text Box 5"/>
          <p:cNvSpPr txBox="1">
            <a:spLocks noChangeArrowheads="1"/>
          </p:cNvSpPr>
          <p:nvPr/>
        </p:nvSpPr>
        <p:spPr bwMode="auto">
          <a:xfrm>
            <a:off x="2525713" y="2833688"/>
            <a:ext cx="48101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k</a:t>
            </a:r>
            <a:endParaRPr lang="en-US" sz="2800"/>
          </a:p>
        </p:txBody>
      </p:sp>
      <p:cxnSp>
        <p:nvCxnSpPr>
          <p:cNvPr id="18441" name="AutoShape 6"/>
          <p:cNvCxnSpPr>
            <a:cxnSpLocks noChangeShapeType="1"/>
            <a:stCxn id="18437" idx="3"/>
            <a:endCxn id="18439" idx="7"/>
          </p:cNvCxnSpPr>
          <p:nvPr/>
        </p:nvCxnSpPr>
        <p:spPr bwMode="auto">
          <a:xfrm flipH="1">
            <a:off x="3073400" y="2352675"/>
            <a:ext cx="1019175" cy="6889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18442" name="AutoShape 7"/>
          <p:cNvSpPr>
            <a:spLocks noChangeArrowheads="1"/>
          </p:cNvSpPr>
          <p:nvPr/>
        </p:nvSpPr>
        <p:spPr bwMode="auto">
          <a:xfrm>
            <a:off x="820738" y="4148138"/>
            <a:ext cx="1506537" cy="1957387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8443" name="AutoShape 8"/>
          <p:cNvCxnSpPr>
            <a:cxnSpLocks noChangeShapeType="1"/>
            <a:stCxn id="18439" idx="3"/>
            <a:endCxn id="18442" idx="0"/>
          </p:cNvCxnSpPr>
          <p:nvPr/>
        </p:nvCxnSpPr>
        <p:spPr bwMode="auto">
          <a:xfrm flipH="1">
            <a:off x="1574800" y="3568700"/>
            <a:ext cx="939800" cy="5794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18444" name="Text Box 9"/>
          <p:cNvSpPr txBox="1">
            <a:spLocks noChangeArrowheads="1"/>
          </p:cNvSpPr>
          <p:nvPr/>
        </p:nvSpPr>
        <p:spPr bwMode="auto">
          <a:xfrm>
            <a:off x="1322388" y="5160963"/>
            <a:ext cx="482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X</a:t>
            </a:r>
            <a:endParaRPr lang="en-US" sz="2800"/>
          </a:p>
        </p:txBody>
      </p:sp>
      <p:sp>
        <p:nvSpPr>
          <p:cNvPr id="18445" name="AutoShape 10"/>
          <p:cNvSpPr>
            <a:spLocks noChangeArrowheads="1"/>
          </p:cNvSpPr>
          <p:nvPr/>
        </p:nvSpPr>
        <p:spPr bwMode="auto">
          <a:xfrm>
            <a:off x="3332163" y="4216400"/>
            <a:ext cx="1435100" cy="10795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6" name="Text Box 11"/>
          <p:cNvSpPr txBox="1">
            <a:spLocks noChangeArrowheads="1"/>
          </p:cNvSpPr>
          <p:nvPr/>
        </p:nvSpPr>
        <p:spPr bwMode="auto">
          <a:xfrm>
            <a:off x="3740150" y="4473575"/>
            <a:ext cx="484188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Y</a:t>
            </a:r>
            <a:endParaRPr lang="en-US" sz="2800"/>
          </a:p>
        </p:txBody>
      </p:sp>
      <p:sp>
        <p:nvSpPr>
          <p:cNvPr id="18447" name="AutoShape 12"/>
          <p:cNvSpPr>
            <a:spLocks noChangeArrowheads="1"/>
          </p:cNvSpPr>
          <p:nvPr/>
        </p:nvSpPr>
        <p:spPr bwMode="auto">
          <a:xfrm>
            <a:off x="5197475" y="3338513"/>
            <a:ext cx="1508125" cy="114776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8" name="Text Box 13"/>
          <p:cNvSpPr txBox="1">
            <a:spLocks noChangeArrowheads="1"/>
          </p:cNvSpPr>
          <p:nvPr/>
        </p:nvSpPr>
        <p:spPr bwMode="auto">
          <a:xfrm>
            <a:off x="5656263" y="3554413"/>
            <a:ext cx="482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Z</a:t>
            </a:r>
            <a:endParaRPr lang="en-US" sz="2800"/>
          </a:p>
        </p:txBody>
      </p:sp>
      <p:cxnSp>
        <p:nvCxnSpPr>
          <p:cNvPr id="18449" name="AutoShape 14"/>
          <p:cNvCxnSpPr>
            <a:cxnSpLocks noChangeShapeType="1"/>
            <a:stCxn id="18439" idx="5"/>
            <a:endCxn id="18445" idx="0"/>
          </p:cNvCxnSpPr>
          <p:nvPr/>
        </p:nvCxnSpPr>
        <p:spPr bwMode="auto">
          <a:xfrm>
            <a:off x="3073400" y="3568700"/>
            <a:ext cx="976313" cy="647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450" name="AutoShape 15"/>
          <p:cNvCxnSpPr>
            <a:cxnSpLocks noChangeShapeType="1"/>
            <a:stCxn id="18437" idx="5"/>
            <a:endCxn id="18447" idx="0"/>
          </p:cNvCxnSpPr>
          <p:nvPr/>
        </p:nvCxnSpPr>
        <p:spPr bwMode="auto">
          <a:xfrm>
            <a:off x="4652963" y="2352675"/>
            <a:ext cx="1298575" cy="9858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18451" name="Line 16"/>
          <p:cNvSpPr>
            <a:spLocks noChangeShapeType="1"/>
          </p:cNvSpPr>
          <p:nvPr/>
        </p:nvSpPr>
        <p:spPr bwMode="auto">
          <a:xfrm>
            <a:off x="7064375" y="4486275"/>
            <a:ext cx="1506538" cy="1588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2" name="Line 17"/>
          <p:cNvSpPr>
            <a:spLocks noChangeShapeType="1"/>
          </p:cNvSpPr>
          <p:nvPr/>
        </p:nvSpPr>
        <p:spPr bwMode="auto">
          <a:xfrm>
            <a:off x="7064375" y="5295900"/>
            <a:ext cx="1506538" cy="1588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3" name="Line 18"/>
          <p:cNvSpPr>
            <a:spLocks noChangeShapeType="1"/>
          </p:cNvSpPr>
          <p:nvPr/>
        </p:nvSpPr>
        <p:spPr bwMode="auto">
          <a:xfrm>
            <a:off x="7064375" y="6037263"/>
            <a:ext cx="1506538" cy="1587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4" name="Text Box 19"/>
          <p:cNvSpPr txBox="1">
            <a:spLocks noChangeArrowheads="1"/>
          </p:cNvSpPr>
          <p:nvPr/>
        </p:nvSpPr>
        <p:spPr bwMode="auto">
          <a:xfrm>
            <a:off x="6096000" y="1878013"/>
            <a:ext cx="258921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Inserting into X</a:t>
            </a:r>
          </a:p>
          <a:p>
            <a:r>
              <a:rPr lang="en-US" sz="2400"/>
              <a:t>destroys the AVL </a:t>
            </a:r>
          </a:p>
          <a:p>
            <a:r>
              <a:rPr lang="en-US" sz="2400"/>
              <a:t>property at node j</a:t>
            </a:r>
          </a:p>
        </p:txBody>
      </p:sp>
      <p:sp>
        <p:nvSpPr>
          <p:cNvPr id="18455" name="Rectangle 20"/>
          <p:cNvSpPr>
            <a:spLocks noChangeArrowheads="1"/>
          </p:cNvSpPr>
          <p:nvPr/>
        </p:nvSpPr>
        <p:spPr bwMode="auto">
          <a:xfrm>
            <a:off x="0" y="0"/>
            <a:ext cx="7813675" cy="8016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r>
              <a:rPr lang="en-US" sz="4400" dirty="0">
                <a:solidFill>
                  <a:srgbClr val="FF0000"/>
                </a:solidFill>
              </a:rPr>
              <a:t>AVL Insertion: Outside Case</a:t>
            </a:r>
            <a:r>
              <a:rPr lang="en-US" sz="4400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8456" name="Text Box 22"/>
          <p:cNvSpPr txBox="1">
            <a:spLocks noChangeArrowheads="1"/>
          </p:cNvSpPr>
          <p:nvPr/>
        </p:nvSpPr>
        <p:spPr bwMode="auto">
          <a:xfrm>
            <a:off x="5181600" y="32004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18457" name="Text Box 25"/>
          <p:cNvSpPr txBox="1">
            <a:spLocks noChangeArrowheads="1"/>
          </p:cNvSpPr>
          <p:nvPr/>
        </p:nvSpPr>
        <p:spPr bwMode="auto">
          <a:xfrm>
            <a:off x="1828800" y="4038600"/>
            <a:ext cx="614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h+1</a:t>
            </a:r>
          </a:p>
        </p:txBody>
      </p:sp>
      <p:sp>
        <p:nvSpPr>
          <p:cNvPr id="18458" name="Text Box 26"/>
          <p:cNvSpPr txBox="1">
            <a:spLocks noChangeArrowheads="1"/>
          </p:cNvSpPr>
          <p:nvPr/>
        </p:nvSpPr>
        <p:spPr bwMode="auto">
          <a:xfrm>
            <a:off x="4191000" y="40386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Oval 2"/>
          <p:cNvSpPr>
            <a:spLocks noChangeArrowheads="1"/>
          </p:cNvSpPr>
          <p:nvPr/>
        </p:nvSpPr>
        <p:spPr bwMode="auto">
          <a:xfrm>
            <a:off x="3978275" y="1719263"/>
            <a:ext cx="788988" cy="7429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249738" y="1504950"/>
            <a:ext cx="482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j</a:t>
            </a:r>
            <a:endParaRPr lang="en-US" sz="2800"/>
          </a:p>
        </p:txBody>
      </p:sp>
      <p:sp>
        <p:nvSpPr>
          <p:cNvPr id="19463" name="Oval 4"/>
          <p:cNvSpPr>
            <a:spLocks noChangeArrowheads="1"/>
          </p:cNvSpPr>
          <p:nvPr/>
        </p:nvSpPr>
        <p:spPr bwMode="auto">
          <a:xfrm>
            <a:off x="2398713" y="2933700"/>
            <a:ext cx="790575" cy="7429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Text Box 5"/>
          <p:cNvSpPr txBox="1">
            <a:spLocks noChangeArrowheads="1"/>
          </p:cNvSpPr>
          <p:nvPr/>
        </p:nvSpPr>
        <p:spPr bwMode="auto">
          <a:xfrm>
            <a:off x="2525713" y="2833688"/>
            <a:ext cx="48101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k</a:t>
            </a:r>
            <a:endParaRPr lang="en-US" sz="2800"/>
          </a:p>
        </p:txBody>
      </p:sp>
      <p:cxnSp>
        <p:nvCxnSpPr>
          <p:cNvPr id="19465" name="AutoShape 6"/>
          <p:cNvCxnSpPr>
            <a:cxnSpLocks noChangeShapeType="1"/>
            <a:stCxn id="19461" idx="3"/>
            <a:endCxn id="19463" idx="7"/>
          </p:cNvCxnSpPr>
          <p:nvPr/>
        </p:nvCxnSpPr>
        <p:spPr bwMode="auto">
          <a:xfrm flipH="1">
            <a:off x="3073400" y="2352675"/>
            <a:ext cx="1019175" cy="6889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19466" name="AutoShape 7"/>
          <p:cNvSpPr>
            <a:spLocks noChangeArrowheads="1"/>
          </p:cNvSpPr>
          <p:nvPr/>
        </p:nvSpPr>
        <p:spPr bwMode="auto">
          <a:xfrm>
            <a:off x="820738" y="4148138"/>
            <a:ext cx="1506537" cy="1957387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9467" name="AutoShape 8"/>
          <p:cNvCxnSpPr>
            <a:cxnSpLocks noChangeShapeType="1"/>
            <a:stCxn id="19463" idx="3"/>
            <a:endCxn id="19466" idx="0"/>
          </p:cNvCxnSpPr>
          <p:nvPr/>
        </p:nvCxnSpPr>
        <p:spPr bwMode="auto">
          <a:xfrm flipH="1">
            <a:off x="1574800" y="3568700"/>
            <a:ext cx="939800" cy="5794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19468" name="Text Box 9"/>
          <p:cNvSpPr txBox="1">
            <a:spLocks noChangeArrowheads="1"/>
          </p:cNvSpPr>
          <p:nvPr/>
        </p:nvSpPr>
        <p:spPr bwMode="auto">
          <a:xfrm>
            <a:off x="1322388" y="5160963"/>
            <a:ext cx="482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X</a:t>
            </a:r>
            <a:endParaRPr lang="en-US" sz="2800"/>
          </a:p>
        </p:txBody>
      </p:sp>
      <p:sp>
        <p:nvSpPr>
          <p:cNvPr id="19469" name="AutoShape 10"/>
          <p:cNvSpPr>
            <a:spLocks noChangeArrowheads="1"/>
          </p:cNvSpPr>
          <p:nvPr/>
        </p:nvSpPr>
        <p:spPr bwMode="auto">
          <a:xfrm>
            <a:off x="3332163" y="4216400"/>
            <a:ext cx="1435100" cy="10795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0" name="Text Box 11"/>
          <p:cNvSpPr txBox="1">
            <a:spLocks noChangeArrowheads="1"/>
          </p:cNvSpPr>
          <p:nvPr/>
        </p:nvSpPr>
        <p:spPr bwMode="auto">
          <a:xfrm>
            <a:off x="3740150" y="4473575"/>
            <a:ext cx="484188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Y</a:t>
            </a:r>
            <a:endParaRPr lang="en-US" sz="2800"/>
          </a:p>
        </p:txBody>
      </p:sp>
      <p:sp>
        <p:nvSpPr>
          <p:cNvPr id="19471" name="AutoShape 12"/>
          <p:cNvSpPr>
            <a:spLocks noChangeArrowheads="1"/>
          </p:cNvSpPr>
          <p:nvPr/>
        </p:nvSpPr>
        <p:spPr bwMode="auto">
          <a:xfrm>
            <a:off x="5197475" y="3338513"/>
            <a:ext cx="1508125" cy="114776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2" name="Text Box 13"/>
          <p:cNvSpPr txBox="1">
            <a:spLocks noChangeArrowheads="1"/>
          </p:cNvSpPr>
          <p:nvPr/>
        </p:nvSpPr>
        <p:spPr bwMode="auto">
          <a:xfrm>
            <a:off x="5656263" y="3554413"/>
            <a:ext cx="482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Z</a:t>
            </a:r>
            <a:endParaRPr lang="en-US" sz="2800"/>
          </a:p>
        </p:txBody>
      </p:sp>
      <p:cxnSp>
        <p:nvCxnSpPr>
          <p:cNvPr id="19473" name="AutoShape 14"/>
          <p:cNvCxnSpPr>
            <a:cxnSpLocks noChangeShapeType="1"/>
            <a:stCxn id="19463" idx="5"/>
            <a:endCxn id="19469" idx="0"/>
          </p:cNvCxnSpPr>
          <p:nvPr/>
        </p:nvCxnSpPr>
        <p:spPr bwMode="auto">
          <a:xfrm>
            <a:off x="3073400" y="3568700"/>
            <a:ext cx="976313" cy="647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74" name="AutoShape 15"/>
          <p:cNvCxnSpPr>
            <a:cxnSpLocks noChangeShapeType="1"/>
            <a:stCxn id="19461" idx="5"/>
            <a:endCxn id="19471" idx="0"/>
          </p:cNvCxnSpPr>
          <p:nvPr/>
        </p:nvCxnSpPr>
        <p:spPr bwMode="auto">
          <a:xfrm>
            <a:off x="4652963" y="2352675"/>
            <a:ext cx="1298575" cy="9858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19475" name="Line 16"/>
          <p:cNvSpPr>
            <a:spLocks noChangeShapeType="1"/>
          </p:cNvSpPr>
          <p:nvPr/>
        </p:nvSpPr>
        <p:spPr bwMode="auto">
          <a:xfrm>
            <a:off x="7064375" y="4486275"/>
            <a:ext cx="1506538" cy="1588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6" name="Line 17"/>
          <p:cNvSpPr>
            <a:spLocks noChangeShapeType="1"/>
          </p:cNvSpPr>
          <p:nvPr/>
        </p:nvSpPr>
        <p:spPr bwMode="auto">
          <a:xfrm>
            <a:off x="7064375" y="5295900"/>
            <a:ext cx="1506538" cy="1588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7" name="Line 18"/>
          <p:cNvSpPr>
            <a:spLocks noChangeShapeType="1"/>
          </p:cNvSpPr>
          <p:nvPr/>
        </p:nvSpPr>
        <p:spPr bwMode="auto">
          <a:xfrm>
            <a:off x="7064375" y="6037263"/>
            <a:ext cx="1506538" cy="1587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8" name="Text Box 19"/>
          <p:cNvSpPr txBox="1">
            <a:spLocks noChangeArrowheads="1"/>
          </p:cNvSpPr>
          <p:nvPr/>
        </p:nvSpPr>
        <p:spPr bwMode="auto">
          <a:xfrm>
            <a:off x="5295900" y="1887538"/>
            <a:ext cx="2811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Do a </a:t>
            </a:r>
            <a:r>
              <a:rPr lang="en-US" sz="2400">
                <a:solidFill>
                  <a:schemeClr val="accent2"/>
                </a:solidFill>
              </a:rPr>
              <a:t>“right rotation”</a:t>
            </a:r>
          </a:p>
        </p:txBody>
      </p:sp>
      <p:sp>
        <p:nvSpPr>
          <p:cNvPr id="19479" name="Rectangle 20"/>
          <p:cNvSpPr>
            <a:spLocks noChangeArrowheads="1"/>
          </p:cNvSpPr>
          <p:nvPr/>
        </p:nvSpPr>
        <p:spPr bwMode="auto">
          <a:xfrm>
            <a:off x="0" y="0"/>
            <a:ext cx="7813675" cy="8016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r>
              <a:rPr lang="en-US" sz="4400" dirty="0">
                <a:solidFill>
                  <a:srgbClr val="FF0000"/>
                </a:solidFill>
              </a:rPr>
              <a:t>AVL Insertion: Outside Case</a:t>
            </a:r>
            <a:r>
              <a:rPr lang="en-US" sz="4400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9480" name="Freeform 21"/>
          <p:cNvSpPr>
            <a:spLocks/>
          </p:cNvSpPr>
          <p:nvPr/>
        </p:nvSpPr>
        <p:spPr bwMode="auto">
          <a:xfrm>
            <a:off x="2590800" y="1828800"/>
            <a:ext cx="1200150" cy="1014413"/>
          </a:xfrm>
          <a:custGeom>
            <a:avLst/>
            <a:gdLst>
              <a:gd name="T0" fmla="*/ 0 w 639"/>
              <a:gd name="T1" fmla="*/ 579 h 579"/>
              <a:gd name="T2" fmla="*/ 169 w 639"/>
              <a:gd name="T3" fmla="*/ 88 h 579"/>
              <a:gd name="T4" fmla="*/ 639 w 639"/>
              <a:gd name="T5" fmla="*/ 52 h 579"/>
              <a:gd name="T6" fmla="*/ 0 60000 65536"/>
              <a:gd name="T7" fmla="*/ 0 60000 65536"/>
              <a:gd name="T8" fmla="*/ 0 60000 65536"/>
              <a:gd name="T9" fmla="*/ 0 w 639"/>
              <a:gd name="T10" fmla="*/ 0 h 579"/>
              <a:gd name="T11" fmla="*/ 639 w 639"/>
              <a:gd name="T12" fmla="*/ 579 h 57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39" h="579">
                <a:moveTo>
                  <a:pt x="0" y="579"/>
                </a:moveTo>
                <a:cubicBezTo>
                  <a:pt x="31" y="377"/>
                  <a:pt x="63" y="176"/>
                  <a:pt x="169" y="88"/>
                </a:cubicBezTo>
                <a:cubicBezTo>
                  <a:pt x="275" y="0"/>
                  <a:pt x="457" y="26"/>
                  <a:pt x="639" y="52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81" name="Oval 22"/>
          <p:cNvSpPr>
            <a:spLocks noChangeArrowheads="1"/>
          </p:cNvSpPr>
          <p:nvPr/>
        </p:nvSpPr>
        <p:spPr bwMode="auto">
          <a:xfrm rot="-2100000">
            <a:off x="1828800" y="1981200"/>
            <a:ext cx="3429000" cy="1487488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2" name="Text Box 27"/>
          <p:cNvSpPr txBox="1">
            <a:spLocks noChangeArrowheads="1"/>
          </p:cNvSpPr>
          <p:nvPr/>
        </p:nvSpPr>
        <p:spPr bwMode="auto">
          <a:xfrm>
            <a:off x="5181600" y="32004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19483" name="Text Box 28"/>
          <p:cNvSpPr txBox="1">
            <a:spLocks noChangeArrowheads="1"/>
          </p:cNvSpPr>
          <p:nvPr/>
        </p:nvSpPr>
        <p:spPr bwMode="auto">
          <a:xfrm>
            <a:off x="1828800" y="4038600"/>
            <a:ext cx="614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h+1</a:t>
            </a:r>
          </a:p>
        </p:txBody>
      </p:sp>
      <p:sp>
        <p:nvSpPr>
          <p:cNvPr id="19484" name="Text Box 29"/>
          <p:cNvSpPr txBox="1">
            <a:spLocks noChangeArrowheads="1"/>
          </p:cNvSpPr>
          <p:nvPr/>
        </p:nvSpPr>
        <p:spPr bwMode="auto">
          <a:xfrm>
            <a:off x="4191000" y="40386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Oval 2"/>
          <p:cNvSpPr>
            <a:spLocks noChangeArrowheads="1"/>
          </p:cNvSpPr>
          <p:nvPr/>
        </p:nvSpPr>
        <p:spPr bwMode="auto">
          <a:xfrm>
            <a:off x="3978275" y="1719263"/>
            <a:ext cx="788988" cy="7429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Text Box 3"/>
          <p:cNvSpPr txBox="1">
            <a:spLocks noChangeArrowheads="1"/>
          </p:cNvSpPr>
          <p:nvPr/>
        </p:nvSpPr>
        <p:spPr bwMode="auto">
          <a:xfrm>
            <a:off x="4249738" y="1504950"/>
            <a:ext cx="482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j</a:t>
            </a:r>
            <a:endParaRPr lang="en-US" sz="2800"/>
          </a:p>
        </p:txBody>
      </p:sp>
      <p:sp>
        <p:nvSpPr>
          <p:cNvPr id="20487" name="Oval 4"/>
          <p:cNvSpPr>
            <a:spLocks noChangeArrowheads="1"/>
          </p:cNvSpPr>
          <p:nvPr/>
        </p:nvSpPr>
        <p:spPr bwMode="auto">
          <a:xfrm>
            <a:off x="2398713" y="2933700"/>
            <a:ext cx="790575" cy="7429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Text Box 5"/>
          <p:cNvSpPr txBox="1">
            <a:spLocks noChangeArrowheads="1"/>
          </p:cNvSpPr>
          <p:nvPr/>
        </p:nvSpPr>
        <p:spPr bwMode="auto">
          <a:xfrm>
            <a:off x="2525713" y="2833688"/>
            <a:ext cx="48101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k</a:t>
            </a:r>
            <a:endParaRPr lang="en-US" sz="2800"/>
          </a:p>
        </p:txBody>
      </p:sp>
      <p:sp>
        <p:nvSpPr>
          <p:cNvPr id="20489" name="AutoShape 6"/>
          <p:cNvSpPr>
            <a:spLocks noChangeArrowheads="1"/>
          </p:cNvSpPr>
          <p:nvPr/>
        </p:nvSpPr>
        <p:spPr bwMode="auto">
          <a:xfrm>
            <a:off x="820738" y="4148138"/>
            <a:ext cx="1506537" cy="1957387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490" name="AutoShape 7"/>
          <p:cNvCxnSpPr>
            <a:cxnSpLocks noChangeShapeType="1"/>
            <a:stCxn id="20487" idx="3"/>
            <a:endCxn id="20489" idx="0"/>
          </p:cNvCxnSpPr>
          <p:nvPr/>
        </p:nvCxnSpPr>
        <p:spPr bwMode="auto">
          <a:xfrm flipH="1">
            <a:off x="1574800" y="3568700"/>
            <a:ext cx="939800" cy="5794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20491" name="Text Box 8"/>
          <p:cNvSpPr txBox="1">
            <a:spLocks noChangeArrowheads="1"/>
          </p:cNvSpPr>
          <p:nvPr/>
        </p:nvSpPr>
        <p:spPr bwMode="auto">
          <a:xfrm>
            <a:off x="1322388" y="5160963"/>
            <a:ext cx="482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X</a:t>
            </a:r>
            <a:endParaRPr lang="en-US" sz="2800"/>
          </a:p>
        </p:txBody>
      </p:sp>
      <p:sp>
        <p:nvSpPr>
          <p:cNvPr id="20492" name="AutoShape 9"/>
          <p:cNvSpPr>
            <a:spLocks noChangeArrowheads="1"/>
          </p:cNvSpPr>
          <p:nvPr/>
        </p:nvSpPr>
        <p:spPr bwMode="auto">
          <a:xfrm>
            <a:off x="3332163" y="4216400"/>
            <a:ext cx="1435100" cy="10795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3" name="Text Box 10"/>
          <p:cNvSpPr txBox="1">
            <a:spLocks noChangeArrowheads="1"/>
          </p:cNvSpPr>
          <p:nvPr/>
        </p:nvSpPr>
        <p:spPr bwMode="auto">
          <a:xfrm>
            <a:off x="3740150" y="4473575"/>
            <a:ext cx="484188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Y</a:t>
            </a:r>
            <a:endParaRPr lang="en-US" sz="2800"/>
          </a:p>
        </p:txBody>
      </p:sp>
      <p:sp>
        <p:nvSpPr>
          <p:cNvPr id="20494" name="AutoShape 11"/>
          <p:cNvSpPr>
            <a:spLocks noChangeArrowheads="1"/>
          </p:cNvSpPr>
          <p:nvPr/>
        </p:nvSpPr>
        <p:spPr bwMode="auto">
          <a:xfrm>
            <a:off x="5197475" y="3338513"/>
            <a:ext cx="1508125" cy="114776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5" name="Text Box 12"/>
          <p:cNvSpPr txBox="1">
            <a:spLocks noChangeArrowheads="1"/>
          </p:cNvSpPr>
          <p:nvPr/>
        </p:nvSpPr>
        <p:spPr bwMode="auto">
          <a:xfrm>
            <a:off x="5656263" y="3554413"/>
            <a:ext cx="482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Z</a:t>
            </a:r>
            <a:endParaRPr lang="en-US" sz="2800"/>
          </a:p>
        </p:txBody>
      </p:sp>
      <p:cxnSp>
        <p:nvCxnSpPr>
          <p:cNvPr id="20496" name="AutoShape 13"/>
          <p:cNvCxnSpPr>
            <a:cxnSpLocks noChangeShapeType="1"/>
            <a:stCxn id="20485" idx="5"/>
            <a:endCxn id="20494" idx="0"/>
          </p:cNvCxnSpPr>
          <p:nvPr/>
        </p:nvCxnSpPr>
        <p:spPr bwMode="auto">
          <a:xfrm>
            <a:off x="4652963" y="2352675"/>
            <a:ext cx="1298575" cy="9858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20497" name="Line 14"/>
          <p:cNvSpPr>
            <a:spLocks noChangeShapeType="1"/>
          </p:cNvSpPr>
          <p:nvPr/>
        </p:nvSpPr>
        <p:spPr bwMode="auto">
          <a:xfrm>
            <a:off x="7064375" y="4486275"/>
            <a:ext cx="1506538" cy="1588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8" name="Line 15"/>
          <p:cNvSpPr>
            <a:spLocks noChangeShapeType="1"/>
          </p:cNvSpPr>
          <p:nvPr/>
        </p:nvSpPr>
        <p:spPr bwMode="auto">
          <a:xfrm>
            <a:off x="7064375" y="5295900"/>
            <a:ext cx="1506538" cy="1588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9" name="Line 16"/>
          <p:cNvSpPr>
            <a:spLocks noChangeShapeType="1"/>
          </p:cNvSpPr>
          <p:nvPr/>
        </p:nvSpPr>
        <p:spPr bwMode="auto">
          <a:xfrm>
            <a:off x="7064375" y="6037263"/>
            <a:ext cx="1506538" cy="1587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0" name="Text Box 17"/>
          <p:cNvSpPr txBox="1">
            <a:spLocks noChangeArrowheads="1"/>
          </p:cNvSpPr>
          <p:nvPr/>
        </p:nvSpPr>
        <p:spPr bwMode="auto">
          <a:xfrm>
            <a:off x="5295900" y="1887538"/>
            <a:ext cx="2811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Do a “</a:t>
            </a:r>
            <a:r>
              <a:rPr lang="en-US" sz="2400">
                <a:solidFill>
                  <a:srgbClr val="FF0000"/>
                </a:solidFill>
              </a:rPr>
              <a:t>right rotation</a:t>
            </a:r>
            <a:r>
              <a:rPr lang="en-US" sz="2400"/>
              <a:t>”</a:t>
            </a:r>
          </a:p>
        </p:txBody>
      </p:sp>
      <p:sp>
        <p:nvSpPr>
          <p:cNvPr id="20501" name="Rectangle 18"/>
          <p:cNvSpPr>
            <a:spLocks noChangeArrowheads="1"/>
          </p:cNvSpPr>
          <p:nvPr/>
        </p:nvSpPr>
        <p:spPr bwMode="auto">
          <a:xfrm>
            <a:off x="0" y="0"/>
            <a:ext cx="7813675" cy="8016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r>
              <a:rPr lang="en-US" sz="4400" dirty="0">
                <a:solidFill>
                  <a:srgbClr val="FF0000"/>
                </a:solidFill>
              </a:rPr>
              <a:t>Single right rotation</a:t>
            </a:r>
          </a:p>
        </p:txBody>
      </p:sp>
      <p:cxnSp>
        <p:nvCxnSpPr>
          <p:cNvPr id="20502" name="AutoShape 20"/>
          <p:cNvCxnSpPr>
            <a:cxnSpLocks noChangeShapeType="1"/>
            <a:stCxn id="20485" idx="3"/>
          </p:cNvCxnSpPr>
          <p:nvPr/>
        </p:nvCxnSpPr>
        <p:spPr bwMode="auto">
          <a:xfrm flipH="1">
            <a:off x="4048125" y="2352675"/>
            <a:ext cx="46038" cy="1922463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20503" name="AutoShape 21"/>
          <p:cNvCxnSpPr>
            <a:cxnSpLocks noChangeShapeType="1"/>
            <a:stCxn id="20487" idx="7"/>
            <a:endCxn id="20485" idx="3"/>
          </p:cNvCxnSpPr>
          <p:nvPr/>
        </p:nvCxnSpPr>
        <p:spPr bwMode="auto">
          <a:xfrm flipV="1">
            <a:off x="3073400" y="2352675"/>
            <a:ext cx="1020763" cy="690563"/>
          </a:xfrm>
          <a:prstGeom prst="straightConnector1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20504" name="Line 23"/>
          <p:cNvSpPr>
            <a:spLocks noChangeShapeType="1"/>
          </p:cNvSpPr>
          <p:nvPr/>
        </p:nvSpPr>
        <p:spPr bwMode="auto">
          <a:xfrm>
            <a:off x="3429000" y="2590800"/>
            <a:ext cx="3810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5" name="Line 24"/>
          <p:cNvSpPr>
            <a:spLocks noChangeShapeType="1"/>
          </p:cNvSpPr>
          <p:nvPr/>
        </p:nvSpPr>
        <p:spPr bwMode="auto">
          <a:xfrm flipH="1">
            <a:off x="3429000" y="2514600"/>
            <a:ext cx="30480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506" name="AutoShape 25"/>
          <p:cNvCxnSpPr>
            <a:cxnSpLocks noChangeShapeType="1"/>
            <a:stCxn id="20487" idx="5"/>
            <a:endCxn id="20492" idx="0"/>
          </p:cNvCxnSpPr>
          <p:nvPr/>
        </p:nvCxnSpPr>
        <p:spPr bwMode="auto">
          <a:xfrm>
            <a:off x="3073400" y="3567113"/>
            <a:ext cx="976313" cy="649287"/>
          </a:xfrm>
          <a:prstGeom prst="straightConnector1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20507" name="Line 26"/>
          <p:cNvSpPr>
            <a:spLocks noChangeShapeType="1"/>
          </p:cNvSpPr>
          <p:nvPr/>
        </p:nvSpPr>
        <p:spPr bwMode="auto">
          <a:xfrm>
            <a:off x="3352800" y="3810000"/>
            <a:ext cx="3810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8" name="Line 27"/>
          <p:cNvSpPr>
            <a:spLocks noChangeShapeType="1"/>
          </p:cNvSpPr>
          <p:nvPr/>
        </p:nvSpPr>
        <p:spPr bwMode="auto">
          <a:xfrm flipH="1">
            <a:off x="3352800" y="3733800"/>
            <a:ext cx="30480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9" name="Text Box 32"/>
          <p:cNvSpPr txBox="1">
            <a:spLocks noChangeArrowheads="1"/>
          </p:cNvSpPr>
          <p:nvPr/>
        </p:nvSpPr>
        <p:spPr bwMode="auto">
          <a:xfrm>
            <a:off x="5181600" y="32004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20510" name="Text Box 33"/>
          <p:cNvSpPr txBox="1">
            <a:spLocks noChangeArrowheads="1"/>
          </p:cNvSpPr>
          <p:nvPr/>
        </p:nvSpPr>
        <p:spPr bwMode="auto">
          <a:xfrm>
            <a:off x="1828800" y="4038600"/>
            <a:ext cx="614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h+1</a:t>
            </a:r>
          </a:p>
        </p:txBody>
      </p:sp>
      <p:sp>
        <p:nvSpPr>
          <p:cNvPr id="20511" name="Text Box 34"/>
          <p:cNvSpPr txBox="1">
            <a:spLocks noChangeArrowheads="1"/>
          </p:cNvSpPr>
          <p:nvPr/>
        </p:nvSpPr>
        <p:spPr bwMode="auto">
          <a:xfrm>
            <a:off x="4191000" y="40386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Oval 2"/>
          <p:cNvSpPr>
            <a:spLocks noChangeArrowheads="1"/>
          </p:cNvSpPr>
          <p:nvPr/>
        </p:nvSpPr>
        <p:spPr bwMode="auto">
          <a:xfrm>
            <a:off x="4572000" y="2895600"/>
            <a:ext cx="788988" cy="7429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5400" i="1"/>
              <a:t>j</a:t>
            </a:r>
            <a:endParaRPr lang="en-US" sz="2400"/>
          </a:p>
        </p:txBody>
      </p:sp>
      <p:sp>
        <p:nvSpPr>
          <p:cNvPr id="21510" name="Oval 4"/>
          <p:cNvSpPr>
            <a:spLocks noChangeArrowheads="1"/>
          </p:cNvSpPr>
          <p:nvPr/>
        </p:nvSpPr>
        <p:spPr bwMode="auto">
          <a:xfrm>
            <a:off x="2755900" y="1874838"/>
            <a:ext cx="790575" cy="7429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Text Box 5"/>
          <p:cNvSpPr txBox="1">
            <a:spLocks noChangeArrowheads="1"/>
          </p:cNvSpPr>
          <p:nvPr/>
        </p:nvSpPr>
        <p:spPr bwMode="auto">
          <a:xfrm>
            <a:off x="2882900" y="1774825"/>
            <a:ext cx="48101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k</a:t>
            </a:r>
            <a:endParaRPr lang="en-US" sz="2800"/>
          </a:p>
        </p:txBody>
      </p:sp>
      <p:sp>
        <p:nvSpPr>
          <p:cNvPr id="21512" name="AutoShape 6"/>
          <p:cNvSpPr>
            <a:spLocks noChangeArrowheads="1"/>
          </p:cNvSpPr>
          <p:nvPr/>
        </p:nvSpPr>
        <p:spPr bwMode="auto">
          <a:xfrm>
            <a:off x="576263" y="3490913"/>
            <a:ext cx="1506537" cy="1957387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Text Box 7"/>
          <p:cNvSpPr txBox="1">
            <a:spLocks noChangeArrowheads="1"/>
          </p:cNvSpPr>
          <p:nvPr/>
        </p:nvSpPr>
        <p:spPr bwMode="auto">
          <a:xfrm>
            <a:off x="1077913" y="4503738"/>
            <a:ext cx="482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X</a:t>
            </a:r>
            <a:endParaRPr lang="en-US" sz="2800"/>
          </a:p>
        </p:txBody>
      </p:sp>
      <p:sp>
        <p:nvSpPr>
          <p:cNvPr id="21514" name="AutoShape 8"/>
          <p:cNvSpPr>
            <a:spLocks noChangeArrowheads="1"/>
          </p:cNvSpPr>
          <p:nvPr/>
        </p:nvSpPr>
        <p:spPr bwMode="auto">
          <a:xfrm>
            <a:off x="3321050" y="4362450"/>
            <a:ext cx="1435100" cy="10795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5" name="Text Box 9"/>
          <p:cNvSpPr txBox="1">
            <a:spLocks noChangeArrowheads="1"/>
          </p:cNvSpPr>
          <p:nvPr/>
        </p:nvSpPr>
        <p:spPr bwMode="auto">
          <a:xfrm>
            <a:off x="3729038" y="4619625"/>
            <a:ext cx="484187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Y</a:t>
            </a:r>
            <a:endParaRPr lang="en-US" sz="2800"/>
          </a:p>
        </p:txBody>
      </p:sp>
      <p:sp>
        <p:nvSpPr>
          <p:cNvPr id="21516" name="AutoShape 10"/>
          <p:cNvSpPr>
            <a:spLocks noChangeArrowheads="1"/>
          </p:cNvSpPr>
          <p:nvPr/>
        </p:nvSpPr>
        <p:spPr bwMode="auto">
          <a:xfrm>
            <a:off x="5208588" y="4287838"/>
            <a:ext cx="1508125" cy="114776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7" name="Text Box 11"/>
          <p:cNvSpPr txBox="1">
            <a:spLocks noChangeArrowheads="1"/>
          </p:cNvSpPr>
          <p:nvPr/>
        </p:nvSpPr>
        <p:spPr bwMode="auto">
          <a:xfrm>
            <a:off x="5667375" y="4503738"/>
            <a:ext cx="482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Z</a:t>
            </a:r>
            <a:endParaRPr lang="en-US" sz="2800"/>
          </a:p>
        </p:txBody>
      </p:sp>
      <p:sp>
        <p:nvSpPr>
          <p:cNvPr id="21518" name="Line 12"/>
          <p:cNvSpPr>
            <a:spLocks noChangeShapeType="1"/>
          </p:cNvSpPr>
          <p:nvPr/>
        </p:nvSpPr>
        <p:spPr bwMode="auto">
          <a:xfrm>
            <a:off x="7064375" y="4360863"/>
            <a:ext cx="1506538" cy="1587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9" name="Line 13"/>
          <p:cNvSpPr>
            <a:spLocks noChangeShapeType="1"/>
          </p:cNvSpPr>
          <p:nvPr/>
        </p:nvSpPr>
        <p:spPr bwMode="auto">
          <a:xfrm>
            <a:off x="7086600" y="5437188"/>
            <a:ext cx="1506538" cy="1587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0" name="Text Box 14"/>
          <p:cNvSpPr txBox="1">
            <a:spLocks noChangeArrowheads="1"/>
          </p:cNvSpPr>
          <p:nvPr/>
        </p:nvSpPr>
        <p:spPr bwMode="auto">
          <a:xfrm>
            <a:off x="5295900" y="1743075"/>
            <a:ext cx="328453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“Right rotation” done!</a:t>
            </a:r>
          </a:p>
          <a:p>
            <a:r>
              <a:rPr lang="en-US" sz="2400"/>
              <a:t>(“Left rotation” is mirror</a:t>
            </a:r>
          </a:p>
          <a:p>
            <a:r>
              <a:rPr lang="en-US" sz="2400"/>
              <a:t>   symmetric)</a:t>
            </a:r>
          </a:p>
        </p:txBody>
      </p:sp>
      <p:sp>
        <p:nvSpPr>
          <p:cNvPr id="21521" name="Rectangle 15"/>
          <p:cNvSpPr>
            <a:spLocks noChangeArrowheads="1"/>
          </p:cNvSpPr>
          <p:nvPr/>
        </p:nvSpPr>
        <p:spPr bwMode="auto">
          <a:xfrm>
            <a:off x="0" y="0"/>
            <a:ext cx="7813675" cy="8016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r>
              <a:rPr lang="en-US" sz="4400" dirty="0">
                <a:solidFill>
                  <a:srgbClr val="FF0000"/>
                </a:solidFill>
              </a:rPr>
              <a:t>Outside Case Completed</a:t>
            </a:r>
          </a:p>
        </p:txBody>
      </p:sp>
      <p:sp>
        <p:nvSpPr>
          <p:cNvPr id="21522" name="Line 16"/>
          <p:cNvSpPr>
            <a:spLocks noChangeShapeType="1"/>
          </p:cNvSpPr>
          <p:nvPr/>
        </p:nvSpPr>
        <p:spPr bwMode="auto">
          <a:xfrm flipV="1">
            <a:off x="1327150" y="2487613"/>
            <a:ext cx="1527175" cy="1014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23" name="Line 18"/>
          <p:cNvSpPr>
            <a:spLocks noChangeShapeType="1"/>
          </p:cNvSpPr>
          <p:nvPr/>
        </p:nvSpPr>
        <p:spPr bwMode="auto">
          <a:xfrm flipH="1">
            <a:off x="4037013" y="3546475"/>
            <a:ext cx="657225" cy="825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24" name="Line 19"/>
          <p:cNvSpPr>
            <a:spLocks noChangeShapeType="1"/>
          </p:cNvSpPr>
          <p:nvPr/>
        </p:nvSpPr>
        <p:spPr bwMode="auto">
          <a:xfrm>
            <a:off x="5264150" y="3524250"/>
            <a:ext cx="701675" cy="7699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25" name="Text Box 20"/>
          <p:cNvSpPr txBox="1">
            <a:spLocks noChangeArrowheads="1"/>
          </p:cNvSpPr>
          <p:nvPr/>
        </p:nvSpPr>
        <p:spPr bwMode="auto">
          <a:xfrm>
            <a:off x="3006725" y="5684838"/>
            <a:ext cx="53324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AVL property has been restored!</a:t>
            </a:r>
            <a:endParaRPr lang="en-US" sz="2400"/>
          </a:p>
        </p:txBody>
      </p:sp>
      <p:cxnSp>
        <p:nvCxnSpPr>
          <p:cNvPr id="21526" name="AutoShape 21"/>
          <p:cNvCxnSpPr>
            <a:cxnSpLocks noChangeShapeType="1"/>
            <a:stCxn id="21510" idx="5"/>
            <a:endCxn id="21509" idx="0"/>
          </p:cNvCxnSpPr>
          <p:nvPr/>
        </p:nvCxnSpPr>
        <p:spPr bwMode="auto">
          <a:xfrm>
            <a:off x="3430588" y="2508250"/>
            <a:ext cx="1536700" cy="38735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</p:cxnSp>
      <p:sp>
        <p:nvSpPr>
          <p:cNvPr id="21527" name="Oval 23"/>
          <p:cNvSpPr>
            <a:spLocks noChangeArrowheads="1"/>
          </p:cNvSpPr>
          <p:nvPr/>
        </p:nvSpPr>
        <p:spPr bwMode="auto">
          <a:xfrm rot="1680000">
            <a:off x="2362200" y="1981200"/>
            <a:ext cx="3429000" cy="1487488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8" name="Text Box 28"/>
          <p:cNvSpPr txBox="1">
            <a:spLocks noChangeArrowheads="1"/>
          </p:cNvSpPr>
          <p:nvPr/>
        </p:nvSpPr>
        <p:spPr bwMode="auto">
          <a:xfrm>
            <a:off x="6172200" y="39624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21529" name="Text Box 29"/>
          <p:cNvSpPr txBox="1">
            <a:spLocks noChangeArrowheads="1"/>
          </p:cNvSpPr>
          <p:nvPr/>
        </p:nvSpPr>
        <p:spPr bwMode="auto">
          <a:xfrm>
            <a:off x="1600200" y="3429000"/>
            <a:ext cx="614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h+1</a:t>
            </a:r>
          </a:p>
        </p:txBody>
      </p:sp>
      <p:sp>
        <p:nvSpPr>
          <p:cNvPr id="21530" name="Text Box 30"/>
          <p:cNvSpPr txBox="1">
            <a:spLocks noChangeArrowheads="1"/>
          </p:cNvSpPr>
          <p:nvPr/>
        </p:nvSpPr>
        <p:spPr bwMode="auto">
          <a:xfrm>
            <a:off x="4191000" y="40386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Oval 2"/>
          <p:cNvSpPr>
            <a:spLocks noChangeArrowheads="1"/>
          </p:cNvSpPr>
          <p:nvPr/>
        </p:nvSpPr>
        <p:spPr bwMode="auto">
          <a:xfrm>
            <a:off x="3962400" y="1692275"/>
            <a:ext cx="8382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Text Box 3"/>
          <p:cNvSpPr txBox="1">
            <a:spLocks noChangeArrowheads="1"/>
          </p:cNvSpPr>
          <p:nvPr/>
        </p:nvSpPr>
        <p:spPr bwMode="auto">
          <a:xfrm>
            <a:off x="4191000" y="1539875"/>
            <a:ext cx="5111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j</a:t>
            </a:r>
            <a:endParaRPr lang="en-US" sz="2800"/>
          </a:p>
        </p:txBody>
      </p:sp>
      <p:sp>
        <p:nvSpPr>
          <p:cNvPr id="22535" name="Oval 4"/>
          <p:cNvSpPr>
            <a:spLocks noChangeArrowheads="1"/>
          </p:cNvSpPr>
          <p:nvPr/>
        </p:nvSpPr>
        <p:spPr bwMode="auto">
          <a:xfrm>
            <a:off x="2286000" y="3063875"/>
            <a:ext cx="8382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6" name="Text Box 5"/>
          <p:cNvSpPr txBox="1">
            <a:spLocks noChangeArrowheads="1"/>
          </p:cNvSpPr>
          <p:nvPr/>
        </p:nvSpPr>
        <p:spPr bwMode="auto">
          <a:xfrm>
            <a:off x="2514600" y="2987675"/>
            <a:ext cx="5111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k</a:t>
            </a:r>
            <a:endParaRPr lang="en-US" sz="2800"/>
          </a:p>
        </p:txBody>
      </p:sp>
      <p:cxnSp>
        <p:nvCxnSpPr>
          <p:cNvPr id="22537" name="AutoShape 6"/>
          <p:cNvCxnSpPr>
            <a:cxnSpLocks noChangeShapeType="1"/>
            <a:stCxn id="22533" idx="3"/>
            <a:endCxn id="22535" idx="7"/>
          </p:cNvCxnSpPr>
          <p:nvPr/>
        </p:nvCxnSpPr>
        <p:spPr bwMode="auto">
          <a:xfrm flipH="1">
            <a:off x="3001963" y="2408238"/>
            <a:ext cx="1082675" cy="777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22538" name="AutoShape 7"/>
          <p:cNvSpPr>
            <a:spLocks noChangeArrowheads="1"/>
          </p:cNvSpPr>
          <p:nvPr/>
        </p:nvSpPr>
        <p:spPr bwMode="auto">
          <a:xfrm>
            <a:off x="609600" y="4435475"/>
            <a:ext cx="1600200" cy="1295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2539" name="AutoShape 8"/>
          <p:cNvCxnSpPr>
            <a:cxnSpLocks noChangeShapeType="1"/>
            <a:stCxn id="22535" idx="3"/>
            <a:endCxn id="22538" idx="0"/>
          </p:cNvCxnSpPr>
          <p:nvPr/>
        </p:nvCxnSpPr>
        <p:spPr bwMode="auto">
          <a:xfrm flipH="1">
            <a:off x="1409700" y="3779838"/>
            <a:ext cx="998538" cy="6556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22540" name="Text Box 9"/>
          <p:cNvSpPr txBox="1">
            <a:spLocks noChangeArrowheads="1"/>
          </p:cNvSpPr>
          <p:nvPr/>
        </p:nvSpPr>
        <p:spPr bwMode="auto">
          <a:xfrm>
            <a:off x="1143000" y="4892675"/>
            <a:ext cx="5111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X</a:t>
            </a:r>
            <a:endParaRPr lang="en-US" sz="2800"/>
          </a:p>
        </p:txBody>
      </p:sp>
      <p:sp>
        <p:nvSpPr>
          <p:cNvPr id="22541" name="AutoShape 10"/>
          <p:cNvSpPr>
            <a:spLocks noChangeArrowheads="1"/>
          </p:cNvSpPr>
          <p:nvPr/>
        </p:nvSpPr>
        <p:spPr bwMode="auto">
          <a:xfrm>
            <a:off x="3276600" y="4511675"/>
            <a:ext cx="1524000" cy="1219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2" name="Text Box 11"/>
          <p:cNvSpPr txBox="1">
            <a:spLocks noChangeArrowheads="1"/>
          </p:cNvSpPr>
          <p:nvPr/>
        </p:nvSpPr>
        <p:spPr bwMode="auto">
          <a:xfrm>
            <a:off x="3733800" y="4892675"/>
            <a:ext cx="5111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Y</a:t>
            </a:r>
            <a:endParaRPr lang="en-US" sz="2800"/>
          </a:p>
        </p:txBody>
      </p:sp>
      <p:sp>
        <p:nvSpPr>
          <p:cNvPr id="22543" name="AutoShape 12"/>
          <p:cNvSpPr>
            <a:spLocks noChangeArrowheads="1"/>
          </p:cNvSpPr>
          <p:nvPr/>
        </p:nvSpPr>
        <p:spPr bwMode="auto">
          <a:xfrm>
            <a:off x="5257800" y="3521075"/>
            <a:ext cx="1600200" cy="1295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4" name="Text Box 13"/>
          <p:cNvSpPr txBox="1">
            <a:spLocks noChangeArrowheads="1"/>
          </p:cNvSpPr>
          <p:nvPr/>
        </p:nvSpPr>
        <p:spPr bwMode="auto">
          <a:xfrm>
            <a:off x="5791200" y="3825875"/>
            <a:ext cx="5111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Z</a:t>
            </a:r>
            <a:endParaRPr lang="en-US" sz="2800"/>
          </a:p>
        </p:txBody>
      </p:sp>
      <p:cxnSp>
        <p:nvCxnSpPr>
          <p:cNvPr id="22545" name="AutoShape 14"/>
          <p:cNvCxnSpPr>
            <a:cxnSpLocks noChangeShapeType="1"/>
            <a:stCxn id="22535" idx="5"/>
            <a:endCxn id="22541" idx="0"/>
          </p:cNvCxnSpPr>
          <p:nvPr/>
        </p:nvCxnSpPr>
        <p:spPr bwMode="auto">
          <a:xfrm>
            <a:off x="3001963" y="3779838"/>
            <a:ext cx="1036637" cy="7318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546" name="AutoShape 15"/>
          <p:cNvCxnSpPr>
            <a:cxnSpLocks noChangeShapeType="1"/>
            <a:stCxn id="22533" idx="5"/>
            <a:endCxn id="22543" idx="0"/>
          </p:cNvCxnSpPr>
          <p:nvPr/>
        </p:nvCxnSpPr>
        <p:spPr bwMode="auto">
          <a:xfrm>
            <a:off x="4678363" y="2408238"/>
            <a:ext cx="1379537" cy="11128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22547" name="Line 16"/>
          <p:cNvSpPr>
            <a:spLocks noChangeShapeType="1"/>
          </p:cNvSpPr>
          <p:nvPr/>
        </p:nvSpPr>
        <p:spPr bwMode="auto">
          <a:xfrm>
            <a:off x="7239000" y="4816475"/>
            <a:ext cx="16002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8" name="Line 17"/>
          <p:cNvSpPr>
            <a:spLocks noChangeShapeType="1"/>
          </p:cNvSpPr>
          <p:nvPr/>
        </p:nvSpPr>
        <p:spPr bwMode="auto">
          <a:xfrm>
            <a:off x="7239000" y="5730875"/>
            <a:ext cx="16002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9" name="Rectangle 18"/>
          <p:cNvSpPr>
            <a:spLocks noChangeArrowheads="1"/>
          </p:cNvSpPr>
          <p:nvPr/>
        </p:nvSpPr>
        <p:spPr bwMode="auto">
          <a:xfrm>
            <a:off x="0" y="0"/>
            <a:ext cx="7813675" cy="8016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r>
              <a:rPr lang="en-US" sz="4400" dirty="0">
                <a:solidFill>
                  <a:srgbClr val="FF0000"/>
                </a:solidFill>
              </a:rPr>
              <a:t>AVL Insertion: Inside Case</a:t>
            </a:r>
            <a:r>
              <a:rPr lang="en-US" sz="4400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22550" name="Text Box 19"/>
          <p:cNvSpPr txBox="1">
            <a:spLocks noChangeArrowheads="1"/>
          </p:cNvSpPr>
          <p:nvPr/>
        </p:nvSpPr>
        <p:spPr bwMode="auto">
          <a:xfrm>
            <a:off x="641350" y="1754188"/>
            <a:ext cx="23733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Consider a valid</a:t>
            </a:r>
          </a:p>
          <a:p>
            <a:r>
              <a:rPr lang="en-US" sz="2400"/>
              <a:t>AVL subtree</a:t>
            </a:r>
          </a:p>
        </p:txBody>
      </p:sp>
      <p:sp>
        <p:nvSpPr>
          <p:cNvPr id="22551" name="Text Box 20"/>
          <p:cNvSpPr txBox="1">
            <a:spLocks noChangeArrowheads="1"/>
          </p:cNvSpPr>
          <p:nvPr/>
        </p:nvSpPr>
        <p:spPr bwMode="auto">
          <a:xfrm>
            <a:off x="6248400" y="33528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22552" name="Text Box 22"/>
          <p:cNvSpPr txBox="1">
            <a:spLocks noChangeArrowheads="1"/>
          </p:cNvSpPr>
          <p:nvPr/>
        </p:nvSpPr>
        <p:spPr bwMode="auto">
          <a:xfrm>
            <a:off x="4191000" y="41910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22553" name="Text Box 23"/>
          <p:cNvSpPr txBox="1">
            <a:spLocks noChangeArrowheads="1"/>
          </p:cNvSpPr>
          <p:nvPr/>
        </p:nvSpPr>
        <p:spPr bwMode="auto">
          <a:xfrm>
            <a:off x="1676400" y="42672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22554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Text Box 2"/>
          <p:cNvSpPr txBox="1">
            <a:spLocks noChangeArrowheads="1"/>
          </p:cNvSpPr>
          <p:nvPr/>
        </p:nvSpPr>
        <p:spPr bwMode="auto">
          <a:xfrm>
            <a:off x="647700" y="1744663"/>
            <a:ext cx="230187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Inserting into Y </a:t>
            </a:r>
          </a:p>
          <a:p>
            <a:r>
              <a:rPr lang="en-US" sz="2400"/>
              <a:t>destroys the</a:t>
            </a:r>
          </a:p>
          <a:p>
            <a:r>
              <a:rPr lang="en-US" sz="2400"/>
              <a:t>AVL property</a:t>
            </a:r>
          </a:p>
          <a:p>
            <a:r>
              <a:rPr lang="en-US" sz="2400"/>
              <a:t>at node j </a:t>
            </a:r>
          </a:p>
        </p:txBody>
      </p:sp>
      <p:sp>
        <p:nvSpPr>
          <p:cNvPr id="23558" name="Oval 3"/>
          <p:cNvSpPr>
            <a:spLocks noChangeArrowheads="1"/>
          </p:cNvSpPr>
          <p:nvPr/>
        </p:nvSpPr>
        <p:spPr bwMode="auto">
          <a:xfrm>
            <a:off x="4478338" y="1830388"/>
            <a:ext cx="693737" cy="669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Text Box 4"/>
          <p:cNvSpPr txBox="1">
            <a:spLocks noChangeArrowheads="1"/>
          </p:cNvSpPr>
          <p:nvPr/>
        </p:nvSpPr>
        <p:spPr bwMode="auto">
          <a:xfrm>
            <a:off x="4678363" y="1608138"/>
            <a:ext cx="4254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j</a:t>
            </a:r>
            <a:endParaRPr lang="en-US" sz="2800"/>
          </a:p>
        </p:txBody>
      </p:sp>
      <p:sp>
        <p:nvSpPr>
          <p:cNvPr id="23560" name="Oval 5"/>
          <p:cNvSpPr>
            <a:spLocks noChangeArrowheads="1"/>
          </p:cNvSpPr>
          <p:nvPr/>
        </p:nvSpPr>
        <p:spPr bwMode="auto">
          <a:xfrm>
            <a:off x="3090863" y="2927350"/>
            <a:ext cx="693737" cy="669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1" name="Text Box 6"/>
          <p:cNvSpPr txBox="1">
            <a:spLocks noChangeArrowheads="1"/>
          </p:cNvSpPr>
          <p:nvPr/>
        </p:nvSpPr>
        <p:spPr bwMode="auto">
          <a:xfrm>
            <a:off x="3213100" y="2811463"/>
            <a:ext cx="4222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k</a:t>
            </a:r>
            <a:endParaRPr lang="en-US" sz="2800"/>
          </a:p>
        </p:txBody>
      </p:sp>
      <p:cxnSp>
        <p:nvCxnSpPr>
          <p:cNvPr id="23562" name="AutoShape 7"/>
          <p:cNvCxnSpPr>
            <a:cxnSpLocks noChangeShapeType="1"/>
            <a:stCxn id="23558" idx="3"/>
            <a:endCxn id="23560" idx="7"/>
          </p:cNvCxnSpPr>
          <p:nvPr/>
        </p:nvCxnSpPr>
        <p:spPr bwMode="auto">
          <a:xfrm flipH="1">
            <a:off x="3683000" y="2403475"/>
            <a:ext cx="896938" cy="622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23563" name="AutoShape 8"/>
          <p:cNvSpPr>
            <a:spLocks noChangeArrowheads="1"/>
          </p:cNvSpPr>
          <p:nvPr/>
        </p:nvSpPr>
        <p:spPr bwMode="auto">
          <a:xfrm>
            <a:off x="1701800" y="4024313"/>
            <a:ext cx="1325563" cy="1036637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3564" name="AutoShape 9"/>
          <p:cNvCxnSpPr>
            <a:cxnSpLocks noChangeShapeType="1"/>
            <a:stCxn id="23560" idx="3"/>
            <a:endCxn id="23563" idx="0"/>
          </p:cNvCxnSpPr>
          <p:nvPr/>
        </p:nvCxnSpPr>
        <p:spPr bwMode="auto">
          <a:xfrm flipH="1">
            <a:off x="2363788" y="3500438"/>
            <a:ext cx="827087" cy="523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23565" name="Text Box 10"/>
          <p:cNvSpPr txBox="1">
            <a:spLocks noChangeArrowheads="1"/>
          </p:cNvSpPr>
          <p:nvPr/>
        </p:nvSpPr>
        <p:spPr bwMode="auto">
          <a:xfrm>
            <a:off x="2054225" y="4244975"/>
            <a:ext cx="42386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X</a:t>
            </a:r>
            <a:endParaRPr lang="en-US" sz="2800"/>
          </a:p>
        </p:txBody>
      </p:sp>
      <p:sp>
        <p:nvSpPr>
          <p:cNvPr id="23566" name="AutoShape 11"/>
          <p:cNvSpPr>
            <a:spLocks noChangeArrowheads="1"/>
          </p:cNvSpPr>
          <p:nvPr/>
        </p:nvSpPr>
        <p:spPr bwMode="auto">
          <a:xfrm>
            <a:off x="3910013" y="4084638"/>
            <a:ext cx="1262062" cy="1768475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7" name="Text Box 12"/>
          <p:cNvSpPr txBox="1">
            <a:spLocks noChangeArrowheads="1"/>
          </p:cNvSpPr>
          <p:nvPr/>
        </p:nvSpPr>
        <p:spPr bwMode="auto">
          <a:xfrm>
            <a:off x="4256088" y="4800600"/>
            <a:ext cx="42386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Y</a:t>
            </a:r>
            <a:endParaRPr lang="en-US" sz="2800"/>
          </a:p>
        </p:txBody>
      </p:sp>
      <p:sp>
        <p:nvSpPr>
          <p:cNvPr id="23568" name="AutoShape 13"/>
          <p:cNvSpPr>
            <a:spLocks noChangeArrowheads="1"/>
          </p:cNvSpPr>
          <p:nvPr/>
        </p:nvSpPr>
        <p:spPr bwMode="auto">
          <a:xfrm>
            <a:off x="5551488" y="3292475"/>
            <a:ext cx="1325562" cy="103663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9" name="Text Box 14"/>
          <p:cNvSpPr txBox="1">
            <a:spLocks noChangeArrowheads="1"/>
          </p:cNvSpPr>
          <p:nvPr/>
        </p:nvSpPr>
        <p:spPr bwMode="auto">
          <a:xfrm>
            <a:off x="5903913" y="3471863"/>
            <a:ext cx="42386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Z</a:t>
            </a:r>
            <a:endParaRPr lang="en-US" sz="2800"/>
          </a:p>
        </p:txBody>
      </p:sp>
      <p:cxnSp>
        <p:nvCxnSpPr>
          <p:cNvPr id="23570" name="AutoShape 15"/>
          <p:cNvCxnSpPr>
            <a:cxnSpLocks noChangeShapeType="1"/>
            <a:stCxn id="23560" idx="5"/>
            <a:endCxn id="23566" idx="0"/>
          </p:cNvCxnSpPr>
          <p:nvPr/>
        </p:nvCxnSpPr>
        <p:spPr bwMode="auto">
          <a:xfrm>
            <a:off x="3683000" y="3500438"/>
            <a:ext cx="858838" cy="584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571" name="AutoShape 16"/>
          <p:cNvCxnSpPr>
            <a:cxnSpLocks noChangeShapeType="1"/>
            <a:stCxn id="23558" idx="5"/>
            <a:endCxn id="23568" idx="0"/>
          </p:cNvCxnSpPr>
          <p:nvPr/>
        </p:nvCxnSpPr>
        <p:spPr bwMode="auto">
          <a:xfrm>
            <a:off x="5072063" y="2403475"/>
            <a:ext cx="1141412" cy="889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23572" name="Line 17"/>
          <p:cNvSpPr>
            <a:spLocks noChangeShapeType="1"/>
          </p:cNvSpPr>
          <p:nvPr/>
        </p:nvSpPr>
        <p:spPr bwMode="auto">
          <a:xfrm>
            <a:off x="7191375" y="4329113"/>
            <a:ext cx="1325563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3" name="Line 18"/>
          <p:cNvSpPr>
            <a:spLocks noChangeShapeType="1"/>
          </p:cNvSpPr>
          <p:nvPr/>
        </p:nvSpPr>
        <p:spPr bwMode="auto">
          <a:xfrm>
            <a:off x="7213600" y="5094288"/>
            <a:ext cx="1325563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4" name="Line 19"/>
          <p:cNvSpPr>
            <a:spLocks noChangeShapeType="1"/>
          </p:cNvSpPr>
          <p:nvPr/>
        </p:nvSpPr>
        <p:spPr bwMode="auto">
          <a:xfrm>
            <a:off x="7221538" y="5853113"/>
            <a:ext cx="1325562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5" name="Rectangle 20"/>
          <p:cNvSpPr>
            <a:spLocks noChangeArrowheads="1"/>
          </p:cNvSpPr>
          <p:nvPr/>
        </p:nvSpPr>
        <p:spPr bwMode="auto">
          <a:xfrm>
            <a:off x="0" y="0"/>
            <a:ext cx="7813675" cy="8016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r>
              <a:rPr lang="en-US" sz="4400" dirty="0">
                <a:solidFill>
                  <a:srgbClr val="FF0000"/>
                </a:solidFill>
              </a:rPr>
              <a:t>AVL Insertion: Inside Case</a:t>
            </a:r>
          </a:p>
        </p:txBody>
      </p:sp>
      <p:sp>
        <p:nvSpPr>
          <p:cNvPr id="23576" name="Text Box 21"/>
          <p:cNvSpPr txBox="1">
            <a:spLocks noChangeArrowheads="1"/>
          </p:cNvSpPr>
          <p:nvPr/>
        </p:nvSpPr>
        <p:spPr bwMode="auto">
          <a:xfrm>
            <a:off x="5718175" y="1819275"/>
            <a:ext cx="28797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Does “right rotation”</a:t>
            </a:r>
          </a:p>
          <a:p>
            <a:r>
              <a:rPr lang="en-US" sz="2400"/>
              <a:t>restore balance?</a:t>
            </a:r>
          </a:p>
        </p:txBody>
      </p:sp>
      <p:sp>
        <p:nvSpPr>
          <p:cNvPr id="23577" name="Oval 22"/>
          <p:cNvSpPr>
            <a:spLocks noChangeArrowheads="1"/>
          </p:cNvSpPr>
          <p:nvPr/>
        </p:nvSpPr>
        <p:spPr bwMode="auto">
          <a:xfrm rot="-2100000">
            <a:off x="2362200" y="1981200"/>
            <a:ext cx="3429000" cy="1487488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8" name="Text Box 23"/>
          <p:cNvSpPr txBox="1">
            <a:spLocks noChangeArrowheads="1"/>
          </p:cNvSpPr>
          <p:nvPr/>
        </p:nvSpPr>
        <p:spPr bwMode="auto">
          <a:xfrm>
            <a:off x="6324600" y="30480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23579" name="Text Box 25"/>
          <p:cNvSpPr txBox="1">
            <a:spLocks noChangeArrowheads="1"/>
          </p:cNvSpPr>
          <p:nvPr/>
        </p:nvSpPr>
        <p:spPr bwMode="auto">
          <a:xfrm>
            <a:off x="4800600" y="3962400"/>
            <a:ext cx="614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h+1</a:t>
            </a:r>
          </a:p>
        </p:txBody>
      </p:sp>
      <p:sp>
        <p:nvSpPr>
          <p:cNvPr id="23580" name="Text Box 26"/>
          <p:cNvSpPr txBox="1">
            <a:spLocks noChangeArrowheads="1"/>
          </p:cNvSpPr>
          <p:nvPr/>
        </p:nvSpPr>
        <p:spPr bwMode="auto">
          <a:xfrm>
            <a:off x="2514600" y="39624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Oval 2"/>
          <p:cNvSpPr>
            <a:spLocks noChangeArrowheads="1"/>
          </p:cNvSpPr>
          <p:nvPr/>
        </p:nvSpPr>
        <p:spPr bwMode="auto">
          <a:xfrm>
            <a:off x="4643438" y="2676525"/>
            <a:ext cx="777875" cy="7556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Text Box 3"/>
          <p:cNvSpPr txBox="1">
            <a:spLocks noChangeArrowheads="1"/>
          </p:cNvSpPr>
          <p:nvPr/>
        </p:nvSpPr>
        <p:spPr bwMode="auto">
          <a:xfrm>
            <a:off x="4856163" y="2482850"/>
            <a:ext cx="4730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j</a:t>
            </a:r>
            <a:endParaRPr lang="en-US" sz="2800"/>
          </a:p>
        </p:txBody>
      </p:sp>
      <p:sp>
        <p:nvSpPr>
          <p:cNvPr id="24583" name="Oval 4"/>
          <p:cNvSpPr>
            <a:spLocks noChangeArrowheads="1"/>
          </p:cNvSpPr>
          <p:nvPr/>
        </p:nvSpPr>
        <p:spPr bwMode="auto">
          <a:xfrm>
            <a:off x="2979738" y="1755775"/>
            <a:ext cx="779462" cy="7556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Text Box 5"/>
          <p:cNvSpPr txBox="1">
            <a:spLocks noChangeArrowheads="1"/>
          </p:cNvSpPr>
          <p:nvPr/>
        </p:nvSpPr>
        <p:spPr bwMode="auto">
          <a:xfrm>
            <a:off x="3114675" y="1665288"/>
            <a:ext cx="47466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k</a:t>
            </a:r>
            <a:endParaRPr lang="en-US" sz="2800"/>
          </a:p>
        </p:txBody>
      </p:sp>
      <p:cxnSp>
        <p:nvCxnSpPr>
          <p:cNvPr id="24585" name="AutoShape 6"/>
          <p:cNvCxnSpPr>
            <a:cxnSpLocks noChangeShapeType="1"/>
            <a:stCxn id="24581" idx="3"/>
            <a:endCxn id="24589" idx="0"/>
          </p:cNvCxnSpPr>
          <p:nvPr/>
        </p:nvCxnSpPr>
        <p:spPr bwMode="auto">
          <a:xfrm flipH="1">
            <a:off x="4006850" y="3322638"/>
            <a:ext cx="749300" cy="5222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24586" name="AutoShape 7"/>
          <p:cNvSpPr>
            <a:spLocks noChangeArrowheads="1"/>
          </p:cNvSpPr>
          <p:nvPr/>
        </p:nvSpPr>
        <p:spPr bwMode="auto">
          <a:xfrm>
            <a:off x="1423988" y="2992438"/>
            <a:ext cx="1450975" cy="112712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4587" name="AutoShape 8"/>
          <p:cNvCxnSpPr>
            <a:cxnSpLocks noChangeShapeType="1"/>
            <a:stCxn id="24583" idx="3"/>
            <a:endCxn id="24586" idx="0"/>
          </p:cNvCxnSpPr>
          <p:nvPr/>
        </p:nvCxnSpPr>
        <p:spPr bwMode="auto">
          <a:xfrm flipH="1">
            <a:off x="2149475" y="2401888"/>
            <a:ext cx="944563" cy="5905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24588" name="Text Box 9"/>
          <p:cNvSpPr txBox="1">
            <a:spLocks noChangeArrowheads="1"/>
          </p:cNvSpPr>
          <p:nvPr/>
        </p:nvSpPr>
        <p:spPr bwMode="auto">
          <a:xfrm>
            <a:off x="1851025" y="3214688"/>
            <a:ext cx="47466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X</a:t>
            </a:r>
            <a:endParaRPr lang="en-US" sz="2800"/>
          </a:p>
        </p:txBody>
      </p:sp>
      <p:sp>
        <p:nvSpPr>
          <p:cNvPr id="24589" name="AutoShape 10"/>
          <p:cNvSpPr>
            <a:spLocks noChangeArrowheads="1"/>
          </p:cNvSpPr>
          <p:nvPr/>
        </p:nvSpPr>
        <p:spPr bwMode="auto">
          <a:xfrm>
            <a:off x="3298825" y="3844925"/>
            <a:ext cx="1414463" cy="2128838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Text Box 11"/>
          <p:cNvSpPr txBox="1">
            <a:spLocks noChangeArrowheads="1"/>
          </p:cNvSpPr>
          <p:nvPr/>
        </p:nvSpPr>
        <p:spPr bwMode="auto">
          <a:xfrm>
            <a:off x="3722688" y="4875213"/>
            <a:ext cx="47466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Y</a:t>
            </a:r>
            <a:endParaRPr lang="en-US" sz="2800"/>
          </a:p>
        </p:txBody>
      </p:sp>
      <p:sp>
        <p:nvSpPr>
          <p:cNvPr id="24591" name="AutoShape 12"/>
          <p:cNvSpPr>
            <a:spLocks noChangeArrowheads="1"/>
          </p:cNvSpPr>
          <p:nvPr/>
        </p:nvSpPr>
        <p:spPr bwMode="auto">
          <a:xfrm>
            <a:off x="5280025" y="3844925"/>
            <a:ext cx="1485900" cy="1166813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2" name="Text Box 13"/>
          <p:cNvSpPr txBox="1">
            <a:spLocks noChangeArrowheads="1"/>
          </p:cNvSpPr>
          <p:nvPr/>
        </p:nvSpPr>
        <p:spPr bwMode="auto">
          <a:xfrm>
            <a:off x="5730875" y="4119563"/>
            <a:ext cx="47466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Z</a:t>
            </a:r>
            <a:endParaRPr lang="en-US" sz="2800"/>
          </a:p>
        </p:txBody>
      </p:sp>
      <p:cxnSp>
        <p:nvCxnSpPr>
          <p:cNvPr id="24593" name="AutoShape 14"/>
          <p:cNvCxnSpPr>
            <a:cxnSpLocks noChangeShapeType="1"/>
            <a:stCxn id="24581" idx="5"/>
            <a:endCxn id="24591" idx="0"/>
          </p:cNvCxnSpPr>
          <p:nvPr/>
        </p:nvCxnSpPr>
        <p:spPr bwMode="auto">
          <a:xfrm>
            <a:off x="5308600" y="3322638"/>
            <a:ext cx="714375" cy="5222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594" name="AutoShape 15"/>
          <p:cNvCxnSpPr>
            <a:cxnSpLocks noChangeShapeType="1"/>
            <a:stCxn id="24583" idx="5"/>
            <a:endCxn id="24581" idx="1"/>
          </p:cNvCxnSpPr>
          <p:nvPr/>
        </p:nvCxnSpPr>
        <p:spPr bwMode="auto">
          <a:xfrm>
            <a:off x="3644900" y="2401888"/>
            <a:ext cx="1111250" cy="384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24595" name="Line 16"/>
          <p:cNvSpPr>
            <a:spLocks noChangeShapeType="1"/>
          </p:cNvSpPr>
          <p:nvPr/>
        </p:nvSpPr>
        <p:spPr bwMode="auto">
          <a:xfrm>
            <a:off x="6978650" y="5011738"/>
            <a:ext cx="1484313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6" name="Line 17"/>
          <p:cNvSpPr>
            <a:spLocks noChangeShapeType="1"/>
          </p:cNvSpPr>
          <p:nvPr/>
        </p:nvSpPr>
        <p:spPr bwMode="auto">
          <a:xfrm>
            <a:off x="6978650" y="4187825"/>
            <a:ext cx="1484313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7" name="Line 18"/>
          <p:cNvSpPr>
            <a:spLocks noChangeShapeType="1"/>
          </p:cNvSpPr>
          <p:nvPr/>
        </p:nvSpPr>
        <p:spPr bwMode="auto">
          <a:xfrm flipV="1">
            <a:off x="7048500" y="5894388"/>
            <a:ext cx="1485900" cy="11112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8" name="Text Box 19"/>
          <p:cNvSpPr txBox="1">
            <a:spLocks noChangeArrowheads="1"/>
          </p:cNvSpPr>
          <p:nvPr/>
        </p:nvSpPr>
        <p:spPr bwMode="auto">
          <a:xfrm>
            <a:off x="6019800" y="1768475"/>
            <a:ext cx="2744788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“Right rotation”</a:t>
            </a:r>
          </a:p>
          <a:p>
            <a:r>
              <a:rPr lang="en-US" sz="2400"/>
              <a:t>does not restore</a:t>
            </a:r>
          </a:p>
          <a:p>
            <a:r>
              <a:rPr lang="en-US" sz="2400"/>
              <a:t>balance… now k is</a:t>
            </a:r>
          </a:p>
          <a:p>
            <a:r>
              <a:rPr lang="en-US" sz="2400"/>
              <a:t>out of balance</a:t>
            </a:r>
          </a:p>
        </p:txBody>
      </p:sp>
      <p:sp>
        <p:nvSpPr>
          <p:cNvPr id="24600" name="Oval 21"/>
          <p:cNvSpPr>
            <a:spLocks noChangeArrowheads="1"/>
          </p:cNvSpPr>
          <p:nvPr/>
        </p:nvSpPr>
        <p:spPr bwMode="auto">
          <a:xfrm rot="1680000">
            <a:off x="2590800" y="1981200"/>
            <a:ext cx="3429000" cy="1487488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1" name="Text Box 22"/>
          <p:cNvSpPr txBox="1">
            <a:spLocks noChangeArrowheads="1"/>
          </p:cNvSpPr>
          <p:nvPr/>
        </p:nvSpPr>
        <p:spPr bwMode="auto">
          <a:xfrm>
            <a:off x="6248400" y="35814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24602" name="Text Box 24"/>
          <p:cNvSpPr txBox="1">
            <a:spLocks noChangeArrowheads="1"/>
          </p:cNvSpPr>
          <p:nvPr/>
        </p:nvSpPr>
        <p:spPr bwMode="auto">
          <a:xfrm>
            <a:off x="4191000" y="3733800"/>
            <a:ext cx="614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h+1</a:t>
            </a:r>
          </a:p>
        </p:txBody>
      </p:sp>
      <p:sp>
        <p:nvSpPr>
          <p:cNvPr id="24603" name="Text Box 25"/>
          <p:cNvSpPr txBox="1">
            <a:spLocks noChangeArrowheads="1"/>
          </p:cNvSpPr>
          <p:nvPr/>
        </p:nvSpPr>
        <p:spPr bwMode="auto">
          <a:xfrm>
            <a:off x="2438400" y="28194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28" name="Rectangle 20"/>
          <p:cNvSpPr>
            <a:spLocks noChangeArrowheads="1"/>
          </p:cNvSpPr>
          <p:nvPr/>
        </p:nvSpPr>
        <p:spPr bwMode="auto">
          <a:xfrm>
            <a:off x="0" y="0"/>
            <a:ext cx="7813675" cy="8016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r>
              <a:rPr lang="en-US" sz="4400" dirty="0">
                <a:solidFill>
                  <a:srgbClr val="FF0000"/>
                </a:solidFill>
              </a:rPr>
              <a:t>AVL Insertion: Inside Case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Presorting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Presorting is an old idea, you sort the data and that allows you to more easily compute some answer</a:t>
            </a:r>
          </a:p>
          <a:p>
            <a:pPr lvl="1" eaLnBrk="1" hangingPunct="1"/>
            <a:r>
              <a:rPr lang="en-US" smtClean="0"/>
              <a:t>Saw this with quickhull, closest point</a:t>
            </a:r>
          </a:p>
          <a:p>
            <a:pPr eaLnBrk="1" hangingPunct="1"/>
            <a:r>
              <a:rPr lang="en-US" smtClean="0"/>
              <a:t>Some other simple presorting examples</a:t>
            </a:r>
          </a:p>
          <a:p>
            <a:pPr lvl="1" eaLnBrk="1" hangingPunct="1"/>
            <a:r>
              <a:rPr lang="en-US" smtClean="0"/>
              <a:t>Element Uniqueness</a:t>
            </a:r>
          </a:p>
          <a:p>
            <a:pPr lvl="1" eaLnBrk="1" hangingPunct="1"/>
            <a:r>
              <a:rPr lang="en-US" smtClean="0"/>
              <a:t>Computing the mode of </a:t>
            </a:r>
            <a:r>
              <a:rPr lang="en-US" i="1" smtClean="0"/>
              <a:t>n</a:t>
            </a:r>
            <a:r>
              <a:rPr lang="en-US" smtClean="0"/>
              <a:t> numbers</a:t>
            </a:r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Text Box 2"/>
          <p:cNvSpPr txBox="1">
            <a:spLocks noChangeArrowheads="1"/>
          </p:cNvSpPr>
          <p:nvPr/>
        </p:nvSpPr>
        <p:spPr bwMode="auto">
          <a:xfrm>
            <a:off x="647700" y="1744663"/>
            <a:ext cx="31845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Consider the structure</a:t>
            </a:r>
          </a:p>
          <a:p>
            <a:r>
              <a:rPr lang="en-US" sz="2400"/>
              <a:t>of subtree Y…</a:t>
            </a:r>
          </a:p>
        </p:txBody>
      </p:sp>
      <p:sp>
        <p:nvSpPr>
          <p:cNvPr id="25606" name="Oval 3"/>
          <p:cNvSpPr>
            <a:spLocks noChangeArrowheads="1"/>
          </p:cNvSpPr>
          <p:nvPr/>
        </p:nvSpPr>
        <p:spPr bwMode="auto">
          <a:xfrm>
            <a:off x="4478338" y="1830388"/>
            <a:ext cx="693737" cy="669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Text Box 4"/>
          <p:cNvSpPr txBox="1">
            <a:spLocks noChangeArrowheads="1"/>
          </p:cNvSpPr>
          <p:nvPr/>
        </p:nvSpPr>
        <p:spPr bwMode="auto">
          <a:xfrm>
            <a:off x="4678363" y="1608138"/>
            <a:ext cx="4254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j</a:t>
            </a:r>
            <a:endParaRPr lang="en-US" sz="2800"/>
          </a:p>
        </p:txBody>
      </p:sp>
      <p:sp>
        <p:nvSpPr>
          <p:cNvPr id="25608" name="Oval 5"/>
          <p:cNvSpPr>
            <a:spLocks noChangeArrowheads="1"/>
          </p:cNvSpPr>
          <p:nvPr/>
        </p:nvSpPr>
        <p:spPr bwMode="auto">
          <a:xfrm>
            <a:off x="3090863" y="2927350"/>
            <a:ext cx="693737" cy="669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Text Box 6"/>
          <p:cNvSpPr txBox="1">
            <a:spLocks noChangeArrowheads="1"/>
          </p:cNvSpPr>
          <p:nvPr/>
        </p:nvSpPr>
        <p:spPr bwMode="auto">
          <a:xfrm>
            <a:off x="3213100" y="2811463"/>
            <a:ext cx="4222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k</a:t>
            </a:r>
            <a:endParaRPr lang="en-US" sz="2800"/>
          </a:p>
        </p:txBody>
      </p:sp>
      <p:cxnSp>
        <p:nvCxnSpPr>
          <p:cNvPr id="25610" name="AutoShape 7"/>
          <p:cNvCxnSpPr>
            <a:cxnSpLocks noChangeShapeType="1"/>
            <a:stCxn id="25606" idx="3"/>
            <a:endCxn id="25608" idx="7"/>
          </p:cNvCxnSpPr>
          <p:nvPr/>
        </p:nvCxnSpPr>
        <p:spPr bwMode="auto">
          <a:xfrm flipH="1">
            <a:off x="3683000" y="2403475"/>
            <a:ext cx="896938" cy="622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25611" name="AutoShape 8"/>
          <p:cNvSpPr>
            <a:spLocks noChangeArrowheads="1"/>
          </p:cNvSpPr>
          <p:nvPr/>
        </p:nvSpPr>
        <p:spPr bwMode="auto">
          <a:xfrm>
            <a:off x="1701800" y="4024313"/>
            <a:ext cx="1325563" cy="1036637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5612" name="AutoShape 9"/>
          <p:cNvCxnSpPr>
            <a:cxnSpLocks noChangeShapeType="1"/>
            <a:stCxn id="25608" idx="3"/>
            <a:endCxn id="25611" idx="0"/>
          </p:cNvCxnSpPr>
          <p:nvPr/>
        </p:nvCxnSpPr>
        <p:spPr bwMode="auto">
          <a:xfrm flipH="1">
            <a:off x="2363788" y="3500438"/>
            <a:ext cx="827087" cy="523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25613" name="Text Box 10"/>
          <p:cNvSpPr txBox="1">
            <a:spLocks noChangeArrowheads="1"/>
          </p:cNvSpPr>
          <p:nvPr/>
        </p:nvSpPr>
        <p:spPr bwMode="auto">
          <a:xfrm>
            <a:off x="2054225" y="4244975"/>
            <a:ext cx="42386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X</a:t>
            </a:r>
            <a:endParaRPr lang="en-US" sz="2800"/>
          </a:p>
        </p:txBody>
      </p:sp>
      <p:sp>
        <p:nvSpPr>
          <p:cNvPr id="25614" name="AutoShape 11"/>
          <p:cNvSpPr>
            <a:spLocks noChangeArrowheads="1"/>
          </p:cNvSpPr>
          <p:nvPr/>
        </p:nvSpPr>
        <p:spPr bwMode="auto">
          <a:xfrm>
            <a:off x="3910013" y="4084638"/>
            <a:ext cx="1262062" cy="1768475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5" name="Text Box 12"/>
          <p:cNvSpPr txBox="1">
            <a:spLocks noChangeArrowheads="1"/>
          </p:cNvSpPr>
          <p:nvPr/>
        </p:nvSpPr>
        <p:spPr bwMode="auto">
          <a:xfrm>
            <a:off x="4256088" y="4800600"/>
            <a:ext cx="42386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Y</a:t>
            </a:r>
            <a:endParaRPr lang="en-US" sz="2800"/>
          </a:p>
        </p:txBody>
      </p:sp>
      <p:sp>
        <p:nvSpPr>
          <p:cNvPr id="25616" name="AutoShape 13"/>
          <p:cNvSpPr>
            <a:spLocks noChangeArrowheads="1"/>
          </p:cNvSpPr>
          <p:nvPr/>
        </p:nvSpPr>
        <p:spPr bwMode="auto">
          <a:xfrm>
            <a:off x="5551488" y="3292475"/>
            <a:ext cx="1325562" cy="103663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7" name="Text Box 14"/>
          <p:cNvSpPr txBox="1">
            <a:spLocks noChangeArrowheads="1"/>
          </p:cNvSpPr>
          <p:nvPr/>
        </p:nvSpPr>
        <p:spPr bwMode="auto">
          <a:xfrm>
            <a:off x="5903913" y="3471863"/>
            <a:ext cx="42386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Z</a:t>
            </a:r>
            <a:endParaRPr lang="en-US" sz="2800"/>
          </a:p>
        </p:txBody>
      </p:sp>
      <p:cxnSp>
        <p:nvCxnSpPr>
          <p:cNvPr id="25618" name="AutoShape 15"/>
          <p:cNvCxnSpPr>
            <a:cxnSpLocks noChangeShapeType="1"/>
            <a:stCxn id="25608" idx="5"/>
            <a:endCxn id="25614" idx="0"/>
          </p:cNvCxnSpPr>
          <p:nvPr/>
        </p:nvCxnSpPr>
        <p:spPr bwMode="auto">
          <a:xfrm>
            <a:off x="3683000" y="3500438"/>
            <a:ext cx="858838" cy="584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619" name="AutoShape 16"/>
          <p:cNvCxnSpPr>
            <a:cxnSpLocks noChangeShapeType="1"/>
            <a:stCxn id="25606" idx="5"/>
            <a:endCxn id="25616" idx="0"/>
          </p:cNvCxnSpPr>
          <p:nvPr/>
        </p:nvCxnSpPr>
        <p:spPr bwMode="auto">
          <a:xfrm>
            <a:off x="5072063" y="2403475"/>
            <a:ext cx="1141412" cy="889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25620" name="Line 17"/>
          <p:cNvSpPr>
            <a:spLocks noChangeShapeType="1"/>
          </p:cNvSpPr>
          <p:nvPr/>
        </p:nvSpPr>
        <p:spPr bwMode="auto">
          <a:xfrm>
            <a:off x="7191375" y="4329113"/>
            <a:ext cx="1325563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1" name="Line 18"/>
          <p:cNvSpPr>
            <a:spLocks noChangeShapeType="1"/>
          </p:cNvSpPr>
          <p:nvPr/>
        </p:nvSpPr>
        <p:spPr bwMode="auto">
          <a:xfrm>
            <a:off x="7213600" y="5094288"/>
            <a:ext cx="1325563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2" name="Line 19"/>
          <p:cNvSpPr>
            <a:spLocks noChangeShapeType="1"/>
          </p:cNvSpPr>
          <p:nvPr/>
        </p:nvSpPr>
        <p:spPr bwMode="auto">
          <a:xfrm>
            <a:off x="7221538" y="5853113"/>
            <a:ext cx="1325562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4" name="Text Box 21"/>
          <p:cNvSpPr txBox="1">
            <a:spLocks noChangeArrowheads="1"/>
          </p:cNvSpPr>
          <p:nvPr/>
        </p:nvSpPr>
        <p:spPr bwMode="auto">
          <a:xfrm>
            <a:off x="6324600" y="30480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25625" name="Text Box 23"/>
          <p:cNvSpPr txBox="1">
            <a:spLocks noChangeArrowheads="1"/>
          </p:cNvSpPr>
          <p:nvPr/>
        </p:nvSpPr>
        <p:spPr bwMode="auto">
          <a:xfrm>
            <a:off x="4800600" y="3962400"/>
            <a:ext cx="614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h+1</a:t>
            </a:r>
          </a:p>
        </p:txBody>
      </p:sp>
      <p:sp>
        <p:nvSpPr>
          <p:cNvPr id="25626" name="Text Box 24"/>
          <p:cNvSpPr txBox="1">
            <a:spLocks noChangeArrowheads="1"/>
          </p:cNvSpPr>
          <p:nvPr/>
        </p:nvSpPr>
        <p:spPr bwMode="auto">
          <a:xfrm>
            <a:off x="2514600" y="39624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27" name="Rectangle 20"/>
          <p:cNvSpPr>
            <a:spLocks noChangeArrowheads="1"/>
          </p:cNvSpPr>
          <p:nvPr/>
        </p:nvSpPr>
        <p:spPr bwMode="auto">
          <a:xfrm>
            <a:off x="0" y="0"/>
            <a:ext cx="7813675" cy="8016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r>
              <a:rPr lang="en-US" sz="4400" dirty="0">
                <a:solidFill>
                  <a:srgbClr val="FF0000"/>
                </a:solidFill>
              </a:rPr>
              <a:t>AVL Insertion: Inside Case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Oval 2"/>
          <p:cNvSpPr>
            <a:spLocks noChangeArrowheads="1"/>
          </p:cNvSpPr>
          <p:nvPr/>
        </p:nvSpPr>
        <p:spPr bwMode="auto">
          <a:xfrm>
            <a:off x="4051300" y="1695450"/>
            <a:ext cx="762000" cy="7223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Text Box 3"/>
          <p:cNvSpPr txBox="1">
            <a:spLocks noChangeArrowheads="1"/>
          </p:cNvSpPr>
          <p:nvPr/>
        </p:nvSpPr>
        <p:spPr bwMode="auto">
          <a:xfrm>
            <a:off x="4259263" y="1497013"/>
            <a:ext cx="4667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j</a:t>
            </a:r>
            <a:endParaRPr lang="en-US" sz="2800"/>
          </a:p>
        </p:txBody>
      </p:sp>
      <p:sp>
        <p:nvSpPr>
          <p:cNvPr id="26631" name="Oval 4"/>
          <p:cNvSpPr>
            <a:spLocks noChangeArrowheads="1"/>
          </p:cNvSpPr>
          <p:nvPr/>
        </p:nvSpPr>
        <p:spPr bwMode="auto">
          <a:xfrm>
            <a:off x="2525713" y="2878138"/>
            <a:ext cx="762000" cy="7223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2" name="Text Box 5"/>
          <p:cNvSpPr txBox="1">
            <a:spLocks noChangeArrowheads="1"/>
          </p:cNvSpPr>
          <p:nvPr/>
        </p:nvSpPr>
        <p:spPr bwMode="auto">
          <a:xfrm>
            <a:off x="2678113" y="2755900"/>
            <a:ext cx="46513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k</a:t>
            </a:r>
            <a:endParaRPr lang="en-US" sz="2800"/>
          </a:p>
        </p:txBody>
      </p:sp>
      <p:cxnSp>
        <p:nvCxnSpPr>
          <p:cNvPr id="26633" name="AutoShape 6"/>
          <p:cNvCxnSpPr>
            <a:cxnSpLocks noChangeShapeType="1"/>
            <a:stCxn id="26629" idx="3"/>
            <a:endCxn id="26631" idx="7"/>
          </p:cNvCxnSpPr>
          <p:nvPr/>
        </p:nvCxnSpPr>
        <p:spPr bwMode="auto">
          <a:xfrm flipH="1">
            <a:off x="3176588" y="2312988"/>
            <a:ext cx="985837" cy="6699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26634" name="AutoShape 7"/>
          <p:cNvSpPr>
            <a:spLocks noChangeArrowheads="1"/>
          </p:cNvSpPr>
          <p:nvPr/>
        </p:nvSpPr>
        <p:spPr bwMode="auto">
          <a:xfrm>
            <a:off x="1000125" y="4060825"/>
            <a:ext cx="1455738" cy="1116013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6635" name="AutoShape 8"/>
          <p:cNvCxnSpPr>
            <a:cxnSpLocks noChangeShapeType="1"/>
            <a:stCxn id="26631" idx="3"/>
            <a:endCxn id="26634" idx="0"/>
          </p:cNvCxnSpPr>
          <p:nvPr/>
        </p:nvCxnSpPr>
        <p:spPr bwMode="auto">
          <a:xfrm flipH="1">
            <a:off x="1728788" y="3495675"/>
            <a:ext cx="908050" cy="5651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26636" name="Text Box 9"/>
          <p:cNvSpPr txBox="1">
            <a:spLocks noChangeArrowheads="1"/>
          </p:cNvSpPr>
          <p:nvPr/>
        </p:nvSpPr>
        <p:spPr bwMode="auto">
          <a:xfrm>
            <a:off x="1462088" y="4298950"/>
            <a:ext cx="46513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X</a:t>
            </a:r>
            <a:endParaRPr lang="en-US" sz="2800"/>
          </a:p>
        </p:txBody>
      </p:sp>
      <p:sp>
        <p:nvSpPr>
          <p:cNvPr id="26637" name="AutoShape 10"/>
          <p:cNvSpPr>
            <a:spLocks noChangeArrowheads="1"/>
          </p:cNvSpPr>
          <p:nvPr/>
        </p:nvSpPr>
        <p:spPr bwMode="auto">
          <a:xfrm>
            <a:off x="2595563" y="4914900"/>
            <a:ext cx="1317625" cy="1182688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8" name="Text Box 11"/>
          <p:cNvSpPr txBox="1">
            <a:spLocks noChangeArrowheads="1"/>
          </p:cNvSpPr>
          <p:nvPr/>
        </p:nvSpPr>
        <p:spPr bwMode="auto">
          <a:xfrm>
            <a:off x="2978150" y="5275263"/>
            <a:ext cx="46513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V</a:t>
            </a:r>
            <a:endParaRPr lang="en-US" sz="2800"/>
          </a:p>
        </p:txBody>
      </p:sp>
      <p:sp>
        <p:nvSpPr>
          <p:cNvPr id="26639" name="AutoShape 12"/>
          <p:cNvSpPr>
            <a:spLocks noChangeArrowheads="1"/>
          </p:cNvSpPr>
          <p:nvPr/>
        </p:nvSpPr>
        <p:spPr bwMode="auto">
          <a:xfrm>
            <a:off x="5229225" y="3271838"/>
            <a:ext cx="1457325" cy="1117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0" name="Text Box 13"/>
          <p:cNvSpPr txBox="1">
            <a:spLocks noChangeArrowheads="1"/>
          </p:cNvSpPr>
          <p:nvPr/>
        </p:nvSpPr>
        <p:spPr bwMode="auto">
          <a:xfrm>
            <a:off x="5646738" y="3546475"/>
            <a:ext cx="46513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Z</a:t>
            </a:r>
            <a:endParaRPr lang="en-US" sz="2800"/>
          </a:p>
        </p:txBody>
      </p:sp>
      <p:cxnSp>
        <p:nvCxnSpPr>
          <p:cNvPr id="26641" name="AutoShape 14"/>
          <p:cNvCxnSpPr>
            <a:cxnSpLocks noChangeShapeType="1"/>
            <a:stCxn id="26631" idx="5"/>
            <a:endCxn id="26648" idx="1"/>
          </p:cNvCxnSpPr>
          <p:nvPr/>
        </p:nvCxnSpPr>
        <p:spPr bwMode="auto">
          <a:xfrm>
            <a:off x="3176588" y="3495675"/>
            <a:ext cx="639762" cy="473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642" name="AutoShape 15"/>
          <p:cNvCxnSpPr>
            <a:cxnSpLocks noChangeShapeType="1"/>
            <a:stCxn id="26629" idx="5"/>
            <a:endCxn id="26639" idx="0"/>
          </p:cNvCxnSpPr>
          <p:nvPr/>
        </p:nvCxnSpPr>
        <p:spPr bwMode="auto">
          <a:xfrm>
            <a:off x="4702175" y="2312988"/>
            <a:ext cx="1255713" cy="958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26643" name="Line 16"/>
          <p:cNvSpPr>
            <a:spLocks noChangeShapeType="1"/>
          </p:cNvSpPr>
          <p:nvPr/>
        </p:nvSpPr>
        <p:spPr bwMode="auto">
          <a:xfrm>
            <a:off x="7032625" y="4389438"/>
            <a:ext cx="1455738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4" name="Line 17"/>
          <p:cNvSpPr>
            <a:spLocks noChangeShapeType="1"/>
          </p:cNvSpPr>
          <p:nvPr/>
        </p:nvSpPr>
        <p:spPr bwMode="auto">
          <a:xfrm>
            <a:off x="7032625" y="5176838"/>
            <a:ext cx="1455738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5" name="Line 18"/>
          <p:cNvSpPr>
            <a:spLocks noChangeShapeType="1"/>
          </p:cNvSpPr>
          <p:nvPr/>
        </p:nvSpPr>
        <p:spPr bwMode="auto">
          <a:xfrm>
            <a:off x="7102475" y="6030913"/>
            <a:ext cx="1455738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6" name="AutoShape 19"/>
          <p:cNvSpPr>
            <a:spLocks noChangeArrowheads="1"/>
          </p:cNvSpPr>
          <p:nvPr/>
        </p:nvSpPr>
        <p:spPr bwMode="auto">
          <a:xfrm>
            <a:off x="4329113" y="4914900"/>
            <a:ext cx="1316037" cy="1182688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7" name="Text Box 20"/>
          <p:cNvSpPr txBox="1">
            <a:spLocks noChangeArrowheads="1"/>
          </p:cNvSpPr>
          <p:nvPr/>
        </p:nvSpPr>
        <p:spPr bwMode="auto">
          <a:xfrm>
            <a:off x="4572000" y="5262563"/>
            <a:ext cx="4635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W</a:t>
            </a:r>
            <a:endParaRPr lang="en-US" sz="2800"/>
          </a:p>
        </p:txBody>
      </p:sp>
      <p:sp>
        <p:nvSpPr>
          <p:cNvPr id="26648" name="Oval 21"/>
          <p:cNvSpPr>
            <a:spLocks noChangeArrowheads="1"/>
          </p:cNvSpPr>
          <p:nvPr/>
        </p:nvSpPr>
        <p:spPr bwMode="auto">
          <a:xfrm>
            <a:off x="3703638" y="3863975"/>
            <a:ext cx="763587" cy="722313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9" name="Text Box 22"/>
          <p:cNvSpPr txBox="1">
            <a:spLocks noChangeArrowheads="1"/>
          </p:cNvSpPr>
          <p:nvPr/>
        </p:nvSpPr>
        <p:spPr bwMode="auto">
          <a:xfrm>
            <a:off x="3890963" y="3763963"/>
            <a:ext cx="46513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i</a:t>
            </a:r>
            <a:endParaRPr lang="en-US" sz="2800"/>
          </a:p>
        </p:txBody>
      </p:sp>
      <p:cxnSp>
        <p:nvCxnSpPr>
          <p:cNvPr id="26650" name="AutoShape 23"/>
          <p:cNvCxnSpPr>
            <a:cxnSpLocks noChangeShapeType="1"/>
            <a:stCxn id="26648" idx="3"/>
            <a:endCxn id="26637" idx="0"/>
          </p:cNvCxnSpPr>
          <p:nvPr/>
        </p:nvCxnSpPr>
        <p:spPr bwMode="auto">
          <a:xfrm flipH="1">
            <a:off x="3254375" y="4479925"/>
            <a:ext cx="561975" cy="4349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651" name="AutoShape 24"/>
          <p:cNvCxnSpPr>
            <a:cxnSpLocks noChangeShapeType="1"/>
            <a:stCxn id="26648" idx="5"/>
            <a:endCxn id="26646" idx="0"/>
          </p:cNvCxnSpPr>
          <p:nvPr/>
        </p:nvCxnSpPr>
        <p:spPr bwMode="auto">
          <a:xfrm>
            <a:off x="4356100" y="4479925"/>
            <a:ext cx="631825" cy="4349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26652" name="Text Box 25"/>
          <p:cNvSpPr txBox="1">
            <a:spLocks noChangeArrowheads="1"/>
          </p:cNvSpPr>
          <p:nvPr/>
        </p:nvSpPr>
        <p:spPr bwMode="auto">
          <a:xfrm>
            <a:off x="647700" y="1744663"/>
            <a:ext cx="26066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Y = node i and</a:t>
            </a:r>
          </a:p>
          <a:p>
            <a:r>
              <a:rPr lang="en-US" sz="2400"/>
              <a:t>subtrees V and W</a:t>
            </a:r>
          </a:p>
        </p:txBody>
      </p:sp>
      <p:sp>
        <p:nvSpPr>
          <p:cNvPr id="26654" name="Text Box 27"/>
          <p:cNvSpPr txBox="1">
            <a:spLocks noChangeArrowheads="1"/>
          </p:cNvSpPr>
          <p:nvPr/>
        </p:nvSpPr>
        <p:spPr bwMode="auto">
          <a:xfrm>
            <a:off x="6019800" y="30480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26655" name="Text Box 29"/>
          <p:cNvSpPr txBox="1">
            <a:spLocks noChangeArrowheads="1"/>
          </p:cNvSpPr>
          <p:nvPr/>
        </p:nvSpPr>
        <p:spPr bwMode="auto">
          <a:xfrm>
            <a:off x="4495800" y="3962400"/>
            <a:ext cx="614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h+1</a:t>
            </a:r>
          </a:p>
        </p:txBody>
      </p:sp>
      <p:sp>
        <p:nvSpPr>
          <p:cNvPr id="26656" name="Text Box 30"/>
          <p:cNvSpPr txBox="1">
            <a:spLocks noChangeArrowheads="1"/>
          </p:cNvSpPr>
          <p:nvPr/>
        </p:nvSpPr>
        <p:spPr bwMode="auto">
          <a:xfrm>
            <a:off x="1981200" y="39624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26657" name="Text Box 31"/>
          <p:cNvSpPr txBox="1">
            <a:spLocks noChangeArrowheads="1"/>
          </p:cNvSpPr>
          <p:nvPr/>
        </p:nvSpPr>
        <p:spPr bwMode="auto">
          <a:xfrm>
            <a:off x="3657600" y="4800600"/>
            <a:ext cx="1057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 or h-1</a:t>
            </a:r>
          </a:p>
        </p:txBody>
      </p:sp>
      <p:sp>
        <p:nvSpPr>
          <p:cNvPr id="34" name="Rectangle 20"/>
          <p:cNvSpPr>
            <a:spLocks noChangeArrowheads="1"/>
          </p:cNvSpPr>
          <p:nvPr/>
        </p:nvSpPr>
        <p:spPr bwMode="auto">
          <a:xfrm>
            <a:off x="0" y="0"/>
            <a:ext cx="7813675" cy="8016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r>
              <a:rPr lang="en-US" sz="4400" dirty="0">
                <a:solidFill>
                  <a:srgbClr val="FF0000"/>
                </a:solidFill>
              </a:rPr>
              <a:t>AVL Insertion: Inside Case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Oval 2"/>
          <p:cNvSpPr>
            <a:spLocks noChangeArrowheads="1"/>
          </p:cNvSpPr>
          <p:nvPr/>
        </p:nvSpPr>
        <p:spPr bwMode="auto">
          <a:xfrm>
            <a:off x="4051300" y="1695450"/>
            <a:ext cx="762000" cy="7223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Text Box 3"/>
          <p:cNvSpPr txBox="1">
            <a:spLocks noChangeArrowheads="1"/>
          </p:cNvSpPr>
          <p:nvPr/>
        </p:nvSpPr>
        <p:spPr bwMode="auto">
          <a:xfrm>
            <a:off x="4259263" y="1497013"/>
            <a:ext cx="4667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j</a:t>
            </a:r>
            <a:endParaRPr lang="en-US" sz="2800"/>
          </a:p>
        </p:txBody>
      </p:sp>
      <p:sp>
        <p:nvSpPr>
          <p:cNvPr id="27655" name="Oval 4"/>
          <p:cNvSpPr>
            <a:spLocks noChangeArrowheads="1"/>
          </p:cNvSpPr>
          <p:nvPr/>
        </p:nvSpPr>
        <p:spPr bwMode="auto">
          <a:xfrm>
            <a:off x="2525713" y="2878138"/>
            <a:ext cx="762000" cy="7223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Text Box 5"/>
          <p:cNvSpPr txBox="1">
            <a:spLocks noChangeArrowheads="1"/>
          </p:cNvSpPr>
          <p:nvPr/>
        </p:nvSpPr>
        <p:spPr bwMode="auto">
          <a:xfrm>
            <a:off x="2678113" y="2755900"/>
            <a:ext cx="46513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k</a:t>
            </a:r>
            <a:endParaRPr lang="en-US" sz="2800"/>
          </a:p>
        </p:txBody>
      </p:sp>
      <p:cxnSp>
        <p:nvCxnSpPr>
          <p:cNvPr id="27657" name="AutoShape 6"/>
          <p:cNvCxnSpPr>
            <a:cxnSpLocks noChangeShapeType="1"/>
            <a:stCxn id="27653" idx="3"/>
            <a:endCxn id="27655" idx="7"/>
          </p:cNvCxnSpPr>
          <p:nvPr/>
        </p:nvCxnSpPr>
        <p:spPr bwMode="auto">
          <a:xfrm flipH="1">
            <a:off x="3176588" y="2312988"/>
            <a:ext cx="985837" cy="6699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27658" name="AutoShape 7"/>
          <p:cNvSpPr>
            <a:spLocks noChangeArrowheads="1"/>
          </p:cNvSpPr>
          <p:nvPr/>
        </p:nvSpPr>
        <p:spPr bwMode="auto">
          <a:xfrm>
            <a:off x="1000125" y="4060825"/>
            <a:ext cx="1455738" cy="1116013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7659" name="AutoShape 8"/>
          <p:cNvCxnSpPr>
            <a:cxnSpLocks noChangeShapeType="1"/>
            <a:stCxn id="27655" idx="3"/>
            <a:endCxn id="27658" idx="0"/>
          </p:cNvCxnSpPr>
          <p:nvPr/>
        </p:nvCxnSpPr>
        <p:spPr bwMode="auto">
          <a:xfrm flipH="1">
            <a:off x="1728788" y="3495675"/>
            <a:ext cx="908050" cy="5651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27660" name="Text Box 9"/>
          <p:cNvSpPr txBox="1">
            <a:spLocks noChangeArrowheads="1"/>
          </p:cNvSpPr>
          <p:nvPr/>
        </p:nvSpPr>
        <p:spPr bwMode="auto">
          <a:xfrm>
            <a:off x="1462088" y="4298950"/>
            <a:ext cx="46513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X</a:t>
            </a:r>
            <a:endParaRPr lang="en-US" sz="2800"/>
          </a:p>
        </p:txBody>
      </p:sp>
      <p:sp>
        <p:nvSpPr>
          <p:cNvPr id="27661" name="AutoShape 10"/>
          <p:cNvSpPr>
            <a:spLocks noChangeArrowheads="1"/>
          </p:cNvSpPr>
          <p:nvPr/>
        </p:nvSpPr>
        <p:spPr bwMode="auto">
          <a:xfrm>
            <a:off x="2595563" y="4914900"/>
            <a:ext cx="1317625" cy="1182688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2" name="Text Box 11"/>
          <p:cNvSpPr txBox="1">
            <a:spLocks noChangeArrowheads="1"/>
          </p:cNvSpPr>
          <p:nvPr/>
        </p:nvSpPr>
        <p:spPr bwMode="auto">
          <a:xfrm>
            <a:off x="2978150" y="5275263"/>
            <a:ext cx="46513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V</a:t>
            </a:r>
            <a:endParaRPr lang="en-US" sz="2800"/>
          </a:p>
        </p:txBody>
      </p:sp>
      <p:sp>
        <p:nvSpPr>
          <p:cNvPr id="27663" name="AutoShape 12"/>
          <p:cNvSpPr>
            <a:spLocks noChangeArrowheads="1"/>
          </p:cNvSpPr>
          <p:nvPr/>
        </p:nvSpPr>
        <p:spPr bwMode="auto">
          <a:xfrm>
            <a:off x="5229225" y="3271838"/>
            <a:ext cx="1457325" cy="1117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4" name="Text Box 13"/>
          <p:cNvSpPr txBox="1">
            <a:spLocks noChangeArrowheads="1"/>
          </p:cNvSpPr>
          <p:nvPr/>
        </p:nvSpPr>
        <p:spPr bwMode="auto">
          <a:xfrm>
            <a:off x="5646738" y="3546475"/>
            <a:ext cx="46513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Z</a:t>
            </a:r>
            <a:endParaRPr lang="en-US" sz="2800"/>
          </a:p>
        </p:txBody>
      </p:sp>
      <p:cxnSp>
        <p:nvCxnSpPr>
          <p:cNvPr id="27665" name="AutoShape 14"/>
          <p:cNvCxnSpPr>
            <a:cxnSpLocks noChangeShapeType="1"/>
            <a:stCxn id="27655" idx="5"/>
            <a:endCxn id="27672" idx="1"/>
          </p:cNvCxnSpPr>
          <p:nvPr/>
        </p:nvCxnSpPr>
        <p:spPr bwMode="auto">
          <a:xfrm>
            <a:off x="3176588" y="3495675"/>
            <a:ext cx="639762" cy="473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66" name="AutoShape 15"/>
          <p:cNvCxnSpPr>
            <a:cxnSpLocks noChangeShapeType="1"/>
            <a:stCxn id="27653" idx="5"/>
            <a:endCxn id="27663" idx="0"/>
          </p:cNvCxnSpPr>
          <p:nvPr/>
        </p:nvCxnSpPr>
        <p:spPr bwMode="auto">
          <a:xfrm>
            <a:off x="4702175" y="2312988"/>
            <a:ext cx="1255713" cy="958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27667" name="Line 16"/>
          <p:cNvSpPr>
            <a:spLocks noChangeShapeType="1"/>
          </p:cNvSpPr>
          <p:nvPr/>
        </p:nvSpPr>
        <p:spPr bwMode="auto">
          <a:xfrm>
            <a:off x="7032625" y="4389438"/>
            <a:ext cx="1455738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8" name="Line 17"/>
          <p:cNvSpPr>
            <a:spLocks noChangeShapeType="1"/>
          </p:cNvSpPr>
          <p:nvPr/>
        </p:nvSpPr>
        <p:spPr bwMode="auto">
          <a:xfrm>
            <a:off x="7032625" y="5176838"/>
            <a:ext cx="1455738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9" name="Line 18"/>
          <p:cNvSpPr>
            <a:spLocks noChangeShapeType="1"/>
          </p:cNvSpPr>
          <p:nvPr/>
        </p:nvSpPr>
        <p:spPr bwMode="auto">
          <a:xfrm>
            <a:off x="7102475" y="6030913"/>
            <a:ext cx="1455738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0" name="AutoShape 19"/>
          <p:cNvSpPr>
            <a:spLocks noChangeArrowheads="1"/>
          </p:cNvSpPr>
          <p:nvPr/>
        </p:nvSpPr>
        <p:spPr bwMode="auto">
          <a:xfrm>
            <a:off x="4329113" y="4914900"/>
            <a:ext cx="1316037" cy="1182688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1" name="Text Box 20"/>
          <p:cNvSpPr txBox="1">
            <a:spLocks noChangeArrowheads="1"/>
          </p:cNvSpPr>
          <p:nvPr/>
        </p:nvSpPr>
        <p:spPr bwMode="auto">
          <a:xfrm>
            <a:off x="4572000" y="5262563"/>
            <a:ext cx="4635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W</a:t>
            </a:r>
            <a:endParaRPr lang="en-US" sz="2800"/>
          </a:p>
        </p:txBody>
      </p:sp>
      <p:sp>
        <p:nvSpPr>
          <p:cNvPr id="27672" name="Oval 21"/>
          <p:cNvSpPr>
            <a:spLocks noChangeArrowheads="1"/>
          </p:cNvSpPr>
          <p:nvPr/>
        </p:nvSpPr>
        <p:spPr bwMode="auto">
          <a:xfrm>
            <a:off x="3703638" y="3863975"/>
            <a:ext cx="763587" cy="722313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3" name="Text Box 22"/>
          <p:cNvSpPr txBox="1">
            <a:spLocks noChangeArrowheads="1"/>
          </p:cNvSpPr>
          <p:nvPr/>
        </p:nvSpPr>
        <p:spPr bwMode="auto">
          <a:xfrm>
            <a:off x="3890963" y="3763963"/>
            <a:ext cx="46513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i</a:t>
            </a:r>
            <a:endParaRPr lang="en-US" sz="2800"/>
          </a:p>
        </p:txBody>
      </p:sp>
      <p:cxnSp>
        <p:nvCxnSpPr>
          <p:cNvPr id="27674" name="AutoShape 23"/>
          <p:cNvCxnSpPr>
            <a:cxnSpLocks noChangeShapeType="1"/>
            <a:stCxn id="27672" idx="3"/>
            <a:endCxn id="27661" idx="0"/>
          </p:cNvCxnSpPr>
          <p:nvPr/>
        </p:nvCxnSpPr>
        <p:spPr bwMode="auto">
          <a:xfrm flipH="1">
            <a:off x="3254375" y="4479925"/>
            <a:ext cx="561975" cy="4349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75" name="AutoShape 24"/>
          <p:cNvCxnSpPr>
            <a:cxnSpLocks noChangeShapeType="1"/>
            <a:stCxn id="27672" idx="5"/>
            <a:endCxn id="27670" idx="0"/>
          </p:cNvCxnSpPr>
          <p:nvPr/>
        </p:nvCxnSpPr>
        <p:spPr bwMode="auto">
          <a:xfrm>
            <a:off x="4356100" y="4479925"/>
            <a:ext cx="631825" cy="4349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27677" name="Text Box 26"/>
          <p:cNvSpPr txBox="1">
            <a:spLocks noChangeArrowheads="1"/>
          </p:cNvSpPr>
          <p:nvPr/>
        </p:nvSpPr>
        <p:spPr bwMode="auto">
          <a:xfrm>
            <a:off x="5357813" y="1768475"/>
            <a:ext cx="3098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We will do a </a:t>
            </a:r>
            <a:r>
              <a:rPr lang="en-US" sz="2400">
                <a:solidFill>
                  <a:schemeClr val="accent2"/>
                </a:solidFill>
              </a:rPr>
              <a:t>left-right </a:t>
            </a:r>
          </a:p>
          <a:p>
            <a:r>
              <a:rPr lang="en-US" sz="2400">
                <a:solidFill>
                  <a:schemeClr val="accent2"/>
                </a:solidFill>
              </a:rPr>
              <a:t>“double rotation” .</a:t>
            </a:r>
            <a:r>
              <a:rPr lang="en-US" sz="2400"/>
              <a:t> . .</a:t>
            </a:r>
          </a:p>
        </p:txBody>
      </p:sp>
      <p:sp>
        <p:nvSpPr>
          <p:cNvPr id="27678" name="Freeform 27"/>
          <p:cNvSpPr>
            <a:spLocks/>
          </p:cNvSpPr>
          <p:nvPr/>
        </p:nvSpPr>
        <p:spPr bwMode="auto">
          <a:xfrm>
            <a:off x="3490913" y="2984500"/>
            <a:ext cx="735012" cy="839788"/>
          </a:xfrm>
          <a:custGeom>
            <a:avLst/>
            <a:gdLst>
              <a:gd name="T0" fmla="*/ 463 w 463"/>
              <a:gd name="T1" fmla="*/ 529 h 529"/>
              <a:gd name="T2" fmla="*/ 365 w 463"/>
              <a:gd name="T3" fmla="*/ 87 h 529"/>
              <a:gd name="T4" fmla="*/ 0 w 463"/>
              <a:gd name="T5" fmla="*/ 10 h 529"/>
              <a:gd name="T6" fmla="*/ 0 60000 65536"/>
              <a:gd name="T7" fmla="*/ 0 60000 65536"/>
              <a:gd name="T8" fmla="*/ 0 60000 65536"/>
              <a:gd name="T9" fmla="*/ 0 w 463"/>
              <a:gd name="T10" fmla="*/ 0 h 529"/>
              <a:gd name="T11" fmla="*/ 463 w 463"/>
              <a:gd name="T12" fmla="*/ 529 h 5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63" h="529">
                <a:moveTo>
                  <a:pt x="463" y="529"/>
                </a:moveTo>
                <a:cubicBezTo>
                  <a:pt x="452" y="351"/>
                  <a:pt x="442" y="174"/>
                  <a:pt x="365" y="87"/>
                </a:cubicBezTo>
                <a:cubicBezTo>
                  <a:pt x="288" y="0"/>
                  <a:pt x="144" y="5"/>
                  <a:pt x="0" y="1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79" name="Freeform 28"/>
          <p:cNvSpPr>
            <a:spLocks/>
          </p:cNvSpPr>
          <p:nvPr/>
        </p:nvSpPr>
        <p:spPr bwMode="auto">
          <a:xfrm>
            <a:off x="3062288" y="2152650"/>
            <a:ext cx="817562" cy="825500"/>
          </a:xfrm>
          <a:custGeom>
            <a:avLst/>
            <a:gdLst>
              <a:gd name="T0" fmla="*/ 206 w 515"/>
              <a:gd name="T1" fmla="*/ 520 h 520"/>
              <a:gd name="T2" fmla="*/ 52 w 515"/>
              <a:gd name="T3" fmla="*/ 91 h 520"/>
              <a:gd name="T4" fmla="*/ 515 w 515"/>
              <a:gd name="T5" fmla="*/ 0 h 520"/>
              <a:gd name="T6" fmla="*/ 0 60000 65536"/>
              <a:gd name="T7" fmla="*/ 0 60000 65536"/>
              <a:gd name="T8" fmla="*/ 0 60000 65536"/>
              <a:gd name="T9" fmla="*/ 0 w 515"/>
              <a:gd name="T10" fmla="*/ 0 h 520"/>
              <a:gd name="T11" fmla="*/ 515 w 515"/>
              <a:gd name="T12" fmla="*/ 520 h 5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15" h="520">
                <a:moveTo>
                  <a:pt x="206" y="520"/>
                </a:moveTo>
                <a:cubicBezTo>
                  <a:pt x="103" y="349"/>
                  <a:pt x="0" y="178"/>
                  <a:pt x="52" y="91"/>
                </a:cubicBezTo>
                <a:cubicBezTo>
                  <a:pt x="104" y="4"/>
                  <a:pt x="309" y="2"/>
                  <a:pt x="515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80" name="Oval 30"/>
          <p:cNvSpPr>
            <a:spLocks noChangeArrowheads="1"/>
          </p:cNvSpPr>
          <p:nvPr/>
        </p:nvSpPr>
        <p:spPr bwMode="auto">
          <a:xfrm rot="1680000">
            <a:off x="1752600" y="3008313"/>
            <a:ext cx="3429000" cy="1487487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81" name="Oval 31"/>
          <p:cNvSpPr>
            <a:spLocks noChangeArrowheads="1"/>
          </p:cNvSpPr>
          <p:nvPr/>
        </p:nvSpPr>
        <p:spPr bwMode="auto">
          <a:xfrm rot="-2100000">
            <a:off x="1981200" y="1828800"/>
            <a:ext cx="3429000" cy="1487488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20"/>
          <p:cNvSpPr>
            <a:spLocks noChangeArrowheads="1"/>
          </p:cNvSpPr>
          <p:nvPr/>
        </p:nvSpPr>
        <p:spPr bwMode="auto">
          <a:xfrm>
            <a:off x="0" y="0"/>
            <a:ext cx="7813675" cy="8016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r>
              <a:rPr lang="en-US" sz="4400" dirty="0">
                <a:solidFill>
                  <a:srgbClr val="FF0000"/>
                </a:solidFill>
              </a:rPr>
              <a:t>AVL Insertion: Inside Case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Oval 2"/>
          <p:cNvSpPr>
            <a:spLocks noChangeArrowheads="1"/>
          </p:cNvSpPr>
          <p:nvPr/>
        </p:nvSpPr>
        <p:spPr bwMode="auto">
          <a:xfrm>
            <a:off x="4051300" y="1695450"/>
            <a:ext cx="762000" cy="7223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Text Box 3"/>
          <p:cNvSpPr txBox="1">
            <a:spLocks noChangeArrowheads="1"/>
          </p:cNvSpPr>
          <p:nvPr/>
        </p:nvSpPr>
        <p:spPr bwMode="auto">
          <a:xfrm>
            <a:off x="4259263" y="1497013"/>
            <a:ext cx="4667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j</a:t>
            </a:r>
            <a:endParaRPr lang="en-US" sz="2800"/>
          </a:p>
        </p:txBody>
      </p:sp>
      <p:sp>
        <p:nvSpPr>
          <p:cNvPr id="28679" name="Oval 4"/>
          <p:cNvSpPr>
            <a:spLocks noChangeArrowheads="1"/>
          </p:cNvSpPr>
          <p:nvPr/>
        </p:nvSpPr>
        <p:spPr bwMode="auto">
          <a:xfrm>
            <a:off x="1828800" y="3779838"/>
            <a:ext cx="762000" cy="7223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5400" i="1"/>
              <a:t>k</a:t>
            </a:r>
          </a:p>
        </p:txBody>
      </p:sp>
      <p:cxnSp>
        <p:nvCxnSpPr>
          <p:cNvPr id="28680" name="AutoShape 6"/>
          <p:cNvCxnSpPr>
            <a:cxnSpLocks noChangeShapeType="1"/>
            <a:stCxn id="28677" idx="3"/>
            <a:endCxn id="28694" idx="0"/>
          </p:cNvCxnSpPr>
          <p:nvPr/>
        </p:nvCxnSpPr>
        <p:spPr bwMode="auto">
          <a:xfrm flipH="1">
            <a:off x="2897188" y="2311400"/>
            <a:ext cx="1265237" cy="584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28681" name="AutoShape 7"/>
          <p:cNvSpPr>
            <a:spLocks noChangeArrowheads="1"/>
          </p:cNvSpPr>
          <p:nvPr/>
        </p:nvSpPr>
        <p:spPr bwMode="auto">
          <a:xfrm>
            <a:off x="609600" y="4953000"/>
            <a:ext cx="1455738" cy="1116013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8682" name="AutoShape 8"/>
          <p:cNvCxnSpPr>
            <a:cxnSpLocks noChangeShapeType="1"/>
            <a:stCxn id="28679" idx="3"/>
            <a:endCxn id="28681" idx="0"/>
          </p:cNvCxnSpPr>
          <p:nvPr/>
        </p:nvCxnSpPr>
        <p:spPr bwMode="auto">
          <a:xfrm flipH="1">
            <a:off x="1338263" y="4395788"/>
            <a:ext cx="601662" cy="5572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28683" name="Text Box 9"/>
          <p:cNvSpPr txBox="1">
            <a:spLocks noChangeArrowheads="1"/>
          </p:cNvSpPr>
          <p:nvPr/>
        </p:nvSpPr>
        <p:spPr bwMode="auto">
          <a:xfrm>
            <a:off x="1071563" y="5257800"/>
            <a:ext cx="46513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X</a:t>
            </a:r>
            <a:endParaRPr lang="en-US" sz="2800"/>
          </a:p>
        </p:txBody>
      </p:sp>
      <p:sp>
        <p:nvSpPr>
          <p:cNvPr id="28684" name="AutoShape 10"/>
          <p:cNvSpPr>
            <a:spLocks noChangeArrowheads="1"/>
          </p:cNvSpPr>
          <p:nvPr/>
        </p:nvSpPr>
        <p:spPr bwMode="auto">
          <a:xfrm>
            <a:off x="2357438" y="4876800"/>
            <a:ext cx="1317625" cy="1182688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5400" i="1"/>
              <a:t>V</a:t>
            </a:r>
          </a:p>
        </p:txBody>
      </p:sp>
      <p:sp>
        <p:nvSpPr>
          <p:cNvPr id="28685" name="AutoShape 12"/>
          <p:cNvSpPr>
            <a:spLocks noChangeArrowheads="1"/>
          </p:cNvSpPr>
          <p:nvPr/>
        </p:nvSpPr>
        <p:spPr bwMode="auto">
          <a:xfrm>
            <a:off x="5229225" y="3271838"/>
            <a:ext cx="1457325" cy="1117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Text Box 13"/>
          <p:cNvSpPr txBox="1">
            <a:spLocks noChangeArrowheads="1"/>
          </p:cNvSpPr>
          <p:nvPr/>
        </p:nvSpPr>
        <p:spPr bwMode="auto">
          <a:xfrm>
            <a:off x="5646738" y="3546475"/>
            <a:ext cx="46513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Z</a:t>
            </a:r>
            <a:endParaRPr lang="en-US" sz="2800"/>
          </a:p>
        </p:txBody>
      </p:sp>
      <p:cxnSp>
        <p:nvCxnSpPr>
          <p:cNvPr id="28687" name="AutoShape 14"/>
          <p:cNvCxnSpPr>
            <a:cxnSpLocks noChangeShapeType="1"/>
            <a:stCxn id="28679" idx="5"/>
            <a:endCxn id="28684" idx="0"/>
          </p:cNvCxnSpPr>
          <p:nvPr/>
        </p:nvCxnSpPr>
        <p:spPr bwMode="auto">
          <a:xfrm>
            <a:off x="2479675" y="4395788"/>
            <a:ext cx="536575" cy="481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688" name="AutoShape 15"/>
          <p:cNvCxnSpPr>
            <a:cxnSpLocks noChangeShapeType="1"/>
            <a:stCxn id="28677" idx="5"/>
            <a:endCxn id="28685" idx="0"/>
          </p:cNvCxnSpPr>
          <p:nvPr/>
        </p:nvCxnSpPr>
        <p:spPr bwMode="auto">
          <a:xfrm>
            <a:off x="4702175" y="2312988"/>
            <a:ext cx="1255713" cy="958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28689" name="Line 16"/>
          <p:cNvSpPr>
            <a:spLocks noChangeShapeType="1"/>
          </p:cNvSpPr>
          <p:nvPr/>
        </p:nvSpPr>
        <p:spPr bwMode="auto">
          <a:xfrm>
            <a:off x="7032625" y="4389438"/>
            <a:ext cx="1455738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0" name="Line 17"/>
          <p:cNvSpPr>
            <a:spLocks noChangeShapeType="1"/>
          </p:cNvSpPr>
          <p:nvPr/>
        </p:nvSpPr>
        <p:spPr bwMode="auto">
          <a:xfrm>
            <a:off x="7032625" y="5176838"/>
            <a:ext cx="1455738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1" name="Line 18"/>
          <p:cNvSpPr>
            <a:spLocks noChangeShapeType="1"/>
          </p:cNvSpPr>
          <p:nvPr/>
        </p:nvSpPr>
        <p:spPr bwMode="auto">
          <a:xfrm>
            <a:off x="7102475" y="6030913"/>
            <a:ext cx="1455738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2" name="AutoShape 19"/>
          <p:cNvSpPr>
            <a:spLocks noChangeArrowheads="1"/>
          </p:cNvSpPr>
          <p:nvPr/>
        </p:nvSpPr>
        <p:spPr bwMode="auto">
          <a:xfrm>
            <a:off x="3810000" y="4038600"/>
            <a:ext cx="1316038" cy="1182688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3" name="Text Box 20"/>
          <p:cNvSpPr txBox="1">
            <a:spLocks noChangeArrowheads="1"/>
          </p:cNvSpPr>
          <p:nvPr/>
        </p:nvSpPr>
        <p:spPr bwMode="auto">
          <a:xfrm>
            <a:off x="4052888" y="4386263"/>
            <a:ext cx="4635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W</a:t>
            </a:r>
            <a:endParaRPr lang="en-US" sz="2800"/>
          </a:p>
        </p:txBody>
      </p:sp>
      <p:sp>
        <p:nvSpPr>
          <p:cNvPr id="28694" name="Oval 21"/>
          <p:cNvSpPr>
            <a:spLocks noChangeArrowheads="1"/>
          </p:cNvSpPr>
          <p:nvPr/>
        </p:nvSpPr>
        <p:spPr bwMode="auto">
          <a:xfrm>
            <a:off x="2514600" y="2895600"/>
            <a:ext cx="763588" cy="722313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5400" i="1"/>
              <a:t>i</a:t>
            </a:r>
          </a:p>
        </p:txBody>
      </p:sp>
      <p:cxnSp>
        <p:nvCxnSpPr>
          <p:cNvPr id="28695" name="AutoShape 24"/>
          <p:cNvCxnSpPr>
            <a:cxnSpLocks noChangeShapeType="1"/>
            <a:stCxn id="28694" idx="5"/>
            <a:endCxn id="28692" idx="0"/>
          </p:cNvCxnSpPr>
          <p:nvPr/>
        </p:nvCxnSpPr>
        <p:spPr bwMode="auto">
          <a:xfrm>
            <a:off x="3167063" y="3511550"/>
            <a:ext cx="1301750" cy="5270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28696" name="Rectangle 25"/>
          <p:cNvSpPr>
            <a:spLocks noChangeArrowheads="1"/>
          </p:cNvSpPr>
          <p:nvPr/>
        </p:nvSpPr>
        <p:spPr bwMode="auto">
          <a:xfrm>
            <a:off x="665163" y="646113"/>
            <a:ext cx="7813675" cy="8016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28697" name="Text Box 26"/>
          <p:cNvSpPr txBox="1">
            <a:spLocks noChangeArrowheads="1"/>
          </p:cNvSpPr>
          <p:nvPr/>
        </p:nvSpPr>
        <p:spPr bwMode="auto">
          <a:xfrm>
            <a:off x="5357813" y="1768475"/>
            <a:ext cx="30146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left rotation complete</a:t>
            </a:r>
          </a:p>
        </p:txBody>
      </p:sp>
      <p:cxnSp>
        <p:nvCxnSpPr>
          <p:cNvPr id="28698" name="AutoShape 31"/>
          <p:cNvCxnSpPr>
            <a:cxnSpLocks noChangeShapeType="1"/>
            <a:stCxn id="28694" idx="3"/>
            <a:endCxn id="28679" idx="0"/>
          </p:cNvCxnSpPr>
          <p:nvPr/>
        </p:nvCxnSpPr>
        <p:spPr bwMode="auto">
          <a:xfrm flipH="1">
            <a:off x="2209800" y="3511550"/>
            <a:ext cx="415925" cy="2682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28699" name="Oval 34"/>
          <p:cNvSpPr>
            <a:spLocks noChangeArrowheads="1"/>
          </p:cNvSpPr>
          <p:nvPr/>
        </p:nvSpPr>
        <p:spPr bwMode="auto">
          <a:xfrm rot="-2100000">
            <a:off x="685800" y="2971800"/>
            <a:ext cx="3429000" cy="1487488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0"/>
          <p:cNvSpPr>
            <a:spLocks noChangeArrowheads="1"/>
          </p:cNvSpPr>
          <p:nvPr/>
        </p:nvSpPr>
        <p:spPr bwMode="auto">
          <a:xfrm>
            <a:off x="0" y="0"/>
            <a:ext cx="7813675" cy="8016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r>
              <a:rPr lang="en-US" sz="4400" dirty="0" smtClean="0">
                <a:solidFill>
                  <a:srgbClr val="FF0000"/>
                </a:solidFill>
              </a:rPr>
              <a:t>Double rotation : first rotation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Oval 2"/>
          <p:cNvSpPr>
            <a:spLocks noChangeArrowheads="1"/>
          </p:cNvSpPr>
          <p:nvPr/>
        </p:nvSpPr>
        <p:spPr bwMode="auto">
          <a:xfrm>
            <a:off x="4051300" y="1695450"/>
            <a:ext cx="762000" cy="7223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Text Box 3"/>
          <p:cNvSpPr txBox="1">
            <a:spLocks noChangeArrowheads="1"/>
          </p:cNvSpPr>
          <p:nvPr/>
        </p:nvSpPr>
        <p:spPr bwMode="auto">
          <a:xfrm>
            <a:off x="4259263" y="1497013"/>
            <a:ext cx="4667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j</a:t>
            </a:r>
            <a:endParaRPr lang="en-US" sz="2800"/>
          </a:p>
        </p:txBody>
      </p:sp>
      <p:sp>
        <p:nvSpPr>
          <p:cNvPr id="29703" name="Oval 4"/>
          <p:cNvSpPr>
            <a:spLocks noChangeArrowheads="1"/>
          </p:cNvSpPr>
          <p:nvPr/>
        </p:nvSpPr>
        <p:spPr bwMode="auto">
          <a:xfrm>
            <a:off x="1828800" y="3779838"/>
            <a:ext cx="762000" cy="7223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5400" i="1"/>
              <a:t>k</a:t>
            </a:r>
          </a:p>
        </p:txBody>
      </p:sp>
      <p:cxnSp>
        <p:nvCxnSpPr>
          <p:cNvPr id="29704" name="AutoShape 5"/>
          <p:cNvCxnSpPr>
            <a:cxnSpLocks noChangeShapeType="1"/>
            <a:stCxn id="29701" idx="3"/>
            <a:endCxn id="29718" idx="0"/>
          </p:cNvCxnSpPr>
          <p:nvPr/>
        </p:nvCxnSpPr>
        <p:spPr bwMode="auto">
          <a:xfrm flipH="1">
            <a:off x="2897188" y="2311400"/>
            <a:ext cx="1265237" cy="584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29705" name="AutoShape 6"/>
          <p:cNvSpPr>
            <a:spLocks noChangeArrowheads="1"/>
          </p:cNvSpPr>
          <p:nvPr/>
        </p:nvSpPr>
        <p:spPr bwMode="auto">
          <a:xfrm>
            <a:off x="609600" y="4953000"/>
            <a:ext cx="1455738" cy="1116013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9706" name="AutoShape 7"/>
          <p:cNvCxnSpPr>
            <a:cxnSpLocks noChangeShapeType="1"/>
            <a:stCxn id="29703" idx="3"/>
            <a:endCxn id="29705" idx="0"/>
          </p:cNvCxnSpPr>
          <p:nvPr/>
        </p:nvCxnSpPr>
        <p:spPr bwMode="auto">
          <a:xfrm flipH="1">
            <a:off x="1338263" y="4395788"/>
            <a:ext cx="601662" cy="5572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29707" name="Text Box 8"/>
          <p:cNvSpPr txBox="1">
            <a:spLocks noChangeArrowheads="1"/>
          </p:cNvSpPr>
          <p:nvPr/>
        </p:nvSpPr>
        <p:spPr bwMode="auto">
          <a:xfrm>
            <a:off x="1071563" y="5257800"/>
            <a:ext cx="46513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X</a:t>
            </a:r>
            <a:endParaRPr lang="en-US" sz="2800"/>
          </a:p>
        </p:txBody>
      </p:sp>
      <p:sp>
        <p:nvSpPr>
          <p:cNvPr id="29708" name="AutoShape 9"/>
          <p:cNvSpPr>
            <a:spLocks noChangeArrowheads="1"/>
          </p:cNvSpPr>
          <p:nvPr/>
        </p:nvSpPr>
        <p:spPr bwMode="auto">
          <a:xfrm>
            <a:off x="2357438" y="4876800"/>
            <a:ext cx="1317625" cy="1182688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5400" i="1"/>
              <a:t>V</a:t>
            </a:r>
          </a:p>
        </p:txBody>
      </p:sp>
      <p:sp>
        <p:nvSpPr>
          <p:cNvPr id="29709" name="AutoShape 10"/>
          <p:cNvSpPr>
            <a:spLocks noChangeArrowheads="1"/>
          </p:cNvSpPr>
          <p:nvPr/>
        </p:nvSpPr>
        <p:spPr bwMode="auto">
          <a:xfrm>
            <a:off x="5229225" y="3271838"/>
            <a:ext cx="1457325" cy="1117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Text Box 11"/>
          <p:cNvSpPr txBox="1">
            <a:spLocks noChangeArrowheads="1"/>
          </p:cNvSpPr>
          <p:nvPr/>
        </p:nvSpPr>
        <p:spPr bwMode="auto">
          <a:xfrm>
            <a:off x="5646738" y="3546475"/>
            <a:ext cx="46513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Z</a:t>
            </a:r>
            <a:endParaRPr lang="en-US" sz="2800"/>
          </a:p>
        </p:txBody>
      </p:sp>
      <p:cxnSp>
        <p:nvCxnSpPr>
          <p:cNvPr id="29711" name="AutoShape 12"/>
          <p:cNvCxnSpPr>
            <a:cxnSpLocks noChangeShapeType="1"/>
            <a:stCxn id="29703" idx="5"/>
            <a:endCxn id="29708" idx="0"/>
          </p:cNvCxnSpPr>
          <p:nvPr/>
        </p:nvCxnSpPr>
        <p:spPr bwMode="auto">
          <a:xfrm>
            <a:off x="2479675" y="4395788"/>
            <a:ext cx="536575" cy="481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9712" name="AutoShape 13"/>
          <p:cNvCxnSpPr>
            <a:cxnSpLocks noChangeShapeType="1"/>
            <a:stCxn id="29701" idx="5"/>
            <a:endCxn id="29709" idx="0"/>
          </p:cNvCxnSpPr>
          <p:nvPr/>
        </p:nvCxnSpPr>
        <p:spPr bwMode="auto">
          <a:xfrm>
            <a:off x="4702175" y="2312988"/>
            <a:ext cx="1255713" cy="958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29713" name="Line 14"/>
          <p:cNvSpPr>
            <a:spLocks noChangeShapeType="1"/>
          </p:cNvSpPr>
          <p:nvPr/>
        </p:nvSpPr>
        <p:spPr bwMode="auto">
          <a:xfrm>
            <a:off x="7032625" y="4389438"/>
            <a:ext cx="1455738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Line 15"/>
          <p:cNvSpPr>
            <a:spLocks noChangeShapeType="1"/>
          </p:cNvSpPr>
          <p:nvPr/>
        </p:nvSpPr>
        <p:spPr bwMode="auto">
          <a:xfrm>
            <a:off x="7032625" y="5176838"/>
            <a:ext cx="1455738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5" name="Line 16"/>
          <p:cNvSpPr>
            <a:spLocks noChangeShapeType="1"/>
          </p:cNvSpPr>
          <p:nvPr/>
        </p:nvSpPr>
        <p:spPr bwMode="auto">
          <a:xfrm>
            <a:off x="7102475" y="6030913"/>
            <a:ext cx="1455738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6" name="AutoShape 17"/>
          <p:cNvSpPr>
            <a:spLocks noChangeArrowheads="1"/>
          </p:cNvSpPr>
          <p:nvPr/>
        </p:nvSpPr>
        <p:spPr bwMode="auto">
          <a:xfrm>
            <a:off x="3810000" y="4038600"/>
            <a:ext cx="1316038" cy="1182688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7" name="Text Box 18"/>
          <p:cNvSpPr txBox="1">
            <a:spLocks noChangeArrowheads="1"/>
          </p:cNvSpPr>
          <p:nvPr/>
        </p:nvSpPr>
        <p:spPr bwMode="auto">
          <a:xfrm>
            <a:off x="4052888" y="4386263"/>
            <a:ext cx="4635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W</a:t>
            </a:r>
            <a:endParaRPr lang="en-US" sz="2800"/>
          </a:p>
        </p:txBody>
      </p:sp>
      <p:sp>
        <p:nvSpPr>
          <p:cNvPr id="29718" name="Oval 19"/>
          <p:cNvSpPr>
            <a:spLocks noChangeArrowheads="1"/>
          </p:cNvSpPr>
          <p:nvPr/>
        </p:nvSpPr>
        <p:spPr bwMode="auto">
          <a:xfrm>
            <a:off x="2514600" y="2895600"/>
            <a:ext cx="763588" cy="722313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5400" i="1"/>
              <a:t>i</a:t>
            </a:r>
          </a:p>
        </p:txBody>
      </p:sp>
      <p:cxnSp>
        <p:nvCxnSpPr>
          <p:cNvPr id="29719" name="AutoShape 20"/>
          <p:cNvCxnSpPr>
            <a:cxnSpLocks noChangeShapeType="1"/>
            <a:stCxn id="29718" idx="5"/>
            <a:endCxn id="29716" idx="0"/>
          </p:cNvCxnSpPr>
          <p:nvPr/>
        </p:nvCxnSpPr>
        <p:spPr bwMode="auto">
          <a:xfrm>
            <a:off x="3167063" y="3511550"/>
            <a:ext cx="1301750" cy="5270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29720" name="Rectangle 21"/>
          <p:cNvSpPr>
            <a:spLocks noChangeArrowheads="1"/>
          </p:cNvSpPr>
          <p:nvPr/>
        </p:nvSpPr>
        <p:spPr bwMode="auto">
          <a:xfrm>
            <a:off x="665163" y="646113"/>
            <a:ext cx="7813675" cy="8016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endParaRPr lang="en-US" sz="4400" dirty="0">
              <a:solidFill>
                <a:srgbClr val="FF0000"/>
              </a:solidFill>
            </a:endParaRPr>
          </a:p>
        </p:txBody>
      </p:sp>
      <p:cxnSp>
        <p:nvCxnSpPr>
          <p:cNvPr id="29721" name="AutoShape 23"/>
          <p:cNvCxnSpPr>
            <a:cxnSpLocks noChangeShapeType="1"/>
            <a:stCxn id="29718" idx="3"/>
            <a:endCxn id="29703" idx="0"/>
          </p:cNvCxnSpPr>
          <p:nvPr/>
        </p:nvCxnSpPr>
        <p:spPr bwMode="auto">
          <a:xfrm flipH="1">
            <a:off x="2209800" y="3511550"/>
            <a:ext cx="415925" cy="2682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29722" name="Oval 24"/>
          <p:cNvSpPr>
            <a:spLocks noChangeArrowheads="1"/>
          </p:cNvSpPr>
          <p:nvPr/>
        </p:nvSpPr>
        <p:spPr bwMode="auto">
          <a:xfrm rot="-2100000">
            <a:off x="1905000" y="1941513"/>
            <a:ext cx="3429000" cy="1487487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23" name="Text Box 25"/>
          <p:cNvSpPr txBox="1">
            <a:spLocks noChangeArrowheads="1"/>
          </p:cNvSpPr>
          <p:nvPr/>
        </p:nvSpPr>
        <p:spPr bwMode="auto">
          <a:xfrm>
            <a:off x="5318125" y="1954213"/>
            <a:ext cx="3252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Now do a right rotation</a:t>
            </a:r>
          </a:p>
        </p:txBody>
      </p:sp>
      <p:sp>
        <p:nvSpPr>
          <p:cNvPr id="28" name="Rectangle 20"/>
          <p:cNvSpPr>
            <a:spLocks noChangeArrowheads="1"/>
          </p:cNvSpPr>
          <p:nvPr/>
        </p:nvSpPr>
        <p:spPr bwMode="auto">
          <a:xfrm>
            <a:off x="0" y="0"/>
            <a:ext cx="7813675" cy="8016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sz="4400" dirty="0" smtClean="0">
                <a:solidFill>
                  <a:srgbClr val="FF0000"/>
                </a:solidFill>
              </a:rPr>
              <a:t>Double rotation : second rotation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Oval 2"/>
          <p:cNvSpPr>
            <a:spLocks noChangeArrowheads="1"/>
          </p:cNvSpPr>
          <p:nvPr/>
        </p:nvSpPr>
        <p:spPr bwMode="auto">
          <a:xfrm>
            <a:off x="4810125" y="3773488"/>
            <a:ext cx="762000" cy="7223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5400" i="1"/>
              <a:t>j</a:t>
            </a:r>
          </a:p>
        </p:txBody>
      </p:sp>
      <p:sp>
        <p:nvSpPr>
          <p:cNvPr id="30726" name="Oval 4"/>
          <p:cNvSpPr>
            <a:spLocks noChangeArrowheads="1"/>
          </p:cNvSpPr>
          <p:nvPr/>
        </p:nvSpPr>
        <p:spPr bwMode="auto">
          <a:xfrm>
            <a:off x="1828800" y="3779838"/>
            <a:ext cx="762000" cy="7223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5400" i="1"/>
              <a:t>k</a:t>
            </a:r>
          </a:p>
        </p:txBody>
      </p:sp>
      <p:sp>
        <p:nvSpPr>
          <p:cNvPr id="30727" name="AutoShape 6"/>
          <p:cNvSpPr>
            <a:spLocks noChangeArrowheads="1"/>
          </p:cNvSpPr>
          <p:nvPr/>
        </p:nvSpPr>
        <p:spPr bwMode="auto">
          <a:xfrm>
            <a:off x="609600" y="4953000"/>
            <a:ext cx="1455738" cy="1116013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0728" name="AutoShape 7"/>
          <p:cNvCxnSpPr>
            <a:cxnSpLocks noChangeShapeType="1"/>
            <a:stCxn id="30726" idx="3"/>
            <a:endCxn id="30727" idx="0"/>
          </p:cNvCxnSpPr>
          <p:nvPr/>
        </p:nvCxnSpPr>
        <p:spPr bwMode="auto">
          <a:xfrm flipH="1">
            <a:off x="1338263" y="4395788"/>
            <a:ext cx="601662" cy="5572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30729" name="Text Box 8"/>
          <p:cNvSpPr txBox="1">
            <a:spLocks noChangeArrowheads="1"/>
          </p:cNvSpPr>
          <p:nvPr/>
        </p:nvSpPr>
        <p:spPr bwMode="auto">
          <a:xfrm>
            <a:off x="1071563" y="5257800"/>
            <a:ext cx="46513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>
                <a:latin typeface="Times New Roman" pitchFamily="18" charset="0"/>
              </a:rPr>
              <a:t>X</a:t>
            </a:r>
            <a:endParaRPr lang="en-US" sz="2800">
              <a:latin typeface="Times New Roman" pitchFamily="18" charset="0"/>
            </a:endParaRPr>
          </a:p>
        </p:txBody>
      </p:sp>
      <p:sp>
        <p:nvSpPr>
          <p:cNvPr id="30730" name="AutoShape 9"/>
          <p:cNvSpPr>
            <a:spLocks noChangeArrowheads="1"/>
          </p:cNvSpPr>
          <p:nvPr/>
        </p:nvSpPr>
        <p:spPr bwMode="auto">
          <a:xfrm>
            <a:off x="2357438" y="4876800"/>
            <a:ext cx="1317625" cy="1182688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5400" i="1"/>
              <a:t>V</a:t>
            </a:r>
          </a:p>
        </p:txBody>
      </p:sp>
      <p:sp>
        <p:nvSpPr>
          <p:cNvPr id="30731" name="AutoShape 10"/>
          <p:cNvSpPr>
            <a:spLocks noChangeArrowheads="1"/>
          </p:cNvSpPr>
          <p:nvPr/>
        </p:nvSpPr>
        <p:spPr bwMode="auto">
          <a:xfrm>
            <a:off x="5229225" y="4906963"/>
            <a:ext cx="1457325" cy="1117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2" name="Text Box 11"/>
          <p:cNvSpPr txBox="1">
            <a:spLocks noChangeArrowheads="1"/>
          </p:cNvSpPr>
          <p:nvPr/>
        </p:nvSpPr>
        <p:spPr bwMode="auto">
          <a:xfrm>
            <a:off x="5646738" y="5181600"/>
            <a:ext cx="46513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Z</a:t>
            </a:r>
            <a:endParaRPr lang="en-US" sz="2800"/>
          </a:p>
        </p:txBody>
      </p:sp>
      <p:cxnSp>
        <p:nvCxnSpPr>
          <p:cNvPr id="30733" name="AutoShape 12"/>
          <p:cNvCxnSpPr>
            <a:cxnSpLocks noChangeShapeType="1"/>
            <a:stCxn id="30726" idx="5"/>
            <a:endCxn id="30730" idx="0"/>
          </p:cNvCxnSpPr>
          <p:nvPr/>
        </p:nvCxnSpPr>
        <p:spPr bwMode="auto">
          <a:xfrm>
            <a:off x="2479675" y="4395788"/>
            <a:ext cx="536575" cy="481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734" name="AutoShape 13"/>
          <p:cNvCxnSpPr>
            <a:cxnSpLocks noChangeShapeType="1"/>
            <a:stCxn id="30725" idx="5"/>
            <a:endCxn id="30731" idx="0"/>
          </p:cNvCxnSpPr>
          <p:nvPr/>
        </p:nvCxnSpPr>
        <p:spPr bwMode="auto">
          <a:xfrm>
            <a:off x="5461000" y="4389438"/>
            <a:ext cx="496888" cy="5175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30735" name="Line 14"/>
          <p:cNvSpPr>
            <a:spLocks noChangeShapeType="1"/>
          </p:cNvSpPr>
          <p:nvPr/>
        </p:nvSpPr>
        <p:spPr bwMode="auto">
          <a:xfrm>
            <a:off x="7032625" y="4389438"/>
            <a:ext cx="1455738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6" name="Line 15"/>
          <p:cNvSpPr>
            <a:spLocks noChangeShapeType="1"/>
          </p:cNvSpPr>
          <p:nvPr/>
        </p:nvSpPr>
        <p:spPr bwMode="auto">
          <a:xfrm>
            <a:off x="7032625" y="5176838"/>
            <a:ext cx="1455738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7" name="Line 16"/>
          <p:cNvSpPr>
            <a:spLocks noChangeShapeType="1"/>
          </p:cNvSpPr>
          <p:nvPr/>
        </p:nvSpPr>
        <p:spPr bwMode="auto">
          <a:xfrm>
            <a:off x="7102475" y="6030913"/>
            <a:ext cx="1455738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8" name="AutoShape 17"/>
          <p:cNvSpPr>
            <a:spLocks noChangeArrowheads="1"/>
          </p:cNvSpPr>
          <p:nvPr/>
        </p:nvSpPr>
        <p:spPr bwMode="auto">
          <a:xfrm>
            <a:off x="3810000" y="4876800"/>
            <a:ext cx="1316038" cy="1182688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9" name="Text Box 18"/>
          <p:cNvSpPr txBox="1">
            <a:spLocks noChangeArrowheads="1"/>
          </p:cNvSpPr>
          <p:nvPr/>
        </p:nvSpPr>
        <p:spPr bwMode="auto">
          <a:xfrm>
            <a:off x="4052888" y="5224463"/>
            <a:ext cx="4635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i="1"/>
              <a:t>W</a:t>
            </a:r>
            <a:endParaRPr lang="en-US" sz="2800"/>
          </a:p>
        </p:txBody>
      </p:sp>
      <p:sp>
        <p:nvSpPr>
          <p:cNvPr id="30740" name="Oval 19"/>
          <p:cNvSpPr>
            <a:spLocks noChangeArrowheads="1"/>
          </p:cNvSpPr>
          <p:nvPr/>
        </p:nvSpPr>
        <p:spPr bwMode="auto">
          <a:xfrm>
            <a:off x="3200400" y="2895600"/>
            <a:ext cx="763588" cy="722313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5400" i="1"/>
              <a:t>i</a:t>
            </a:r>
          </a:p>
        </p:txBody>
      </p:sp>
      <p:cxnSp>
        <p:nvCxnSpPr>
          <p:cNvPr id="30741" name="AutoShape 20"/>
          <p:cNvCxnSpPr>
            <a:cxnSpLocks noChangeShapeType="1"/>
            <a:stCxn id="30725" idx="3"/>
            <a:endCxn id="30738" idx="0"/>
          </p:cNvCxnSpPr>
          <p:nvPr/>
        </p:nvCxnSpPr>
        <p:spPr bwMode="auto">
          <a:xfrm flipH="1">
            <a:off x="4468813" y="4389438"/>
            <a:ext cx="452437" cy="4873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30742" name="Rectangle 21"/>
          <p:cNvSpPr>
            <a:spLocks noChangeArrowheads="1"/>
          </p:cNvSpPr>
          <p:nvPr/>
        </p:nvSpPr>
        <p:spPr bwMode="auto">
          <a:xfrm>
            <a:off x="0" y="36513"/>
            <a:ext cx="7813675" cy="8016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r>
              <a:rPr lang="en-US" sz="4400" dirty="0">
                <a:solidFill>
                  <a:srgbClr val="FF0000"/>
                </a:solidFill>
              </a:rPr>
              <a:t>Double rotation : second rotation</a:t>
            </a:r>
          </a:p>
        </p:txBody>
      </p:sp>
      <p:cxnSp>
        <p:nvCxnSpPr>
          <p:cNvPr id="30743" name="AutoShape 22"/>
          <p:cNvCxnSpPr>
            <a:cxnSpLocks noChangeShapeType="1"/>
            <a:stCxn id="30740" idx="3"/>
            <a:endCxn id="30726" idx="0"/>
          </p:cNvCxnSpPr>
          <p:nvPr/>
        </p:nvCxnSpPr>
        <p:spPr bwMode="auto">
          <a:xfrm flipH="1">
            <a:off x="2209800" y="3511550"/>
            <a:ext cx="1101725" cy="2682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744" name="AutoShape 26"/>
          <p:cNvCxnSpPr>
            <a:cxnSpLocks noChangeShapeType="1"/>
            <a:stCxn id="30725" idx="0"/>
            <a:endCxn id="30740" idx="5"/>
          </p:cNvCxnSpPr>
          <p:nvPr/>
        </p:nvCxnSpPr>
        <p:spPr bwMode="auto">
          <a:xfrm flipH="1" flipV="1">
            <a:off x="3852863" y="3511550"/>
            <a:ext cx="1338262" cy="2619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30745" name="Oval 27"/>
          <p:cNvSpPr>
            <a:spLocks noChangeArrowheads="1"/>
          </p:cNvSpPr>
          <p:nvPr/>
        </p:nvSpPr>
        <p:spPr bwMode="auto">
          <a:xfrm rot="1680000">
            <a:off x="2743200" y="3008313"/>
            <a:ext cx="3429000" cy="1487487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6" name="Text Box 28"/>
          <p:cNvSpPr txBox="1">
            <a:spLocks noChangeArrowheads="1"/>
          </p:cNvSpPr>
          <p:nvPr/>
        </p:nvSpPr>
        <p:spPr bwMode="auto">
          <a:xfrm>
            <a:off x="5181600" y="1954213"/>
            <a:ext cx="3201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right rotation complete</a:t>
            </a:r>
          </a:p>
        </p:txBody>
      </p:sp>
      <p:sp>
        <p:nvSpPr>
          <p:cNvPr id="30747" name="Text Box 29"/>
          <p:cNvSpPr txBox="1">
            <a:spLocks noChangeArrowheads="1"/>
          </p:cNvSpPr>
          <p:nvPr/>
        </p:nvSpPr>
        <p:spPr bwMode="auto">
          <a:xfrm>
            <a:off x="5562600" y="2667000"/>
            <a:ext cx="27114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400"/>
              <a:t>Balance has been </a:t>
            </a:r>
          </a:p>
          <a:p>
            <a:r>
              <a:rPr lang="en-US" sz="2400"/>
              <a:t>restored</a:t>
            </a:r>
          </a:p>
        </p:txBody>
      </p:sp>
      <p:sp>
        <p:nvSpPr>
          <p:cNvPr id="30748" name="Text Box 30"/>
          <p:cNvSpPr txBox="1">
            <a:spLocks noChangeArrowheads="1"/>
          </p:cNvSpPr>
          <p:nvPr/>
        </p:nvSpPr>
        <p:spPr bwMode="auto">
          <a:xfrm>
            <a:off x="6172200" y="45720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30749" name="Text Box 33"/>
          <p:cNvSpPr txBox="1">
            <a:spLocks noChangeArrowheads="1"/>
          </p:cNvSpPr>
          <p:nvPr/>
        </p:nvSpPr>
        <p:spPr bwMode="auto">
          <a:xfrm>
            <a:off x="914400" y="46482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30750" name="Text Box 34"/>
          <p:cNvSpPr txBox="1">
            <a:spLocks noChangeArrowheads="1"/>
          </p:cNvSpPr>
          <p:nvPr/>
        </p:nvSpPr>
        <p:spPr bwMode="auto">
          <a:xfrm>
            <a:off x="3276600" y="4724400"/>
            <a:ext cx="1057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 or h-1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Implementation</a:t>
            </a:r>
          </a:p>
        </p:txBody>
      </p:sp>
      <p:sp>
        <p:nvSpPr>
          <p:cNvPr id="31750" name="Rectangle 3"/>
          <p:cNvSpPr>
            <a:spLocks noChangeArrowheads="1"/>
          </p:cNvSpPr>
          <p:nvPr/>
        </p:nvSpPr>
        <p:spPr bwMode="auto">
          <a:xfrm>
            <a:off x="3810000" y="32004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Rectangle 4"/>
          <p:cNvSpPr>
            <a:spLocks noChangeArrowheads="1"/>
          </p:cNvSpPr>
          <p:nvPr/>
        </p:nvSpPr>
        <p:spPr bwMode="auto">
          <a:xfrm>
            <a:off x="4191000" y="32004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Rectangle 5"/>
          <p:cNvSpPr>
            <a:spLocks noChangeArrowheads="1"/>
          </p:cNvSpPr>
          <p:nvPr/>
        </p:nvSpPr>
        <p:spPr bwMode="auto">
          <a:xfrm>
            <a:off x="3810000" y="2819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Line 6"/>
          <p:cNvSpPr>
            <a:spLocks noChangeShapeType="1"/>
          </p:cNvSpPr>
          <p:nvPr/>
        </p:nvSpPr>
        <p:spPr bwMode="auto">
          <a:xfrm flipH="1">
            <a:off x="3581400" y="34290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4" name="Line 7"/>
          <p:cNvSpPr>
            <a:spLocks noChangeShapeType="1"/>
          </p:cNvSpPr>
          <p:nvPr/>
        </p:nvSpPr>
        <p:spPr bwMode="auto">
          <a:xfrm>
            <a:off x="4419600" y="34290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5" name="Rectangle 8"/>
          <p:cNvSpPr>
            <a:spLocks noChangeArrowheads="1"/>
          </p:cNvSpPr>
          <p:nvPr/>
        </p:nvSpPr>
        <p:spPr bwMode="auto">
          <a:xfrm>
            <a:off x="3810000" y="2438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6" name="Text Box 9"/>
          <p:cNvSpPr txBox="1">
            <a:spLocks noChangeArrowheads="1"/>
          </p:cNvSpPr>
          <p:nvPr/>
        </p:nvSpPr>
        <p:spPr bwMode="auto">
          <a:xfrm>
            <a:off x="4632325" y="2373313"/>
            <a:ext cx="1960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balance (1,0,-1)</a:t>
            </a:r>
          </a:p>
        </p:txBody>
      </p:sp>
      <p:sp>
        <p:nvSpPr>
          <p:cNvPr id="31757" name="Text Box 10"/>
          <p:cNvSpPr txBox="1">
            <a:spLocks noChangeArrowheads="1"/>
          </p:cNvSpPr>
          <p:nvPr/>
        </p:nvSpPr>
        <p:spPr bwMode="auto">
          <a:xfrm>
            <a:off x="4632325" y="2754313"/>
            <a:ext cx="579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key</a:t>
            </a:r>
          </a:p>
        </p:txBody>
      </p:sp>
      <p:sp>
        <p:nvSpPr>
          <p:cNvPr id="31758" name="Text Box 11"/>
          <p:cNvSpPr txBox="1">
            <a:spLocks noChangeArrowheads="1"/>
          </p:cNvSpPr>
          <p:nvPr/>
        </p:nvSpPr>
        <p:spPr bwMode="auto">
          <a:xfrm>
            <a:off x="4708525" y="3211513"/>
            <a:ext cx="677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right</a:t>
            </a:r>
          </a:p>
        </p:txBody>
      </p:sp>
      <p:sp>
        <p:nvSpPr>
          <p:cNvPr id="31759" name="Text Box 12"/>
          <p:cNvSpPr txBox="1">
            <a:spLocks noChangeArrowheads="1"/>
          </p:cNvSpPr>
          <p:nvPr/>
        </p:nvSpPr>
        <p:spPr bwMode="auto">
          <a:xfrm>
            <a:off x="3124200" y="3200400"/>
            <a:ext cx="522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left</a:t>
            </a:r>
          </a:p>
        </p:txBody>
      </p:sp>
      <p:sp>
        <p:nvSpPr>
          <p:cNvPr id="31760" name="Text Box 13"/>
          <p:cNvSpPr txBox="1">
            <a:spLocks noChangeArrowheads="1"/>
          </p:cNvSpPr>
          <p:nvPr/>
        </p:nvSpPr>
        <p:spPr bwMode="auto">
          <a:xfrm>
            <a:off x="1066800" y="4191000"/>
            <a:ext cx="7543800" cy="176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No need to keep the height; just the difference in height,            i.e. the </a:t>
            </a:r>
            <a:r>
              <a:rPr lang="en-US">
                <a:solidFill>
                  <a:schemeClr val="accent2"/>
                </a:solidFill>
              </a:rPr>
              <a:t>balance</a:t>
            </a:r>
            <a:r>
              <a:rPr lang="en-US"/>
              <a:t> factor; this has to be modified on the path of insertion even if you don’t perform rotations</a:t>
            </a:r>
          </a:p>
          <a:p>
            <a:pPr>
              <a:spcBef>
                <a:spcPct val="50000"/>
              </a:spcBef>
            </a:pPr>
            <a:r>
              <a:rPr lang="en-US"/>
              <a:t>Once you have performed a rotation (single or double) you won’t need to go back up the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Single Rotation</a:t>
            </a:r>
          </a:p>
        </p:txBody>
      </p:sp>
      <p:sp>
        <p:nvSpPr>
          <p:cNvPr id="32774" name="Text Box 3"/>
          <p:cNvSpPr txBox="1">
            <a:spLocks noChangeArrowheads="1"/>
          </p:cNvSpPr>
          <p:nvPr/>
        </p:nvSpPr>
        <p:spPr bwMode="auto">
          <a:xfrm>
            <a:off x="990600" y="2057400"/>
            <a:ext cx="7042150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Courier New" pitchFamily="49" charset="0"/>
              </a:rPr>
              <a:t>RotateFromRight</a:t>
            </a:r>
            <a:r>
              <a:rPr lang="en-US" dirty="0">
                <a:latin typeface="Courier New" pitchFamily="49" charset="0"/>
              </a:rPr>
              <a:t>(n : reference node pointer) {</a:t>
            </a:r>
          </a:p>
          <a:p>
            <a:r>
              <a:rPr lang="en-US" dirty="0">
                <a:latin typeface="Courier New" pitchFamily="49" charset="0"/>
              </a:rPr>
              <a:t>p : node pointer;</a:t>
            </a:r>
          </a:p>
          <a:p>
            <a:r>
              <a:rPr lang="en-US" dirty="0">
                <a:latin typeface="Courier New" pitchFamily="49" charset="0"/>
              </a:rPr>
              <a:t>p := </a:t>
            </a:r>
            <a:r>
              <a:rPr lang="en-US" dirty="0" err="1">
                <a:latin typeface="Courier New" pitchFamily="49" charset="0"/>
              </a:rPr>
              <a:t>n.right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r>
              <a:rPr lang="en-US" dirty="0" err="1">
                <a:latin typeface="Courier New" pitchFamily="49" charset="0"/>
              </a:rPr>
              <a:t>n.right</a:t>
            </a:r>
            <a:r>
              <a:rPr lang="en-US" dirty="0">
                <a:latin typeface="Courier New" pitchFamily="49" charset="0"/>
              </a:rPr>
              <a:t> := </a:t>
            </a:r>
            <a:r>
              <a:rPr lang="en-US" dirty="0" err="1">
                <a:latin typeface="Courier New" pitchFamily="49" charset="0"/>
              </a:rPr>
              <a:t>p.left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r>
              <a:rPr lang="en-US" dirty="0" err="1">
                <a:latin typeface="Courier New" pitchFamily="49" charset="0"/>
              </a:rPr>
              <a:t>p.left</a:t>
            </a:r>
            <a:r>
              <a:rPr lang="en-US" dirty="0">
                <a:latin typeface="Courier New" pitchFamily="49" charset="0"/>
              </a:rPr>
              <a:t> := n;</a:t>
            </a:r>
          </a:p>
          <a:p>
            <a:r>
              <a:rPr lang="en-US" dirty="0">
                <a:latin typeface="Courier New" pitchFamily="49" charset="0"/>
              </a:rPr>
              <a:t>n := p</a:t>
            </a:r>
          </a:p>
          <a:p>
            <a:r>
              <a:rPr lang="en-US" dirty="0">
                <a:latin typeface="Courier New" pitchFamily="49" charset="0"/>
              </a:rPr>
              <a:t>}</a:t>
            </a:r>
          </a:p>
        </p:txBody>
      </p:sp>
      <p:sp>
        <p:nvSpPr>
          <p:cNvPr id="32775" name="Oval 4"/>
          <p:cNvSpPr>
            <a:spLocks noChangeArrowheads="1"/>
          </p:cNvSpPr>
          <p:nvPr/>
        </p:nvSpPr>
        <p:spPr bwMode="auto">
          <a:xfrm>
            <a:off x="5867400" y="3581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6" name="Oval 5"/>
          <p:cNvSpPr>
            <a:spLocks noChangeArrowheads="1"/>
          </p:cNvSpPr>
          <p:nvPr/>
        </p:nvSpPr>
        <p:spPr bwMode="auto">
          <a:xfrm>
            <a:off x="6553200" y="4267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7" name="AutoShape 6"/>
          <p:cNvSpPr>
            <a:spLocks noChangeArrowheads="1"/>
          </p:cNvSpPr>
          <p:nvPr/>
        </p:nvSpPr>
        <p:spPr bwMode="auto">
          <a:xfrm>
            <a:off x="5334000" y="4267200"/>
            <a:ext cx="457200" cy="685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32778" name="AutoShape 7"/>
          <p:cNvSpPr>
            <a:spLocks noChangeArrowheads="1"/>
          </p:cNvSpPr>
          <p:nvPr/>
        </p:nvSpPr>
        <p:spPr bwMode="auto">
          <a:xfrm>
            <a:off x="6096000" y="4953000"/>
            <a:ext cx="457200" cy="685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Y</a:t>
            </a:r>
          </a:p>
        </p:txBody>
      </p:sp>
      <p:sp>
        <p:nvSpPr>
          <p:cNvPr id="32779" name="AutoShape 8"/>
          <p:cNvSpPr>
            <a:spLocks noChangeArrowheads="1"/>
          </p:cNvSpPr>
          <p:nvPr/>
        </p:nvSpPr>
        <p:spPr bwMode="auto">
          <a:xfrm>
            <a:off x="6934200" y="4953000"/>
            <a:ext cx="457200" cy="685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Z</a:t>
            </a:r>
          </a:p>
        </p:txBody>
      </p:sp>
      <p:sp>
        <p:nvSpPr>
          <p:cNvPr id="32780" name="Line 9"/>
          <p:cNvSpPr>
            <a:spLocks noChangeShapeType="1"/>
          </p:cNvSpPr>
          <p:nvPr/>
        </p:nvSpPr>
        <p:spPr bwMode="auto">
          <a:xfrm flipH="1">
            <a:off x="5562600" y="38100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1" name="Line 10"/>
          <p:cNvSpPr>
            <a:spLocks noChangeShapeType="1"/>
          </p:cNvSpPr>
          <p:nvPr/>
        </p:nvSpPr>
        <p:spPr bwMode="auto">
          <a:xfrm>
            <a:off x="6172200" y="37338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2" name="Line 11"/>
          <p:cNvSpPr>
            <a:spLocks noChangeShapeType="1"/>
          </p:cNvSpPr>
          <p:nvPr/>
        </p:nvSpPr>
        <p:spPr bwMode="auto">
          <a:xfrm flipH="1">
            <a:off x="6324600" y="44958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3" name="Line 12"/>
          <p:cNvSpPr>
            <a:spLocks noChangeShapeType="1"/>
          </p:cNvSpPr>
          <p:nvPr/>
        </p:nvSpPr>
        <p:spPr bwMode="auto">
          <a:xfrm>
            <a:off x="6858000" y="44958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4" name="Line 13"/>
          <p:cNvSpPr>
            <a:spLocks noChangeShapeType="1"/>
          </p:cNvSpPr>
          <p:nvPr/>
        </p:nvSpPr>
        <p:spPr bwMode="auto">
          <a:xfrm flipH="1">
            <a:off x="6019800" y="3124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5" name="Text Box 14"/>
          <p:cNvSpPr txBox="1">
            <a:spLocks noChangeArrowheads="1"/>
          </p:cNvSpPr>
          <p:nvPr/>
        </p:nvSpPr>
        <p:spPr bwMode="auto">
          <a:xfrm>
            <a:off x="6172200" y="27432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</a:t>
            </a:r>
          </a:p>
        </p:txBody>
      </p:sp>
      <p:sp>
        <p:nvSpPr>
          <p:cNvPr id="32786" name="Text Box 15"/>
          <p:cNvSpPr txBox="1">
            <a:spLocks noChangeArrowheads="1"/>
          </p:cNvSpPr>
          <p:nvPr/>
        </p:nvSpPr>
        <p:spPr bwMode="auto">
          <a:xfrm>
            <a:off x="1143000" y="4419600"/>
            <a:ext cx="24384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You also need to modify the heights or balance factors of  n and p</a:t>
            </a:r>
          </a:p>
        </p:txBody>
      </p:sp>
      <p:sp>
        <p:nvSpPr>
          <p:cNvPr id="32787" name="Line 16"/>
          <p:cNvSpPr>
            <a:spLocks noChangeShapeType="1"/>
          </p:cNvSpPr>
          <p:nvPr/>
        </p:nvSpPr>
        <p:spPr bwMode="auto">
          <a:xfrm>
            <a:off x="7696200" y="525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8" name="Text Box 17"/>
          <p:cNvSpPr txBox="1">
            <a:spLocks noChangeArrowheads="1"/>
          </p:cNvSpPr>
          <p:nvPr/>
        </p:nvSpPr>
        <p:spPr bwMode="auto">
          <a:xfrm>
            <a:off x="7696200" y="4945063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Insert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Double Rotation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685800"/>
          </a:xfrm>
        </p:spPr>
        <p:txBody>
          <a:bodyPr/>
          <a:lstStyle/>
          <a:p>
            <a:r>
              <a:rPr lang="en-US" dirty="0" smtClean="0"/>
              <a:t>Implement Double Rotation in two lines.</a:t>
            </a:r>
          </a:p>
        </p:txBody>
      </p:sp>
      <p:sp>
        <p:nvSpPr>
          <p:cNvPr id="33799" name="Text Box 4"/>
          <p:cNvSpPr txBox="1">
            <a:spLocks noChangeArrowheads="1"/>
          </p:cNvSpPr>
          <p:nvPr/>
        </p:nvSpPr>
        <p:spPr bwMode="auto">
          <a:xfrm>
            <a:off x="838200" y="2971800"/>
            <a:ext cx="79565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DoubleRotateFromRight(n : reference node pointer) {</a:t>
            </a:r>
          </a:p>
          <a:p>
            <a:r>
              <a:rPr lang="en-US">
                <a:latin typeface="Courier New" pitchFamily="49" charset="0"/>
              </a:rPr>
              <a:t>????</a:t>
            </a:r>
          </a:p>
          <a:p>
            <a:r>
              <a:rPr lang="en-US">
                <a:latin typeface="Courier New" pitchFamily="49" charset="0"/>
              </a:rPr>
              <a:t>}</a:t>
            </a:r>
          </a:p>
        </p:txBody>
      </p:sp>
      <p:sp>
        <p:nvSpPr>
          <p:cNvPr id="33800" name="Oval 5"/>
          <p:cNvSpPr>
            <a:spLocks noChangeArrowheads="1"/>
          </p:cNvSpPr>
          <p:nvPr/>
        </p:nvSpPr>
        <p:spPr bwMode="auto">
          <a:xfrm>
            <a:off x="6096000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Oval 6"/>
          <p:cNvSpPr>
            <a:spLocks noChangeArrowheads="1"/>
          </p:cNvSpPr>
          <p:nvPr/>
        </p:nvSpPr>
        <p:spPr bwMode="auto">
          <a:xfrm>
            <a:off x="6781800" y="4648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2" name="AutoShape 7"/>
          <p:cNvSpPr>
            <a:spLocks noChangeArrowheads="1"/>
          </p:cNvSpPr>
          <p:nvPr/>
        </p:nvSpPr>
        <p:spPr bwMode="auto">
          <a:xfrm>
            <a:off x="5562600" y="4648200"/>
            <a:ext cx="457200" cy="533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33803" name="Line 10"/>
          <p:cNvSpPr>
            <a:spLocks noChangeShapeType="1"/>
          </p:cNvSpPr>
          <p:nvPr/>
        </p:nvSpPr>
        <p:spPr bwMode="auto">
          <a:xfrm flipH="1">
            <a:off x="5791200" y="41910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4" name="Line 11"/>
          <p:cNvSpPr>
            <a:spLocks noChangeShapeType="1"/>
          </p:cNvSpPr>
          <p:nvPr/>
        </p:nvSpPr>
        <p:spPr bwMode="auto">
          <a:xfrm>
            <a:off x="6400800" y="41148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5" name="Line 12"/>
          <p:cNvSpPr>
            <a:spLocks noChangeShapeType="1"/>
          </p:cNvSpPr>
          <p:nvPr/>
        </p:nvSpPr>
        <p:spPr bwMode="auto">
          <a:xfrm flipH="1">
            <a:off x="6553200" y="48768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6" name="Line 13"/>
          <p:cNvSpPr>
            <a:spLocks noChangeShapeType="1"/>
          </p:cNvSpPr>
          <p:nvPr/>
        </p:nvSpPr>
        <p:spPr bwMode="auto">
          <a:xfrm>
            <a:off x="7086600" y="48768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7" name="Line 14"/>
          <p:cNvSpPr>
            <a:spLocks noChangeShapeType="1"/>
          </p:cNvSpPr>
          <p:nvPr/>
        </p:nvSpPr>
        <p:spPr bwMode="auto">
          <a:xfrm flipH="1">
            <a:off x="6248400" y="37338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8" name="Text Box 15"/>
          <p:cNvSpPr txBox="1">
            <a:spLocks noChangeArrowheads="1"/>
          </p:cNvSpPr>
          <p:nvPr/>
        </p:nvSpPr>
        <p:spPr bwMode="auto">
          <a:xfrm>
            <a:off x="6400800" y="32766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</a:t>
            </a:r>
          </a:p>
        </p:txBody>
      </p:sp>
      <p:sp>
        <p:nvSpPr>
          <p:cNvPr id="33809" name="Oval 16"/>
          <p:cNvSpPr>
            <a:spLocks noChangeArrowheads="1"/>
          </p:cNvSpPr>
          <p:nvPr/>
        </p:nvSpPr>
        <p:spPr bwMode="auto">
          <a:xfrm>
            <a:off x="6400800" y="5334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0" name="Line 20"/>
          <p:cNvSpPr>
            <a:spLocks noChangeShapeType="1"/>
          </p:cNvSpPr>
          <p:nvPr/>
        </p:nvSpPr>
        <p:spPr bwMode="auto">
          <a:xfrm>
            <a:off x="6705600" y="55626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1" name="AutoShape 21"/>
          <p:cNvSpPr>
            <a:spLocks noChangeArrowheads="1"/>
          </p:cNvSpPr>
          <p:nvPr/>
        </p:nvSpPr>
        <p:spPr bwMode="auto">
          <a:xfrm>
            <a:off x="5943600" y="5943600"/>
            <a:ext cx="457200" cy="533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33812" name="AutoShape 22"/>
          <p:cNvSpPr>
            <a:spLocks noChangeArrowheads="1"/>
          </p:cNvSpPr>
          <p:nvPr/>
        </p:nvSpPr>
        <p:spPr bwMode="auto">
          <a:xfrm>
            <a:off x="6781800" y="5943600"/>
            <a:ext cx="457200" cy="533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W</a:t>
            </a:r>
          </a:p>
        </p:txBody>
      </p:sp>
      <p:sp>
        <p:nvSpPr>
          <p:cNvPr id="33813" name="AutoShape 23"/>
          <p:cNvSpPr>
            <a:spLocks noChangeArrowheads="1"/>
          </p:cNvSpPr>
          <p:nvPr/>
        </p:nvSpPr>
        <p:spPr bwMode="auto">
          <a:xfrm>
            <a:off x="7162800" y="5257800"/>
            <a:ext cx="457200" cy="533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Z</a:t>
            </a:r>
          </a:p>
        </p:txBody>
      </p:sp>
      <p:sp>
        <p:nvSpPr>
          <p:cNvPr id="33814" name="Line 24"/>
          <p:cNvSpPr>
            <a:spLocks noChangeShapeType="1"/>
          </p:cNvSpPr>
          <p:nvPr/>
        </p:nvSpPr>
        <p:spPr bwMode="auto">
          <a:xfrm flipH="1">
            <a:off x="6172200" y="55626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Insertion in AVL Trees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114800"/>
          </a:xfrm>
        </p:spPr>
        <p:txBody>
          <a:bodyPr/>
          <a:lstStyle/>
          <a:p>
            <a:r>
              <a:rPr lang="en-US" smtClean="0"/>
              <a:t>Insert at the leaf (as for all BST)</a:t>
            </a:r>
          </a:p>
          <a:p>
            <a:pPr lvl="1"/>
            <a:r>
              <a:rPr lang="en-US" smtClean="0">
                <a:solidFill>
                  <a:srgbClr val="FF0000"/>
                </a:solidFill>
              </a:rPr>
              <a:t>only nodes on the path from insertion point to root node have possibly changed in height</a:t>
            </a:r>
          </a:p>
          <a:p>
            <a:pPr lvl="1"/>
            <a:r>
              <a:rPr lang="en-US" smtClean="0"/>
              <a:t>So after the Insert, </a:t>
            </a:r>
            <a:r>
              <a:rPr lang="en-US" smtClean="0">
                <a:solidFill>
                  <a:schemeClr val="accent2"/>
                </a:solidFill>
              </a:rPr>
              <a:t>go back up</a:t>
            </a:r>
            <a:r>
              <a:rPr lang="en-US" smtClean="0"/>
              <a:t> to the root node by node, updating heights</a:t>
            </a:r>
          </a:p>
          <a:p>
            <a:pPr lvl="1"/>
            <a:r>
              <a:rPr lang="en-US" smtClean="0"/>
              <a:t>If a new balance factor (the difference h</a:t>
            </a:r>
            <a:r>
              <a:rPr lang="en-US" baseline="-25000" smtClean="0"/>
              <a:t>left</a:t>
            </a:r>
            <a:r>
              <a:rPr lang="en-US" smtClean="0"/>
              <a:t>-h</a:t>
            </a:r>
            <a:r>
              <a:rPr lang="en-US" baseline="-25000" smtClean="0"/>
              <a:t>right</a:t>
            </a:r>
            <a:r>
              <a:rPr lang="en-US" smtClean="0"/>
              <a:t>) is 2 or –2, adjust tree by </a:t>
            </a:r>
            <a:r>
              <a:rPr lang="en-US" i="1" smtClean="0">
                <a:solidFill>
                  <a:schemeClr val="accent2"/>
                </a:solidFill>
              </a:rPr>
              <a:t>rotation</a:t>
            </a:r>
            <a:r>
              <a:rPr lang="en-US" smtClean="0"/>
              <a:t> around the node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Element Uniqueness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676400"/>
          </a:xfrm>
        </p:spPr>
        <p:txBody>
          <a:bodyPr/>
          <a:lstStyle/>
          <a:p>
            <a:pPr eaLnBrk="1" hangingPunct="1"/>
            <a:r>
              <a:rPr lang="en-US" smtClean="0"/>
              <a:t>Given a list </a:t>
            </a:r>
            <a:r>
              <a:rPr lang="en-US" i="1" smtClean="0"/>
              <a:t>A</a:t>
            </a:r>
            <a:r>
              <a:rPr lang="en-US" smtClean="0"/>
              <a:t> of </a:t>
            </a:r>
            <a:r>
              <a:rPr lang="en-US" i="1" smtClean="0"/>
              <a:t>n</a:t>
            </a:r>
            <a:r>
              <a:rPr lang="en-US" smtClean="0"/>
              <a:t> orderable elements, determine if there are any duplicates of any element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6148" name="Text Box 5"/>
          <p:cNvSpPr txBox="1">
            <a:spLocks noChangeArrowheads="1"/>
          </p:cNvSpPr>
          <p:nvPr/>
        </p:nvSpPr>
        <p:spPr bwMode="auto">
          <a:xfrm>
            <a:off x="457200" y="3862388"/>
            <a:ext cx="3179763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1"/>
            <a:r>
              <a:rPr lang="en-US" sz="2000"/>
              <a:t>Brute Force:</a:t>
            </a:r>
          </a:p>
          <a:p>
            <a:pPr lvl="1"/>
            <a:endParaRPr lang="en-US" sz="2000"/>
          </a:p>
          <a:p>
            <a:pPr lvl="1"/>
            <a:r>
              <a:rPr lang="en-US" sz="2000"/>
              <a:t>for each x </a:t>
            </a:r>
            <a:r>
              <a:rPr lang="en-US" sz="2000">
                <a:sym typeface="Symbol" pitchFamily="18" charset="2"/>
              </a:rPr>
              <a:t> A</a:t>
            </a:r>
          </a:p>
          <a:p>
            <a:pPr lvl="1"/>
            <a:r>
              <a:rPr lang="en-US" sz="2000">
                <a:sym typeface="Symbol" pitchFamily="18" charset="2"/>
              </a:rPr>
              <a:t>  for each y  {A – x}</a:t>
            </a:r>
          </a:p>
          <a:p>
            <a:pPr lvl="1"/>
            <a:r>
              <a:rPr lang="en-US" sz="2000">
                <a:sym typeface="Symbol" pitchFamily="18" charset="2"/>
              </a:rPr>
              <a:t>       if x = y return not unique</a:t>
            </a:r>
          </a:p>
          <a:p>
            <a:pPr lvl="1"/>
            <a:r>
              <a:rPr lang="en-US" sz="2000">
                <a:sym typeface="Symbol" pitchFamily="18" charset="2"/>
              </a:rPr>
              <a:t>return unique</a:t>
            </a:r>
          </a:p>
          <a:p>
            <a:endParaRPr lang="en-US" sz="2000"/>
          </a:p>
        </p:txBody>
      </p:sp>
      <p:sp>
        <p:nvSpPr>
          <p:cNvPr id="6149" name="Text Box 6"/>
          <p:cNvSpPr txBox="1">
            <a:spLocks noChangeArrowheads="1"/>
          </p:cNvSpPr>
          <p:nvPr/>
        </p:nvSpPr>
        <p:spPr bwMode="auto">
          <a:xfrm>
            <a:off x="4876800" y="3870325"/>
            <a:ext cx="3786188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1"/>
            <a:r>
              <a:rPr lang="en-US" sz="2000"/>
              <a:t>Presorting:</a:t>
            </a:r>
          </a:p>
          <a:p>
            <a:pPr lvl="1"/>
            <a:endParaRPr lang="en-US" sz="2000"/>
          </a:p>
          <a:p>
            <a:pPr lvl="1"/>
            <a:r>
              <a:rPr lang="en-US" sz="2000"/>
              <a:t>Sort A</a:t>
            </a:r>
          </a:p>
          <a:p>
            <a:pPr lvl="1"/>
            <a:r>
              <a:rPr lang="en-US" sz="2000"/>
              <a:t>for i </a:t>
            </a:r>
            <a:r>
              <a:rPr lang="en-US" sz="2000">
                <a:sym typeface="Symbol" pitchFamily="18" charset="2"/>
              </a:rPr>
              <a:t> 1 to n-1</a:t>
            </a:r>
          </a:p>
          <a:p>
            <a:pPr lvl="1"/>
            <a:r>
              <a:rPr lang="en-US" sz="2000">
                <a:sym typeface="Symbol" pitchFamily="18" charset="2"/>
              </a:rPr>
              <a:t>   if A[i] = A[i+1] return not unique</a:t>
            </a:r>
          </a:p>
          <a:p>
            <a:pPr lvl="1"/>
            <a:r>
              <a:rPr lang="en-US" sz="2000">
                <a:sym typeface="Symbol" pitchFamily="18" charset="2"/>
              </a:rPr>
              <a:t>return unique</a:t>
            </a:r>
          </a:p>
          <a:p>
            <a:endParaRPr lang="en-US" sz="2000"/>
          </a:p>
        </p:txBody>
      </p:sp>
      <p:sp>
        <p:nvSpPr>
          <p:cNvPr id="6150" name="Text Box 7"/>
          <p:cNvSpPr txBox="1">
            <a:spLocks noChangeArrowheads="1"/>
          </p:cNvSpPr>
          <p:nvPr/>
        </p:nvSpPr>
        <p:spPr bwMode="auto">
          <a:xfrm>
            <a:off x="3276600" y="6172200"/>
            <a:ext cx="1366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Runtime?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solidFill>
                  <a:srgbClr val="FF0000"/>
                </a:solidFill>
              </a:rPr>
              <a:t>Example of Insertions in an AVL Tree</a:t>
            </a:r>
          </a:p>
        </p:txBody>
      </p:sp>
      <p:sp>
        <p:nvSpPr>
          <p:cNvPr id="37894" name="Text Box 3"/>
          <p:cNvSpPr txBox="1">
            <a:spLocks noChangeArrowheads="1"/>
          </p:cNvSpPr>
          <p:nvPr/>
        </p:nvSpPr>
        <p:spPr bwMode="auto">
          <a:xfrm>
            <a:off x="3581400" y="27432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1</a:t>
            </a:r>
            <a:endParaRPr lang="en-US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7895" name="Text Box 4"/>
          <p:cNvSpPr txBox="1">
            <a:spLocks noChangeArrowheads="1"/>
          </p:cNvSpPr>
          <p:nvPr/>
        </p:nvSpPr>
        <p:spPr bwMode="auto">
          <a:xfrm>
            <a:off x="2895600" y="33528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0</a:t>
            </a:r>
            <a:endParaRPr lang="en-US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7896" name="Text Box 5"/>
          <p:cNvSpPr txBox="1">
            <a:spLocks noChangeArrowheads="1"/>
          </p:cNvSpPr>
          <p:nvPr/>
        </p:nvSpPr>
        <p:spPr bwMode="auto">
          <a:xfrm>
            <a:off x="2660650" y="21336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37897" name="Oval 6"/>
          <p:cNvSpPr>
            <a:spLocks noChangeArrowheads="1"/>
          </p:cNvSpPr>
          <p:nvPr/>
        </p:nvSpPr>
        <p:spPr bwMode="auto">
          <a:xfrm>
            <a:off x="2590800" y="24384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20</a:t>
            </a:r>
          </a:p>
        </p:txBody>
      </p:sp>
      <p:sp>
        <p:nvSpPr>
          <p:cNvPr id="37898" name="Oval 7"/>
          <p:cNvSpPr>
            <a:spLocks noChangeArrowheads="1"/>
          </p:cNvSpPr>
          <p:nvPr/>
        </p:nvSpPr>
        <p:spPr bwMode="auto">
          <a:xfrm>
            <a:off x="1524000" y="3048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10</a:t>
            </a:r>
          </a:p>
        </p:txBody>
      </p:sp>
      <p:sp>
        <p:nvSpPr>
          <p:cNvPr id="37899" name="Oval 8"/>
          <p:cNvSpPr>
            <a:spLocks noChangeArrowheads="1"/>
          </p:cNvSpPr>
          <p:nvPr/>
        </p:nvSpPr>
        <p:spPr bwMode="auto">
          <a:xfrm>
            <a:off x="3505200" y="3048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30</a:t>
            </a:r>
          </a:p>
        </p:txBody>
      </p:sp>
      <p:sp>
        <p:nvSpPr>
          <p:cNvPr id="37900" name="Oval 9"/>
          <p:cNvSpPr>
            <a:spLocks noChangeArrowheads="1"/>
          </p:cNvSpPr>
          <p:nvPr/>
        </p:nvSpPr>
        <p:spPr bwMode="auto">
          <a:xfrm>
            <a:off x="2895600" y="37496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25</a:t>
            </a:r>
          </a:p>
        </p:txBody>
      </p:sp>
      <p:cxnSp>
        <p:nvCxnSpPr>
          <p:cNvPr id="37901" name="AutoShape 10"/>
          <p:cNvCxnSpPr>
            <a:cxnSpLocks noChangeShapeType="1"/>
            <a:stCxn id="37897" idx="3"/>
            <a:endCxn id="37898" idx="7"/>
          </p:cNvCxnSpPr>
          <p:nvPr/>
        </p:nvCxnSpPr>
        <p:spPr bwMode="auto">
          <a:xfrm flipH="1">
            <a:off x="1914525" y="2828925"/>
            <a:ext cx="742950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902" name="AutoShape 11"/>
          <p:cNvCxnSpPr>
            <a:cxnSpLocks noChangeShapeType="1"/>
            <a:stCxn id="37897" idx="5"/>
            <a:endCxn id="37899" idx="1"/>
          </p:cNvCxnSpPr>
          <p:nvPr/>
        </p:nvCxnSpPr>
        <p:spPr bwMode="auto">
          <a:xfrm>
            <a:off x="2981325" y="2828925"/>
            <a:ext cx="590550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903" name="AutoShape 12"/>
          <p:cNvCxnSpPr>
            <a:cxnSpLocks noChangeShapeType="1"/>
            <a:stCxn id="37899" idx="3"/>
            <a:endCxn id="37900" idx="0"/>
          </p:cNvCxnSpPr>
          <p:nvPr/>
        </p:nvCxnSpPr>
        <p:spPr bwMode="auto">
          <a:xfrm flipH="1">
            <a:off x="3124200" y="3438525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7904" name="Text Box 13"/>
          <p:cNvSpPr txBox="1">
            <a:spLocks noChangeArrowheads="1"/>
          </p:cNvSpPr>
          <p:nvPr/>
        </p:nvSpPr>
        <p:spPr bwMode="auto">
          <a:xfrm>
            <a:off x="1593850" y="27432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37905" name="Oval 14"/>
          <p:cNvSpPr>
            <a:spLocks noChangeArrowheads="1"/>
          </p:cNvSpPr>
          <p:nvPr/>
        </p:nvSpPr>
        <p:spPr bwMode="auto">
          <a:xfrm>
            <a:off x="3962400" y="3733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35</a:t>
            </a:r>
          </a:p>
        </p:txBody>
      </p:sp>
      <p:sp>
        <p:nvSpPr>
          <p:cNvPr id="37906" name="Line 15"/>
          <p:cNvSpPr>
            <a:spLocks noChangeShapeType="1"/>
          </p:cNvSpPr>
          <p:nvPr/>
        </p:nvSpPr>
        <p:spPr bwMode="auto">
          <a:xfrm>
            <a:off x="3886200" y="34290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7" name="Text Box 16"/>
          <p:cNvSpPr txBox="1">
            <a:spLocks noChangeArrowheads="1"/>
          </p:cNvSpPr>
          <p:nvPr/>
        </p:nvSpPr>
        <p:spPr bwMode="auto">
          <a:xfrm>
            <a:off x="4114800" y="33528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0</a:t>
            </a:r>
            <a:endParaRPr lang="en-US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7908" name="Text Box 17"/>
          <p:cNvSpPr txBox="1">
            <a:spLocks noChangeArrowheads="1"/>
          </p:cNvSpPr>
          <p:nvPr/>
        </p:nvSpPr>
        <p:spPr bwMode="auto">
          <a:xfrm>
            <a:off x="4800600" y="2590800"/>
            <a:ext cx="213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Insert 5, 40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solidFill>
                  <a:srgbClr val="FF0000"/>
                </a:solidFill>
              </a:rPr>
              <a:t>Example of Insertions in an AVL Tree</a:t>
            </a:r>
          </a:p>
        </p:txBody>
      </p:sp>
      <p:sp>
        <p:nvSpPr>
          <p:cNvPr id="38918" name="Text Box 3"/>
          <p:cNvSpPr txBox="1">
            <a:spLocks noChangeArrowheads="1"/>
          </p:cNvSpPr>
          <p:nvPr/>
        </p:nvSpPr>
        <p:spPr bwMode="auto">
          <a:xfrm>
            <a:off x="3581400" y="27432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1</a:t>
            </a:r>
            <a:endParaRPr lang="en-US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8919" name="Text Box 4"/>
          <p:cNvSpPr txBox="1">
            <a:spLocks noChangeArrowheads="1"/>
          </p:cNvSpPr>
          <p:nvPr/>
        </p:nvSpPr>
        <p:spPr bwMode="auto">
          <a:xfrm>
            <a:off x="2895600" y="33528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0</a:t>
            </a:r>
            <a:endParaRPr lang="en-US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8920" name="Text Box 5"/>
          <p:cNvSpPr txBox="1">
            <a:spLocks noChangeArrowheads="1"/>
          </p:cNvSpPr>
          <p:nvPr/>
        </p:nvSpPr>
        <p:spPr bwMode="auto">
          <a:xfrm>
            <a:off x="2660650" y="21336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38921" name="Oval 6"/>
          <p:cNvSpPr>
            <a:spLocks noChangeArrowheads="1"/>
          </p:cNvSpPr>
          <p:nvPr/>
        </p:nvSpPr>
        <p:spPr bwMode="auto">
          <a:xfrm>
            <a:off x="2590800" y="24384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20</a:t>
            </a:r>
          </a:p>
        </p:txBody>
      </p:sp>
      <p:sp>
        <p:nvSpPr>
          <p:cNvPr id="38922" name="Oval 7"/>
          <p:cNvSpPr>
            <a:spLocks noChangeArrowheads="1"/>
          </p:cNvSpPr>
          <p:nvPr/>
        </p:nvSpPr>
        <p:spPr bwMode="auto">
          <a:xfrm>
            <a:off x="1524000" y="3048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10</a:t>
            </a:r>
          </a:p>
        </p:txBody>
      </p:sp>
      <p:sp>
        <p:nvSpPr>
          <p:cNvPr id="38923" name="Oval 8"/>
          <p:cNvSpPr>
            <a:spLocks noChangeArrowheads="1"/>
          </p:cNvSpPr>
          <p:nvPr/>
        </p:nvSpPr>
        <p:spPr bwMode="auto">
          <a:xfrm>
            <a:off x="3505200" y="3048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30</a:t>
            </a:r>
          </a:p>
        </p:txBody>
      </p:sp>
      <p:sp>
        <p:nvSpPr>
          <p:cNvPr id="38924" name="Oval 9"/>
          <p:cNvSpPr>
            <a:spLocks noChangeArrowheads="1"/>
          </p:cNvSpPr>
          <p:nvPr/>
        </p:nvSpPr>
        <p:spPr bwMode="auto">
          <a:xfrm>
            <a:off x="2895600" y="37496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25</a:t>
            </a:r>
          </a:p>
        </p:txBody>
      </p:sp>
      <p:cxnSp>
        <p:nvCxnSpPr>
          <p:cNvPr id="38925" name="AutoShape 10"/>
          <p:cNvCxnSpPr>
            <a:cxnSpLocks noChangeShapeType="1"/>
            <a:stCxn id="38921" idx="3"/>
            <a:endCxn id="38922" idx="7"/>
          </p:cNvCxnSpPr>
          <p:nvPr/>
        </p:nvCxnSpPr>
        <p:spPr bwMode="auto">
          <a:xfrm flipH="1">
            <a:off x="1914525" y="2828925"/>
            <a:ext cx="742950" cy="28575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38926" name="AutoShape 11"/>
          <p:cNvCxnSpPr>
            <a:cxnSpLocks noChangeShapeType="1"/>
            <a:stCxn id="38921" idx="5"/>
            <a:endCxn id="38923" idx="1"/>
          </p:cNvCxnSpPr>
          <p:nvPr/>
        </p:nvCxnSpPr>
        <p:spPr bwMode="auto">
          <a:xfrm>
            <a:off x="2981325" y="2828925"/>
            <a:ext cx="590550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8927" name="AutoShape 12"/>
          <p:cNvCxnSpPr>
            <a:cxnSpLocks noChangeShapeType="1"/>
            <a:stCxn id="38923" idx="3"/>
            <a:endCxn id="38924" idx="0"/>
          </p:cNvCxnSpPr>
          <p:nvPr/>
        </p:nvCxnSpPr>
        <p:spPr bwMode="auto">
          <a:xfrm flipH="1">
            <a:off x="3124200" y="3438525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8928" name="Text Box 13"/>
          <p:cNvSpPr txBox="1">
            <a:spLocks noChangeArrowheads="1"/>
          </p:cNvSpPr>
          <p:nvPr/>
        </p:nvSpPr>
        <p:spPr bwMode="auto">
          <a:xfrm>
            <a:off x="1593850" y="27432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38929" name="Oval 14"/>
          <p:cNvSpPr>
            <a:spLocks noChangeArrowheads="1"/>
          </p:cNvSpPr>
          <p:nvPr/>
        </p:nvSpPr>
        <p:spPr bwMode="auto">
          <a:xfrm>
            <a:off x="3962400" y="3733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35</a:t>
            </a:r>
          </a:p>
        </p:txBody>
      </p:sp>
      <p:sp>
        <p:nvSpPr>
          <p:cNvPr id="38930" name="Line 15"/>
          <p:cNvSpPr>
            <a:spLocks noChangeShapeType="1"/>
          </p:cNvSpPr>
          <p:nvPr/>
        </p:nvSpPr>
        <p:spPr bwMode="auto">
          <a:xfrm>
            <a:off x="3886200" y="34290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1" name="Text Box 16"/>
          <p:cNvSpPr txBox="1">
            <a:spLocks noChangeArrowheads="1"/>
          </p:cNvSpPr>
          <p:nvPr/>
        </p:nvSpPr>
        <p:spPr bwMode="auto">
          <a:xfrm>
            <a:off x="4114800" y="33528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0</a:t>
            </a:r>
            <a:endParaRPr lang="en-US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8932" name="Oval 17"/>
          <p:cNvSpPr>
            <a:spLocks noChangeArrowheads="1"/>
          </p:cNvSpPr>
          <p:nvPr/>
        </p:nvSpPr>
        <p:spPr bwMode="auto">
          <a:xfrm>
            <a:off x="990600" y="3733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5</a:t>
            </a:r>
          </a:p>
        </p:txBody>
      </p:sp>
      <p:sp>
        <p:nvSpPr>
          <p:cNvPr id="38933" name="Line 18"/>
          <p:cNvSpPr>
            <a:spLocks noChangeShapeType="1"/>
          </p:cNvSpPr>
          <p:nvPr/>
        </p:nvSpPr>
        <p:spPr bwMode="auto">
          <a:xfrm flipH="1">
            <a:off x="1295400" y="3505200"/>
            <a:ext cx="304800" cy="228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4" name="Text Box 19"/>
          <p:cNvSpPr txBox="1">
            <a:spLocks noChangeArrowheads="1"/>
          </p:cNvSpPr>
          <p:nvPr/>
        </p:nvSpPr>
        <p:spPr bwMode="auto">
          <a:xfrm>
            <a:off x="990600" y="34290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38935" name="Oval 20"/>
          <p:cNvSpPr>
            <a:spLocks noChangeArrowheads="1"/>
          </p:cNvSpPr>
          <p:nvPr/>
        </p:nvSpPr>
        <p:spPr bwMode="auto">
          <a:xfrm>
            <a:off x="6400800" y="25146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20</a:t>
            </a:r>
          </a:p>
        </p:txBody>
      </p:sp>
      <p:sp>
        <p:nvSpPr>
          <p:cNvPr id="38936" name="Oval 21"/>
          <p:cNvSpPr>
            <a:spLocks noChangeArrowheads="1"/>
          </p:cNvSpPr>
          <p:nvPr/>
        </p:nvSpPr>
        <p:spPr bwMode="auto">
          <a:xfrm>
            <a:off x="5486400" y="3048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10</a:t>
            </a:r>
          </a:p>
        </p:txBody>
      </p:sp>
      <p:sp>
        <p:nvSpPr>
          <p:cNvPr id="38937" name="Oval 22"/>
          <p:cNvSpPr>
            <a:spLocks noChangeArrowheads="1"/>
          </p:cNvSpPr>
          <p:nvPr/>
        </p:nvSpPr>
        <p:spPr bwMode="auto">
          <a:xfrm>
            <a:off x="7467600" y="3048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30</a:t>
            </a:r>
          </a:p>
        </p:txBody>
      </p:sp>
      <p:sp>
        <p:nvSpPr>
          <p:cNvPr id="38938" name="Oval 23"/>
          <p:cNvSpPr>
            <a:spLocks noChangeArrowheads="1"/>
          </p:cNvSpPr>
          <p:nvPr/>
        </p:nvSpPr>
        <p:spPr bwMode="auto">
          <a:xfrm>
            <a:off x="6858000" y="37496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25</a:t>
            </a:r>
          </a:p>
        </p:txBody>
      </p:sp>
      <p:cxnSp>
        <p:nvCxnSpPr>
          <p:cNvPr id="38939" name="AutoShape 24"/>
          <p:cNvCxnSpPr>
            <a:cxnSpLocks noChangeShapeType="1"/>
            <a:stCxn id="38935" idx="3"/>
            <a:endCxn id="38936" idx="7"/>
          </p:cNvCxnSpPr>
          <p:nvPr/>
        </p:nvCxnSpPr>
        <p:spPr bwMode="auto">
          <a:xfrm flipH="1">
            <a:off x="5876925" y="2905125"/>
            <a:ext cx="590550" cy="209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8940" name="AutoShape 25"/>
          <p:cNvCxnSpPr>
            <a:cxnSpLocks noChangeShapeType="1"/>
          </p:cNvCxnSpPr>
          <p:nvPr/>
        </p:nvCxnSpPr>
        <p:spPr bwMode="auto">
          <a:xfrm>
            <a:off x="6791325" y="2905125"/>
            <a:ext cx="742950" cy="20955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38941" name="AutoShape 26"/>
          <p:cNvCxnSpPr>
            <a:cxnSpLocks noChangeShapeType="1"/>
            <a:stCxn id="38937" idx="3"/>
            <a:endCxn id="38938" idx="0"/>
          </p:cNvCxnSpPr>
          <p:nvPr/>
        </p:nvCxnSpPr>
        <p:spPr bwMode="auto">
          <a:xfrm flipH="1">
            <a:off x="7086600" y="3438525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8942" name="Text Box 27"/>
          <p:cNvSpPr txBox="1">
            <a:spLocks noChangeArrowheads="1"/>
          </p:cNvSpPr>
          <p:nvPr/>
        </p:nvSpPr>
        <p:spPr bwMode="auto">
          <a:xfrm>
            <a:off x="5486400" y="27432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38943" name="Oval 28"/>
          <p:cNvSpPr>
            <a:spLocks noChangeArrowheads="1"/>
          </p:cNvSpPr>
          <p:nvPr/>
        </p:nvSpPr>
        <p:spPr bwMode="auto">
          <a:xfrm>
            <a:off x="7924800" y="3733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35</a:t>
            </a:r>
          </a:p>
        </p:txBody>
      </p:sp>
      <p:sp>
        <p:nvSpPr>
          <p:cNvPr id="38944" name="Line 29"/>
          <p:cNvSpPr>
            <a:spLocks noChangeShapeType="1"/>
          </p:cNvSpPr>
          <p:nvPr/>
        </p:nvSpPr>
        <p:spPr bwMode="auto">
          <a:xfrm>
            <a:off x="7848600" y="3429000"/>
            <a:ext cx="22860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5" name="Oval 30"/>
          <p:cNvSpPr>
            <a:spLocks noChangeArrowheads="1"/>
          </p:cNvSpPr>
          <p:nvPr/>
        </p:nvSpPr>
        <p:spPr bwMode="auto">
          <a:xfrm>
            <a:off x="4953000" y="3733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5</a:t>
            </a:r>
          </a:p>
        </p:txBody>
      </p:sp>
      <p:sp>
        <p:nvSpPr>
          <p:cNvPr id="38946" name="Line 31"/>
          <p:cNvSpPr>
            <a:spLocks noChangeShapeType="1"/>
          </p:cNvSpPr>
          <p:nvPr/>
        </p:nvSpPr>
        <p:spPr bwMode="auto">
          <a:xfrm flipH="1">
            <a:off x="5257800" y="35052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7" name="Oval 32"/>
          <p:cNvSpPr>
            <a:spLocks noChangeArrowheads="1"/>
          </p:cNvSpPr>
          <p:nvPr/>
        </p:nvSpPr>
        <p:spPr bwMode="auto">
          <a:xfrm>
            <a:off x="8229600" y="4495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40</a:t>
            </a:r>
          </a:p>
        </p:txBody>
      </p:sp>
      <p:sp>
        <p:nvSpPr>
          <p:cNvPr id="38948" name="Line 33"/>
          <p:cNvSpPr>
            <a:spLocks noChangeShapeType="1"/>
          </p:cNvSpPr>
          <p:nvPr/>
        </p:nvSpPr>
        <p:spPr bwMode="auto">
          <a:xfrm>
            <a:off x="8305800" y="4114800"/>
            <a:ext cx="15240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9" name="Text Box 34"/>
          <p:cNvSpPr txBox="1">
            <a:spLocks noChangeArrowheads="1"/>
          </p:cNvSpPr>
          <p:nvPr/>
        </p:nvSpPr>
        <p:spPr bwMode="auto">
          <a:xfrm>
            <a:off x="4876800" y="35052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0</a:t>
            </a:r>
            <a:endParaRPr lang="en-US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8950" name="Text Box 35"/>
          <p:cNvSpPr txBox="1">
            <a:spLocks noChangeArrowheads="1"/>
          </p:cNvSpPr>
          <p:nvPr/>
        </p:nvSpPr>
        <p:spPr bwMode="auto">
          <a:xfrm>
            <a:off x="8458200" y="41910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38951" name="Text Box 36"/>
          <p:cNvSpPr txBox="1">
            <a:spLocks noChangeArrowheads="1"/>
          </p:cNvSpPr>
          <p:nvPr/>
        </p:nvSpPr>
        <p:spPr bwMode="auto">
          <a:xfrm>
            <a:off x="6705600" y="35814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0</a:t>
            </a:r>
            <a:endParaRPr lang="en-US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8952" name="Text Box 37"/>
          <p:cNvSpPr txBox="1">
            <a:spLocks noChangeArrowheads="1"/>
          </p:cNvSpPr>
          <p:nvPr/>
        </p:nvSpPr>
        <p:spPr bwMode="auto">
          <a:xfrm>
            <a:off x="8382000" y="34290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38953" name="Text Box 38"/>
          <p:cNvSpPr txBox="1">
            <a:spLocks noChangeArrowheads="1"/>
          </p:cNvSpPr>
          <p:nvPr/>
        </p:nvSpPr>
        <p:spPr bwMode="auto">
          <a:xfrm>
            <a:off x="7848600" y="27432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38954" name="Text Box 39"/>
          <p:cNvSpPr txBox="1">
            <a:spLocks noChangeArrowheads="1"/>
          </p:cNvSpPr>
          <p:nvPr/>
        </p:nvSpPr>
        <p:spPr bwMode="auto">
          <a:xfrm>
            <a:off x="6781800" y="22860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38955" name="Text Box 40"/>
          <p:cNvSpPr txBox="1">
            <a:spLocks noChangeArrowheads="1"/>
          </p:cNvSpPr>
          <p:nvPr/>
        </p:nvSpPr>
        <p:spPr bwMode="auto">
          <a:xfrm>
            <a:off x="4953000" y="4724400"/>
            <a:ext cx="1752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Now Insert 45</a:t>
            </a:r>
          </a:p>
        </p:txBody>
      </p:sp>
      <p:sp>
        <p:nvSpPr>
          <p:cNvPr id="38956" name="Line 41"/>
          <p:cNvSpPr>
            <a:spLocks noChangeShapeType="1"/>
          </p:cNvSpPr>
          <p:nvPr/>
        </p:nvSpPr>
        <p:spPr bwMode="auto">
          <a:xfrm>
            <a:off x="4572000" y="21336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57" name="Line 42"/>
          <p:cNvSpPr>
            <a:spLocks noChangeShapeType="1"/>
          </p:cNvSpPr>
          <p:nvPr/>
        </p:nvSpPr>
        <p:spPr bwMode="auto">
          <a:xfrm>
            <a:off x="6781800" y="52578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Single rotation (outside case)</a:t>
            </a:r>
          </a:p>
        </p:txBody>
      </p:sp>
      <p:sp>
        <p:nvSpPr>
          <p:cNvPr id="39942" name="Text Box 3"/>
          <p:cNvSpPr txBox="1">
            <a:spLocks noChangeArrowheads="1"/>
          </p:cNvSpPr>
          <p:nvPr/>
        </p:nvSpPr>
        <p:spPr bwMode="auto">
          <a:xfrm>
            <a:off x="3581400" y="27432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2</a:t>
            </a:r>
            <a:endParaRPr lang="en-US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9943" name="Text Box 4"/>
          <p:cNvSpPr txBox="1">
            <a:spLocks noChangeArrowheads="1"/>
          </p:cNvSpPr>
          <p:nvPr/>
        </p:nvSpPr>
        <p:spPr bwMode="auto">
          <a:xfrm>
            <a:off x="2895600" y="33528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0</a:t>
            </a:r>
            <a:endParaRPr lang="en-US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9944" name="Text Box 5"/>
          <p:cNvSpPr txBox="1">
            <a:spLocks noChangeArrowheads="1"/>
          </p:cNvSpPr>
          <p:nvPr/>
        </p:nvSpPr>
        <p:spPr bwMode="auto">
          <a:xfrm>
            <a:off x="2660650" y="21336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39945" name="Oval 6"/>
          <p:cNvSpPr>
            <a:spLocks noChangeArrowheads="1"/>
          </p:cNvSpPr>
          <p:nvPr/>
        </p:nvSpPr>
        <p:spPr bwMode="auto">
          <a:xfrm>
            <a:off x="2590800" y="24384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20</a:t>
            </a:r>
          </a:p>
        </p:txBody>
      </p:sp>
      <p:sp>
        <p:nvSpPr>
          <p:cNvPr id="39946" name="Oval 7"/>
          <p:cNvSpPr>
            <a:spLocks noChangeArrowheads="1"/>
          </p:cNvSpPr>
          <p:nvPr/>
        </p:nvSpPr>
        <p:spPr bwMode="auto">
          <a:xfrm>
            <a:off x="1524000" y="3048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10</a:t>
            </a:r>
          </a:p>
        </p:txBody>
      </p:sp>
      <p:sp>
        <p:nvSpPr>
          <p:cNvPr id="39947" name="Oval 8"/>
          <p:cNvSpPr>
            <a:spLocks noChangeArrowheads="1"/>
          </p:cNvSpPr>
          <p:nvPr/>
        </p:nvSpPr>
        <p:spPr bwMode="auto">
          <a:xfrm>
            <a:off x="3505200" y="3048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30</a:t>
            </a:r>
          </a:p>
        </p:txBody>
      </p:sp>
      <p:sp>
        <p:nvSpPr>
          <p:cNvPr id="39948" name="Oval 9"/>
          <p:cNvSpPr>
            <a:spLocks noChangeArrowheads="1"/>
          </p:cNvSpPr>
          <p:nvPr/>
        </p:nvSpPr>
        <p:spPr bwMode="auto">
          <a:xfrm>
            <a:off x="2895600" y="37496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25</a:t>
            </a:r>
          </a:p>
        </p:txBody>
      </p:sp>
      <p:cxnSp>
        <p:nvCxnSpPr>
          <p:cNvPr id="39949" name="AutoShape 10"/>
          <p:cNvCxnSpPr>
            <a:cxnSpLocks noChangeShapeType="1"/>
            <a:stCxn id="39945" idx="3"/>
            <a:endCxn id="39946" idx="7"/>
          </p:cNvCxnSpPr>
          <p:nvPr/>
        </p:nvCxnSpPr>
        <p:spPr bwMode="auto">
          <a:xfrm flipH="1">
            <a:off x="1914525" y="2828925"/>
            <a:ext cx="742950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950" name="AutoShape 11"/>
          <p:cNvCxnSpPr>
            <a:cxnSpLocks noChangeShapeType="1"/>
            <a:stCxn id="39945" idx="5"/>
            <a:endCxn id="39947" idx="1"/>
          </p:cNvCxnSpPr>
          <p:nvPr/>
        </p:nvCxnSpPr>
        <p:spPr bwMode="auto">
          <a:xfrm>
            <a:off x="2981325" y="2828925"/>
            <a:ext cx="590550" cy="28575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39951" name="AutoShape 12"/>
          <p:cNvCxnSpPr>
            <a:cxnSpLocks noChangeShapeType="1"/>
            <a:stCxn id="39947" idx="3"/>
            <a:endCxn id="39948" idx="0"/>
          </p:cNvCxnSpPr>
          <p:nvPr/>
        </p:nvCxnSpPr>
        <p:spPr bwMode="auto">
          <a:xfrm flipH="1">
            <a:off x="3124200" y="3438525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952" name="Text Box 13"/>
          <p:cNvSpPr txBox="1">
            <a:spLocks noChangeArrowheads="1"/>
          </p:cNvSpPr>
          <p:nvPr/>
        </p:nvSpPr>
        <p:spPr bwMode="auto">
          <a:xfrm>
            <a:off x="1593850" y="27432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39953" name="Oval 14"/>
          <p:cNvSpPr>
            <a:spLocks noChangeArrowheads="1"/>
          </p:cNvSpPr>
          <p:nvPr/>
        </p:nvSpPr>
        <p:spPr bwMode="auto">
          <a:xfrm>
            <a:off x="3962400" y="3733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35</a:t>
            </a:r>
          </a:p>
        </p:txBody>
      </p:sp>
      <p:sp>
        <p:nvSpPr>
          <p:cNvPr id="39954" name="Line 15"/>
          <p:cNvSpPr>
            <a:spLocks noChangeShapeType="1"/>
          </p:cNvSpPr>
          <p:nvPr/>
        </p:nvSpPr>
        <p:spPr bwMode="auto">
          <a:xfrm>
            <a:off x="3886200" y="3429000"/>
            <a:ext cx="22860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5" name="Text Box 16"/>
          <p:cNvSpPr txBox="1">
            <a:spLocks noChangeArrowheads="1"/>
          </p:cNvSpPr>
          <p:nvPr/>
        </p:nvSpPr>
        <p:spPr bwMode="auto">
          <a:xfrm>
            <a:off x="4114800" y="33528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39956" name="Oval 17"/>
          <p:cNvSpPr>
            <a:spLocks noChangeArrowheads="1"/>
          </p:cNvSpPr>
          <p:nvPr/>
        </p:nvSpPr>
        <p:spPr bwMode="auto">
          <a:xfrm>
            <a:off x="990600" y="3733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5</a:t>
            </a:r>
          </a:p>
        </p:txBody>
      </p:sp>
      <p:sp>
        <p:nvSpPr>
          <p:cNvPr id="39957" name="Line 18"/>
          <p:cNvSpPr>
            <a:spLocks noChangeShapeType="1"/>
          </p:cNvSpPr>
          <p:nvPr/>
        </p:nvSpPr>
        <p:spPr bwMode="auto">
          <a:xfrm flipH="1">
            <a:off x="1295400" y="35052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8" name="Text Box 19"/>
          <p:cNvSpPr txBox="1">
            <a:spLocks noChangeArrowheads="1"/>
          </p:cNvSpPr>
          <p:nvPr/>
        </p:nvSpPr>
        <p:spPr bwMode="auto">
          <a:xfrm>
            <a:off x="990600" y="34290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39959" name="Oval 20"/>
          <p:cNvSpPr>
            <a:spLocks noChangeArrowheads="1"/>
          </p:cNvSpPr>
          <p:nvPr/>
        </p:nvSpPr>
        <p:spPr bwMode="auto">
          <a:xfrm>
            <a:off x="6400800" y="25146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20</a:t>
            </a:r>
          </a:p>
        </p:txBody>
      </p:sp>
      <p:sp>
        <p:nvSpPr>
          <p:cNvPr id="39960" name="Oval 21"/>
          <p:cNvSpPr>
            <a:spLocks noChangeArrowheads="1"/>
          </p:cNvSpPr>
          <p:nvPr/>
        </p:nvSpPr>
        <p:spPr bwMode="auto">
          <a:xfrm>
            <a:off x="5486400" y="3048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10</a:t>
            </a:r>
          </a:p>
        </p:txBody>
      </p:sp>
      <p:sp>
        <p:nvSpPr>
          <p:cNvPr id="39961" name="Oval 22"/>
          <p:cNvSpPr>
            <a:spLocks noChangeArrowheads="1"/>
          </p:cNvSpPr>
          <p:nvPr/>
        </p:nvSpPr>
        <p:spPr bwMode="auto">
          <a:xfrm>
            <a:off x="7467600" y="3048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30</a:t>
            </a:r>
          </a:p>
        </p:txBody>
      </p:sp>
      <p:sp>
        <p:nvSpPr>
          <p:cNvPr id="39962" name="Oval 23"/>
          <p:cNvSpPr>
            <a:spLocks noChangeArrowheads="1"/>
          </p:cNvSpPr>
          <p:nvPr/>
        </p:nvSpPr>
        <p:spPr bwMode="auto">
          <a:xfrm>
            <a:off x="6858000" y="37496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25</a:t>
            </a:r>
          </a:p>
        </p:txBody>
      </p:sp>
      <p:cxnSp>
        <p:nvCxnSpPr>
          <p:cNvPr id="39963" name="AutoShape 24"/>
          <p:cNvCxnSpPr>
            <a:cxnSpLocks noChangeShapeType="1"/>
            <a:stCxn id="39959" idx="3"/>
            <a:endCxn id="39960" idx="7"/>
          </p:cNvCxnSpPr>
          <p:nvPr/>
        </p:nvCxnSpPr>
        <p:spPr bwMode="auto">
          <a:xfrm flipH="1">
            <a:off x="5876925" y="2905125"/>
            <a:ext cx="590550" cy="209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964" name="AutoShape 25"/>
          <p:cNvCxnSpPr>
            <a:cxnSpLocks noChangeShapeType="1"/>
          </p:cNvCxnSpPr>
          <p:nvPr/>
        </p:nvCxnSpPr>
        <p:spPr bwMode="auto">
          <a:xfrm>
            <a:off x="6791325" y="2905125"/>
            <a:ext cx="742950" cy="20955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39965" name="AutoShape 26"/>
          <p:cNvCxnSpPr>
            <a:cxnSpLocks noChangeShapeType="1"/>
            <a:stCxn id="39961" idx="3"/>
            <a:endCxn id="39962" idx="0"/>
          </p:cNvCxnSpPr>
          <p:nvPr/>
        </p:nvCxnSpPr>
        <p:spPr bwMode="auto">
          <a:xfrm flipH="1">
            <a:off x="7086600" y="3438525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966" name="Text Box 27"/>
          <p:cNvSpPr txBox="1">
            <a:spLocks noChangeArrowheads="1"/>
          </p:cNvSpPr>
          <p:nvPr/>
        </p:nvSpPr>
        <p:spPr bwMode="auto">
          <a:xfrm>
            <a:off x="5486400" y="27432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39967" name="Oval 28"/>
          <p:cNvSpPr>
            <a:spLocks noChangeArrowheads="1"/>
          </p:cNvSpPr>
          <p:nvPr/>
        </p:nvSpPr>
        <p:spPr bwMode="auto">
          <a:xfrm>
            <a:off x="7924800" y="3733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40</a:t>
            </a:r>
          </a:p>
        </p:txBody>
      </p:sp>
      <p:sp>
        <p:nvSpPr>
          <p:cNvPr id="39968" name="Line 29"/>
          <p:cNvSpPr>
            <a:spLocks noChangeShapeType="1"/>
          </p:cNvSpPr>
          <p:nvPr/>
        </p:nvSpPr>
        <p:spPr bwMode="auto">
          <a:xfrm>
            <a:off x="7848600" y="3429000"/>
            <a:ext cx="2286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69" name="Oval 30"/>
          <p:cNvSpPr>
            <a:spLocks noChangeArrowheads="1"/>
          </p:cNvSpPr>
          <p:nvPr/>
        </p:nvSpPr>
        <p:spPr bwMode="auto">
          <a:xfrm>
            <a:off x="4953000" y="3733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5</a:t>
            </a:r>
          </a:p>
        </p:txBody>
      </p:sp>
      <p:sp>
        <p:nvSpPr>
          <p:cNvPr id="39970" name="Line 31"/>
          <p:cNvSpPr>
            <a:spLocks noChangeShapeType="1"/>
          </p:cNvSpPr>
          <p:nvPr/>
        </p:nvSpPr>
        <p:spPr bwMode="auto">
          <a:xfrm flipH="1">
            <a:off x="5257800" y="35052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71" name="Oval 32"/>
          <p:cNvSpPr>
            <a:spLocks noChangeArrowheads="1"/>
          </p:cNvSpPr>
          <p:nvPr/>
        </p:nvSpPr>
        <p:spPr bwMode="auto">
          <a:xfrm>
            <a:off x="4267200" y="4572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40</a:t>
            </a:r>
          </a:p>
        </p:txBody>
      </p:sp>
      <p:sp>
        <p:nvSpPr>
          <p:cNvPr id="39972" name="Line 33"/>
          <p:cNvSpPr>
            <a:spLocks noChangeShapeType="1"/>
          </p:cNvSpPr>
          <p:nvPr/>
        </p:nvSpPr>
        <p:spPr bwMode="auto">
          <a:xfrm>
            <a:off x="4267200" y="4191000"/>
            <a:ext cx="15240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73" name="Text Box 34"/>
          <p:cNvSpPr txBox="1">
            <a:spLocks noChangeArrowheads="1"/>
          </p:cNvSpPr>
          <p:nvPr/>
        </p:nvSpPr>
        <p:spPr bwMode="auto">
          <a:xfrm>
            <a:off x="4876800" y="35052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0</a:t>
            </a:r>
            <a:endParaRPr lang="en-US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9974" name="Text Box 35"/>
          <p:cNvSpPr txBox="1">
            <a:spLocks noChangeArrowheads="1"/>
          </p:cNvSpPr>
          <p:nvPr/>
        </p:nvSpPr>
        <p:spPr bwMode="auto">
          <a:xfrm>
            <a:off x="4191000" y="5257800"/>
            <a:ext cx="3048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39975" name="Text Box 36"/>
          <p:cNvSpPr txBox="1">
            <a:spLocks noChangeArrowheads="1"/>
          </p:cNvSpPr>
          <p:nvPr/>
        </p:nvSpPr>
        <p:spPr bwMode="auto">
          <a:xfrm>
            <a:off x="6705600" y="35814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0</a:t>
            </a:r>
            <a:endParaRPr lang="en-US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9976" name="Text Box 37"/>
          <p:cNvSpPr txBox="1">
            <a:spLocks noChangeArrowheads="1"/>
          </p:cNvSpPr>
          <p:nvPr/>
        </p:nvSpPr>
        <p:spPr bwMode="auto">
          <a:xfrm>
            <a:off x="3886200" y="46482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39977" name="Text Box 38"/>
          <p:cNvSpPr txBox="1">
            <a:spLocks noChangeArrowheads="1"/>
          </p:cNvSpPr>
          <p:nvPr/>
        </p:nvSpPr>
        <p:spPr bwMode="auto">
          <a:xfrm>
            <a:off x="7848600" y="27432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39978" name="Text Box 39"/>
          <p:cNvSpPr txBox="1">
            <a:spLocks noChangeArrowheads="1"/>
          </p:cNvSpPr>
          <p:nvPr/>
        </p:nvSpPr>
        <p:spPr bwMode="auto">
          <a:xfrm>
            <a:off x="6781800" y="22860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39979" name="Oval 40"/>
          <p:cNvSpPr>
            <a:spLocks noChangeArrowheads="1"/>
          </p:cNvSpPr>
          <p:nvPr/>
        </p:nvSpPr>
        <p:spPr bwMode="auto">
          <a:xfrm>
            <a:off x="4495800" y="5334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45</a:t>
            </a:r>
          </a:p>
        </p:txBody>
      </p:sp>
      <p:sp>
        <p:nvSpPr>
          <p:cNvPr id="39980" name="Line 41"/>
          <p:cNvSpPr>
            <a:spLocks noChangeShapeType="1"/>
          </p:cNvSpPr>
          <p:nvPr/>
        </p:nvSpPr>
        <p:spPr bwMode="auto">
          <a:xfrm>
            <a:off x="4572000" y="5029200"/>
            <a:ext cx="76200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81" name="Text Box 42"/>
          <p:cNvSpPr txBox="1">
            <a:spLocks noChangeArrowheads="1"/>
          </p:cNvSpPr>
          <p:nvPr/>
        </p:nvSpPr>
        <p:spPr bwMode="auto">
          <a:xfrm>
            <a:off x="2133600" y="4724400"/>
            <a:ext cx="1371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Imbalance</a:t>
            </a:r>
          </a:p>
        </p:txBody>
      </p:sp>
      <p:sp>
        <p:nvSpPr>
          <p:cNvPr id="39982" name="Line 43"/>
          <p:cNvSpPr>
            <a:spLocks noChangeShapeType="1"/>
          </p:cNvSpPr>
          <p:nvPr/>
        </p:nvSpPr>
        <p:spPr bwMode="auto">
          <a:xfrm flipV="1">
            <a:off x="3276600" y="4191000"/>
            <a:ext cx="685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83" name="Oval 44"/>
          <p:cNvSpPr>
            <a:spLocks noChangeArrowheads="1"/>
          </p:cNvSpPr>
          <p:nvPr/>
        </p:nvSpPr>
        <p:spPr bwMode="auto">
          <a:xfrm>
            <a:off x="7543800" y="44196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35</a:t>
            </a:r>
          </a:p>
        </p:txBody>
      </p:sp>
      <p:sp>
        <p:nvSpPr>
          <p:cNvPr id="39984" name="Oval 45"/>
          <p:cNvSpPr>
            <a:spLocks noChangeArrowheads="1"/>
          </p:cNvSpPr>
          <p:nvPr/>
        </p:nvSpPr>
        <p:spPr bwMode="auto">
          <a:xfrm>
            <a:off x="8458200" y="4495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45</a:t>
            </a:r>
          </a:p>
        </p:txBody>
      </p:sp>
      <p:sp>
        <p:nvSpPr>
          <p:cNvPr id="39985" name="Line 46"/>
          <p:cNvSpPr>
            <a:spLocks noChangeShapeType="1"/>
          </p:cNvSpPr>
          <p:nvPr/>
        </p:nvSpPr>
        <p:spPr bwMode="auto">
          <a:xfrm>
            <a:off x="8305800" y="4114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86" name="Line 47"/>
          <p:cNvSpPr>
            <a:spLocks noChangeShapeType="1"/>
          </p:cNvSpPr>
          <p:nvPr/>
        </p:nvSpPr>
        <p:spPr bwMode="auto">
          <a:xfrm flipH="1">
            <a:off x="7848600" y="41910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87" name="Text Box 48"/>
          <p:cNvSpPr txBox="1">
            <a:spLocks noChangeArrowheads="1"/>
          </p:cNvSpPr>
          <p:nvPr/>
        </p:nvSpPr>
        <p:spPr bwMode="auto">
          <a:xfrm>
            <a:off x="7391400" y="41148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39988" name="Text Box 49"/>
          <p:cNvSpPr txBox="1">
            <a:spLocks noChangeArrowheads="1"/>
          </p:cNvSpPr>
          <p:nvPr/>
        </p:nvSpPr>
        <p:spPr bwMode="auto">
          <a:xfrm>
            <a:off x="8534400" y="41148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39989" name="Text Box 50"/>
          <p:cNvSpPr txBox="1">
            <a:spLocks noChangeArrowheads="1"/>
          </p:cNvSpPr>
          <p:nvPr/>
        </p:nvSpPr>
        <p:spPr bwMode="auto">
          <a:xfrm>
            <a:off x="8382000" y="36576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39990" name="Text Box 51"/>
          <p:cNvSpPr txBox="1">
            <a:spLocks noChangeArrowheads="1"/>
          </p:cNvSpPr>
          <p:nvPr/>
        </p:nvSpPr>
        <p:spPr bwMode="auto">
          <a:xfrm>
            <a:off x="5410200" y="5402263"/>
            <a:ext cx="1905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Now Insert 34</a:t>
            </a:r>
          </a:p>
        </p:txBody>
      </p:sp>
      <p:sp>
        <p:nvSpPr>
          <p:cNvPr id="39991" name="Line 52"/>
          <p:cNvSpPr>
            <a:spLocks noChangeShapeType="1"/>
          </p:cNvSpPr>
          <p:nvPr/>
        </p:nvSpPr>
        <p:spPr bwMode="auto">
          <a:xfrm>
            <a:off x="4191000" y="1981200"/>
            <a:ext cx="1143000" cy="403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92" name="Line 53"/>
          <p:cNvSpPr>
            <a:spLocks noChangeShapeType="1"/>
          </p:cNvSpPr>
          <p:nvPr/>
        </p:nvSpPr>
        <p:spPr bwMode="auto">
          <a:xfrm flipV="1">
            <a:off x="7239000" y="50292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Double rotation (inside case)</a:t>
            </a:r>
          </a:p>
        </p:txBody>
      </p:sp>
      <p:sp>
        <p:nvSpPr>
          <p:cNvPr id="40966" name="Text Box 1027"/>
          <p:cNvSpPr txBox="1">
            <a:spLocks noChangeArrowheads="1"/>
          </p:cNvSpPr>
          <p:nvPr/>
        </p:nvSpPr>
        <p:spPr bwMode="auto">
          <a:xfrm>
            <a:off x="3581400" y="27432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40967" name="Text Box 1028"/>
          <p:cNvSpPr txBox="1">
            <a:spLocks noChangeArrowheads="1"/>
          </p:cNvSpPr>
          <p:nvPr/>
        </p:nvSpPr>
        <p:spPr bwMode="auto">
          <a:xfrm>
            <a:off x="2895600" y="33528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0</a:t>
            </a:r>
            <a:endParaRPr lang="en-US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40968" name="Text Box 1029"/>
          <p:cNvSpPr txBox="1">
            <a:spLocks noChangeArrowheads="1"/>
          </p:cNvSpPr>
          <p:nvPr/>
        </p:nvSpPr>
        <p:spPr bwMode="auto">
          <a:xfrm>
            <a:off x="2660650" y="21336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40969" name="Oval 1030"/>
          <p:cNvSpPr>
            <a:spLocks noChangeArrowheads="1"/>
          </p:cNvSpPr>
          <p:nvPr/>
        </p:nvSpPr>
        <p:spPr bwMode="auto">
          <a:xfrm>
            <a:off x="2590800" y="24384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20</a:t>
            </a:r>
          </a:p>
        </p:txBody>
      </p:sp>
      <p:sp>
        <p:nvSpPr>
          <p:cNvPr id="40970" name="Oval 1031"/>
          <p:cNvSpPr>
            <a:spLocks noChangeArrowheads="1"/>
          </p:cNvSpPr>
          <p:nvPr/>
        </p:nvSpPr>
        <p:spPr bwMode="auto">
          <a:xfrm>
            <a:off x="1524000" y="3048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10</a:t>
            </a:r>
          </a:p>
        </p:txBody>
      </p:sp>
      <p:sp>
        <p:nvSpPr>
          <p:cNvPr id="40971" name="Oval 1032"/>
          <p:cNvSpPr>
            <a:spLocks noChangeArrowheads="1"/>
          </p:cNvSpPr>
          <p:nvPr/>
        </p:nvSpPr>
        <p:spPr bwMode="auto">
          <a:xfrm>
            <a:off x="3505200" y="3048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30</a:t>
            </a:r>
          </a:p>
        </p:txBody>
      </p:sp>
      <p:sp>
        <p:nvSpPr>
          <p:cNvPr id="40972" name="Oval 1033"/>
          <p:cNvSpPr>
            <a:spLocks noChangeArrowheads="1"/>
          </p:cNvSpPr>
          <p:nvPr/>
        </p:nvSpPr>
        <p:spPr bwMode="auto">
          <a:xfrm>
            <a:off x="2895600" y="37496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25</a:t>
            </a:r>
          </a:p>
        </p:txBody>
      </p:sp>
      <p:cxnSp>
        <p:nvCxnSpPr>
          <p:cNvPr id="40973" name="AutoShape 1034"/>
          <p:cNvCxnSpPr>
            <a:cxnSpLocks noChangeShapeType="1"/>
            <a:stCxn id="40969" idx="3"/>
            <a:endCxn id="40970" idx="7"/>
          </p:cNvCxnSpPr>
          <p:nvPr/>
        </p:nvCxnSpPr>
        <p:spPr bwMode="auto">
          <a:xfrm flipH="1">
            <a:off x="1914525" y="2828925"/>
            <a:ext cx="742950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974" name="AutoShape 1035"/>
          <p:cNvCxnSpPr>
            <a:cxnSpLocks noChangeShapeType="1"/>
            <a:stCxn id="40969" idx="5"/>
            <a:endCxn id="40971" idx="1"/>
          </p:cNvCxnSpPr>
          <p:nvPr/>
        </p:nvCxnSpPr>
        <p:spPr bwMode="auto">
          <a:xfrm>
            <a:off x="2981325" y="2828925"/>
            <a:ext cx="590550" cy="28575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0975" name="AutoShape 1036"/>
          <p:cNvCxnSpPr>
            <a:cxnSpLocks noChangeShapeType="1"/>
            <a:stCxn id="40971" idx="3"/>
            <a:endCxn id="40972" idx="0"/>
          </p:cNvCxnSpPr>
          <p:nvPr/>
        </p:nvCxnSpPr>
        <p:spPr bwMode="auto">
          <a:xfrm flipH="1">
            <a:off x="3124200" y="3438525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0976" name="Text Box 1037"/>
          <p:cNvSpPr txBox="1">
            <a:spLocks noChangeArrowheads="1"/>
          </p:cNvSpPr>
          <p:nvPr/>
        </p:nvSpPr>
        <p:spPr bwMode="auto">
          <a:xfrm>
            <a:off x="1593850" y="27432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40977" name="Oval 1038"/>
          <p:cNvSpPr>
            <a:spLocks noChangeArrowheads="1"/>
          </p:cNvSpPr>
          <p:nvPr/>
        </p:nvSpPr>
        <p:spPr bwMode="auto">
          <a:xfrm>
            <a:off x="3962400" y="3733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40</a:t>
            </a:r>
          </a:p>
        </p:txBody>
      </p:sp>
      <p:sp>
        <p:nvSpPr>
          <p:cNvPr id="40978" name="Line 1039"/>
          <p:cNvSpPr>
            <a:spLocks noChangeShapeType="1"/>
          </p:cNvSpPr>
          <p:nvPr/>
        </p:nvSpPr>
        <p:spPr bwMode="auto">
          <a:xfrm>
            <a:off x="3886200" y="3429000"/>
            <a:ext cx="22860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9" name="Text Box 1040"/>
          <p:cNvSpPr txBox="1">
            <a:spLocks noChangeArrowheads="1"/>
          </p:cNvSpPr>
          <p:nvPr/>
        </p:nvSpPr>
        <p:spPr bwMode="auto">
          <a:xfrm>
            <a:off x="4114800" y="33528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40980" name="Oval 1041"/>
          <p:cNvSpPr>
            <a:spLocks noChangeArrowheads="1"/>
          </p:cNvSpPr>
          <p:nvPr/>
        </p:nvSpPr>
        <p:spPr bwMode="auto">
          <a:xfrm>
            <a:off x="990600" y="3733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5</a:t>
            </a:r>
          </a:p>
        </p:txBody>
      </p:sp>
      <p:sp>
        <p:nvSpPr>
          <p:cNvPr id="40981" name="Line 1042"/>
          <p:cNvSpPr>
            <a:spLocks noChangeShapeType="1"/>
          </p:cNvSpPr>
          <p:nvPr/>
        </p:nvSpPr>
        <p:spPr bwMode="auto">
          <a:xfrm flipH="1">
            <a:off x="1295400" y="35052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2" name="Text Box 1043"/>
          <p:cNvSpPr txBox="1">
            <a:spLocks noChangeArrowheads="1"/>
          </p:cNvSpPr>
          <p:nvPr/>
        </p:nvSpPr>
        <p:spPr bwMode="auto">
          <a:xfrm>
            <a:off x="990600" y="34290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40983" name="Oval 1044"/>
          <p:cNvSpPr>
            <a:spLocks noChangeArrowheads="1"/>
          </p:cNvSpPr>
          <p:nvPr/>
        </p:nvSpPr>
        <p:spPr bwMode="auto">
          <a:xfrm>
            <a:off x="6400800" y="25146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20</a:t>
            </a:r>
          </a:p>
        </p:txBody>
      </p:sp>
      <p:sp>
        <p:nvSpPr>
          <p:cNvPr id="40984" name="Oval 1045"/>
          <p:cNvSpPr>
            <a:spLocks noChangeArrowheads="1"/>
          </p:cNvSpPr>
          <p:nvPr/>
        </p:nvSpPr>
        <p:spPr bwMode="auto">
          <a:xfrm>
            <a:off x="5486400" y="3048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10</a:t>
            </a:r>
          </a:p>
        </p:txBody>
      </p:sp>
      <p:sp>
        <p:nvSpPr>
          <p:cNvPr id="40985" name="Oval 1046"/>
          <p:cNvSpPr>
            <a:spLocks noChangeArrowheads="1"/>
          </p:cNvSpPr>
          <p:nvPr/>
        </p:nvSpPr>
        <p:spPr bwMode="auto">
          <a:xfrm>
            <a:off x="7467600" y="3048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35</a:t>
            </a:r>
          </a:p>
        </p:txBody>
      </p:sp>
      <p:sp>
        <p:nvSpPr>
          <p:cNvPr id="40986" name="Oval 1047"/>
          <p:cNvSpPr>
            <a:spLocks noChangeArrowheads="1"/>
          </p:cNvSpPr>
          <p:nvPr/>
        </p:nvSpPr>
        <p:spPr bwMode="auto">
          <a:xfrm>
            <a:off x="6858000" y="3749675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30</a:t>
            </a:r>
          </a:p>
        </p:txBody>
      </p:sp>
      <p:cxnSp>
        <p:nvCxnSpPr>
          <p:cNvPr id="40987" name="AutoShape 1048"/>
          <p:cNvCxnSpPr>
            <a:cxnSpLocks noChangeShapeType="1"/>
            <a:stCxn id="40983" idx="3"/>
            <a:endCxn id="40984" idx="7"/>
          </p:cNvCxnSpPr>
          <p:nvPr/>
        </p:nvCxnSpPr>
        <p:spPr bwMode="auto">
          <a:xfrm flipH="1">
            <a:off x="5876925" y="2905125"/>
            <a:ext cx="590550" cy="209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988" name="AutoShape 1049"/>
          <p:cNvCxnSpPr>
            <a:cxnSpLocks noChangeShapeType="1"/>
          </p:cNvCxnSpPr>
          <p:nvPr/>
        </p:nvCxnSpPr>
        <p:spPr bwMode="auto">
          <a:xfrm>
            <a:off x="6791325" y="2905125"/>
            <a:ext cx="742950" cy="20955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0989" name="AutoShape 1050"/>
          <p:cNvCxnSpPr>
            <a:cxnSpLocks noChangeShapeType="1"/>
            <a:stCxn id="40985" idx="3"/>
            <a:endCxn id="40986" idx="0"/>
          </p:cNvCxnSpPr>
          <p:nvPr/>
        </p:nvCxnSpPr>
        <p:spPr bwMode="auto">
          <a:xfrm flipH="1">
            <a:off x="7086600" y="3438525"/>
            <a:ext cx="447675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0990" name="Text Box 1051"/>
          <p:cNvSpPr txBox="1">
            <a:spLocks noChangeArrowheads="1"/>
          </p:cNvSpPr>
          <p:nvPr/>
        </p:nvSpPr>
        <p:spPr bwMode="auto">
          <a:xfrm>
            <a:off x="5486400" y="27432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40991" name="Oval 1052"/>
          <p:cNvSpPr>
            <a:spLocks noChangeArrowheads="1"/>
          </p:cNvSpPr>
          <p:nvPr/>
        </p:nvSpPr>
        <p:spPr bwMode="auto">
          <a:xfrm>
            <a:off x="7924800" y="3733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40</a:t>
            </a:r>
          </a:p>
        </p:txBody>
      </p:sp>
      <p:sp>
        <p:nvSpPr>
          <p:cNvPr id="40992" name="Line 1053"/>
          <p:cNvSpPr>
            <a:spLocks noChangeShapeType="1"/>
          </p:cNvSpPr>
          <p:nvPr/>
        </p:nvSpPr>
        <p:spPr bwMode="auto">
          <a:xfrm>
            <a:off x="7848600" y="3429000"/>
            <a:ext cx="2286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93" name="Oval 1054"/>
          <p:cNvSpPr>
            <a:spLocks noChangeArrowheads="1"/>
          </p:cNvSpPr>
          <p:nvPr/>
        </p:nvSpPr>
        <p:spPr bwMode="auto">
          <a:xfrm>
            <a:off x="4953000" y="3733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5</a:t>
            </a:r>
          </a:p>
        </p:txBody>
      </p:sp>
      <p:sp>
        <p:nvSpPr>
          <p:cNvPr id="40994" name="Line 1055"/>
          <p:cNvSpPr>
            <a:spLocks noChangeShapeType="1"/>
          </p:cNvSpPr>
          <p:nvPr/>
        </p:nvSpPr>
        <p:spPr bwMode="auto">
          <a:xfrm flipH="1">
            <a:off x="5257800" y="35052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95" name="Oval 1056"/>
          <p:cNvSpPr>
            <a:spLocks noChangeArrowheads="1"/>
          </p:cNvSpPr>
          <p:nvPr/>
        </p:nvSpPr>
        <p:spPr bwMode="auto">
          <a:xfrm>
            <a:off x="4267200" y="4572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45</a:t>
            </a:r>
          </a:p>
        </p:txBody>
      </p:sp>
      <p:sp>
        <p:nvSpPr>
          <p:cNvPr id="40996" name="Line 1057"/>
          <p:cNvSpPr>
            <a:spLocks noChangeShapeType="1"/>
          </p:cNvSpPr>
          <p:nvPr/>
        </p:nvSpPr>
        <p:spPr bwMode="auto">
          <a:xfrm>
            <a:off x="4267200" y="41910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97" name="Text Box 1058"/>
          <p:cNvSpPr txBox="1">
            <a:spLocks noChangeArrowheads="1"/>
          </p:cNvSpPr>
          <p:nvPr/>
        </p:nvSpPr>
        <p:spPr bwMode="auto">
          <a:xfrm>
            <a:off x="4876800" y="35052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0</a:t>
            </a:r>
            <a:endParaRPr lang="en-US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40998" name="Text Box 1059"/>
          <p:cNvSpPr txBox="1">
            <a:spLocks noChangeArrowheads="1"/>
          </p:cNvSpPr>
          <p:nvPr/>
        </p:nvSpPr>
        <p:spPr bwMode="auto">
          <a:xfrm>
            <a:off x="6705600" y="35814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1</a:t>
            </a:r>
            <a:endParaRPr lang="en-US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40999" name="Text Box 1060"/>
          <p:cNvSpPr txBox="1">
            <a:spLocks noChangeArrowheads="1"/>
          </p:cNvSpPr>
          <p:nvPr/>
        </p:nvSpPr>
        <p:spPr bwMode="auto">
          <a:xfrm>
            <a:off x="7848600" y="27432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41000" name="Text Box 1061"/>
          <p:cNvSpPr txBox="1">
            <a:spLocks noChangeArrowheads="1"/>
          </p:cNvSpPr>
          <p:nvPr/>
        </p:nvSpPr>
        <p:spPr bwMode="auto">
          <a:xfrm>
            <a:off x="6781800" y="22860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41001" name="Text Box 1062"/>
          <p:cNvSpPr txBox="1">
            <a:spLocks noChangeArrowheads="1"/>
          </p:cNvSpPr>
          <p:nvPr/>
        </p:nvSpPr>
        <p:spPr bwMode="auto">
          <a:xfrm>
            <a:off x="1524000" y="3733800"/>
            <a:ext cx="1371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Imbalance</a:t>
            </a:r>
          </a:p>
        </p:txBody>
      </p:sp>
      <p:sp>
        <p:nvSpPr>
          <p:cNvPr id="41002" name="Line 1063"/>
          <p:cNvSpPr>
            <a:spLocks noChangeShapeType="1"/>
          </p:cNvSpPr>
          <p:nvPr/>
        </p:nvSpPr>
        <p:spPr bwMode="auto">
          <a:xfrm flipV="1">
            <a:off x="2743200" y="3200400"/>
            <a:ext cx="685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3" name="Oval 1064"/>
          <p:cNvSpPr>
            <a:spLocks noChangeArrowheads="1"/>
          </p:cNvSpPr>
          <p:nvPr/>
        </p:nvSpPr>
        <p:spPr bwMode="auto">
          <a:xfrm>
            <a:off x="8458200" y="4495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45</a:t>
            </a:r>
          </a:p>
        </p:txBody>
      </p:sp>
      <p:sp>
        <p:nvSpPr>
          <p:cNvPr id="41004" name="Line 1065"/>
          <p:cNvSpPr>
            <a:spLocks noChangeShapeType="1"/>
          </p:cNvSpPr>
          <p:nvPr/>
        </p:nvSpPr>
        <p:spPr bwMode="auto">
          <a:xfrm>
            <a:off x="8305800" y="4114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5" name="Text Box 1066"/>
          <p:cNvSpPr txBox="1">
            <a:spLocks noChangeArrowheads="1"/>
          </p:cNvSpPr>
          <p:nvPr/>
        </p:nvSpPr>
        <p:spPr bwMode="auto">
          <a:xfrm>
            <a:off x="8534400" y="41148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41006" name="Text Box 1067"/>
          <p:cNvSpPr txBox="1">
            <a:spLocks noChangeArrowheads="1"/>
          </p:cNvSpPr>
          <p:nvPr/>
        </p:nvSpPr>
        <p:spPr bwMode="auto">
          <a:xfrm>
            <a:off x="8382000" y="36576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41007" name="Text Box 1068"/>
          <p:cNvSpPr txBox="1">
            <a:spLocks noChangeArrowheads="1"/>
          </p:cNvSpPr>
          <p:nvPr/>
        </p:nvSpPr>
        <p:spPr bwMode="auto">
          <a:xfrm>
            <a:off x="914400" y="5105400"/>
            <a:ext cx="1905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Insertion of  34</a:t>
            </a:r>
          </a:p>
        </p:txBody>
      </p:sp>
      <p:sp>
        <p:nvSpPr>
          <p:cNvPr id="41008" name="Oval 1069"/>
          <p:cNvSpPr>
            <a:spLocks noChangeArrowheads="1"/>
          </p:cNvSpPr>
          <p:nvPr/>
        </p:nvSpPr>
        <p:spPr bwMode="auto">
          <a:xfrm>
            <a:off x="3505200" y="45720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35</a:t>
            </a:r>
          </a:p>
        </p:txBody>
      </p:sp>
      <p:sp>
        <p:nvSpPr>
          <p:cNvPr id="41009" name="Line 1070"/>
          <p:cNvSpPr>
            <a:spLocks noChangeShapeType="1"/>
          </p:cNvSpPr>
          <p:nvPr/>
        </p:nvSpPr>
        <p:spPr bwMode="auto">
          <a:xfrm flipH="1">
            <a:off x="3886200" y="4191000"/>
            <a:ext cx="22860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10" name="Oval 1071"/>
          <p:cNvSpPr>
            <a:spLocks noChangeArrowheads="1"/>
          </p:cNvSpPr>
          <p:nvPr/>
        </p:nvSpPr>
        <p:spPr bwMode="auto">
          <a:xfrm>
            <a:off x="3124200" y="52578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34</a:t>
            </a:r>
          </a:p>
        </p:txBody>
      </p:sp>
      <p:sp>
        <p:nvSpPr>
          <p:cNvPr id="41011" name="Line 1072"/>
          <p:cNvSpPr>
            <a:spLocks noChangeShapeType="1"/>
          </p:cNvSpPr>
          <p:nvPr/>
        </p:nvSpPr>
        <p:spPr bwMode="auto">
          <a:xfrm flipH="1">
            <a:off x="3429000" y="5029200"/>
            <a:ext cx="228600" cy="228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12" name="Text Box 1073"/>
          <p:cNvSpPr txBox="1">
            <a:spLocks noChangeArrowheads="1"/>
          </p:cNvSpPr>
          <p:nvPr/>
        </p:nvSpPr>
        <p:spPr bwMode="auto">
          <a:xfrm>
            <a:off x="4800600" y="45720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0</a:t>
            </a:r>
            <a:endParaRPr lang="en-US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41013" name="Text Box 1074"/>
          <p:cNvSpPr txBox="1">
            <a:spLocks noChangeArrowheads="1"/>
          </p:cNvSpPr>
          <p:nvPr/>
        </p:nvSpPr>
        <p:spPr bwMode="auto">
          <a:xfrm>
            <a:off x="2819400" y="51054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41014" name="Text Box 1075"/>
          <p:cNvSpPr txBox="1">
            <a:spLocks noChangeArrowheads="1"/>
          </p:cNvSpPr>
          <p:nvPr/>
        </p:nvSpPr>
        <p:spPr bwMode="auto">
          <a:xfrm>
            <a:off x="3200400" y="44958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41015" name="Oval 1076"/>
          <p:cNvSpPr>
            <a:spLocks noChangeArrowheads="1"/>
          </p:cNvSpPr>
          <p:nvPr/>
        </p:nvSpPr>
        <p:spPr bwMode="auto">
          <a:xfrm>
            <a:off x="6400800" y="44196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25</a:t>
            </a:r>
          </a:p>
        </p:txBody>
      </p:sp>
      <p:sp>
        <p:nvSpPr>
          <p:cNvPr id="41016" name="Oval 1077"/>
          <p:cNvSpPr>
            <a:spLocks noChangeArrowheads="1"/>
          </p:cNvSpPr>
          <p:nvPr/>
        </p:nvSpPr>
        <p:spPr bwMode="auto">
          <a:xfrm>
            <a:off x="7391400" y="4419600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34</a:t>
            </a:r>
          </a:p>
        </p:txBody>
      </p:sp>
      <p:sp>
        <p:nvSpPr>
          <p:cNvPr id="41017" name="Line 1078"/>
          <p:cNvSpPr>
            <a:spLocks noChangeShapeType="1"/>
          </p:cNvSpPr>
          <p:nvPr/>
        </p:nvSpPr>
        <p:spPr bwMode="auto">
          <a:xfrm flipH="1">
            <a:off x="6781800" y="41910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18" name="Line 1079"/>
          <p:cNvSpPr>
            <a:spLocks noChangeShapeType="1"/>
          </p:cNvSpPr>
          <p:nvPr/>
        </p:nvSpPr>
        <p:spPr bwMode="auto">
          <a:xfrm>
            <a:off x="7239000" y="41910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19" name="Text Box 1080"/>
          <p:cNvSpPr txBox="1">
            <a:spLocks noChangeArrowheads="1"/>
          </p:cNvSpPr>
          <p:nvPr/>
        </p:nvSpPr>
        <p:spPr bwMode="auto">
          <a:xfrm>
            <a:off x="6019800" y="4495800"/>
            <a:ext cx="311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AVL Tree Deletion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Similar but more complex than insertion</a:t>
            </a:r>
          </a:p>
          <a:p>
            <a:pPr lvl="1"/>
            <a:r>
              <a:rPr lang="en-US" smtClean="0"/>
              <a:t>Rotations and double rotations needed to rebalance</a:t>
            </a:r>
          </a:p>
          <a:p>
            <a:pPr lvl="1"/>
            <a:r>
              <a:rPr lang="en-US" smtClean="0"/>
              <a:t>Imbalance may propagate upward so that many rotations may be needed.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Text Box 2"/>
          <p:cNvSpPr txBox="1">
            <a:spLocks noChangeArrowheads="1"/>
          </p:cNvSpPr>
          <p:nvPr/>
        </p:nvSpPr>
        <p:spPr bwMode="auto">
          <a:xfrm>
            <a:off x="539750" y="1698625"/>
            <a:ext cx="8318500" cy="435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sz="2400" dirty="0">
                <a:solidFill>
                  <a:schemeClr val="accent1"/>
                </a:solidFill>
              </a:rPr>
              <a:t>Arguments for AVL trees</a:t>
            </a:r>
            <a:r>
              <a:rPr lang="en-US" sz="2400" dirty="0">
                <a:solidFill>
                  <a:schemeClr val="accent2"/>
                </a:solidFill>
              </a:rPr>
              <a:t>:</a:t>
            </a:r>
          </a:p>
          <a:p>
            <a:pPr marL="457200" indent="-457200"/>
            <a:endParaRPr lang="en-US" sz="1200" dirty="0"/>
          </a:p>
          <a:p>
            <a:pPr marL="457200" indent="-457200">
              <a:buFontTx/>
              <a:buAutoNum type="arabicPeriod"/>
            </a:pPr>
            <a:r>
              <a:rPr lang="en-US" dirty="0"/>
              <a:t>Search is O(log N) since AVL trees are </a:t>
            </a:r>
            <a:r>
              <a:rPr lang="en-US" dirty="0">
                <a:solidFill>
                  <a:srgbClr val="009999"/>
                </a:solidFill>
              </a:rPr>
              <a:t>always balanced</a:t>
            </a:r>
            <a:r>
              <a:rPr lang="en-US" dirty="0"/>
              <a:t>.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Insertion and deletions are also O(</a:t>
            </a:r>
            <a:r>
              <a:rPr lang="en-US" dirty="0" err="1"/>
              <a:t>logn</a:t>
            </a:r>
            <a:r>
              <a:rPr lang="en-US" dirty="0"/>
              <a:t>)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The height balancing adds no more than a constant factor to the speed of insertion.</a:t>
            </a:r>
          </a:p>
          <a:p>
            <a:pPr marL="457200" indent="-457200"/>
            <a:endParaRPr lang="en-US" dirty="0"/>
          </a:p>
          <a:p>
            <a:pPr marL="457200" indent="-457200"/>
            <a:r>
              <a:rPr lang="en-US" sz="2400" dirty="0">
                <a:solidFill>
                  <a:srgbClr val="FF0000"/>
                </a:solidFill>
              </a:rPr>
              <a:t>Arguments against using AVL trees</a:t>
            </a:r>
            <a:r>
              <a:rPr lang="en-US" sz="2400" dirty="0"/>
              <a:t>: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Difficult to program &amp; debug; more space for balance factor.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Asymptotically faster but rebalancing costs time.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Most large searches are done in database systems on disk and use other structures (e.g. B-trees).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May be OK to have O(N) for a single operation if total run time for many consecutive operations is fast (e.g. Splay trees).</a:t>
            </a:r>
          </a:p>
        </p:txBody>
      </p:sp>
      <p:sp>
        <p:nvSpPr>
          <p:cNvPr id="43014" name="Rectangle 3"/>
          <p:cNvSpPr>
            <a:spLocks noChangeArrowheads="1"/>
          </p:cNvSpPr>
          <p:nvPr/>
        </p:nvSpPr>
        <p:spPr bwMode="auto">
          <a:xfrm>
            <a:off x="0" y="0"/>
            <a:ext cx="7813675" cy="8016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r>
              <a:rPr lang="en-US" sz="4400" dirty="0">
                <a:solidFill>
                  <a:srgbClr val="FF0000"/>
                </a:solidFill>
              </a:rPr>
              <a:t>Pros and Cons of AVL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0871759">
            <a:off x="2068879" y="2967335"/>
            <a:ext cx="4545027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5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Thank You 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Computing a mode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114800"/>
          </a:xfrm>
        </p:spPr>
        <p:txBody>
          <a:bodyPr/>
          <a:lstStyle/>
          <a:p>
            <a:pPr eaLnBrk="1" hangingPunct="1"/>
            <a:r>
              <a:rPr lang="en-US" sz="2400" smtClean="0"/>
              <a:t>A mode is a value that occurs most often in a list of numbers</a:t>
            </a:r>
          </a:p>
          <a:p>
            <a:pPr lvl="1" eaLnBrk="1" hangingPunct="1"/>
            <a:r>
              <a:rPr lang="en-US" sz="2000" smtClean="0"/>
              <a:t>e.g. the mode of [5, 1, 5, 7, 6, 5, 7] is 5</a:t>
            </a:r>
          </a:p>
          <a:p>
            <a:pPr lvl="1" eaLnBrk="1" hangingPunct="1"/>
            <a:r>
              <a:rPr lang="en-US" sz="2000" smtClean="0"/>
              <a:t>If several different values occur most often any of them can be considered the mode</a:t>
            </a:r>
          </a:p>
          <a:p>
            <a:pPr eaLnBrk="1" hangingPunct="1"/>
            <a:r>
              <a:rPr lang="en-US" sz="2400" smtClean="0"/>
              <a:t>“Count Sort” approach:  (assumes all values &gt; 0;  what if they aren’t?)</a:t>
            </a:r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676400" y="4038600"/>
            <a:ext cx="3786188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max </a:t>
            </a:r>
            <a:r>
              <a:rPr lang="en-US" sz="2000">
                <a:sym typeface="Symbol" pitchFamily="18" charset="2"/>
              </a:rPr>
              <a:t> max(A)</a:t>
            </a:r>
          </a:p>
          <a:p>
            <a:r>
              <a:rPr lang="en-US" sz="2000">
                <a:sym typeface="Symbol" pitchFamily="18" charset="2"/>
              </a:rPr>
              <a:t>freq[1..max] </a:t>
            </a:r>
            <a:r>
              <a:rPr lang="en-US" sz="2000">
                <a:cs typeface="Times New Roman" pitchFamily="18" charset="0"/>
                <a:sym typeface="Symbol" pitchFamily="18" charset="2"/>
              </a:rPr>
              <a:t> 0</a:t>
            </a:r>
          </a:p>
          <a:p>
            <a:r>
              <a:rPr lang="en-US" sz="2000"/>
              <a:t>for each x </a:t>
            </a:r>
            <a:r>
              <a:rPr lang="en-US" sz="2000">
                <a:sym typeface="Symbol" pitchFamily="18" charset="2"/>
              </a:rPr>
              <a:t> A</a:t>
            </a:r>
          </a:p>
          <a:p>
            <a:r>
              <a:rPr lang="en-US" sz="2000">
                <a:sym typeface="Symbol" pitchFamily="18" charset="2"/>
              </a:rPr>
              <a:t>   freq[x] +=1</a:t>
            </a:r>
          </a:p>
          <a:p>
            <a:r>
              <a:rPr lang="en-US" sz="2000">
                <a:sym typeface="Symbol" pitchFamily="18" charset="2"/>
              </a:rPr>
              <a:t>mode  freq[1]</a:t>
            </a:r>
          </a:p>
          <a:p>
            <a:r>
              <a:rPr lang="en-US" sz="2000">
                <a:sym typeface="Symbol" pitchFamily="18" charset="2"/>
              </a:rPr>
              <a:t>for i  2 to max</a:t>
            </a:r>
          </a:p>
          <a:p>
            <a:r>
              <a:rPr lang="en-US" sz="2000">
                <a:sym typeface="Symbol" pitchFamily="18" charset="2"/>
              </a:rPr>
              <a:t>   if freq[i] &gt; freq[mode]  mode  i</a:t>
            </a:r>
          </a:p>
          <a:p>
            <a:r>
              <a:rPr lang="en-US" sz="2000">
                <a:sym typeface="Symbol" pitchFamily="18" charset="2"/>
              </a:rPr>
              <a:t>return mode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6461125" y="4918075"/>
            <a:ext cx="1366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Runtime?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Presort Computing Mode</a:t>
            </a:r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669925" y="1946275"/>
            <a:ext cx="7216775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Sort A</a:t>
            </a:r>
          </a:p>
          <a:p>
            <a:r>
              <a:rPr lang="en-US"/>
              <a:t>i </a:t>
            </a:r>
            <a:r>
              <a:rPr lang="en-US">
                <a:sym typeface="Symbol" pitchFamily="18" charset="2"/>
              </a:rPr>
              <a:t> 0</a:t>
            </a:r>
          </a:p>
          <a:p>
            <a:r>
              <a:rPr lang="en-US">
                <a:sym typeface="Symbol" pitchFamily="18" charset="2"/>
              </a:rPr>
              <a:t>modefrequency  0</a:t>
            </a:r>
          </a:p>
          <a:p>
            <a:r>
              <a:rPr lang="en-US">
                <a:sym typeface="Symbol" pitchFamily="18" charset="2"/>
              </a:rPr>
              <a:t>while i </a:t>
            </a:r>
            <a:r>
              <a:rPr lang="en-US">
                <a:cs typeface="Times New Roman" pitchFamily="18" charset="0"/>
                <a:sym typeface="Symbol" pitchFamily="18" charset="2"/>
              </a:rPr>
              <a:t>≤ n-1</a:t>
            </a:r>
          </a:p>
          <a:p>
            <a:r>
              <a:rPr lang="en-US">
                <a:cs typeface="Times New Roman" pitchFamily="18" charset="0"/>
                <a:sym typeface="Symbol" pitchFamily="18" charset="2"/>
              </a:rPr>
              <a:t>   runlength </a:t>
            </a:r>
            <a:r>
              <a:rPr lang="en-US">
                <a:sym typeface="Symbol" pitchFamily="18" charset="2"/>
              </a:rPr>
              <a:t> 1;   runvalue  A[i]</a:t>
            </a:r>
          </a:p>
          <a:p>
            <a:r>
              <a:rPr lang="en-US">
                <a:sym typeface="Symbol" pitchFamily="18" charset="2"/>
              </a:rPr>
              <a:t>   while i+runlength </a:t>
            </a:r>
            <a:r>
              <a:rPr lang="en-US">
                <a:cs typeface="Times New Roman" pitchFamily="18" charset="0"/>
                <a:sym typeface="Symbol" pitchFamily="18" charset="2"/>
              </a:rPr>
              <a:t>≤ n-1  and A[i+runlength] = runvalue</a:t>
            </a:r>
          </a:p>
          <a:p>
            <a:r>
              <a:rPr lang="en-US">
                <a:cs typeface="Times New Roman" pitchFamily="18" charset="0"/>
                <a:sym typeface="Symbol" pitchFamily="18" charset="2"/>
              </a:rPr>
              <a:t>	runlength += 1</a:t>
            </a:r>
          </a:p>
          <a:p>
            <a:r>
              <a:rPr lang="en-US">
                <a:cs typeface="Times New Roman" pitchFamily="18" charset="0"/>
                <a:sym typeface="Symbol" pitchFamily="18" charset="2"/>
              </a:rPr>
              <a:t>   if runlength &gt; modefrequency</a:t>
            </a:r>
          </a:p>
          <a:p>
            <a:r>
              <a:rPr lang="en-US">
                <a:cs typeface="Times New Roman" pitchFamily="18" charset="0"/>
                <a:sym typeface="Symbol" pitchFamily="18" charset="2"/>
              </a:rPr>
              <a:t>	modefrequency </a:t>
            </a:r>
            <a:r>
              <a:rPr lang="en-US">
                <a:sym typeface="Symbol" pitchFamily="18" charset="2"/>
              </a:rPr>
              <a:t> runlength</a:t>
            </a:r>
          </a:p>
          <a:p>
            <a:r>
              <a:rPr lang="en-US">
                <a:sym typeface="Symbol" pitchFamily="18" charset="2"/>
              </a:rPr>
              <a:t>	modevalue  runvalue</a:t>
            </a:r>
          </a:p>
          <a:p>
            <a:r>
              <a:rPr lang="en-US">
                <a:sym typeface="Symbol" pitchFamily="18" charset="2"/>
              </a:rPr>
              <a:t>   i+= runlength</a:t>
            </a:r>
          </a:p>
          <a:p>
            <a:endParaRPr lang="en-US">
              <a:sym typeface="Symbol" pitchFamily="18" charset="2"/>
            </a:endParaRPr>
          </a:p>
          <a:p>
            <a:r>
              <a:rPr lang="en-US">
                <a:sym typeface="Symbol" pitchFamily="18" charset="2"/>
              </a:rPr>
              <a:t>return modevalue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8600"/>
            <a:ext cx="8229600" cy="1143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AVL Animation Link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66800" y="2209800"/>
            <a:ext cx="685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https://www.cs.usfca.edu/~galles/visualization/AVLtree.html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28600"/>
            <a:ext cx="8229600" cy="1143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Binary Search Tree - Best Time</a:t>
            </a: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80772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All BST operations are O(d), where d is tree depth</a:t>
            </a:r>
          </a:p>
          <a:p>
            <a:pPr>
              <a:lnSpc>
                <a:spcPct val="90000"/>
              </a:lnSpc>
            </a:pPr>
            <a:r>
              <a:rPr lang="en-US" smtClean="0"/>
              <a:t>minimum d is                   </a:t>
            </a:r>
            <a:r>
              <a:rPr lang="en-US" smtClean="0">
                <a:sym typeface="Symbol" pitchFamily="18" charset="2"/>
              </a:rPr>
              <a:t>for a binary tree with N nodes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solidFill>
                  <a:srgbClr val="FF0000"/>
                </a:solidFill>
                <a:sym typeface="Symbol" pitchFamily="18" charset="2"/>
              </a:rPr>
              <a:t>What is the best case tree?</a:t>
            </a:r>
            <a:r>
              <a:rPr lang="en-US" smtClean="0">
                <a:sym typeface="Symbol" pitchFamily="18" charset="2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solidFill>
                  <a:srgbClr val="0066CC"/>
                </a:solidFill>
                <a:sym typeface="Symbol" pitchFamily="18" charset="2"/>
              </a:rPr>
              <a:t>What is the worst case tree?</a:t>
            </a:r>
          </a:p>
          <a:p>
            <a:pPr>
              <a:lnSpc>
                <a:spcPct val="90000"/>
              </a:lnSpc>
            </a:pPr>
            <a:r>
              <a:rPr lang="en-US" smtClean="0">
                <a:sym typeface="Symbol" pitchFamily="18" charset="2"/>
              </a:rPr>
              <a:t>So, best case running time of BST operations is O(log N)</a:t>
            </a:r>
          </a:p>
        </p:txBody>
      </p:sp>
      <p:graphicFrame>
        <p:nvGraphicFramePr>
          <p:cNvPr id="1026" name="Object 0"/>
          <p:cNvGraphicFramePr>
            <a:graphicFrameLocks noChangeAspect="1"/>
          </p:cNvGraphicFramePr>
          <p:nvPr/>
        </p:nvGraphicFramePr>
        <p:xfrm>
          <a:off x="3429000" y="2971800"/>
          <a:ext cx="1968500" cy="611188"/>
        </p:xfrm>
        <a:graphic>
          <a:graphicData uri="http://schemas.openxmlformats.org/presentationml/2006/ole">
            <p:oleObj spid="_x0000_s50178" name="Equation" r:id="rId3" imgW="736560" imgH="2286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82880"/>
            <a:ext cx="8229600" cy="1143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Binary Search Tree - Worst Time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>
                <a:sym typeface="Symbol" pitchFamily="18" charset="2"/>
              </a:rPr>
              <a:t>Worst case running time is O(N) 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sym typeface="Symbol" pitchFamily="18" charset="2"/>
              </a:rPr>
              <a:t>What happens when you Insert elements in ascending order?</a:t>
            </a:r>
          </a:p>
          <a:p>
            <a:pPr lvl="2">
              <a:lnSpc>
                <a:spcPct val="90000"/>
              </a:lnSpc>
            </a:pPr>
            <a:r>
              <a:rPr lang="en-US" smtClean="0">
                <a:solidFill>
                  <a:srgbClr val="FF0000"/>
                </a:solidFill>
                <a:sym typeface="Symbol" pitchFamily="18" charset="2"/>
              </a:rPr>
              <a:t>Insert: 2, 4, 6, 8, 10, 12 into an empty BST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sym typeface="Symbol" pitchFamily="18" charset="2"/>
              </a:rPr>
              <a:t>Problem: Lack of</a:t>
            </a:r>
            <a:r>
              <a:rPr lang="en-US" smtClean="0">
                <a:solidFill>
                  <a:srgbClr val="0000FF"/>
                </a:solidFill>
                <a:sym typeface="Symbol" pitchFamily="18" charset="2"/>
              </a:rPr>
              <a:t> “balance”: </a:t>
            </a:r>
          </a:p>
          <a:p>
            <a:pPr lvl="2">
              <a:lnSpc>
                <a:spcPct val="90000"/>
              </a:lnSpc>
            </a:pPr>
            <a:r>
              <a:rPr lang="en-US" smtClean="0">
                <a:sym typeface="Symbol" pitchFamily="18" charset="2"/>
              </a:rPr>
              <a:t>compare depths of left and right subtree</a:t>
            </a:r>
            <a:endParaRPr lang="en-US" smtClean="0">
              <a:solidFill>
                <a:srgbClr val="0000FF"/>
              </a:solidFill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smtClean="0">
                <a:sym typeface="Symbol" pitchFamily="18" charset="2"/>
              </a:rPr>
              <a:t>Unbalanced degenerate tree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1911</Words>
  <Application>Microsoft Office PowerPoint</Application>
  <PresentationFormat>On-screen Show (4:3)</PresentationFormat>
  <Paragraphs>597</Paragraphs>
  <Slides>46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Calibri</vt:lpstr>
      <vt:lpstr>Broadway</vt:lpstr>
      <vt:lpstr>Arial Rounded MT Bold</vt:lpstr>
      <vt:lpstr>Symbol</vt:lpstr>
      <vt:lpstr>Times New Roman</vt:lpstr>
      <vt:lpstr>Office Theme</vt:lpstr>
      <vt:lpstr>Equation</vt:lpstr>
      <vt:lpstr>CSE408 Presorting&amp; Balanced Search Tree</vt:lpstr>
      <vt:lpstr>Transform and Conquer</vt:lpstr>
      <vt:lpstr>Presorting</vt:lpstr>
      <vt:lpstr>Element Uniqueness</vt:lpstr>
      <vt:lpstr>Computing a mode</vt:lpstr>
      <vt:lpstr>Presort Computing Mode</vt:lpstr>
      <vt:lpstr>AVL Animation Link</vt:lpstr>
      <vt:lpstr>Binary Search Tree - Best Time</vt:lpstr>
      <vt:lpstr>Binary Search Tree - Worst Time</vt:lpstr>
      <vt:lpstr>Balanced and unbalanced BST</vt:lpstr>
      <vt:lpstr>Approaches to balancing trees</vt:lpstr>
      <vt:lpstr>Balancing Binary Search Trees</vt:lpstr>
      <vt:lpstr>Perfect Balance</vt:lpstr>
      <vt:lpstr>AVL - Good but not Perfect Balance</vt:lpstr>
      <vt:lpstr>Height of an AVL Tree</vt:lpstr>
      <vt:lpstr>Height of an AVL Tree</vt:lpstr>
      <vt:lpstr>Node Heights</vt:lpstr>
      <vt:lpstr>Node Heights after Insert 7</vt:lpstr>
      <vt:lpstr>Insert and Rotation in AVL Trees</vt:lpstr>
      <vt:lpstr>Single Rotation in an AVL Tree</vt:lpstr>
      <vt:lpstr>Slide 21</vt:lpstr>
      <vt:lpstr>Slide 22</vt:lpstr>
      <vt:lpstr>Slide 23</vt:lpstr>
      <vt:lpstr>Slide 24</vt:lpstr>
      <vt:lpstr>Slide 25</vt:lpstr>
      <vt:lpstr>Slide 26</vt:lpstr>
      <vt:lpstr> 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Implementation</vt:lpstr>
      <vt:lpstr>Single Rotation</vt:lpstr>
      <vt:lpstr>Double Rotation</vt:lpstr>
      <vt:lpstr>Insertion in AVL Trees</vt:lpstr>
      <vt:lpstr>Example of Insertions in an AVL Tree</vt:lpstr>
      <vt:lpstr>Example of Insertions in an AVL Tree</vt:lpstr>
      <vt:lpstr>Single rotation (outside case)</vt:lpstr>
      <vt:lpstr>Double rotation (inside case)</vt:lpstr>
      <vt:lpstr>AVL Tree Deletion</vt:lpstr>
      <vt:lpstr>Slide 45</vt:lpstr>
      <vt:lpstr>Slide 46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AVL</dc:title>
  <dc:creator>Acer</dc:creator>
  <cp:lastModifiedBy>DELL</cp:lastModifiedBy>
  <cp:revision>5</cp:revision>
  <dcterms:created xsi:type="dcterms:W3CDTF">2006-08-16T00:00:00Z</dcterms:created>
  <dcterms:modified xsi:type="dcterms:W3CDTF">2014-12-17T09:12:10Z</dcterms:modified>
</cp:coreProperties>
</file>