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A8D1C60-7A9D-4BD9-B42E-95F2E83474B3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E203DBB-F9B8-4EE8-B376-283391FFB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6A818D-D1D4-4D3E-8C82-598BF22BDC81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9CDF1D-D771-4999-9B5F-F7EDAC9D5310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B0C8FC-44A2-450F-B1B5-0B9FF013FCF8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55F080-704D-4E6F-B37F-608473FB9B47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38CE66-61B9-40A7-8C61-500D0CA0E699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958524-BAEE-4A4E-8531-41B2545585A3}" type="slidenum">
              <a:rPr lang="en-US"/>
              <a:pPr/>
              <a:t>6</a:t>
            </a:fld>
            <a:endParaRPr 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9ED2CE-B3E2-4B12-9CA1-FCEE354BD188}" type="slidenum">
              <a:rPr lang="en-US"/>
              <a:pPr/>
              <a:t>7</a:t>
            </a:fld>
            <a:endParaRPr 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529BED-04C1-4125-862F-2DC951A58C8D}" type="slidenum">
              <a:rPr lang="en-US"/>
              <a:pPr/>
              <a:t>8</a:t>
            </a:fld>
            <a:endParaRPr 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76EFEE-2668-422C-98CB-284628B78955}" type="slidenum">
              <a:rPr lang="en-US"/>
              <a:pPr/>
              <a:t>9</a:t>
            </a:fld>
            <a:endParaRPr 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A8D83E-820E-4519-8583-FA635555037C}" type="slidenum">
              <a:rPr lang="en-US"/>
              <a:pPr/>
              <a:t>10</a:t>
            </a:fld>
            <a:endParaRPr 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B69E-D0A1-4F52-B2C5-92D7C3C6E0FC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EF90C-51BD-4524-BBEA-1AFC84820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E3ACD-B138-4EC6-A989-BCB820BCEE55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AF6C8-3D77-4093-AB5F-E79390510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CD677-BB95-42BD-A5DD-03837A356166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2F73B-BA38-4FFE-97D1-8F06B4A47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58005-39BE-470F-B96F-0A8ABCF3873A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6C3F6-341C-4074-BD8C-664EE30B3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0DBCF-DC84-4E66-9E74-C4BBD8D7475A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987D4-5533-4FED-8984-ABE1EAEA5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7EB28-0CC0-455E-9E1D-23D4CD88A2AD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846E9-C9C8-4619-9FE3-A59A3DF5C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C51D-20C2-4C7D-8851-2432D123B28B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0B96-7B7E-4FF4-985B-0B8F1F2A9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507F7-27B9-4319-BC2C-714D674B3DE7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79B71-A4EB-4A73-809B-A7437F570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63DB-0AD8-4949-942E-EF81C20AB02F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3349D-9ACB-4591-A160-715CF52A1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D7044-F8D8-4DBD-A286-540DE76303BA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B971B-32DF-4B1B-B81A-9E3979998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41929-69C7-4F68-9DC0-931E9DC5E451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5FC61-F2FF-4BCC-918E-E9D081E14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4EF4-0210-47B1-9B87-AA2A54D28A02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53407-D9EF-4A88-9A39-F7EFCF8F2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B704812-0455-4D3E-9FE4-CA35EB43C183}" type="datetime1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AB1A5F-97C8-4D30-877E-A2412BBE8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Bubble sort</a:t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Maximum &amp; Minimum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810000" y="4724400"/>
            <a:ext cx="1952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 Rounded MT Bold" pitchFamily="34" charset="0"/>
              </a:rPr>
              <a:t>Lecture #16</a:t>
            </a:r>
            <a:endParaRPr lang="en-IN" sz="2400"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mtClean="0"/>
              <a:t> SELECTION-SORT</a:t>
            </a:r>
            <a:r>
              <a:rPr lang="en-US" i="1" smtClean="0"/>
              <a:t>(A)</a:t>
            </a:r>
          </a:p>
          <a:p>
            <a:pPr>
              <a:buFontTx/>
              <a:buNone/>
            </a:pPr>
            <a:r>
              <a:rPr lang="en-US" i="1" smtClean="0"/>
              <a:t>	</a:t>
            </a:r>
            <a:r>
              <a:rPr lang="en-US" smtClean="0">
                <a:latin typeface="Comic Sans MS" pitchFamily="66" charset="0"/>
              </a:rPr>
              <a:t>n ← length[A]</a:t>
            </a:r>
          </a:p>
          <a:p>
            <a:pPr>
              <a:buFontTx/>
              <a:buNone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j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 - 1</a:t>
            </a:r>
          </a:p>
          <a:p>
            <a:pPr>
              <a:buFontTx/>
              <a:buNone/>
            </a:pPr>
            <a:r>
              <a:rPr lang="en-US" b="1" smtClean="0"/>
              <a:t>		do </a:t>
            </a:r>
            <a:r>
              <a:rPr lang="en-US" smtClean="0">
                <a:latin typeface="Comic Sans MS" pitchFamily="66" charset="0"/>
              </a:rPr>
              <a:t>smallest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j</a:t>
            </a:r>
          </a:p>
          <a:p>
            <a:pPr>
              <a:buFontTx/>
              <a:buNone/>
            </a:pPr>
            <a:r>
              <a:rPr lang="en-US" b="1" smtClean="0"/>
              <a:t>		      for </a:t>
            </a:r>
            <a:r>
              <a:rPr lang="en-US" smtClean="0">
                <a:latin typeface="Comic Sans MS" pitchFamily="66" charset="0"/>
              </a:rPr>
              <a:t>i ← j + 1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>
              <a:buFontTx/>
              <a:buNone/>
            </a:pPr>
            <a:r>
              <a:rPr lang="en-US" b="1" smtClean="0"/>
              <a:t>			   do if </a:t>
            </a:r>
            <a:r>
              <a:rPr lang="en-US" smtClean="0">
                <a:latin typeface="Comic Sans MS" pitchFamily="66" charset="0"/>
              </a:rPr>
              <a:t>A[i] &lt; A[smallest]</a:t>
            </a:r>
          </a:p>
          <a:p>
            <a:pPr>
              <a:buFontTx/>
              <a:buNone/>
            </a:pPr>
            <a:r>
              <a:rPr lang="en-US" b="1" smtClean="0"/>
              <a:t>				   then </a:t>
            </a:r>
            <a:r>
              <a:rPr lang="en-US" smtClean="0">
                <a:latin typeface="Comic Sans MS" pitchFamily="66" charset="0"/>
              </a:rPr>
              <a:t>smallest ← i</a:t>
            </a:r>
          </a:p>
          <a:p>
            <a:pPr>
              <a:buFontTx/>
              <a:buNone/>
            </a:pPr>
            <a:r>
              <a:rPr lang="en-US" smtClean="0"/>
              <a:t>		      exchange </a:t>
            </a:r>
            <a:r>
              <a:rPr lang="en-US" smtClean="0">
                <a:latin typeface="Comic Sans MS" pitchFamily="66" charset="0"/>
              </a:rPr>
              <a:t>A[j] ↔ A[smallest]</a:t>
            </a:r>
          </a:p>
          <a:p>
            <a:pPr>
              <a:buFontTx/>
              <a:buNone/>
            </a:pPr>
            <a:endParaRPr lang="en-US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5413375" y="1808163"/>
            <a:ext cx="3154363" cy="423862"/>
            <a:chOff x="221" y="912"/>
            <a:chExt cx="1987" cy="267"/>
          </a:xfrm>
        </p:grpSpPr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3324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13317" name="Oval 22"/>
          <p:cNvSpPr>
            <a:spLocks noChangeArrowheads="1"/>
          </p:cNvSpPr>
          <p:nvPr/>
        </p:nvSpPr>
        <p:spPr bwMode="auto">
          <a:xfrm>
            <a:off x="8129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1406525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1501775" y="4502150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7163" y="3629025"/>
            <a:ext cx="1905000" cy="1214438"/>
            <a:chOff x="99" y="2286"/>
            <a:chExt cx="1200" cy="765"/>
          </a:xfrm>
        </p:grpSpPr>
        <p:sp>
          <p:nvSpPr>
            <p:cNvPr id="2063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Symbol" pitchFamily="18" charset="2"/>
                <a:buChar char="»"/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/2 </a:t>
              </a:r>
            </a:p>
            <a:p>
              <a:pPr>
                <a:buFont typeface="Symbol" pitchFamily="18" charset="2"/>
                <a:buNone/>
              </a:pPr>
              <a:r>
                <a:rPr lang="en-US" sz="24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comparisons</a:t>
              </a:r>
            </a:p>
          </p:txBody>
        </p:sp>
        <p:sp>
          <p:nvSpPr>
            <p:cNvPr id="2064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  <a:gd name="T6" fmla="*/ 0 60000 65536"/>
                <a:gd name="T7" fmla="*/ 0 60000 65536"/>
                <a:gd name="T8" fmla="*/ 0 60000 65536"/>
                <a:gd name="T9" fmla="*/ 0 w 208"/>
                <a:gd name="T10" fmla="*/ 0 h 270"/>
                <a:gd name="T11" fmla="*/ 208 w 208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Selection Sort</a:t>
            </a:r>
          </a:p>
        </p:txBody>
      </p:sp>
      <p:sp>
        <p:nvSpPr>
          <p:cNvPr id="205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229600" cy="48768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mtClean="0"/>
              <a:t> SELECTION-SORT</a:t>
            </a:r>
            <a:r>
              <a:rPr lang="en-US" i="1" smtClean="0"/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i="1" smtClean="0"/>
              <a:t>	</a:t>
            </a:r>
            <a:r>
              <a:rPr lang="en-US" smtClean="0">
                <a:latin typeface="Comic Sans MS" pitchFamily="66" charset="0"/>
              </a:rPr>
              <a:t>n ← length[A]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   </a:t>
            </a:r>
            <a:r>
              <a:rPr lang="en-US" b="1" smtClean="0"/>
              <a:t>for </a:t>
            </a:r>
            <a:r>
              <a:rPr lang="en-US" smtClean="0">
                <a:latin typeface="Comic Sans MS" pitchFamily="66" charset="0"/>
              </a:rPr>
              <a:t>j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smtClean="0"/>
              <a:t>		do </a:t>
            </a:r>
            <a:r>
              <a:rPr lang="en-US" smtClean="0">
                <a:latin typeface="Comic Sans MS" pitchFamily="66" charset="0"/>
              </a:rPr>
              <a:t>smallest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j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smtClean="0"/>
              <a:t>		      for </a:t>
            </a:r>
            <a:r>
              <a:rPr lang="en-US" smtClean="0">
                <a:latin typeface="Comic Sans MS" pitchFamily="66" charset="0"/>
              </a:rPr>
              <a:t>i ← j + 1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smtClean="0"/>
              <a:t>			   do if </a:t>
            </a:r>
            <a:r>
              <a:rPr lang="en-US" smtClean="0">
                <a:latin typeface="Comic Sans MS" pitchFamily="66" charset="0"/>
              </a:rPr>
              <a:t>A[i] &lt; A[smallest]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smtClean="0"/>
              <a:t>				   then </a:t>
            </a:r>
            <a:r>
              <a:rPr lang="en-US" smtClean="0">
                <a:latin typeface="Comic Sans MS" pitchFamily="66" charset="0"/>
              </a:rPr>
              <a:t>smallest ← i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mtClean="0"/>
              <a:t>		      exchange </a:t>
            </a:r>
            <a:r>
              <a:rPr lang="en-US" smtClean="0">
                <a:latin typeface="Comic Sans MS" pitchFamily="66" charset="0"/>
              </a:rPr>
              <a:t>A[j] ↔ A[smallest]</a:t>
            </a:r>
            <a:endParaRPr lang="en-US" smtClean="0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462713" y="1176338"/>
            <a:ext cx="2133600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/>
              <a:t>cost	 times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2800">
                <a:latin typeface="Comic Sans MS" pitchFamily="66" charset="0"/>
              </a:rPr>
              <a:t>c</a:t>
            </a:r>
            <a:r>
              <a:rPr lang="en-US" sz="2800" baseline="-25000">
                <a:latin typeface="Comic Sans MS" pitchFamily="66" charset="0"/>
              </a:rPr>
              <a:t>1</a:t>
            </a:r>
            <a:r>
              <a:rPr lang="en-US" sz="2800">
                <a:latin typeface="Comic Sans MS" pitchFamily="66" charset="0"/>
              </a:rPr>
              <a:t>       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2</a:t>
            </a:r>
            <a:r>
              <a:rPr lang="en-US" sz="2800">
                <a:latin typeface="Comic Sans MS" pitchFamily="66" charset="0"/>
              </a:rPr>
              <a:t> 	   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3</a:t>
            </a:r>
            <a:r>
              <a:rPr lang="en-US" sz="2800">
                <a:latin typeface="Comic Sans MS" pitchFamily="66" charset="0"/>
              </a:rPr>
              <a:t>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4</a:t>
            </a:r>
            <a:r>
              <a:rPr lang="en-US" sz="28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5</a:t>
            </a:r>
            <a:r>
              <a:rPr lang="en-US" sz="28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6</a:t>
            </a:r>
            <a:r>
              <a:rPr lang="en-US" sz="2800">
                <a:latin typeface="Comic Sans MS" pitchFamily="66" charset="0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7</a:t>
            </a:r>
            <a:r>
              <a:rPr lang="en-US" sz="2800">
                <a:latin typeface="Comic Sans MS" pitchFamily="66" charset="0"/>
              </a:rPr>
              <a:t> 	   n-1</a:t>
            </a:r>
            <a:endParaRPr lang="en-US" sz="2800"/>
          </a:p>
        </p:txBody>
      </p:sp>
      <p:graphicFrame>
        <p:nvGraphicFramePr>
          <p:cNvPr id="233482" name="Object 2"/>
          <p:cNvGraphicFramePr>
            <a:graphicFrameLocks noChangeAspect="1"/>
          </p:cNvGraphicFramePr>
          <p:nvPr/>
        </p:nvGraphicFramePr>
        <p:xfrm>
          <a:off x="7380288" y="3881438"/>
          <a:ext cx="1665287" cy="539750"/>
        </p:xfrm>
        <a:graphic>
          <a:graphicData uri="http://schemas.openxmlformats.org/presentationml/2006/ole">
            <p:oleObj spid="_x0000_s2050" name="Equation" r:id="rId4" imgW="939600" imgH="304560" progId="Equation.3">
              <p:embed/>
            </p:oleObj>
          </a:graphicData>
        </a:graphic>
      </p:graphicFrame>
      <p:graphicFrame>
        <p:nvGraphicFramePr>
          <p:cNvPr id="233483" name="Object 3"/>
          <p:cNvGraphicFramePr>
            <a:graphicFrameLocks noChangeAspect="1"/>
          </p:cNvGraphicFramePr>
          <p:nvPr/>
        </p:nvGraphicFramePr>
        <p:xfrm>
          <a:off x="7483475" y="4510088"/>
          <a:ext cx="1331913" cy="531812"/>
        </p:xfrm>
        <a:graphic>
          <a:graphicData uri="http://schemas.openxmlformats.org/presentationml/2006/ole">
            <p:oleObj spid="_x0000_s2051" name="Equation" r:id="rId5" imgW="761760" imgH="304560" progId="Equation.3">
              <p:embed/>
            </p:oleObj>
          </a:graphicData>
        </a:graphic>
      </p:graphicFrame>
      <p:graphicFrame>
        <p:nvGraphicFramePr>
          <p:cNvPr id="233484" name="Object 4"/>
          <p:cNvGraphicFramePr>
            <a:graphicFrameLocks noChangeAspect="1"/>
          </p:cNvGraphicFramePr>
          <p:nvPr/>
        </p:nvGraphicFramePr>
        <p:xfrm>
          <a:off x="7491413" y="5187950"/>
          <a:ext cx="1333500" cy="531813"/>
        </p:xfrm>
        <a:graphic>
          <a:graphicData uri="http://schemas.openxmlformats.org/presentationml/2006/ole">
            <p:oleObj spid="_x0000_s2052" name="Equation" r:id="rId6" imgW="761760" imgH="304560" progId="Equation.3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1438" y="4857750"/>
            <a:ext cx="1655762" cy="1214438"/>
            <a:chOff x="99" y="2286"/>
            <a:chExt cx="1043" cy="765"/>
          </a:xfrm>
        </p:grpSpPr>
        <p:sp>
          <p:nvSpPr>
            <p:cNvPr id="2061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Symbol" pitchFamily="18" charset="2"/>
                <a:buChar char="»"/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n</a:t>
              </a:r>
            </a:p>
            <a:p>
              <a:pPr>
                <a:buFont typeface="Symbol" pitchFamily="18" charset="2"/>
                <a:buNone/>
              </a:pPr>
              <a:r>
                <a:rPr lang="en-US" sz="24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exchanges</a:t>
              </a:r>
            </a:p>
          </p:txBody>
        </p:sp>
        <p:sp>
          <p:nvSpPr>
            <p:cNvPr id="2062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  <a:gd name="T6" fmla="*/ 0 60000 65536"/>
                <a:gd name="T7" fmla="*/ 0 60000 65536"/>
                <a:gd name="T8" fmla="*/ 0 60000 65536"/>
                <a:gd name="T9" fmla="*/ 0 w 208"/>
                <a:gd name="T10" fmla="*/ 0 h 270"/>
                <a:gd name="T11" fmla="*/ 208 w 208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36538" y="6323013"/>
          <a:ext cx="7950200" cy="534987"/>
        </p:xfrm>
        <a:graphic>
          <a:graphicData uri="http://schemas.openxmlformats.org/presentationml/2006/ole">
            <p:oleObj spid="_x0000_s2053" name="Equation" r:id="rId7" imgW="54100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-76200" y="-457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MINIMUM AND MAXIMUM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2362200"/>
            <a:ext cx="4495800" cy="2224088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Study Sorting Algorithms?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a variety of situations that we can encounter</a:t>
            </a:r>
          </a:p>
          <a:p>
            <a:pPr lvl="1"/>
            <a:r>
              <a:rPr lang="en-US" smtClean="0"/>
              <a:t>Do we have randomly ordered keys?</a:t>
            </a:r>
          </a:p>
          <a:p>
            <a:pPr lvl="1"/>
            <a:r>
              <a:rPr lang="en-US" smtClean="0"/>
              <a:t>Are all keys distinct?</a:t>
            </a:r>
          </a:p>
          <a:p>
            <a:pPr lvl="1"/>
            <a:r>
              <a:rPr lang="en-US" smtClean="0"/>
              <a:t>How large is the set of keys to be ordered?</a:t>
            </a:r>
          </a:p>
          <a:p>
            <a:pPr lvl="1"/>
            <a:r>
              <a:rPr lang="en-US" smtClean="0"/>
              <a:t>Need guaranteed performance?</a:t>
            </a:r>
          </a:p>
          <a:p>
            <a:pPr lvl="1"/>
            <a:endParaRPr lang="en-US" smtClean="0"/>
          </a:p>
          <a:p>
            <a:r>
              <a:rPr lang="en-US" smtClean="0"/>
              <a:t>Various algorithms are better suited to some of these situations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Definitions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Internal Sort</a:t>
            </a:r>
          </a:p>
          <a:p>
            <a:pPr lvl="1"/>
            <a:r>
              <a:rPr lang="en-US" smtClean="0"/>
              <a:t>The data to be sorted is all stored in the computer’s main memory.</a:t>
            </a:r>
          </a:p>
          <a:p>
            <a:r>
              <a:rPr lang="en-US" smtClean="0"/>
              <a:t>External Sort</a:t>
            </a:r>
          </a:p>
          <a:p>
            <a:pPr lvl="1"/>
            <a:r>
              <a:rPr lang="en-US" smtClean="0"/>
              <a:t>Some of the data to be sorted might be stored in some external, slower, device.</a:t>
            </a:r>
          </a:p>
          <a:p>
            <a:r>
              <a:rPr lang="en-US" smtClean="0"/>
              <a:t>In Place Sort</a:t>
            </a:r>
          </a:p>
          <a:p>
            <a:pPr lvl="1"/>
            <a:r>
              <a:rPr lang="en-US" smtClean="0"/>
              <a:t>The amount of extra space required to sort the data is constant with the input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 Sort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Idea:</a:t>
            </a:r>
          </a:p>
          <a:p>
            <a:pPr lvl="1"/>
            <a:r>
              <a:rPr lang="en-US" smtClean="0"/>
              <a:t>Repeatedly pass through the array</a:t>
            </a:r>
          </a:p>
          <a:p>
            <a:pPr lvl="1"/>
            <a:r>
              <a:rPr lang="en-US" smtClean="0"/>
              <a:t>Swaps adjacent elements that are out of order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Easier to implement, but slower than Insertion sort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7171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757488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17976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98951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273300" y="3032125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2633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2219325" y="3630613"/>
            <a:ext cx="3154363" cy="423862"/>
            <a:chOff x="221" y="912"/>
            <a:chExt cx="1987" cy="267"/>
          </a:xfrm>
        </p:grpSpPr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206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8207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8209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8210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8211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8213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8214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8215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8216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8217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8218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8219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8220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8221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8203" name="Text Box 28"/>
          <p:cNvSpPr txBox="1">
            <a:spLocks noChangeArrowheads="1"/>
          </p:cNvSpPr>
          <p:nvPr/>
        </p:nvSpPr>
        <p:spPr bwMode="auto">
          <a:xfrm>
            <a:off x="5068888" y="413861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8204" name="Line 29"/>
          <p:cNvSpPr>
            <a:spLocks noChangeShapeType="1"/>
          </p:cNvSpPr>
          <p:nvPr/>
        </p:nvSpPr>
        <p:spPr bwMode="auto">
          <a:xfrm flipH="1">
            <a:off x="2859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04800" y="1219200"/>
            <a:ext cx="3200400" cy="717550"/>
            <a:chOff x="192" y="768"/>
            <a:chExt cx="2016" cy="452"/>
          </a:xfrm>
        </p:grpSpPr>
        <p:grpSp>
          <p:nvGrpSpPr>
            <p:cNvPr id="9476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9480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481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482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483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484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485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486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487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88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89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90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91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92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93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94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95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96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477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9478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9479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04800" y="2025650"/>
            <a:ext cx="3230563" cy="717550"/>
            <a:chOff x="192" y="1344"/>
            <a:chExt cx="2035" cy="452"/>
          </a:xfrm>
        </p:grpSpPr>
        <p:grpSp>
          <p:nvGrpSpPr>
            <p:cNvPr id="9455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9459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460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461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462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463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464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465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466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67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68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69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70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71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72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73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74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75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456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9457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9458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04800" y="2832100"/>
            <a:ext cx="3230563" cy="749300"/>
            <a:chOff x="192" y="1900"/>
            <a:chExt cx="2035" cy="472"/>
          </a:xfrm>
        </p:grpSpPr>
        <p:grpSp>
          <p:nvGrpSpPr>
            <p:cNvPr id="9434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9438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439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440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441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442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443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444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445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46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47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48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49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50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51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52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53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54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435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9436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9437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304800" y="3657600"/>
            <a:ext cx="3230563" cy="717550"/>
            <a:chOff x="192" y="2304"/>
            <a:chExt cx="2035" cy="452"/>
          </a:xfrm>
        </p:grpSpPr>
        <p:grpSp>
          <p:nvGrpSpPr>
            <p:cNvPr id="9413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9417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418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419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420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421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422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423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424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25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26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27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28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29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30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31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32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33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414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9415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9416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304800" y="4495800"/>
            <a:ext cx="3230563" cy="717550"/>
            <a:chOff x="192" y="2832"/>
            <a:chExt cx="2035" cy="452"/>
          </a:xfrm>
        </p:grpSpPr>
        <p:grpSp>
          <p:nvGrpSpPr>
            <p:cNvPr id="9392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9396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397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398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399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400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401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402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403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04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05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06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07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08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09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10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11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412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393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9394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9395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3"/>
          <p:cNvGrpSpPr>
            <a:grpSpLocks/>
          </p:cNvGrpSpPr>
          <p:nvPr/>
        </p:nvGrpSpPr>
        <p:grpSpPr bwMode="auto">
          <a:xfrm>
            <a:off x="304800" y="5302250"/>
            <a:ext cx="3230563" cy="749300"/>
            <a:chOff x="192" y="3340"/>
            <a:chExt cx="2035" cy="472"/>
          </a:xfrm>
        </p:grpSpPr>
        <p:grpSp>
          <p:nvGrpSpPr>
            <p:cNvPr id="9372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9375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376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377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378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379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380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381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382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83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84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85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86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87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88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89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90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91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373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9374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14" name="Group 134"/>
          <p:cNvGrpSpPr>
            <a:grpSpLocks/>
          </p:cNvGrpSpPr>
          <p:nvPr/>
        </p:nvGrpSpPr>
        <p:grpSpPr bwMode="auto">
          <a:xfrm>
            <a:off x="304800" y="6108700"/>
            <a:ext cx="3230563" cy="749300"/>
            <a:chOff x="192" y="3340"/>
            <a:chExt cx="2035" cy="472"/>
          </a:xfrm>
        </p:grpSpPr>
        <p:grpSp>
          <p:nvGrpSpPr>
            <p:cNvPr id="9352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9355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356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357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358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359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360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361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362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63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64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65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66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67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68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69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70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71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353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9354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16" name="Group 155"/>
          <p:cNvGrpSpPr>
            <a:grpSpLocks/>
          </p:cNvGrpSpPr>
          <p:nvPr/>
        </p:nvGrpSpPr>
        <p:grpSpPr bwMode="auto">
          <a:xfrm>
            <a:off x="4922838" y="1219200"/>
            <a:ext cx="3154362" cy="749300"/>
            <a:chOff x="3101" y="768"/>
            <a:chExt cx="1987" cy="472"/>
          </a:xfrm>
        </p:grpSpPr>
        <p:grpSp>
          <p:nvGrpSpPr>
            <p:cNvPr id="9332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9335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336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337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338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339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340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341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342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43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44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45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46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47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48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49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50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51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333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2</a:t>
              </a:r>
            </a:p>
          </p:txBody>
        </p:sp>
        <p:sp>
          <p:nvSpPr>
            <p:cNvPr id="9334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18" name="Group 176"/>
          <p:cNvGrpSpPr>
            <a:grpSpLocks/>
          </p:cNvGrpSpPr>
          <p:nvPr/>
        </p:nvGrpSpPr>
        <p:grpSpPr bwMode="auto">
          <a:xfrm>
            <a:off x="4922838" y="2025650"/>
            <a:ext cx="3154362" cy="749300"/>
            <a:chOff x="3101" y="1400"/>
            <a:chExt cx="1987" cy="472"/>
          </a:xfrm>
        </p:grpSpPr>
        <p:grpSp>
          <p:nvGrpSpPr>
            <p:cNvPr id="9312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9315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316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317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318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319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320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321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322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23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24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25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26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27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28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29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30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31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313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3</a:t>
              </a:r>
            </a:p>
          </p:txBody>
        </p:sp>
        <p:sp>
          <p:nvSpPr>
            <p:cNvPr id="9314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20" name="Group 197"/>
          <p:cNvGrpSpPr>
            <a:grpSpLocks/>
          </p:cNvGrpSpPr>
          <p:nvPr/>
        </p:nvGrpSpPr>
        <p:grpSpPr bwMode="auto">
          <a:xfrm>
            <a:off x="4922838" y="2832100"/>
            <a:ext cx="3154362" cy="749300"/>
            <a:chOff x="3101" y="2024"/>
            <a:chExt cx="1987" cy="472"/>
          </a:xfrm>
        </p:grpSpPr>
        <p:grpSp>
          <p:nvGrpSpPr>
            <p:cNvPr id="9292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9295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296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297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298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299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300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301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302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03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04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05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06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07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08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09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10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311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293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4</a:t>
              </a:r>
            </a:p>
          </p:txBody>
        </p:sp>
        <p:sp>
          <p:nvSpPr>
            <p:cNvPr id="9294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22" name="Group 218"/>
          <p:cNvGrpSpPr>
            <a:grpSpLocks/>
          </p:cNvGrpSpPr>
          <p:nvPr/>
        </p:nvGrpSpPr>
        <p:grpSpPr bwMode="auto">
          <a:xfrm>
            <a:off x="4922838" y="3657600"/>
            <a:ext cx="3154362" cy="749300"/>
            <a:chOff x="3101" y="2688"/>
            <a:chExt cx="1987" cy="472"/>
          </a:xfrm>
        </p:grpSpPr>
        <p:grpSp>
          <p:nvGrpSpPr>
            <p:cNvPr id="9272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9275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276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277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278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279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280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281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282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83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84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85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86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87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88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89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90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91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273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5</a:t>
              </a:r>
            </a:p>
          </p:txBody>
        </p:sp>
        <p:sp>
          <p:nvSpPr>
            <p:cNvPr id="9274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24" name="Group 239"/>
          <p:cNvGrpSpPr>
            <a:grpSpLocks/>
          </p:cNvGrpSpPr>
          <p:nvPr/>
        </p:nvGrpSpPr>
        <p:grpSpPr bwMode="auto">
          <a:xfrm>
            <a:off x="4922838" y="4495800"/>
            <a:ext cx="3154362" cy="749300"/>
            <a:chOff x="3101" y="3312"/>
            <a:chExt cx="1987" cy="472"/>
          </a:xfrm>
        </p:grpSpPr>
        <p:grpSp>
          <p:nvGrpSpPr>
            <p:cNvPr id="9252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9255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256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257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258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259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260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261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262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63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64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65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66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67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68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69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70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71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253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6</a:t>
              </a:r>
            </a:p>
          </p:txBody>
        </p:sp>
        <p:sp>
          <p:nvSpPr>
            <p:cNvPr id="9254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26" name="Group 260"/>
          <p:cNvGrpSpPr>
            <a:grpSpLocks/>
          </p:cNvGrpSpPr>
          <p:nvPr/>
        </p:nvGrpSpPr>
        <p:grpSpPr bwMode="auto">
          <a:xfrm>
            <a:off x="4922838" y="5302250"/>
            <a:ext cx="3230562" cy="1022350"/>
            <a:chOff x="3101" y="3340"/>
            <a:chExt cx="2035" cy="644"/>
          </a:xfrm>
        </p:grpSpPr>
        <p:grpSp>
          <p:nvGrpSpPr>
            <p:cNvPr id="9232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9235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9236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9237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9238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9239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9240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241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9242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43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44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45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46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47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48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49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50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9251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9233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7</a:t>
              </a:r>
            </a:p>
          </p:txBody>
        </p:sp>
        <p:sp>
          <p:nvSpPr>
            <p:cNvPr id="9234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 Sort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z="2400" smtClean="0"/>
              <a:t> BUBBLESORT(A)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for</a:t>
            </a: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i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 1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to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length[A]</a:t>
            </a:r>
          </a:p>
          <a:p>
            <a:pPr>
              <a:buFontTx/>
              <a:buNone/>
            </a:pPr>
            <a:r>
              <a:rPr lang="en-US" sz="2400" smtClean="0">
                <a:sym typeface="Symbol" pitchFamily="18" charset="2"/>
              </a:rPr>
              <a:t>		</a:t>
            </a:r>
            <a:r>
              <a:rPr lang="en-US" sz="2400" b="1" smtClean="0">
                <a:sym typeface="Symbol" pitchFamily="18" charset="2"/>
              </a:rPr>
              <a:t>do for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j  length[A]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downto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i + 1</a:t>
            </a:r>
          </a:p>
          <a:p>
            <a:pPr>
              <a:buFontTx/>
              <a:buNone/>
            </a:pPr>
            <a:r>
              <a:rPr lang="en-US" sz="2400" smtClean="0">
                <a:sym typeface="Symbol" pitchFamily="18" charset="2"/>
              </a:rPr>
              <a:t>		          </a:t>
            </a:r>
            <a:r>
              <a:rPr lang="en-US" sz="2400" b="1" smtClean="0">
                <a:sym typeface="Symbol" pitchFamily="18" charset="2"/>
              </a:rPr>
              <a:t>do if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A[j] &lt; A[j -1]</a:t>
            </a:r>
          </a:p>
          <a:p>
            <a:pPr>
              <a:buFontTx/>
              <a:buNone/>
            </a:pPr>
            <a:r>
              <a:rPr lang="en-US" sz="2400" smtClean="0">
                <a:sym typeface="Symbol" pitchFamily="18" charset="2"/>
              </a:rPr>
              <a:t>			        </a:t>
            </a:r>
            <a:r>
              <a:rPr lang="en-US" sz="2400" b="1" smtClean="0">
                <a:sym typeface="Symbol" pitchFamily="18" charset="2"/>
              </a:rPr>
              <a:t>then</a:t>
            </a:r>
            <a:r>
              <a:rPr lang="en-US" sz="2400" smtClean="0">
                <a:sym typeface="Symbol" pitchFamily="18" charset="2"/>
              </a:rPr>
              <a:t> exchange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A[j]  A[j-1]</a:t>
            </a:r>
            <a:r>
              <a:rPr lang="en-US" sz="2400" smtClean="0">
                <a:sym typeface="Symbol" pitchFamily="18" charset="2"/>
              </a:rPr>
              <a:t>	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605088" y="3833813"/>
            <a:ext cx="3200400" cy="717550"/>
            <a:chOff x="192" y="768"/>
            <a:chExt cx="2016" cy="452"/>
          </a:xfrm>
        </p:grpSpPr>
        <p:grpSp>
          <p:nvGrpSpPr>
            <p:cNvPr id="10247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10251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0252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10253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0254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10255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10256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0257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0258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10259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10260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10261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10262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10263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10264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10265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10266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10267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10248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10249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10250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2736850" y="3459163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0246" name="Line 27"/>
          <p:cNvSpPr>
            <a:spLocks noChangeShapeType="1"/>
          </p:cNvSpPr>
          <p:nvPr/>
        </p:nvSpPr>
        <p:spPr bwMode="auto">
          <a:xfrm>
            <a:off x="3097213" y="3651250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3970338" y="2825750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3217863" y="2373313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938"/>
            <a:ext cx="8229600" cy="906462"/>
          </a:xfrm>
        </p:spPr>
        <p:txBody>
          <a:bodyPr/>
          <a:lstStyle/>
          <a:p>
            <a:r>
              <a:rPr lang="en-US" smtClean="0"/>
              <a:t>Bubble-Sort Running Time</a:t>
            </a:r>
          </a:p>
        </p:txBody>
      </p:sp>
      <p:sp>
        <p:nvSpPr>
          <p:cNvPr id="103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57263" y="6084888"/>
            <a:ext cx="2754312" cy="62865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smtClean="0">
                <a:latin typeface="Comic Sans MS" pitchFamily="66" charset="0"/>
              </a:rPr>
              <a:t>Thus,T(n) =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sz="2400" baseline="3000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	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649288" y="5027613"/>
          <a:ext cx="6786562" cy="931862"/>
        </p:xfrm>
        <a:graphic>
          <a:graphicData uri="http://schemas.openxmlformats.org/presentationml/2006/ole">
            <p:oleObj spid="_x0000_s1026" name="Equation" r:id="rId4" imgW="3238200" imgH="444240" progId="Equation.DSMT4">
              <p:embed/>
            </p:oleObj>
          </a:graphicData>
        </a:graphic>
      </p:graphicFrame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534988" y="1000125"/>
            <a:ext cx="7696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z="2400"/>
              <a:t> BUBBLESORT(A)</a:t>
            </a:r>
          </a:p>
          <a:p>
            <a:pPr>
              <a:lnSpc>
                <a:spcPct val="120000"/>
              </a:lnSpc>
            </a:pPr>
            <a:r>
              <a:rPr lang="en-US" sz="2400"/>
              <a:t>	</a:t>
            </a:r>
            <a:r>
              <a:rPr lang="en-US" sz="2400" b="1"/>
              <a:t>for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i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 1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to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length[A]</a:t>
            </a:r>
          </a:p>
          <a:p>
            <a:pPr>
              <a:lnSpc>
                <a:spcPct val="120000"/>
              </a:lnSpc>
            </a:pPr>
            <a:r>
              <a:rPr lang="en-US" sz="2400">
                <a:sym typeface="Symbol" pitchFamily="18" charset="2"/>
              </a:rPr>
              <a:t>		</a:t>
            </a:r>
            <a:r>
              <a:rPr lang="en-US" sz="2400" b="1">
                <a:sym typeface="Symbol" pitchFamily="18" charset="2"/>
              </a:rPr>
              <a:t>do for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j  length[A]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downto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i + 1</a:t>
            </a:r>
          </a:p>
          <a:p>
            <a:pPr>
              <a:lnSpc>
                <a:spcPct val="120000"/>
              </a:lnSpc>
            </a:pPr>
            <a:r>
              <a:rPr lang="en-US" sz="2400">
                <a:sym typeface="Symbol" pitchFamily="18" charset="2"/>
              </a:rPr>
              <a:t>		          </a:t>
            </a:r>
            <a:r>
              <a:rPr lang="en-US" sz="2400" b="1">
                <a:sym typeface="Symbol" pitchFamily="18" charset="2"/>
              </a:rPr>
              <a:t>do if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A[j] &lt; A[j -1]</a:t>
            </a:r>
          </a:p>
          <a:p>
            <a:pPr>
              <a:lnSpc>
                <a:spcPct val="120000"/>
              </a:lnSpc>
            </a:pPr>
            <a:r>
              <a:rPr lang="en-US" sz="2400">
                <a:sym typeface="Symbol" pitchFamily="18" charset="2"/>
              </a:rPr>
              <a:t>			        </a:t>
            </a:r>
            <a:r>
              <a:rPr lang="en-US" sz="2400" b="1">
                <a:sym typeface="Symbol" pitchFamily="18" charset="2"/>
              </a:rPr>
              <a:t>then</a:t>
            </a:r>
            <a:r>
              <a:rPr lang="en-US" sz="2400">
                <a:sym typeface="Symbol" pitchFamily="18" charset="2"/>
              </a:rPr>
              <a:t> exchange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A[j]  A[j-1]</a:t>
            </a:r>
          </a:p>
        </p:txBody>
      </p:sp>
      <p:sp>
        <p:nvSpPr>
          <p:cNvPr id="1036" name="Rectangle 8"/>
          <p:cNvSpPr>
            <a:spLocks noChangeArrowheads="1"/>
          </p:cNvSpPr>
          <p:nvPr/>
        </p:nvSpPr>
        <p:spPr bwMode="auto">
          <a:xfrm>
            <a:off x="322263" y="3536950"/>
            <a:ext cx="1265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T(n) = </a:t>
            </a:r>
          </a:p>
        </p:txBody>
      </p:sp>
      <p:sp>
        <p:nvSpPr>
          <p:cNvPr id="1037" name="Rectangle 9"/>
          <p:cNvSpPr>
            <a:spLocks noChangeArrowheads="1"/>
          </p:cNvSpPr>
          <p:nvPr/>
        </p:nvSpPr>
        <p:spPr bwMode="auto">
          <a:xfrm>
            <a:off x="1511300" y="3536950"/>
            <a:ext cx="153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(n+1) +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63925" y="3330575"/>
          <a:ext cx="1920875" cy="931863"/>
        </p:xfrm>
        <a:graphic>
          <a:graphicData uri="http://schemas.openxmlformats.org/presentationml/2006/ole">
            <p:oleObj spid="_x0000_s1027" name="Equation" r:id="rId5" imgW="888840" imgH="431640" progId="Equation.3">
              <p:embed/>
            </p:oleObj>
          </a:graphicData>
        </a:graphic>
      </p:graphicFrame>
      <p:sp>
        <p:nvSpPr>
          <p:cNvPr id="1038" name="Rectangle 11"/>
          <p:cNvSpPr>
            <a:spLocks noChangeArrowheads="1"/>
          </p:cNvSpPr>
          <p:nvPr/>
        </p:nvSpPr>
        <p:spPr bwMode="auto">
          <a:xfrm>
            <a:off x="3027363" y="35369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baseline="-25000">
                <a:latin typeface="Comic Sans MS" pitchFamily="66" charset="0"/>
                <a:sym typeface="Symbol" pitchFamily="18" charset="2"/>
              </a:rPr>
              <a:t>2</a:t>
            </a:r>
          </a:p>
        </p:txBody>
      </p:sp>
      <p:sp>
        <p:nvSpPr>
          <p:cNvPr id="1039" name="Text Box 12"/>
          <p:cNvSpPr txBox="1">
            <a:spLocks noChangeArrowheads="1"/>
          </p:cNvSpPr>
          <p:nvPr/>
        </p:nvSpPr>
        <p:spPr bwMode="auto">
          <a:xfrm>
            <a:off x="5307013" y="35369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c</a:t>
            </a:r>
            <a:r>
              <a:rPr lang="en-US" sz="2800" baseline="-25000">
                <a:latin typeface="Comic Sans MS" pitchFamily="66" charset="0"/>
              </a:rPr>
              <a:t>3</a:t>
            </a:r>
            <a:endParaRPr lang="en-US" sz="2800">
              <a:latin typeface="Comic Sans MS" pitchFamily="66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743575" y="3335338"/>
          <a:ext cx="1495425" cy="923925"/>
        </p:xfrm>
        <a:graphic>
          <a:graphicData uri="http://schemas.openxmlformats.org/presentationml/2006/ole">
            <p:oleObj spid="_x0000_s1028" name="Equation" r:id="rId6" imgW="698400" imgH="431640" progId="Equation.3">
              <p:embed/>
            </p:oleObj>
          </a:graphicData>
        </a:graphic>
      </p:graphicFrame>
      <p:sp>
        <p:nvSpPr>
          <p:cNvPr id="1040" name="Text Box 14"/>
          <p:cNvSpPr txBox="1">
            <a:spLocks noChangeArrowheads="1"/>
          </p:cNvSpPr>
          <p:nvPr/>
        </p:nvSpPr>
        <p:spPr bwMode="auto">
          <a:xfrm>
            <a:off x="7161213" y="35369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c</a:t>
            </a:r>
            <a:r>
              <a:rPr lang="en-US" sz="2800" baseline="-25000">
                <a:latin typeface="Comic Sans MS" pitchFamily="66" charset="0"/>
              </a:rPr>
              <a:t>4</a:t>
            </a:r>
            <a:endParaRPr lang="en-US" sz="2800">
              <a:latin typeface="Comic Sans MS" pitchFamily="66" charset="0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764463" y="3259138"/>
          <a:ext cx="1319212" cy="974725"/>
        </p:xfrm>
        <a:graphic>
          <a:graphicData uri="http://schemas.openxmlformats.org/presentationml/2006/ole">
            <p:oleObj spid="_x0000_s1029" name="Equation" r:id="rId7" imgW="583920" imgH="431640" progId="Equation.3">
              <p:embed/>
            </p:oleObj>
          </a:graphicData>
        </a:graphic>
      </p:graphicFrame>
      <p:sp>
        <p:nvSpPr>
          <p:cNvPr id="1041" name="Rectangle 16"/>
          <p:cNvSpPr>
            <a:spLocks noChangeArrowheads="1"/>
          </p:cNvSpPr>
          <p:nvPr/>
        </p:nvSpPr>
        <p:spPr bwMode="auto">
          <a:xfrm>
            <a:off x="1109663" y="4394200"/>
            <a:ext cx="2544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  <a:sym typeface="Symbol" pitchFamily="18" charset="2"/>
              </a:rPr>
              <a:t>= (n) +</a:t>
            </a:r>
          </a:p>
        </p:txBody>
      </p:sp>
      <p:sp>
        <p:nvSpPr>
          <p:cNvPr id="1042" name="Rectangle 17"/>
          <p:cNvSpPr>
            <a:spLocks noChangeArrowheads="1"/>
          </p:cNvSpPr>
          <p:nvPr/>
        </p:nvSpPr>
        <p:spPr bwMode="auto">
          <a:xfrm>
            <a:off x="2522538" y="4392613"/>
            <a:ext cx="2284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  <a:sym typeface="Symbol" pitchFamily="18" charset="2"/>
              </a:rPr>
              <a:t>(c</a:t>
            </a:r>
            <a:r>
              <a:rPr lang="en-US" sz="2800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+ c</a:t>
            </a:r>
            <a:r>
              <a:rPr lang="en-US" sz="2800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+ c</a:t>
            </a:r>
            <a:r>
              <a:rPr lang="en-US" sz="2800" baseline="-25000">
                <a:latin typeface="Comic Sans MS" pitchFamily="66" charset="0"/>
                <a:sym typeface="Symbol" pitchFamily="18" charset="2"/>
              </a:rPr>
              <a:t>4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) </a:t>
            </a:r>
            <a:endParaRPr lang="en-US" sz="2800" baseline="-2500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695825" y="4191000"/>
          <a:ext cx="1250950" cy="923925"/>
        </p:xfrm>
        <a:graphic>
          <a:graphicData uri="http://schemas.openxmlformats.org/presentationml/2006/ole">
            <p:oleObj spid="_x0000_s1030" name="Equation" r:id="rId8" imgW="583920" imgH="431640" progId="Equation.3">
              <p:embed/>
            </p:oleObj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587375" y="2384425"/>
            <a:ext cx="258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Comparisons: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 n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1681163" y="2944813"/>
            <a:ext cx="231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sym typeface="Symbol" pitchFamily="18" charset="2"/>
              </a:rPr>
              <a:t>Exchanges: </a:t>
            </a:r>
            <a:r>
              <a:rPr lang="en-US" sz="200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 n</a:t>
            </a:r>
            <a:r>
              <a:rPr lang="en-US" sz="2000" baseline="3000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/2</a:t>
            </a:r>
          </a:p>
        </p:txBody>
      </p:sp>
      <p:sp>
        <p:nvSpPr>
          <p:cNvPr id="1045" name="Rectangle 24"/>
          <p:cNvSpPr>
            <a:spLocks noChangeArrowheads="1"/>
          </p:cNvSpPr>
          <p:nvPr/>
        </p:nvSpPr>
        <p:spPr bwMode="auto">
          <a:xfrm>
            <a:off x="4843463" y="1347788"/>
            <a:ext cx="531812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c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          	</a:t>
            </a:r>
            <a:r>
              <a:rPr lang="en-US" sz="2400"/>
              <a:t>   </a:t>
            </a:r>
            <a:endParaRPr lang="en-US" sz="2400" baseline="-25000"/>
          </a:p>
        </p:txBody>
      </p:sp>
      <p:sp>
        <p:nvSpPr>
          <p:cNvPr id="1046" name="Rectangle 25"/>
          <p:cNvSpPr>
            <a:spLocks noChangeArrowheads="1"/>
          </p:cNvSpPr>
          <p:nvPr/>
        </p:nvSpPr>
        <p:spPr bwMode="auto">
          <a:xfrm>
            <a:off x="7312025" y="1760538"/>
            <a:ext cx="53181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c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         	</a:t>
            </a:r>
            <a:r>
              <a:rPr lang="en-US" sz="2400"/>
              <a:t>   </a:t>
            </a:r>
            <a:endParaRPr lang="en-US" sz="2400" baseline="-25000"/>
          </a:p>
        </p:txBody>
      </p:sp>
      <p:sp>
        <p:nvSpPr>
          <p:cNvPr id="1047" name="Rectangle 26"/>
          <p:cNvSpPr>
            <a:spLocks noChangeArrowheads="1"/>
          </p:cNvSpPr>
          <p:nvPr/>
        </p:nvSpPr>
        <p:spPr bwMode="auto">
          <a:xfrm>
            <a:off x="6280150" y="2270125"/>
            <a:ext cx="531813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c</a:t>
            </a:r>
            <a:r>
              <a:rPr lang="en-US" sz="2400" baseline="-25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         	</a:t>
            </a:r>
            <a:r>
              <a:rPr lang="en-US" sz="2400"/>
              <a:t>   </a:t>
            </a:r>
            <a:endParaRPr lang="en-US" sz="2400" baseline="-25000"/>
          </a:p>
        </p:txBody>
      </p:sp>
      <p:sp>
        <p:nvSpPr>
          <p:cNvPr id="1048" name="Rectangle 27"/>
          <p:cNvSpPr>
            <a:spLocks noChangeArrowheads="1"/>
          </p:cNvSpPr>
          <p:nvPr/>
        </p:nvSpPr>
        <p:spPr bwMode="auto">
          <a:xfrm>
            <a:off x="8421688" y="2732088"/>
            <a:ext cx="531812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c</a:t>
            </a:r>
            <a:r>
              <a:rPr lang="en-US" sz="2400" baseline="-25000"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          	</a:t>
            </a:r>
            <a:r>
              <a:rPr lang="en-US" sz="2400"/>
              <a:t>   </a:t>
            </a:r>
            <a:endParaRPr lang="en-US"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  <p:bldP spid="229395" grpId="0"/>
      <p:bldP spid="2293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Sort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57288"/>
            <a:ext cx="8340725" cy="5465762"/>
          </a:xfrm>
        </p:spPr>
        <p:txBody>
          <a:bodyPr/>
          <a:lstStyle/>
          <a:p>
            <a:r>
              <a:rPr lang="en-US" smtClean="0"/>
              <a:t>Idea:</a:t>
            </a:r>
          </a:p>
          <a:p>
            <a:pPr lvl="1"/>
            <a:r>
              <a:rPr lang="en-US" smtClean="0"/>
              <a:t>Find the smallest element in the array</a:t>
            </a:r>
          </a:p>
          <a:p>
            <a:pPr lvl="1"/>
            <a:r>
              <a:rPr lang="en-US" smtClean="0"/>
              <a:t>Exchange it with the element in the first position</a:t>
            </a:r>
          </a:p>
          <a:p>
            <a:pPr lvl="1"/>
            <a:r>
              <a:rPr lang="en-US" smtClean="0"/>
              <a:t>Find the second smallest element and exchange it with the element in the second position</a:t>
            </a:r>
          </a:p>
          <a:p>
            <a:pPr lvl="1"/>
            <a:r>
              <a:rPr lang="en-US" smtClean="0"/>
              <a:t>Continue until the array is sorted</a:t>
            </a:r>
          </a:p>
          <a:p>
            <a:r>
              <a:rPr lang="en-US" smtClean="0"/>
              <a:t>Disadvantage:</a:t>
            </a:r>
          </a:p>
          <a:p>
            <a:pPr lvl="1"/>
            <a:r>
              <a:rPr lang="en-US" smtClean="0"/>
              <a:t>Running time depends only slightly on the amount of order in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04825" y="1379538"/>
            <a:ext cx="3154363" cy="423862"/>
            <a:chOff x="221" y="912"/>
            <a:chExt cx="1987" cy="267"/>
          </a:xfrm>
        </p:grpSpPr>
        <p:sp>
          <p:nvSpPr>
            <p:cNvPr id="12425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426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2427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2428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2429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2430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2431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2432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33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34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35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36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37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38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39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40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41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3221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04825" y="2032000"/>
            <a:ext cx="3154363" cy="423863"/>
            <a:chOff x="221" y="912"/>
            <a:chExt cx="1987" cy="267"/>
          </a:xfrm>
        </p:grpSpPr>
        <p:sp>
          <p:nvSpPr>
            <p:cNvPr id="12408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2409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2410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2411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2412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2413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2414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415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16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17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18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19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20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21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22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23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24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2309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04825" y="2693988"/>
            <a:ext cx="3154363" cy="423862"/>
            <a:chOff x="221" y="912"/>
            <a:chExt cx="1987" cy="267"/>
          </a:xfrm>
        </p:grpSpPr>
        <p:sp>
          <p:nvSpPr>
            <p:cNvPr id="12391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2392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2393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2394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2395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2396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2397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398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99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00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01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02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03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04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05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06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407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2765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04825" y="3367088"/>
            <a:ext cx="3154363" cy="423862"/>
            <a:chOff x="221" y="912"/>
            <a:chExt cx="1987" cy="267"/>
          </a:xfrm>
        </p:grpSpPr>
        <p:sp>
          <p:nvSpPr>
            <p:cNvPr id="12374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2375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2376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2377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2378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2379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2380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381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82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83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84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85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86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87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88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89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90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2312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4856163" y="2032000"/>
            <a:ext cx="3154362" cy="423863"/>
            <a:chOff x="221" y="912"/>
            <a:chExt cx="1987" cy="267"/>
          </a:xfrm>
        </p:grpSpPr>
        <p:sp>
          <p:nvSpPr>
            <p:cNvPr id="12357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2358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2359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2360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2361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2362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2363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364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65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66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67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68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69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70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71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72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73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7115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7583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4856163" y="1379538"/>
            <a:ext cx="3154362" cy="423862"/>
            <a:chOff x="221" y="912"/>
            <a:chExt cx="1987" cy="267"/>
          </a:xfrm>
        </p:grpSpPr>
        <p:sp>
          <p:nvSpPr>
            <p:cNvPr id="12340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2341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2342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2343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2344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2345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2346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347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48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49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50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51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52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53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54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55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56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4856163" y="2693988"/>
            <a:ext cx="3154362" cy="423862"/>
            <a:chOff x="221" y="912"/>
            <a:chExt cx="1987" cy="267"/>
          </a:xfrm>
        </p:grpSpPr>
        <p:sp>
          <p:nvSpPr>
            <p:cNvPr id="12323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2324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2325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2326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2327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2328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2329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330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31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32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33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34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35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36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37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38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39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7569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4856163" y="3367088"/>
            <a:ext cx="3154362" cy="423862"/>
            <a:chOff x="221" y="912"/>
            <a:chExt cx="1987" cy="267"/>
          </a:xfrm>
        </p:grpSpPr>
        <p:sp>
          <p:nvSpPr>
            <p:cNvPr id="12306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2307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2308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2309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2310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2311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2312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313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14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15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16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17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18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19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20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21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322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512</Words>
  <Application>Microsoft Office PowerPoint</Application>
  <PresentationFormat>On-screen Show (4:3)</PresentationFormat>
  <Paragraphs>306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Broadway</vt:lpstr>
      <vt:lpstr>Arial Rounded MT Bold</vt:lpstr>
      <vt:lpstr>Monotype Corsiva</vt:lpstr>
      <vt:lpstr>Comic Sans MS</vt:lpstr>
      <vt:lpstr>Symbol</vt:lpstr>
      <vt:lpstr>Office Theme</vt:lpstr>
      <vt:lpstr>MathType 5.0 Equation</vt:lpstr>
      <vt:lpstr>Microsoft Equation 3.0</vt:lpstr>
      <vt:lpstr>CSE408 Bubble sort Maximum &amp; Minimum</vt:lpstr>
      <vt:lpstr>Why Study Sorting Algorithms?</vt:lpstr>
      <vt:lpstr>Some Definitions</vt:lpstr>
      <vt:lpstr>Bubble Sort </vt:lpstr>
      <vt:lpstr>Example</vt:lpstr>
      <vt:lpstr>Bubble Sort</vt:lpstr>
      <vt:lpstr>Bubble-Sort Running Time</vt:lpstr>
      <vt:lpstr>Selection Sort </vt:lpstr>
      <vt:lpstr>Example</vt:lpstr>
      <vt:lpstr>Selection Sort</vt:lpstr>
      <vt:lpstr>Analysis of Selection Sort</vt:lpstr>
      <vt:lpstr> MINIMUM AND MAXIMUM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Acer</dc:creator>
  <cp:lastModifiedBy>DELL</cp:lastModifiedBy>
  <cp:revision>6</cp:revision>
  <dcterms:created xsi:type="dcterms:W3CDTF">2006-08-16T00:00:00Z</dcterms:created>
  <dcterms:modified xsi:type="dcterms:W3CDTF">2014-12-17T09:21:23Z</dcterms:modified>
</cp:coreProperties>
</file>