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61" r:id="rId2"/>
    <p:sldId id="489" r:id="rId3"/>
    <p:sldId id="546" r:id="rId4"/>
    <p:sldId id="558" r:id="rId5"/>
    <p:sldId id="496" r:id="rId6"/>
    <p:sldId id="542" r:id="rId7"/>
    <p:sldId id="544" r:id="rId8"/>
    <p:sldId id="545" r:id="rId9"/>
    <p:sldId id="498" r:id="rId10"/>
    <p:sldId id="499" r:id="rId11"/>
    <p:sldId id="541" r:id="rId12"/>
    <p:sldId id="504" r:id="rId13"/>
    <p:sldId id="505" r:id="rId14"/>
    <p:sldId id="506" r:id="rId15"/>
    <p:sldId id="547" r:id="rId16"/>
    <p:sldId id="507" r:id="rId17"/>
    <p:sldId id="508" r:id="rId18"/>
    <p:sldId id="559" r:id="rId19"/>
    <p:sldId id="510" r:id="rId20"/>
    <p:sldId id="512" r:id="rId21"/>
    <p:sldId id="513" r:id="rId22"/>
    <p:sldId id="560" r:id="rId23"/>
    <p:sldId id="515" r:id="rId24"/>
    <p:sldId id="555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80" autoAdjust="0"/>
  </p:normalViewPr>
  <p:slideViewPr>
    <p:cSldViewPr snapToGrid="0">
      <p:cViewPr varScale="1">
        <p:scale>
          <a:sx n="73" d="100"/>
          <a:sy n="73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89E1AD59-5243-4747-8053-FADF557E6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8C1C191E-1A35-4D3B-83B7-ECA50311D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E9C07A-2CDF-4031-9E5D-540F9F7E7DC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20324E-F704-43C9-8692-5CA382E681F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E146A3-AED2-402E-B64F-C5692463FEC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8F5F4A-042E-4923-9E1C-D55260E6AED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EAF976-E659-4236-9534-9973BD992B2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F50362-15EC-4EE6-9C6A-70968C149CD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D362DC-CC79-497C-9009-EA59CB85A63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9B7718-6E1B-45D0-ABB7-1D8B30A96D5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3F05D3-7F58-4D49-B8D0-F96B0B407D1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5D0732-9DD6-4B80-BE3A-7F0A6717C52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67D70A-63E4-4AB3-B3BC-6450217CC40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7895E3-CD76-4278-A5C9-E049A10E798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DC99D6-E7F2-4E59-B790-5862D24C82C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D074A2-20A9-41DF-BFD1-A656F503EC6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48CC29-AE98-4E22-ACA3-14E004980B6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168FD2-8131-4C35-8C2C-5C8BDAA5F15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B2274A-53F9-4143-9CFB-1722BFD0DAA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F3C7DD-EAC0-45E9-971E-F9F58091C9C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72E699-5795-44B3-BC7A-867D806667C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6D27C7-026D-4E50-80A7-6D5A08D347C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B9277C-4959-44BB-A4A8-16BB66C9CFF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1CE2C-B12D-48FC-A0F1-6FBE88C5D11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38191A-13A8-4079-B922-5E11AFF8A61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 477/677 -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1E843-0406-4F26-B1D5-31923959C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D1A8F-389D-4B8B-B477-06F43E733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1EB4E-79F1-47F3-882E-3FD0AD348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28520-CA14-4D4C-B6EE-1BDACD442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712F2-7587-4BDA-946B-D27721DF6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4ACE6-6A29-4F5C-A632-98B67C3A2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064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A2BBC-797E-4DD6-9F2E-7EC91D4BA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9C9B4-45CA-4E78-B932-C33A173B1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30D16-D971-463A-BDEB-A3A445BAB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17C95-0E8B-412A-9D6E-CEFF229BC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D99B1-EA9B-49C8-8B1E-550E6A0E9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1620-2B11-4C17-83B8-9E7D89BDA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5672-0DAB-426F-A4B9-7E0FE7766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500B7-D1D8-40DA-9EA3-09B909228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59" y="9860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38" y="1997075"/>
            <a:ext cx="8856662" cy="1470025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Count, Radix &amp; Bucket Sort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3810000" y="4211638"/>
            <a:ext cx="1952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 Rounded MT Bold" pitchFamily="34" charset="0"/>
              </a:rPr>
              <a:t>Lecture #17</a:t>
            </a:r>
            <a:endParaRPr lang="en-IN" sz="2400">
              <a:latin typeface="Arial Rounded MT Bold" pitchFamily="34" charset="0"/>
            </a:endParaRPr>
          </a:p>
        </p:txBody>
      </p:sp>
      <p:sp>
        <p:nvSpPr>
          <p:cNvPr id="19460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6FED77-4C5F-45B9-990F-7880FC47E22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152400" y="1219200"/>
            <a:ext cx="4114800" cy="685800"/>
            <a:chOff x="96" y="768"/>
            <a:chExt cx="2592" cy="432"/>
          </a:xfrm>
        </p:grpSpPr>
        <p:grpSp>
          <p:nvGrpSpPr>
            <p:cNvPr id="27849" name="Group 4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27851" name="Group 5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27860" name="Rectangle 6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7861" name="Rectangle 7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7862" name="Rectangle 8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7863" name="Rectangle 9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27864" name="Rectangle 10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7865" name="Rectangle 11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7866" name="Rectangle 12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27867" name="Rectangle 13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27868" name="Line 14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869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870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871" name="Line 17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872" name="Line 18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873" name="Line 19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874" name="Line 20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87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876" name="Line 22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877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878" name="Line 24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27852" name="Text Box 25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7853" name="Text Box 26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7854" name="Text Box 27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7855" name="Text Box 28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7856" name="Text Box 29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7857" name="Text Box 30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27858" name="Text Box 31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27859" name="Text Box 32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27850" name="Text Box 33"/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52400" y="2667000"/>
            <a:ext cx="4114800" cy="1371600"/>
            <a:chOff x="96" y="3072"/>
            <a:chExt cx="2592" cy="864"/>
          </a:xfrm>
        </p:grpSpPr>
        <p:grpSp>
          <p:nvGrpSpPr>
            <p:cNvPr id="27795" name="Group 35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27819" name="Group 3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27821" name="Group 3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2783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83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78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78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8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783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83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783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783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3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4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4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4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4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4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4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4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4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84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82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2782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2782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2782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2782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2782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2782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2782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27820" name="Text Box 6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27796" name="Group 66"/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27797" name="Rectangle 6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7798" name="Rectangle 6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7799" name="Rectangle 6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7800" name="Rectangle 7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7801" name="Rectangle 7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27802" name="Line 7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803" name="Line 7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804" name="Line 7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805" name="Line 7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806" name="Line 7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807" name="Line 7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808" name="Line 7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809" name="Line 7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810" name="Line 8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811" name="Text Box 8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7812" name="Text Box 8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7813" name="Text Box 8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7814" name="Text Box 8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7815" name="Text Box 8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7816" name="Text Box 86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27817" name="Rectangle 8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7818" name="Text Box 8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4724400" y="2667000"/>
            <a:ext cx="4114800" cy="1371600"/>
            <a:chOff x="96" y="3072"/>
            <a:chExt cx="2592" cy="864"/>
          </a:xfrm>
        </p:grpSpPr>
        <p:grpSp>
          <p:nvGrpSpPr>
            <p:cNvPr id="27741" name="Group 90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27765" name="Group 91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27767" name="Group 92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2777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27777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7778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7779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7780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7781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782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7783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7784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85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86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87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88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8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9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91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92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93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94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76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2776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2777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2777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2777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2777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2777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2777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27766" name="Text Box 120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27742" name="Group 121"/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27743" name="Rectangle 122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7744" name="Rectangle 123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7745" name="Rectangle 124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7746" name="Rectangle 125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7747" name="Rectangle 126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27748" name="Line 127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49" name="Line 12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50" name="Line 129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51" name="Line 130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52" name="Line 131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53" name="Line 132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54" name="Line 133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55" name="Line 134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56" name="Line 135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57" name="Text Box 136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7758" name="Text Box 137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7759" name="Text Box 138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7760" name="Text Box 139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7761" name="Text Box 140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7762" name="Text Box 141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27763" name="Rectangle 142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7764" name="Text Box 143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15" name="Group 144"/>
          <p:cNvGrpSpPr>
            <a:grpSpLocks/>
          </p:cNvGrpSpPr>
          <p:nvPr/>
        </p:nvGrpSpPr>
        <p:grpSpPr bwMode="auto">
          <a:xfrm>
            <a:off x="152400" y="4641850"/>
            <a:ext cx="4114800" cy="1371600"/>
            <a:chOff x="96" y="3072"/>
            <a:chExt cx="2592" cy="864"/>
          </a:xfrm>
        </p:grpSpPr>
        <p:grpSp>
          <p:nvGrpSpPr>
            <p:cNvPr id="27687" name="Group 145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27711" name="Group 14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27713" name="Group 14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2772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72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772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7725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772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772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728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772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7730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31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32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33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34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35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36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37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38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3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7740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714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27715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27716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27717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27718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27719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27720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27721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27712" name="Text Box 17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27688" name="Group 176"/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27689" name="Rectangle 17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7690" name="Rectangle 17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7691" name="Rectangle 17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7692" name="Rectangle 18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7693" name="Rectangle 18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27694" name="Line 18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695" name="Line 18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696" name="Line 18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697" name="Line 18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698" name="Line 18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699" name="Line 18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00" name="Line 18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01" name="Line 18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02" name="Line 19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703" name="Text Box 19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7704" name="Text Box 19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7705" name="Text Box 19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7706" name="Text Box 19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7707" name="Text Box 19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7708" name="Text Box 196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</a:p>
            </p:txBody>
          </p:sp>
          <p:sp>
            <p:nvSpPr>
              <p:cNvPr id="27709" name="Rectangle 19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7710" name="Text Box 19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20" name="Group 199"/>
          <p:cNvGrpSpPr>
            <a:grpSpLocks/>
          </p:cNvGrpSpPr>
          <p:nvPr/>
        </p:nvGrpSpPr>
        <p:grpSpPr bwMode="auto">
          <a:xfrm>
            <a:off x="4800600" y="4641850"/>
            <a:ext cx="4114800" cy="685800"/>
            <a:chOff x="96" y="2640"/>
            <a:chExt cx="2592" cy="432"/>
          </a:xfrm>
        </p:grpSpPr>
        <p:grpSp>
          <p:nvGrpSpPr>
            <p:cNvPr id="27657" name="Group 200"/>
            <p:cNvGrpSpPr>
              <a:grpSpLocks/>
            </p:cNvGrpSpPr>
            <p:nvPr/>
          </p:nvGrpSpPr>
          <p:grpSpPr bwMode="auto">
            <a:xfrm>
              <a:off x="384" y="2640"/>
              <a:ext cx="2304" cy="432"/>
              <a:chOff x="528" y="1392"/>
              <a:chExt cx="2688" cy="480"/>
            </a:xfrm>
          </p:grpSpPr>
          <p:grpSp>
            <p:nvGrpSpPr>
              <p:cNvPr id="27659" name="Group 201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27668" name="Rectangle 202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27669" name="Rectangle 203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7670" name="Rectangle 204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7671" name="Rectangle 205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7672" name="Rectangle 206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27673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27674" name="Rectangle 208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7675" name="Rectangle 209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7676" name="Line 210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677" name="Line 211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678" name="Line 212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679" name="Line 213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680" name="Line 214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681" name="Line 215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682" name="Line 216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683" name="Line 217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684" name="Line 218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685" name="Line 219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7686" name="Line 220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27660" name="Text Box 221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7661" name="Text Box 222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7662" name="Text Box 223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7663" name="Text Box 224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7664" name="Text Box 225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7665" name="Text Box 226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27666" name="Text Box 227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27667" name="Text Box 228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27658" name="Text Box 229"/>
            <p:cNvSpPr txBox="1">
              <a:spLocks noChangeArrowheads="1"/>
            </p:cNvSpPr>
            <p:nvPr/>
          </p:nvSpPr>
          <p:spPr bwMode="auto">
            <a:xfrm>
              <a:off x="96" y="278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4E7390-DC2C-4945-BF70-1FD78801459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COUNTING-SORT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95425"/>
            <a:ext cx="8761413" cy="5133975"/>
          </a:xfrm>
        </p:spPr>
        <p:txBody>
          <a:bodyPr/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Alg.: </a:t>
            </a:r>
            <a:r>
              <a:rPr lang="en-US" smtClean="0"/>
              <a:t>COUNTING-SORT(A, B, n, k)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i ← 0</a:t>
            </a:r>
            <a:r>
              <a:rPr lang="en-US" smtClean="0"/>
              <a:t> </a:t>
            </a:r>
            <a:r>
              <a:rPr lang="en-US" b="1" smtClean="0"/>
              <a:t>to r</a:t>
            </a:r>
            <a:endParaRPr lang="en-US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do </a:t>
            </a:r>
            <a:r>
              <a:rPr lang="en-US" smtClean="0">
                <a:latin typeface="Comic Sans MS" pitchFamily="66" charset="0"/>
              </a:rPr>
              <a:t>C[ i ] ← 0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j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do </a:t>
            </a:r>
            <a:r>
              <a:rPr lang="en-US" smtClean="0">
                <a:latin typeface="Comic Sans MS" pitchFamily="66" charset="0"/>
              </a:rPr>
              <a:t>C[A[ j ]] ← C[A[ j ]] + 1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 	</a:t>
            </a:r>
            <a:r>
              <a:rPr lang="en-US" smtClean="0">
                <a:latin typeface="Comic Sans MS" pitchFamily="66" charset="0"/>
              </a:rPr>
              <a:t>C[i]</a:t>
            </a:r>
            <a:r>
              <a:rPr lang="en-US" smtClean="0"/>
              <a:t> contains the number of elements equal to </a:t>
            </a:r>
            <a:r>
              <a:rPr lang="en-US" smtClean="0">
                <a:latin typeface="Comic Sans MS" pitchFamily="66" charset="0"/>
              </a:rPr>
              <a:t>i</a:t>
            </a:r>
            <a:endParaRPr lang="en-US" b="1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i ← 1</a:t>
            </a:r>
            <a:r>
              <a:rPr lang="en-US" smtClean="0"/>
              <a:t> </a:t>
            </a:r>
            <a:r>
              <a:rPr lang="en-US" b="1" smtClean="0"/>
              <a:t>to r</a:t>
            </a:r>
            <a:endParaRPr lang="en-US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do </a:t>
            </a:r>
            <a:r>
              <a:rPr lang="en-US" smtClean="0">
                <a:latin typeface="Comic Sans MS" pitchFamily="66" charset="0"/>
              </a:rPr>
              <a:t>C[ i ] ← C[ i ] + C[i -1]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 	 </a:t>
            </a:r>
            <a:r>
              <a:rPr lang="en-US" smtClean="0">
                <a:latin typeface="Comic Sans MS" pitchFamily="66" charset="0"/>
              </a:rPr>
              <a:t>C[i]</a:t>
            </a:r>
            <a:r>
              <a:rPr lang="en-US" smtClean="0"/>
              <a:t> contains the number of elements </a:t>
            </a:r>
            <a:r>
              <a:rPr lang="en-US" smtClean="0">
                <a:cs typeface="Arial" charset="0"/>
              </a:rPr>
              <a:t>≤</a:t>
            </a:r>
            <a:r>
              <a:rPr lang="en-US" smtClean="0"/>
              <a:t> </a:t>
            </a:r>
            <a:r>
              <a:rPr lang="en-US" smtClean="0">
                <a:latin typeface="Comic Sans MS" pitchFamily="66" charset="0"/>
              </a:rPr>
              <a:t>i</a:t>
            </a:r>
            <a:endParaRPr lang="en-US" b="1" smtClean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j ← n</a:t>
            </a:r>
            <a:r>
              <a:rPr lang="en-US" smtClean="0"/>
              <a:t> </a:t>
            </a:r>
            <a:r>
              <a:rPr lang="en-US" b="1" smtClean="0"/>
              <a:t>downto </a:t>
            </a:r>
            <a:r>
              <a:rPr lang="en-US" smtClean="0">
                <a:latin typeface="Comic Sans MS" pitchFamily="66" charset="0"/>
              </a:rPr>
              <a:t>1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do </a:t>
            </a:r>
            <a:r>
              <a:rPr lang="en-US" smtClean="0">
                <a:latin typeface="Comic Sans MS" pitchFamily="66" charset="0"/>
              </a:rPr>
              <a:t>B[C[A[ j ]]] ← A[ j 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</a:t>
            </a: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C[A[ j ]] ← C[A[ j ]] - 1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5976938" y="1325563"/>
            <a:ext cx="2430462" cy="269875"/>
            <a:chOff x="3765" y="990"/>
            <a:chExt cx="1531" cy="170"/>
          </a:xfrm>
        </p:grpSpPr>
        <p:sp>
          <p:nvSpPr>
            <p:cNvPr id="28728" name="Rectangle 5"/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29" name="Rectangle 6"/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30" name="Rectangle 7"/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31" name="Rectangle 8"/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32" name="Rectangle 9"/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33" name="Rectangle 10"/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34" name="Rectangle 11"/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35" name="Rectangle 12"/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36" name="Line 13"/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Line 14"/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Line 15"/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9" name="Line 16"/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0" name="Line 17"/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Line 18"/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Line 19"/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Line 20"/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4" name="Line 21"/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5" name="Line 22"/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Line 23"/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91192" name="Group 24"/>
          <p:cNvGraphicFramePr>
            <a:graphicFrameLocks noGrp="1"/>
          </p:cNvGraphicFramePr>
          <p:nvPr>
            <p:ph sz="quarter" idx="3"/>
          </p:nvPr>
        </p:nvGraphicFramePr>
        <p:xfrm>
          <a:off x="5976938" y="1938338"/>
          <a:ext cx="1519237" cy="265112"/>
        </p:xfrm>
        <a:graphic>
          <a:graphicData uri="http://schemas.openxmlformats.org/drawingml/2006/table">
            <a:tbl>
              <a:tblPr/>
              <a:tblGrid>
                <a:gridCol w="303212"/>
                <a:gridCol w="304800"/>
                <a:gridCol w="303213"/>
                <a:gridCol w="304800"/>
                <a:gridCol w="303212"/>
              </a:tblGrid>
              <a:tr h="265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2" name="Text Box 38"/>
          <p:cNvSpPr txBox="1">
            <a:spLocks noChangeArrowheads="1"/>
          </p:cNvSpPr>
          <p:nvPr/>
        </p:nvSpPr>
        <p:spPr bwMode="auto">
          <a:xfrm>
            <a:off x="5972175" y="10890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8693" name="Text Box 39"/>
          <p:cNvSpPr txBox="1">
            <a:spLocks noChangeArrowheads="1"/>
          </p:cNvSpPr>
          <p:nvPr/>
        </p:nvSpPr>
        <p:spPr bwMode="auto">
          <a:xfrm>
            <a:off x="8124825" y="10890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28694" name="Text Box 40"/>
          <p:cNvSpPr txBox="1">
            <a:spLocks noChangeArrowheads="1"/>
          </p:cNvSpPr>
          <p:nvPr/>
        </p:nvSpPr>
        <p:spPr bwMode="auto">
          <a:xfrm>
            <a:off x="5989638" y="17224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28695" name="Text Box 41"/>
          <p:cNvSpPr txBox="1">
            <a:spLocks noChangeArrowheads="1"/>
          </p:cNvSpPr>
          <p:nvPr/>
        </p:nvSpPr>
        <p:spPr bwMode="auto">
          <a:xfrm>
            <a:off x="7188200" y="1722438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k</a:t>
            </a:r>
          </a:p>
        </p:txBody>
      </p:sp>
      <p:sp>
        <p:nvSpPr>
          <p:cNvPr id="28696" name="Text Box 42"/>
          <p:cNvSpPr txBox="1">
            <a:spLocks noChangeArrowheads="1"/>
          </p:cNvSpPr>
          <p:nvPr/>
        </p:nvSpPr>
        <p:spPr bwMode="auto">
          <a:xfrm>
            <a:off x="5594350" y="12573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8697" name="Text Box 43"/>
          <p:cNvSpPr txBox="1">
            <a:spLocks noChangeArrowheads="1"/>
          </p:cNvSpPr>
          <p:nvPr/>
        </p:nvSpPr>
        <p:spPr bwMode="auto">
          <a:xfrm>
            <a:off x="5594350" y="18875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grpSp>
        <p:nvGrpSpPr>
          <p:cNvPr id="28698" name="Group 44"/>
          <p:cNvGrpSpPr>
            <a:grpSpLocks/>
          </p:cNvGrpSpPr>
          <p:nvPr/>
        </p:nvGrpSpPr>
        <p:grpSpPr bwMode="auto">
          <a:xfrm>
            <a:off x="5978525" y="2549525"/>
            <a:ext cx="2430463" cy="269875"/>
            <a:chOff x="3765" y="990"/>
            <a:chExt cx="1531" cy="170"/>
          </a:xfrm>
        </p:grpSpPr>
        <p:sp>
          <p:nvSpPr>
            <p:cNvPr id="28709" name="Rectangle 45"/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10" name="Rectangle 46"/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11" name="Rectangle 47"/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12" name="Rectangle 48"/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13" name="Rectangle 49"/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14" name="Rectangle 50"/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15" name="Rectangle 51"/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16" name="Rectangle 52"/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28717" name="Line 53"/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Line 54"/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Line 55"/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56"/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Line 57"/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Line 58"/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Line 59"/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Line 60"/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Line 61"/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Line 62"/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Line 63"/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9" name="Text Box 64"/>
          <p:cNvSpPr txBox="1">
            <a:spLocks noChangeArrowheads="1"/>
          </p:cNvSpPr>
          <p:nvPr/>
        </p:nvSpPr>
        <p:spPr bwMode="auto">
          <a:xfrm>
            <a:off x="5973763" y="231298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8700" name="Text Box 65"/>
          <p:cNvSpPr txBox="1">
            <a:spLocks noChangeArrowheads="1"/>
          </p:cNvSpPr>
          <p:nvPr/>
        </p:nvSpPr>
        <p:spPr bwMode="auto">
          <a:xfrm>
            <a:off x="8126413" y="231298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28701" name="Text Box 66"/>
          <p:cNvSpPr txBox="1">
            <a:spLocks noChangeArrowheads="1"/>
          </p:cNvSpPr>
          <p:nvPr/>
        </p:nvSpPr>
        <p:spPr bwMode="auto">
          <a:xfrm>
            <a:off x="5595938" y="24812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8702" name="AutoShape 67"/>
          <p:cNvSpPr>
            <a:spLocks noChangeAspect="1" noChangeArrowheads="1"/>
          </p:cNvSpPr>
          <p:nvPr/>
        </p:nvSpPr>
        <p:spPr bwMode="auto">
          <a:xfrm rot="-8014074">
            <a:off x="1704975" y="3609976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AutoShape 68"/>
          <p:cNvSpPr>
            <a:spLocks noChangeAspect="1" noChangeArrowheads="1"/>
          </p:cNvSpPr>
          <p:nvPr/>
        </p:nvSpPr>
        <p:spPr bwMode="auto">
          <a:xfrm rot="-8014074">
            <a:off x="1768475" y="4824413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04" name="Group 69"/>
          <p:cNvGrpSpPr>
            <a:grpSpLocks/>
          </p:cNvGrpSpPr>
          <p:nvPr/>
        </p:nvGrpSpPr>
        <p:grpSpPr bwMode="auto">
          <a:xfrm>
            <a:off x="6705600" y="1066800"/>
            <a:ext cx="746125" cy="1676400"/>
            <a:chOff x="4224" y="672"/>
            <a:chExt cx="470" cy="1056"/>
          </a:xfrm>
        </p:grpSpPr>
        <p:grpSp>
          <p:nvGrpSpPr>
            <p:cNvPr id="28705" name="Group 70"/>
            <p:cNvGrpSpPr>
              <a:grpSpLocks/>
            </p:cNvGrpSpPr>
            <p:nvPr/>
          </p:nvGrpSpPr>
          <p:grpSpPr bwMode="auto">
            <a:xfrm>
              <a:off x="4224" y="912"/>
              <a:ext cx="432" cy="816"/>
              <a:chOff x="4224" y="912"/>
              <a:chExt cx="432" cy="816"/>
            </a:xfrm>
          </p:grpSpPr>
          <p:sp>
            <p:nvSpPr>
              <p:cNvPr id="28707" name="Line 71"/>
              <p:cNvSpPr>
                <a:spLocks noChangeShapeType="1"/>
              </p:cNvSpPr>
              <p:nvPr/>
            </p:nvSpPr>
            <p:spPr bwMode="auto">
              <a:xfrm flipH="1">
                <a:off x="4224" y="9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72"/>
              <p:cNvSpPr>
                <a:spLocks noChangeShapeType="1"/>
              </p:cNvSpPr>
              <p:nvPr/>
            </p:nvSpPr>
            <p:spPr bwMode="auto">
              <a:xfrm>
                <a:off x="4224" y="129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6" name="Text Box 73"/>
            <p:cNvSpPr txBox="1">
              <a:spLocks noChangeArrowheads="1"/>
            </p:cNvSpPr>
            <p:nvPr/>
          </p:nvSpPr>
          <p:spPr bwMode="auto">
            <a:xfrm>
              <a:off x="4560" y="672"/>
              <a:ext cx="1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7201A0-3BEA-495A-A734-D6E8D2060AF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Analysis of Counting Sort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43013"/>
            <a:ext cx="8761413" cy="5133975"/>
          </a:xfrm>
        </p:spPr>
        <p:txBody>
          <a:bodyPr/>
          <a:lstStyle/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Alg.: </a:t>
            </a:r>
            <a:r>
              <a:rPr lang="en-US" smtClean="0"/>
              <a:t>COUNTING-SORT(A, B, n, k)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i ← 0</a:t>
            </a:r>
            <a:r>
              <a:rPr lang="en-US" smtClean="0"/>
              <a:t> </a:t>
            </a:r>
            <a:r>
              <a:rPr lang="en-US" b="1" smtClean="0"/>
              <a:t>to r</a:t>
            </a:r>
            <a:endParaRPr lang="en-US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do </a:t>
            </a:r>
            <a:r>
              <a:rPr lang="en-US" smtClean="0">
                <a:latin typeface="Comic Sans MS" pitchFamily="66" charset="0"/>
              </a:rPr>
              <a:t>C[ i ] ← 0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j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 do </a:t>
            </a:r>
            <a:r>
              <a:rPr lang="en-US" smtClean="0">
                <a:latin typeface="Comic Sans MS" pitchFamily="66" charset="0"/>
              </a:rPr>
              <a:t>C[A[ j ]] ← C[A[ j ]] + 1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 	</a:t>
            </a:r>
            <a:r>
              <a:rPr lang="en-US" sz="2000" smtClean="0">
                <a:latin typeface="Comic Sans MS" pitchFamily="66" charset="0"/>
              </a:rPr>
              <a:t>C[i]</a:t>
            </a:r>
            <a:r>
              <a:rPr lang="en-US" sz="2000" smtClean="0"/>
              <a:t> contains the number of elements equal to </a:t>
            </a:r>
            <a:r>
              <a:rPr lang="en-US" sz="2000" smtClean="0">
                <a:latin typeface="Comic Sans MS" pitchFamily="66" charset="0"/>
              </a:rPr>
              <a:t>i</a:t>
            </a:r>
            <a:endParaRPr lang="en-US" sz="2000" b="1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i ← 1</a:t>
            </a:r>
            <a:r>
              <a:rPr lang="en-US" smtClean="0"/>
              <a:t> </a:t>
            </a:r>
            <a:r>
              <a:rPr lang="en-US" b="1" smtClean="0"/>
              <a:t>to r</a:t>
            </a:r>
            <a:endParaRPr lang="en-US" smtClean="0">
              <a:latin typeface="Comic Sans MS" pitchFamily="66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do </a:t>
            </a:r>
            <a:r>
              <a:rPr lang="en-US" smtClean="0">
                <a:latin typeface="Comic Sans MS" pitchFamily="66" charset="0"/>
              </a:rPr>
              <a:t>C[ i ] ← C[ i ] + C[i -1]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 	 </a:t>
            </a:r>
            <a:r>
              <a:rPr lang="en-US" sz="2000" smtClean="0">
                <a:latin typeface="Comic Sans MS" pitchFamily="66" charset="0"/>
              </a:rPr>
              <a:t>C[i]</a:t>
            </a:r>
            <a:r>
              <a:rPr lang="en-US" sz="2000" smtClean="0"/>
              <a:t> contains the number of elements </a:t>
            </a:r>
            <a:r>
              <a:rPr lang="en-US" sz="2000" smtClean="0">
                <a:cs typeface="Arial" charset="0"/>
              </a:rPr>
              <a:t>≤</a:t>
            </a:r>
            <a:r>
              <a:rPr lang="en-US" sz="2000" smtClean="0"/>
              <a:t> </a:t>
            </a:r>
            <a:r>
              <a:rPr lang="en-US" sz="2000" smtClean="0">
                <a:latin typeface="Comic Sans MS" pitchFamily="66" charset="0"/>
              </a:rPr>
              <a:t>i</a:t>
            </a:r>
            <a:endParaRPr lang="en-US" sz="2000" b="1" smtClean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j ← n</a:t>
            </a:r>
            <a:r>
              <a:rPr lang="en-US" smtClean="0"/>
              <a:t> </a:t>
            </a:r>
            <a:r>
              <a:rPr lang="en-US" b="1" smtClean="0"/>
              <a:t>downto </a:t>
            </a:r>
            <a:r>
              <a:rPr lang="en-US" smtClean="0">
                <a:latin typeface="Comic Sans MS" pitchFamily="66" charset="0"/>
              </a:rPr>
              <a:t>1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     do </a:t>
            </a:r>
            <a:r>
              <a:rPr lang="en-US" smtClean="0">
                <a:latin typeface="Comic Sans MS" pitchFamily="66" charset="0"/>
              </a:rPr>
              <a:t>B[C[A[ j ]]] ← A[ j 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/>
              <a:t>	</a:t>
            </a: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C[A[ j ]] ← C[A[ j ]] - 1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sp>
        <p:nvSpPr>
          <p:cNvPr id="29701" name="AutoShape 4"/>
          <p:cNvSpPr>
            <a:spLocks noChangeAspect="1" noChangeArrowheads="1"/>
          </p:cNvSpPr>
          <p:nvPr/>
        </p:nvSpPr>
        <p:spPr bwMode="auto">
          <a:xfrm rot="-8014074">
            <a:off x="1704975" y="3357563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AutoShape 5"/>
          <p:cNvSpPr>
            <a:spLocks noChangeAspect="1" noChangeArrowheads="1"/>
          </p:cNvSpPr>
          <p:nvPr/>
        </p:nvSpPr>
        <p:spPr bwMode="auto">
          <a:xfrm rot="-8014074">
            <a:off x="1768475" y="4572001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66" name="AutoShape 6"/>
          <p:cNvSpPr>
            <a:spLocks/>
          </p:cNvSpPr>
          <p:nvPr/>
        </p:nvSpPr>
        <p:spPr bwMode="auto">
          <a:xfrm>
            <a:off x="6629400" y="16525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67" name="AutoShape 7"/>
          <p:cNvSpPr>
            <a:spLocks/>
          </p:cNvSpPr>
          <p:nvPr/>
        </p:nvSpPr>
        <p:spPr bwMode="auto">
          <a:xfrm>
            <a:off x="6629400" y="24907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68" name="AutoShape 8"/>
          <p:cNvSpPr>
            <a:spLocks/>
          </p:cNvSpPr>
          <p:nvPr/>
        </p:nvSpPr>
        <p:spPr bwMode="auto">
          <a:xfrm>
            <a:off x="6629400" y="37099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69" name="AutoShape 9"/>
          <p:cNvSpPr>
            <a:spLocks/>
          </p:cNvSpPr>
          <p:nvPr/>
        </p:nvSpPr>
        <p:spPr bwMode="auto">
          <a:xfrm>
            <a:off x="6629400" y="4929188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70" name="Rectangle 10"/>
          <p:cNvSpPr>
            <a:spLocks noChangeArrowheads="1"/>
          </p:cNvSpPr>
          <p:nvPr/>
        </p:nvSpPr>
        <p:spPr bwMode="auto">
          <a:xfrm>
            <a:off x="6858000" y="1812925"/>
            <a:ext cx="649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sym typeface="Symbol" pitchFamily="18" charset="2"/>
              </a:rPr>
              <a:t>O(r)</a:t>
            </a:r>
          </a:p>
        </p:txBody>
      </p:sp>
      <p:sp>
        <p:nvSpPr>
          <p:cNvPr id="348171" name="Rectangle 11"/>
          <p:cNvSpPr>
            <a:spLocks noChangeArrowheads="1"/>
          </p:cNvSpPr>
          <p:nvPr/>
        </p:nvSpPr>
        <p:spPr bwMode="auto">
          <a:xfrm>
            <a:off x="6858000" y="2652713"/>
            <a:ext cx="6588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O(n)</a:t>
            </a:r>
          </a:p>
        </p:txBody>
      </p:sp>
      <p:sp>
        <p:nvSpPr>
          <p:cNvPr id="348172" name="Rectangle 12"/>
          <p:cNvSpPr>
            <a:spLocks noChangeArrowheads="1"/>
          </p:cNvSpPr>
          <p:nvPr/>
        </p:nvSpPr>
        <p:spPr bwMode="auto">
          <a:xfrm>
            <a:off x="6858000" y="3894138"/>
            <a:ext cx="649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sym typeface="Symbol" pitchFamily="18" charset="2"/>
              </a:rPr>
              <a:t>O(r)</a:t>
            </a:r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6858000" y="5241925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sym typeface="Symbol" pitchFamily="18" charset="2"/>
              </a:rPr>
              <a:t>O(n)</a:t>
            </a:r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5638800" y="61722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175" name="Rectangle 15"/>
          <p:cNvSpPr>
            <a:spLocks noChangeArrowheads="1"/>
          </p:cNvSpPr>
          <p:nvPr/>
        </p:nvSpPr>
        <p:spPr bwMode="auto">
          <a:xfrm>
            <a:off x="5638800" y="6256338"/>
            <a:ext cx="237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Overall time: </a:t>
            </a:r>
            <a:r>
              <a:rPr lang="en-US">
                <a:latin typeface="Comic Sans MS" pitchFamily="66" charset="0"/>
                <a:sym typeface="Symbol" pitchFamily="18" charset="2"/>
              </a:rPr>
              <a:t>O(n + 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animBg="1"/>
      <p:bldP spid="348167" grpId="0" animBg="1"/>
      <p:bldP spid="348168" grpId="0" animBg="1"/>
      <p:bldP spid="348169" grpId="0" animBg="1"/>
      <p:bldP spid="348170" grpId="0"/>
      <p:bldP spid="348171" grpId="0"/>
      <p:bldP spid="348172" grpId="0"/>
      <p:bldP spid="348173" grpId="0"/>
      <p:bldP spid="348174" grpId="0" animBg="1"/>
      <p:bldP spid="3481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D334F2-45B6-45BA-AF85-CE748DDDB20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Analysis of Counting Sort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88362" cy="54911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Overall time: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O(n + r)</a:t>
            </a:r>
          </a:p>
          <a:p>
            <a:pPr eaLnBrk="1" hangingPunct="1">
              <a:lnSpc>
                <a:spcPct val="150000"/>
              </a:lnSpc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In practice we use COUNTING sort when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r = O(n)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			 </a:t>
            </a:r>
            <a:r>
              <a:rPr lang="en-US" smtClean="0">
                <a:sym typeface="Symbol" pitchFamily="18" charset="2"/>
              </a:rPr>
              <a:t>running time is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445703-A45F-4F87-B5F4-74AD405F4D8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Radix Sort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91537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Represents keys as </a:t>
            </a:r>
            <a:r>
              <a:rPr lang="en-US" smtClean="0">
                <a:solidFill>
                  <a:srgbClr val="DD0111"/>
                </a:solidFill>
              </a:rPr>
              <a:t>d</a:t>
            </a:r>
            <a:r>
              <a:rPr lang="en-US" smtClean="0"/>
              <a:t>-digit numbers in some base-</a:t>
            </a:r>
            <a:r>
              <a:rPr lang="en-US" smtClean="0">
                <a:solidFill>
                  <a:srgbClr val="DD0111"/>
                </a:solidFill>
              </a:rPr>
              <a:t>k</a:t>
            </a:r>
            <a:r>
              <a:rPr lang="en-US" smtClean="0"/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          key = x</a:t>
            </a:r>
            <a:r>
              <a:rPr lang="en-US" baseline="-25000" smtClean="0"/>
              <a:t>1</a:t>
            </a:r>
            <a:r>
              <a:rPr lang="en-US" smtClean="0"/>
              <a:t>x</a:t>
            </a:r>
            <a:r>
              <a:rPr lang="en-US" baseline="-25000" smtClean="0"/>
              <a:t>2</a:t>
            </a:r>
            <a:r>
              <a:rPr lang="en-US" smtClean="0"/>
              <a:t>...x</a:t>
            </a:r>
            <a:r>
              <a:rPr lang="en-US" baseline="-25000" smtClean="0">
                <a:solidFill>
                  <a:srgbClr val="DD0111"/>
                </a:solidFill>
              </a:rPr>
              <a:t>d</a:t>
            </a:r>
            <a:r>
              <a:rPr lang="en-US" baseline="-25000" smtClean="0"/>
              <a:t>    </a:t>
            </a:r>
            <a:r>
              <a:rPr lang="en-US" smtClean="0"/>
              <a:t>where 0</a:t>
            </a:r>
            <a:r>
              <a:rPr lang="en-US" smtClean="0">
                <a:cs typeface="Arial" charset="0"/>
              </a:rPr>
              <a:t>≤x</a:t>
            </a:r>
            <a:r>
              <a:rPr lang="en-US" baseline="-25000" smtClean="0">
                <a:cs typeface="Arial" charset="0"/>
              </a:rPr>
              <a:t>i</a:t>
            </a:r>
            <a:r>
              <a:rPr lang="en-US" smtClean="0">
                <a:cs typeface="Arial" charset="0"/>
              </a:rPr>
              <a:t>≤</a:t>
            </a:r>
            <a:r>
              <a:rPr lang="en-US" smtClean="0">
                <a:solidFill>
                  <a:srgbClr val="DD0111"/>
                </a:solidFill>
                <a:cs typeface="Arial" charset="0"/>
              </a:rPr>
              <a:t>k</a:t>
            </a:r>
            <a:r>
              <a:rPr lang="en-US" smtClean="0">
                <a:cs typeface="Arial" charset="0"/>
              </a:rPr>
              <a:t>-1</a:t>
            </a:r>
            <a:endParaRPr lang="en-US" baseline="-25000" smtClean="0"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Example:  key=15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	key</a:t>
            </a:r>
            <a:r>
              <a:rPr lang="en-US" baseline="-25000" smtClean="0"/>
              <a:t>10</a:t>
            </a:r>
            <a:r>
              <a:rPr lang="en-US" smtClean="0"/>
              <a:t> = 15, </a:t>
            </a:r>
            <a:r>
              <a:rPr lang="en-US" smtClean="0">
                <a:solidFill>
                  <a:srgbClr val="DD0111"/>
                </a:solidFill>
              </a:rPr>
              <a:t>d</a:t>
            </a:r>
            <a:r>
              <a:rPr lang="en-US" smtClean="0"/>
              <a:t>=2, </a:t>
            </a:r>
            <a:r>
              <a:rPr lang="en-US" smtClean="0">
                <a:solidFill>
                  <a:srgbClr val="DD0111"/>
                </a:solidFill>
              </a:rPr>
              <a:t>k</a:t>
            </a:r>
            <a:r>
              <a:rPr lang="en-US" smtClean="0"/>
              <a:t>=10    where 0</a:t>
            </a:r>
            <a:r>
              <a:rPr lang="en-US" smtClean="0">
                <a:cs typeface="Arial" charset="0"/>
              </a:rPr>
              <a:t>≤x</a:t>
            </a:r>
            <a:r>
              <a:rPr lang="en-US" baseline="-25000" smtClean="0">
                <a:cs typeface="Arial" charset="0"/>
              </a:rPr>
              <a:t>i</a:t>
            </a:r>
            <a:r>
              <a:rPr lang="en-US" smtClean="0">
                <a:cs typeface="Arial" charset="0"/>
              </a:rPr>
              <a:t>≤</a:t>
            </a:r>
            <a:r>
              <a:rPr lang="en-US" smtClean="0">
                <a:solidFill>
                  <a:srgbClr val="DD0111"/>
                </a:solidFill>
                <a:cs typeface="Arial" charset="0"/>
              </a:rPr>
              <a:t>9</a:t>
            </a:r>
            <a:endParaRPr lang="en-US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	key</a:t>
            </a:r>
            <a:r>
              <a:rPr lang="en-US" baseline="-25000" smtClean="0"/>
              <a:t>2</a:t>
            </a:r>
            <a:r>
              <a:rPr lang="en-US" smtClean="0"/>
              <a:t> = 1111, </a:t>
            </a:r>
            <a:r>
              <a:rPr lang="en-US" smtClean="0">
                <a:solidFill>
                  <a:srgbClr val="DD0111"/>
                </a:solidFill>
              </a:rPr>
              <a:t>d</a:t>
            </a:r>
            <a:r>
              <a:rPr lang="en-US" smtClean="0"/>
              <a:t>=4, </a:t>
            </a:r>
            <a:r>
              <a:rPr lang="en-US" smtClean="0">
                <a:solidFill>
                  <a:srgbClr val="DD0111"/>
                </a:solidFill>
              </a:rPr>
              <a:t>k</a:t>
            </a:r>
            <a:r>
              <a:rPr lang="en-US" smtClean="0"/>
              <a:t>=2    where 0</a:t>
            </a:r>
            <a:r>
              <a:rPr lang="en-US" smtClean="0">
                <a:cs typeface="Arial" charset="0"/>
              </a:rPr>
              <a:t>≤x</a:t>
            </a:r>
            <a:r>
              <a:rPr lang="en-US" baseline="-25000" smtClean="0">
                <a:cs typeface="Arial" charset="0"/>
              </a:rPr>
              <a:t>i</a:t>
            </a:r>
            <a:r>
              <a:rPr lang="en-US" smtClean="0">
                <a:cs typeface="Arial" charset="0"/>
              </a:rPr>
              <a:t>≤</a:t>
            </a:r>
            <a:r>
              <a:rPr lang="en-US" smtClean="0">
                <a:solidFill>
                  <a:srgbClr val="DD0111"/>
                </a:solidFill>
                <a:cs typeface="Arial" charset="0"/>
              </a:rPr>
              <a:t>1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95DCB4-C412-46CA-A4B2-E760CE9C3B9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Radix Sort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097712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Assumptions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</a:rPr>
              <a:t>d</a:t>
            </a:r>
            <a:r>
              <a:rPr lang="en-US" smtClean="0"/>
              <a:t>=</a:t>
            </a:r>
            <a:r>
              <a:rPr lang="en-US" smtClean="0">
                <a:cs typeface="Arial" charset="0"/>
              </a:rPr>
              <a:t>O(1)   and </a:t>
            </a:r>
            <a:r>
              <a:rPr lang="en-US" smtClean="0">
                <a:solidFill>
                  <a:srgbClr val="DD0111"/>
                </a:solidFill>
                <a:cs typeface="Arial" charset="0"/>
              </a:rPr>
              <a:t>k </a:t>
            </a:r>
            <a:r>
              <a:rPr lang="en-US" smtClean="0">
                <a:cs typeface="Arial" charset="0"/>
              </a:rPr>
              <a:t>=O(n)</a:t>
            </a:r>
            <a:endParaRPr lang="el-GR" smtClean="0"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Sorting looks at one column at a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For a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d</a:t>
            </a:r>
            <a:r>
              <a:rPr lang="en-US" smtClean="0"/>
              <a:t> digit number, sort the </a:t>
            </a:r>
            <a:r>
              <a:rPr lang="en-US" u="sng" smtClean="0"/>
              <a:t>least significant</a:t>
            </a:r>
            <a:r>
              <a:rPr lang="en-US" smtClean="0"/>
              <a:t> digit first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Continue sorting on the </a:t>
            </a:r>
            <a:r>
              <a:rPr lang="en-US" u="sng" smtClean="0"/>
              <a:t>next least significant</a:t>
            </a:r>
            <a:r>
              <a:rPr lang="en-US" smtClean="0"/>
              <a:t> digit, until all digits have been sorted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Requires only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d</a:t>
            </a:r>
            <a:r>
              <a:rPr lang="en-US" smtClean="0"/>
              <a:t> passes through the list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7539038" y="1517650"/>
          <a:ext cx="1087437" cy="4011613"/>
        </p:xfrm>
        <a:graphic>
          <a:graphicData uri="http://schemas.openxmlformats.org/presentationml/2006/ole">
            <p:oleObj spid="_x0000_s2050" name="Paint Shop Pro Image" r:id="rId4" imgW="878287" imgH="3239024" progId="PaintShopPro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09C677-6E54-4D27-9E05-D4C2B69CB85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RADIX-SORT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47763"/>
            <a:ext cx="8259762" cy="229076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Alg.: RADIX-SORT</a:t>
            </a:r>
            <a:r>
              <a:rPr lang="en-US" sz="2400" dirty="0" smtClean="0">
                <a:latin typeface="Comic Sans MS" pitchFamily="66" charset="0"/>
              </a:rPr>
              <a:t>(A, d)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smtClean="0"/>
              <a:t>	for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 ← 1</a:t>
            </a:r>
            <a:r>
              <a:rPr lang="en-US" sz="2400" dirty="0" smtClean="0"/>
              <a:t> </a:t>
            </a:r>
            <a:r>
              <a:rPr lang="en-US" sz="2400" b="1" dirty="0" smtClean="0"/>
              <a:t>to </a:t>
            </a:r>
            <a:r>
              <a:rPr lang="en-US" sz="2400" dirty="0" smtClean="0">
                <a:latin typeface="Comic Sans MS" pitchFamily="66" charset="0"/>
              </a:rPr>
              <a:t>d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smtClean="0"/>
              <a:t>		do </a:t>
            </a:r>
            <a:r>
              <a:rPr lang="en-US" sz="2400" dirty="0" smtClean="0"/>
              <a:t>use a </a:t>
            </a:r>
            <a:r>
              <a:rPr lang="en-US" sz="2400" dirty="0" smtClean="0">
                <a:solidFill>
                  <a:srgbClr val="DD0111"/>
                </a:solidFill>
              </a:rPr>
              <a:t>stable</a:t>
            </a:r>
            <a:r>
              <a:rPr lang="en-US" sz="2400" dirty="0" smtClean="0"/>
              <a:t> sort to sort array </a:t>
            </a:r>
            <a:r>
              <a:rPr lang="en-US" sz="2400" dirty="0" smtClean="0">
                <a:latin typeface="Comic Sans MS" pitchFamily="66" charset="0"/>
              </a:rPr>
              <a:t>A</a:t>
            </a:r>
            <a:r>
              <a:rPr lang="en-US" sz="2400" dirty="0" smtClean="0"/>
              <a:t> on digit </a:t>
            </a:r>
            <a:r>
              <a:rPr lang="en-US" sz="2400" dirty="0" err="1" smtClean="0">
                <a:latin typeface="Comic Sans MS" pitchFamily="66" charset="0"/>
              </a:rPr>
              <a:t>i</a:t>
            </a:r>
            <a:endParaRPr lang="en-US" sz="2400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  <a:defRPr/>
            </a:pPr>
            <a:endParaRPr lang="en-US" sz="800" dirty="0" smtClean="0">
              <a:latin typeface="Comic Sans MS" pitchFamily="66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800" dirty="0" smtClean="0"/>
              <a:t>               (stable sort: preserves order of identical elements)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846263" y="3852863"/>
          <a:ext cx="666750" cy="2462212"/>
        </p:xfrm>
        <a:graphic>
          <a:graphicData uri="http://schemas.openxmlformats.org/presentationml/2006/ole">
            <p:oleObj spid="_x0000_s3074" name="Paint Shop Pro Image" r:id="rId4" imgW="878287" imgH="3239024" progId="PaintShopPro">
              <p:embed/>
            </p:oleObj>
          </a:graphicData>
        </a:graphic>
      </p:graphicFrame>
      <p:graphicFrame>
        <p:nvGraphicFramePr>
          <p:cNvPr id="35123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517775" y="3884613"/>
          <a:ext cx="1365250" cy="2439987"/>
        </p:xfrm>
        <a:graphic>
          <a:graphicData uri="http://schemas.openxmlformats.org/presentationml/2006/ole">
            <p:oleObj spid="_x0000_s3075" name="Paint Shop Pro Image" r:id="rId5" imgW="1873679" imgH="3346341" progId="PaintShopPro">
              <p:embed/>
            </p:oleObj>
          </a:graphicData>
        </a:graphic>
      </p:graphicFrame>
      <p:graphicFrame>
        <p:nvGraphicFramePr>
          <p:cNvPr id="351238" name="Object 6"/>
          <p:cNvGraphicFramePr>
            <a:graphicFrameLocks noChangeAspect="1"/>
          </p:cNvGraphicFramePr>
          <p:nvPr/>
        </p:nvGraphicFramePr>
        <p:xfrm>
          <a:off x="4095750" y="3884613"/>
          <a:ext cx="1319213" cy="2438400"/>
        </p:xfrm>
        <a:graphic>
          <a:graphicData uri="http://schemas.openxmlformats.org/presentationml/2006/ole">
            <p:oleObj spid="_x0000_s3076" name="Paint Shop Pro Image" r:id="rId6" imgW="1804878" imgH="3336585" progId="PaintShopPro">
              <p:embed/>
            </p:oleObj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5627688" y="3884613"/>
          <a:ext cx="1382712" cy="2425700"/>
        </p:xfrm>
        <a:graphic>
          <a:graphicData uri="http://schemas.openxmlformats.org/presentationml/2006/ole">
            <p:oleObj spid="_x0000_s3077" name="Paint Shop Pro Image" r:id="rId7" imgW="1902439" imgH="3336585" progId="PaintShopPro">
              <p:embed/>
            </p:oleObj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3360738" y="3044825"/>
          <a:ext cx="3359150" cy="801688"/>
        </p:xfrm>
        <a:graphic>
          <a:graphicData uri="http://schemas.openxmlformats.org/presentationml/2006/ole">
            <p:oleObj spid="_x0000_s3078" name="Paint Shop Pro Image" r:id="rId8" imgW="3921951" imgH="936839" progId="PaintShopPro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F3038F-7B06-4D39-BBA6-B3980DC5E2D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Analysis of Radix Sort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mtClean="0"/>
              <a:t>Given </a:t>
            </a:r>
            <a:r>
              <a:rPr lang="en-US" smtClean="0">
                <a:latin typeface="Comic Sans MS" pitchFamily="66" charset="0"/>
              </a:rPr>
              <a:t>n</a:t>
            </a:r>
            <a:r>
              <a:rPr lang="en-US" smtClean="0"/>
              <a:t> numbers of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smtClean="0"/>
              <a:t> digits each, where each digit may take up to </a:t>
            </a:r>
            <a:r>
              <a:rPr lang="en-US" smtClean="0">
                <a:latin typeface="Comic Sans MS" pitchFamily="66" charset="0"/>
              </a:rPr>
              <a:t>k</a:t>
            </a:r>
            <a:r>
              <a:rPr lang="en-US" smtClean="0"/>
              <a:t> possible values, RADIX-SORT correctly sorts the numbers in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O(d(n+k))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>
                <a:sym typeface="Symbol" pitchFamily="18" charset="2"/>
              </a:rPr>
              <a:t>One pass of sorting per digit takes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O(n+k)</a:t>
            </a:r>
            <a:r>
              <a:rPr lang="en-US" smtClean="0">
                <a:sym typeface="Symbol" pitchFamily="18" charset="2"/>
              </a:rPr>
              <a:t> assuming that we use </a:t>
            </a:r>
            <a:r>
              <a:rPr lang="en-US" b="1" smtClean="0">
                <a:sym typeface="Symbol" pitchFamily="18" charset="2"/>
              </a:rPr>
              <a:t>counting sort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>
                <a:sym typeface="Symbol" pitchFamily="18" charset="2"/>
              </a:rPr>
              <a:t>There are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 passes (for each digit)</a:t>
            </a:r>
            <a:endParaRPr lang="en-US" smtClean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52A1BF-F61D-4CFA-93F9-7BEF1422485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Analysis of Radix Sort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mtClean="0"/>
              <a:t>Given </a:t>
            </a:r>
            <a:r>
              <a:rPr lang="en-US" smtClean="0">
                <a:latin typeface="Comic Sans MS" pitchFamily="66" charset="0"/>
              </a:rPr>
              <a:t>n</a:t>
            </a:r>
            <a:r>
              <a:rPr lang="en-US" smtClean="0"/>
              <a:t> numbers of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smtClean="0"/>
              <a:t> digits each, where each digit may take up to </a:t>
            </a:r>
            <a:r>
              <a:rPr lang="en-US" smtClean="0">
                <a:latin typeface="Comic Sans MS" pitchFamily="66" charset="0"/>
              </a:rPr>
              <a:t>k</a:t>
            </a:r>
            <a:r>
              <a:rPr lang="en-US" smtClean="0"/>
              <a:t> possible values, RADIX-SORT correctly sorts the numbers in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O(d(n+k))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>
                <a:sym typeface="Symbol" pitchFamily="18" charset="2"/>
              </a:rPr>
              <a:t>Assuming d=O(1) and k=O(n), running time is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A13EEB-C4A5-436B-A141-10EA050C6C8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Bucket Sort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Assumption: </a:t>
            </a:r>
          </a:p>
          <a:p>
            <a:pPr lvl="1" eaLnBrk="1" hangingPunct="1"/>
            <a:r>
              <a:rPr lang="en-US" sz="2000" smtClean="0"/>
              <a:t>the input is generated by a random process that distributes elements uniformly over [0</a:t>
            </a:r>
            <a:r>
              <a:rPr lang="en-US" sz="2000" i="1" smtClean="0"/>
              <a:t>, </a:t>
            </a:r>
            <a:r>
              <a:rPr lang="en-US" sz="2000" smtClean="0"/>
              <a:t>1)</a:t>
            </a:r>
          </a:p>
          <a:p>
            <a:pPr eaLnBrk="1" hangingPunct="1"/>
            <a:r>
              <a:rPr lang="en-US" sz="2400" smtClean="0"/>
              <a:t>Idea:</a:t>
            </a:r>
          </a:p>
          <a:p>
            <a:pPr lvl="1" eaLnBrk="1" hangingPunct="1"/>
            <a:r>
              <a:rPr lang="en-US" sz="2000" smtClean="0"/>
              <a:t>Divide [0, 1) into </a:t>
            </a:r>
            <a:r>
              <a:rPr lang="en-US" sz="2000" smtClean="0">
                <a:solidFill>
                  <a:srgbClr val="DD0111"/>
                </a:solidFill>
                <a:latin typeface="Comic Sans MS" pitchFamily="66" charset="0"/>
              </a:rPr>
              <a:t>k</a:t>
            </a:r>
            <a:r>
              <a:rPr lang="en-US" sz="2000" smtClean="0"/>
              <a:t> equal-sized buckets (k=</a:t>
            </a:r>
            <a:r>
              <a:rPr lang="el-GR" sz="2000" smtClean="0"/>
              <a:t>Θ</a:t>
            </a:r>
            <a:r>
              <a:rPr lang="en-US" sz="2000" smtClean="0"/>
              <a:t>(n))</a:t>
            </a:r>
          </a:p>
          <a:p>
            <a:pPr lvl="1" eaLnBrk="1" hangingPunct="1"/>
            <a:r>
              <a:rPr lang="en-US" sz="2000" smtClean="0"/>
              <a:t>Distribute the </a:t>
            </a:r>
            <a:r>
              <a:rPr lang="en-US" sz="2000" smtClean="0">
                <a:solidFill>
                  <a:srgbClr val="DD0111"/>
                </a:solidFill>
                <a:latin typeface="Comic Sans MS" pitchFamily="66" charset="0"/>
              </a:rPr>
              <a:t>n</a:t>
            </a:r>
            <a:r>
              <a:rPr lang="en-US" sz="2000" smtClean="0"/>
              <a:t> input values into the buckets</a:t>
            </a:r>
          </a:p>
          <a:p>
            <a:pPr lvl="1" eaLnBrk="1" hangingPunct="1"/>
            <a:r>
              <a:rPr lang="en-US" sz="2000" smtClean="0"/>
              <a:t>Sort each bucket (e.g., using quicksort)</a:t>
            </a:r>
          </a:p>
          <a:p>
            <a:pPr lvl="1" eaLnBrk="1" hangingPunct="1"/>
            <a:r>
              <a:rPr lang="en-US" sz="2000" smtClean="0"/>
              <a:t>Go through the buckets in order, listing elements in each one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b="1" smtClean="0"/>
              <a:t>Input: </a:t>
            </a:r>
            <a:r>
              <a:rPr lang="en-US" sz="2400" smtClean="0">
                <a:latin typeface="Comic Sans MS" pitchFamily="66" charset="0"/>
              </a:rPr>
              <a:t>A[1 . . n]</a:t>
            </a:r>
            <a:r>
              <a:rPr lang="en-US" sz="2400" smtClean="0"/>
              <a:t>, where </a:t>
            </a:r>
            <a:r>
              <a:rPr lang="en-US" sz="2400" smtClean="0">
                <a:latin typeface="Comic Sans MS" pitchFamily="66" charset="0"/>
              </a:rPr>
              <a:t>0 ≤ A[i] &lt; 1</a:t>
            </a:r>
            <a:r>
              <a:rPr lang="en-US" sz="2400" smtClean="0"/>
              <a:t> for all </a:t>
            </a:r>
            <a:r>
              <a:rPr lang="en-US" sz="2400" smtClean="0">
                <a:latin typeface="Comic Sans MS" pitchFamily="66" charset="0"/>
              </a:rPr>
              <a:t>i </a:t>
            </a:r>
          </a:p>
          <a:p>
            <a:pPr eaLnBrk="1" hangingPunct="1"/>
            <a:endParaRPr lang="en-US" sz="2400" b="1" smtClean="0"/>
          </a:p>
          <a:p>
            <a:pPr eaLnBrk="1" hangingPunct="1"/>
            <a:r>
              <a:rPr lang="en-US" sz="2400" b="1" smtClean="0"/>
              <a:t>Output:</a:t>
            </a:r>
            <a:r>
              <a:rPr lang="en-US" sz="2400" smtClean="0"/>
              <a:t> elements </a:t>
            </a:r>
            <a:r>
              <a:rPr lang="en-US" sz="2400" smtClean="0">
                <a:latin typeface="Comic Sans MS" pitchFamily="66" charset="0"/>
              </a:rPr>
              <a:t>A[i] </a:t>
            </a:r>
            <a:r>
              <a:rPr lang="en-US" sz="2400" smtClean="0"/>
              <a:t>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D0CB65-4288-441E-B22A-B5D7B4E0330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How Fast Can We Sort?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28725"/>
            <a:ext cx="8183562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Selection Sort, Bubble Sort, Insertion 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Heap Sort, Merge 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Quicksort: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What is common to all these algorithms?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dirty="0" smtClean="0"/>
              <a:t>Make </a:t>
            </a:r>
            <a:r>
              <a:rPr lang="en-US" sz="2000" b="1" dirty="0" smtClean="0"/>
              <a:t>comparisons</a:t>
            </a:r>
            <a:r>
              <a:rPr lang="en-US" sz="2000" dirty="0" smtClean="0"/>
              <a:t> between input elements</a:t>
            </a:r>
          </a:p>
          <a:p>
            <a:pPr marL="45720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	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&lt;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≤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≥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dirty="0" smtClean="0">
                <a:sym typeface="Symbol" pitchFamily="18" charset="2"/>
              </a:rPr>
              <a:t>or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&gt;</a:t>
            </a:r>
            <a:r>
              <a:rPr lang="en-US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en-US" sz="2400" dirty="0" smtClean="0">
              <a:solidFill>
                <a:srgbClr val="DD0111"/>
              </a:solidFill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748463" y="1949450"/>
            <a:ext cx="93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  <a:sym typeface="Symbol" pitchFamily="18" charset="2"/>
              </a:rPr>
              <a:t>O(n</a:t>
            </a:r>
            <a:r>
              <a:rPr lang="en-US" sz="2400" baseline="30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033838" y="2614613"/>
            <a:ext cx="1225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  <a:sym typeface="Symbol" pitchFamily="18" charset="2"/>
              </a:rPr>
              <a:t>O(nlgn)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330450" y="3205163"/>
            <a:ext cx="2647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  <a:sym typeface="Symbol" pitchFamily="18" charset="2"/>
              </a:rPr>
              <a:t>O(nlgn) - average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6CDA87-E333-4D60-8C8F-7084D197A9A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Example - Bucket Sort</a:t>
            </a:r>
          </a:p>
        </p:txBody>
      </p:sp>
      <p:graphicFrame>
        <p:nvGraphicFramePr>
          <p:cNvPr id="356355" name="Group 3"/>
          <p:cNvGraphicFramePr>
            <a:graphicFrameLocks noGrp="1"/>
          </p:cNvGraphicFramePr>
          <p:nvPr>
            <p:ph sz="half" idx="1"/>
          </p:nvPr>
        </p:nvGraphicFramePr>
        <p:xfrm>
          <a:off x="1387475" y="1247775"/>
          <a:ext cx="563563" cy="5076828"/>
        </p:xfrm>
        <a:graphic>
          <a:graphicData uri="http://schemas.openxmlformats.org/drawingml/2006/table">
            <a:tbl>
              <a:tblPr/>
              <a:tblGrid>
                <a:gridCol w="56356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.78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.17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.39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.72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.94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.68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6379" name="Group 27"/>
          <p:cNvGraphicFramePr>
            <a:graphicFrameLocks noGrp="1"/>
          </p:cNvGraphicFramePr>
          <p:nvPr>
            <p:ph sz="half" idx="2"/>
          </p:nvPr>
        </p:nvGraphicFramePr>
        <p:xfrm>
          <a:off x="3398838" y="1247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6403" name="Text Box 51"/>
          <p:cNvSpPr txBox="1">
            <a:spLocks noChangeArrowheads="1"/>
          </p:cNvSpPr>
          <p:nvPr/>
        </p:nvSpPr>
        <p:spPr bwMode="auto">
          <a:xfrm>
            <a:off x="3124200" y="1319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56404" name="Text Box 52"/>
          <p:cNvSpPr txBox="1">
            <a:spLocks noChangeArrowheads="1"/>
          </p:cNvSpPr>
          <p:nvPr/>
        </p:nvSpPr>
        <p:spPr bwMode="auto">
          <a:xfrm>
            <a:off x="3124200" y="1831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56405" name="Text Box 53"/>
          <p:cNvSpPr txBox="1">
            <a:spLocks noChangeArrowheads="1"/>
          </p:cNvSpPr>
          <p:nvPr/>
        </p:nvSpPr>
        <p:spPr bwMode="auto">
          <a:xfrm>
            <a:off x="3124200" y="2346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56406" name="Text Box 54"/>
          <p:cNvSpPr txBox="1">
            <a:spLocks noChangeArrowheads="1"/>
          </p:cNvSpPr>
          <p:nvPr/>
        </p:nvSpPr>
        <p:spPr bwMode="auto">
          <a:xfrm>
            <a:off x="3124200" y="2860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56407" name="Text Box 55"/>
          <p:cNvSpPr txBox="1">
            <a:spLocks noChangeArrowheads="1"/>
          </p:cNvSpPr>
          <p:nvPr/>
        </p:nvSpPr>
        <p:spPr bwMode="auto">
          <a:xfrm>
            <a:off x="3124200" y="3373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56408" name="Text Box 56"/>
          <p:cNvSpPr txBox="1">
            <a:spLocks noChangeArrowheads="1"/>
          </p:cNvSpPr>
          <p:nvPr/>
        </p:nvSpPr>
        <p:spPr bwMode="auto">
          <a:xfrm>
            <a:off x="3124200" y="3887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56409" name="Text Box 57"/>
          <p:cNvSpPr txBox="1">
            <a:spLocks noChangeArrowheads="1"/>
          </p:cNvSpPr>
          <p:nvPr/>
        </p:nvSpPr>
        <p:spPr bwMode="auto">
          <a:xfrm>
            <a:off x="3124200" y="4402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56410" name="Text Box 58"/>
          <p:cNvSpPr txBox="1">
            <a:spLocks noChangeArrowheads="1"/>
          </p:cNvSpPr>
          <p:nvPr/>
        </p:nvSpPr>
        <p:spPr bwMode="auto">
          <a:xfrm>
            <a:off x="3124200" y="4914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356411" name="Text Box 59"/>
          <p:cNvSpPr txBox="1">
            <a:spLocks noChangeArrowheads="1"/>
          </p:cNvSpPr>
          <p:nvPr/>
        </p:nvSpPr>
        <p:spPr bwMode="auto">
          <a:xfrm>
            <a:off x="3124200" y="5429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356412" name="Text Box 60"/>
          <p:cNvSpPr txBox="1">
            <a:spLocks noChangeArrowheads="1"/>
          </p:cNvSpPr>
          <p:nvPr/>
        </p:nvSpPr>
        <p:spPr bwMode="auto">
          <a:xfrm>
            <a:off x="3124200" y="5943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35902" name="Text Box 61"/>
          <p:cNvSpPr txBox="1">
            <a:spLocks noChangeArrowheads="1"/>
          </p:cNvSpPr>
          <p:nvPr/>
        </p:nvSpPr>
        <p:spPr bwMode="auto">
          <a:xfrm>
            <a:off x="1066800" y="1295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5903" name="Text Box 62"/>
          <p:cNvSpPr txBox="1">
            <a:spLocks noChangeArrowheads="1"/>
          </p:cNvSpPr>
          <p:nvPr/>
        </p:nvSpPr>
        <p:spPr bwMode="auto">
          <a:xfrm>
            <a:off x="1066800" y="18097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5904" name="Text Box 63"/>
          <p:cNvSpPr txBox="1">
            <a:spLocks noChangeArrowheads="1"/>
          </p:cNvSpPr>
          <p:nvPr/>
        </p:nvSpPr>
        <p:spPr bwMode="auto">
          <a:xfrm>
            <a:off x="1066800" y="23241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5905" name="Text Box 64"/>
          <p:cNvSpPr txBox="1">
            <a:spLocks noChangeArrowheads="1"/>
          </p:cNvSpPr>
          <p:nvPr/>
        </p:nvSpPr>
        <p:spPr bwMode="auto">
          <a:xfrm>
            <a:off x="1066800" y="28368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5906" name="Text Box 65"/>
          <p:cNvSpPr txBox="1">
            <a:spLocks noChangeArrowheads="1"/>
          </p:cNvSpPr>
          <p:nvPr/>
        </p:nvSpPr>
        <p:spPr bwMode="auto">
          <a:xfrm>
            <a:off x="1066800" y="3351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5907" name="Text Box 66"/>
          <p:cNvSpPr txBox="1">
            <a:spLocks noChangeArrowheads="1"/>
          </p:cNvSpPr>
          <p:nvPr/>
        </p:nvSpPr>
        <p:spPr bwMode="auto">
          <a:xfrm>
            <a:off x="1066800" y="38655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5908" name="Text Box 67"/>
          <p:cNvSpPr txBox="1">
            <a:spLocks noChangeArrowheads="1"/>
          </p:cNvSpPr>
          <p:nvPr/>
        </p:nvSpPr>
        <p:spPr bwMode="auto">
          <a:xfrm>
            <a:off x="1066800" y="4378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35909" name="Text Box 68"/>
          <p:cNvSpPr txBox="1">
            <a:spLocks noChangeArrowheads="1"/>
          </p:cNvSpPr>
          <p:nvPr/>
        </p:nvSpPr>
        <p:spPr bwMode="auto">
          <a:xfrm>
            <a:off x="1066800" y="4892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35910" name="Text Box 69"/>
          <p:cNvSpPr txBox="1">
            <a:spLocks noChangeArrowheads="1"/>
          </p:cNvSpPr>
          <p:nvPr/>
        </p:nvSpPr>
        <p:spPr bwMode="auto">
          <a:xfrm>
            <a:off x="1066800" y="54070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35911" name="Text Box 70"/>
          <p:cNvSpPr txBox="1">
            <a:spLocks noChangeArrowheads="1"/>
          </p:cNvSpPr>
          <p:nvPr/>
        </p:nvSpPr>
        <p:spPr bwMode="auto">
          <a:xfrm>
            <a:off x="990600" y="58674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800600" y="2362200"/>
            <a:ext cx="1600200" cy="381000"/>
            <a:chOff x="2016" y="1536"/>
            <a:chExt cx="1008" cy="240"/>
          </a:xfrm>
        </p:grpSpPr>
        <p:grpSp>
          <p:nvGrpSpPr>
            <p:cNvPr id="35966" name="Group 72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35968" name="Rectangle 7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.21</a:t>
                </a:r>
              </a:p>
            </p:txBody>
          </p:sp>
          <p:sp>
            <p:nvSpPr>
              <p:cNvPr id="35969" name="Line 7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67" name="Line 75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800600" y="1828800"/>
            <a:ext cx="1600200" cy="381000"/>
            <a:chOff x="2016" y="1200"/>
            <a:chExt cx="1008" cy="240"/>
          </a:xfrm>
        </p:grpSpPr>
        <p:sp>
          <p:nvSpPr>
            <p:cNvPr id="35962" name="Line 77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963" name="Group 78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35964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.12    /</a:t>
                </a:r>
              </a:p>
            </p:txBody>
          </p:sp>
          <p:sp>
            <p:nvSpPr>
              <p:cNvPr id="35965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4800600" y="4876800"/>
            <a:ext cx="1600200" cy="381000"/>
            <a:chOff x="2016" y="3120"/>
            <a:chExt cx="1008" cy="240"/>
          </a:xfrm>
        </p:grpSpPr>
        <p:grpSp>
          <p:nvGrpSpPr>
            <p:cNvPr id="35958" name="Group 82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35960" name="Rectangle 8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.72    /</a:t>
                </a:r>
              </a:p>
            </p:txBody>
          </p:sp>
          <p:sp>
            <p:nvSpPr>
              <p:cNvPr id="35961" name="Line 8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59" name="Line 85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6096000" y="2362200"/>
            <a:ext cx="1600200" cy="381000"/>
            <a:chOff x="2832" y="1536"/>
            <a:chExt cx="1008" cy="240"/>
          </a:xfrm>
        </p:grpSpPr>
        <p:sp>
          <p:nvSpPr>
            <p:cNvPr id="35954" name="Line 87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955" name="Group 88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35956" name="Rectangle 8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.23    /</a:t>
                </a:r>
              </a:p>
            </p:txBody>
          </p:sp>
          <p:sp>
            <p:nvSpPr>
              <p:cNvPr id="35957" name="Line 9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3657600" y="4876800"/>
            <a:ext cx="1447800" cy="381000"/>
            <a:chOff x="1296" y="3120"/>
            <a:chExt cx="912" cy="240"/>
          </a:xfrm>
        </p:grpSpPr>
        <p:grpSp>
          <p:nvGrpSpPr>
            <p:cNvPr id="35950" name="Group 92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35952" name="Rectangle 9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.78</a:t>
                </a:r>
              </a:p>
            </p:txBody>
          </p:sp>
          <p:sp>
            <p:nvSpPr>
              <p:cNvPr id="35953" name="Line 9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51" name="Line 95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3657600" y="5943600"/>
            <a:ext cx="1447800" cy="381000"/>
            <a:chOff x="1296" y="3792"/>
            <a:chExt cx="912" cy="240"/>
          </a:xfrm>
        </p:grpSpPr>
        <p:grpSp>
          <p:nvGrpSpPr>
            <p:cNvPr id="35946" name="Group 97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35948" name="Rectangle 9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.94    /</a:t>
                </a:r>
              </a:p>
            </p:txBody>
          </p:sp>
          <p:sp>
            <p:nvSpPr>
              <p:cNvPr id="35949" name="Line 9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47" name="Line 100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1"/>
          <p:cNvGrpSpPr>
            <a:grpSpLocks/>
          </p:cNvGrpSpPr>
          <p:nvPr/>
        </p:nvGrpSpPr>
        <p:grpSpPr bwMode="auto">
          <a:xfrm>
            <a:off x="3657600" y="4343400"/>
            <a:ext cx="1447800" cy="381000"/>
            <a:chOff x="1296" y="2784"/>
            <a:chExt cx="912" cy="240"/>
          </a:xfrm>
        </p:grpSpPr>
        <p:grpSp>
          <p:nvGrpSpPr>
            <p:cNvPr id="35942" name="Group 102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35944" name="Rectangle 10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.68    /</a:t>
                </a:r>
              </a:p>
            </p:txBody>
          </p:sp>
          <p:sp>
            <p:nvSpPr>
              <p:cNvPr id="35945" name="Line 10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43" name="Line 105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3657600" y="2819400"/>
            <a:ext cx="1447800" cy="381000"/>
            <a:chOff x="1296" y="1824"/>
            <a:chExt cx="912" cy="240"/>
          </a:xfrm>
        </p:grpSpPr>
        <p:grpSp>
          <p:nvGrpSpPr>
            <p:cNvPr id="35938" name="Group 107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35940" name="Rectangle 10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.39    /</a:t>
                </a:r>
              </a:p>
            </p:txBody>
          </p:sp>
          <p:sp>
            <p:nvSpPr>
              <p:cNvPr id="35941" name="Line 10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39" name="Line 110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11"/>
          <p:cNvGrpSpPr>
            <a:grpSpLocks/>
          </p:cNvGrpSpPr>
          <p:nvPr/>
        </p:nvGrpSpPr>
        <p:grpSpPr bwMode="auto">
          <a:xfrm>
            <a:off x="3657600" y="2362200"/>
            <a:ext cx="1447800" cy="381000"/>
            <a:chOff x="1296" y="1536"/>
            <a:chExt cx="912" cy="240"/>
          </a:xfrm>
        </p:grpSpPr>
        <p:grpSp>
          <p:nvGrpSpPr>
            <p:cNvPr id="35934" name="Group 112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35936" name="Rectangle 11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.26</a:t>
                </a:r>
              </a:p>
            </p:txBody>
          </p:sp>
          <p:sp>
            <p:nvSpPr>
              <p:cNvPr id="35937" name="Line 11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35" name="Line 115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3657600" y="1828800"/>
            <a:ext cx="1447800" cy="381000"/>
            <a:chOff x="1296" y="1200"/>
            <a:chExt cx="912" cy="240"/>
          </a:xfrm>
        </p:grpSpPr>
        <p:grpSp>
          <p:nvGrpSpPr>
            <p:cNvPr id="35930" name="Group 117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35932" name="Rectangle 11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.17</a:t>
                </a:r>
              </a:p>
            </p:txBody>
          </p:sp>
          <p:sp>
            <p:nvSpPr>
              <p:cNvPr id="35933" name="Line 11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31" name="Line 120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21"/>
          <p:cNvGrpSpPr>
            <a:grpSpLocks/>
          </p:cNvGrpSpPr>
          <p:nvPr/>
        </p:nvGrpSpPr>
        <p:grpSpPr bwMode="auto">
          <a:xfrm>
            <a:off x="3505200" y="1295400"/>
            <a:ext cx="247650" cy="4481513"/>
            <a:chOff x="1200" y="864"/>
            <a:chExt cx="156" cy="2823"/>
          </a:xfrm>
        </p:grpSpPr>
        <p:sp>
          <p:nvSpPr>
            <p:cNvPr id="35926" name="Text Box 122"/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35927" name="Text Box 123"/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35928" name="Text Box 124"/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35929" name="Text Box 125"/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</p:grpSp>
      <p:sp>
        <p:nvSpPr>
          <p:cNvPr id="35923" name="Text Box 126"/>
          <p:cNvSpPr txBox="1">
            <a:spLocks noChangeArrowheads="1"/>
          </p:cNvSpPr>
          <p:nvPr/>
        </p:nvSpPr>
        <p:spPr bwMode="auto">
          <a:xfrm>
            <a:off x="693738" y="12922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5924" name="Text Box 127"/>
          <p:cNvSpPr txBox="1">
            <a:spLocks noChangeArrowheads="1"/>
          </p:cNvSpPr>
          <p:nvPr/>
        </p:nvSpPr>
        <p:spPr bwMode="auto">
          <a:xfrm>
            <a:off x="2684463" y="12969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5925" name="TextBox 1"/>
          <p:cNvSpPr txBox="1">
            <a:spLocks noChangeArrowheads="1"/>
          </p:cNvSpPr>
          <p:nvPr/>
        </p:nvSpPr>
        <p:spPr bwMode="auto">
          <a:xfrm>
            <a:off x="6492875" y="3389313"/>
            <a:ext cx="18430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Distribute </a:t>
            </a:r>
          </a:p>
          <a:p>
            <a:r>
              <a:rPr lang="en-US" sz="2400"/>
              <a:t>Into buckets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03" grpId="0"/>
      <p:bldP spid="356404" grpId="0"/>
      <p:bldP spid="356405" grpId="0"/>
      <p:bldP spid="356406" grpId="0"/>
      <p:bldP spid="356407" grpId="0"/>
      <p:bldP spid="356408" grpId="0"/>
      <p:bldP spid="356409" grpId="0"/>
      <p:bldP spid="356410" grpId="0"/>
      <p:bldP spid="356411" grpId="0"/>
      <p:bldP spid="3564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F2793C-F2DF-4F6B-94E7-6940B0C3720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- Bucket Sort</a:t>
            </a:r>
          </a:p>
        </p:txBody>
      </p:sp>
      <p:graphicFrame>
        <p:nvGraphicFramePr>
          <p:cNvPr id="357379" name="Group 3"/>
          <p:cNvGraphicFramePr>
            <a:graphicFrameLocks noGrp="1"/>
          </p:cNvGraphicFramePr>
          <p:nvPr>
            <p:ph sz="half" idx="2"/>
          </p:nvPr>
        </p:nvGraphicFramePr>
        <p:xfrm>
          <a:off x="808038" y="1628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533400" y="1700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533400" y="2212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533400" y="2727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6895" name="Text Box 30"/>
          <p:cNvSpPr txBox="1">
            <a:spLocks noChangeArrowheads="1"/>
          </p:cNvSpPr>
          <p:nvPr/>
        </p:nvSpPr>
        <p:spPr bwMode="auto">
          <a:xfrm>
            <a:off x="533400" y="3241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533400" y="3754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6897" name="Text Box 32"/>
          <p:cNvSpPr txBox="1">
            <a:spLocks noChangeArrowheads="1"/>
          </p:cNvSpPr>
          <p:nvPr/>
        </p:nvSpPr>
        <p:spPr bwMode="auto">
          <a:xfrm>
            <a:off x="533400" y="4268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6898" name="Text Box 33"/>
          <p:cNvSpPr txBox="1">
            <a:spLocks noChangeArrowheads="1"/>
          </p:cNvSpPr>
          <p:nvPr/>
        </p:nvSpPr>
        <p:spPr bwMode="auto">
          <a:xfrm>
            <a:off x="533400" y="4783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533400" y="5295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36900" name="Text Box 35"/>
          <p:cNvSpPr txBox="1">
            <a:spLocks noChangeArrowheads="1"/>
          </p:cNvSpPr>
          <p:nvPr/>
        </p:nvSpPr>
        <p:spPr bwMode="auto">
          <a:xfrm>
            <a:off x="533400" y="5810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36901" name="Text Box 36"/>
          <p:cNvSpPr txBox="1">
            <a:spLocks noChangeArrowheads="1"/>
          </p:cNvSpPr>
          <p:nvPr/>
        </p:nvSpPr>
        <p:spPr bwMode="auto">
          <a:xfrm>
            <a:off x="533400" y="6324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grpSp>
        <p:nvGrpSpPr>
          <p:cNvPr id="36902" name="Group 37"/>
          <p:cNvGrpSpPr>
            <a:grpSpLocks/>
          </p:cNvGrpSpPr>
          <p:nvPr/>
        </p:nvGrpSpPr>
        <p:grpSpPr bwMode="auto">
          <a:xfrm>
            <a:off x="2209800" y="2743200"/>
            <a:ext cx="1600200" cy="381000"/>
            <a:chOff x="2016" y="1536"/>
            <a:chExt cx="1008" cy="240"/>
          </a:xfrm>
        </p:grpSpPr>
        <p:grpSp>
          <p:nvGrpSpPr>
            <p:cNvPr id="36954" name="Group 38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36956" name="Rectangle 3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.23</a:t>
                </a:r>
              </a:p>
            </p:txBody>
          </p:sp>
          <p:sp>
            <p:nvSpPr>
              <p:cNvPr id="36957" name="Line 4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55" name="Line 41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03" name="Group 42"/>
          <p:cNvGrpSpPr>
            <a:grpSpLocks/>
          </p:cNvGrpSpPr>
          <p:nvPr/>
        </p:nvGrpSpPr>
        <p:grpSpPr bwMode="auto">
          <a:xfrm>
            <a:off x="2209800" y="2209800"/>
            <a:ext cx="1600200" cy="381000"/>
            <a:chOff x="2016" y="1200"/>
            <a:chExt cx="1008" cy="240"/>
          </a:xfrm>
        </p:grpSpPr>
        <p:sp>
          <p:nvSpPr>
            <p:cNvPr id="36950" name="Line 43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51" name="Group 44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36952" name="Rectangle 4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.17    /</a:t>
                </a:r>
              </a:p>
            </p:txBody>
          </p:sp>
          <p:sp>
            <p:nvSpPr>
              <p:cNvPr id="36953" name="Line 4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904" name="Group 47"/>
          <p:cNvGrpSpPr>
            <a:grpSpLocks/>
          </p:cNvGrpSpPr>
          <p:nvPr/>
        </p:nvGrpSpPr>
        <p:grpSpPr bwMode="auto">
          <a:xfrm>
            <a:off x="2209800" y="5257800"/>
            <a:ext cx="1600200" cy="381000"/>
            <a:chOff x="2016" y="3120"/>
            <a:chExt cx="1008" cy="240"/>
          </a:xfrm>
        </p:grpSpPr>
        <p:grpSp>
          <p:nvGrpSpPr>
            <p:cNvPr id="36946" name="Group 48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36948" name="Rectangle 4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.78    /</a:t>
                </a:r>
              </a:p>
            </p:txBody>
          </p:sp>
          <p:sp>
            <p:nvSpPr>
              <p:cNvPr id="36949" name="Line 5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7" name="Line 51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05" name="Group 52"/>
          <p:cNvGrpSpPr>
            <a:grpSpLocks/>
          </p:cNvGrpSpPr>
          <p:nvPr/>
        </p:nvGrpSpPr>
        <p:grpSpPr bwMode="auto">
          <a:xfrm>
            <a:off x="3505200" y="2743200"/>
            <a:ext cx="1600200" cy="381000"/>
            <a:chOff x="2832" y="1536"/>
            <a:chExt cx="1008" cy="240"/>
          </a:xfrm>
        </p:grpSpPr>
        <p:sp>
          <p:nvSpPr>
            <p:cNvPr id="36942" name="Line 53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43" name="Group 54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36944" name="Rectangle 5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.26    /</a:t>
                </a:r>
              </a:p>
            </p:txBody>
          </p:sp>
          <p:sp>
            <p:nvSpPr>
              <p:cNvPr id="36945" name="Line 5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906" name="Group 57"/>
          <p:cNvGrpSpPr>
            <a:grpSpLocks/>
          </p:cNvGrpSpPr>
          <p:nvPr/>
        </p:nvGrpSpPr>
        <p:grpSpPr bwMode="auto">
          <a:xfrm>
            <a:off x="1066800" y="5257800"/>
            <a:ext cx="1447800" cy="381000"/>
            <a:chOff x="1296" y="3120"/>
            <a:chExt cx="912" cy="240"/>
          </a:xfrm>
        </p:grpSpPr>
        <p:grpSp>
          <p:nvGrpSpPr>
            <p:cNvPr id="36938" name="Group 58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36940" name="Rectangle 5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.72</a:t>
                </a:r>
              </a:p>
            </p:txBody>
          </p:sp>
          <p:sp>
            <p:nvSpPr>
              <p:cNvPr id="36941" name="Line 6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39" name="Line 61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07" name="Group 62"/>
          <p:cNvGrpSpPr>
            <a:grpSpLocks/>
          </p:cNvGrpSpPr>
          <p:nvPr/>
        </p:nvGrpSpPr>
        <p:grpSpPr bwMode="auto">
          <a:xfrm>
            <a:off x="1066800" y="6324600"/>
            <a:ext cx="1447800" cy="381000"/>
            <a:chOff x="1296" y="3792"/>
            <a:chExt cx="912" cy="240"/>
          </a:xfrm>
        </p:grpSpPr>
        <p:grpSp>
          <p:nvGrpSpPr>
            <p:cNvPr id="36934" name="Group 63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36936" name="Rectangle 6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.94    /</a:t>
                </a:r>
              </a:p>
            </p:txBody>
          </p:sp>
          <p:sp>
            <p:nvSpPr>
              <p:cNvPr id="36937" name="Line 6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35" name="Line 66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08" name="Group 67"/>
          <p:cNvGrpSpPr>
            <a:grpSpLocks/>
          </p:cNvGrpSpPr>
          <p:nvPr/>
        </p:nvGrpSpPr>
        <p:grpSpPr bwMode="auto">
          <a:xfrm>
            <a:off x="1066800" y="4724400"/>
            <a:ext cx="1447800" cy="381000"/>
            <a:chOff x="1296" y="2784"/>
            <a:chExt cx="912" cy="240"/>
          </a:xfrm>
        </p:grpSpPr>
        <p:grpSp>
          <p:nvGrpSpPr>
            <p:cNvPr id="36930" name="Group 68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36932" name="Rectangle 6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.68    /</a:t>
                </a:r>
              </a:p>
            </p:txBody>
          </p:sp>
          <p:sp>
            <p:nvSpPr>
              <p:cNvPr id="36933" name="Line 7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31" name="Line 71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09" name="Group 72"/>
          <p:cNvGrpSpPr>
            <a:grpSpLocks/>
          </p:cNvGrpSpPr>
          <p:nvPr/>
        </p:nvGrpSpPr>
        <p:grpSpPr bwMode="auto">
          <a:xfrm>
            <a:off x="1066800" y="3200400"/>
            <a:ext cx="1447800" cy="381000"/>
            <a:chOff x="1296" y="1824"/>
            <a:chExt cx="912" cy="240"/>
          </a:xfrm>
        </p:grpSpPr>
        <p:grpSp>
          <p:nvGrpSpPr>
            <p:cNvPr id="36926" name="Group 73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36928" name="Rectangle 7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.39    /</a:t>
                </a:r>
              </a:p>
            </p:txBody>
          </p:sp>
          <p:sp>
            <p:nvSpPr>
              <p:cNvPr id="36929" name="Line 7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27" name="Line 76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10" name="Group 77"/>
          <p:cNvGrpSpPr>
            <a:grpSpLocks/>
          </p:cNvGrpSpPr>
          <p:nvPr/>
        </p:nvGrpSpPr>
        <p:grpSpPr bwMode="auto">
          <a:xfrm>
            <a:off x="1066800" y="2743200"/>
            <a:ext cx="1447800" cy="381000"/>
            <a:chOff x="1296" y="1536"/>
            <a:chExt cx="912" cy="240"/>
          </a:xfrm>
        </p:grpSpPr>
        <p:grpSp>
          <p:nvGrpSpPr>
            <p:cNvPr id="36922" name="Group 78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36924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.21</a:t>
                </a:r>
              </a:p>
            </p:txBody>
          </p:sp>
          <p:sp>
            <p:nvSpPr>
              <p:cNvPr id="36925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23" name="Line 81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11" name="Group 82"/>
          <p:cNvGrpSpPr>
            <a:grpSpLocks/>
          </p:cNvGrpSpPr>
          <p:nvPr/>
        </p:nvGrpSpPr>
        <p:grpSpPr bwMode="auto">
          <a:xfrm>
            <a:off x="1066800" y="2209800"/>
            <a:ext cx="1447800" cy="381000"/>
            <a:chOff x="1296" y="1200"/>
            <a:chExt cx="912" cy="240"/>
          </a:xfrm>
        </p:grpSpPr>
        <p:grpSp>
          <p:nvGrpSpPr>
            <p:cNvPr id="36918" name="Group 83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36920" name="Rectangle 8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.12</a:t>
                </a:r>
              </a:p>
            </p:txBody>
          </p:sp>
          <p:sp>
            <p:nvSpPr>
              <p:cNvPr id="36921" name="Line 8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19" name="Line 86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12" name="Group 87"/>
          <p:cNvGrpSpPr>
            <a:grpSpLocks/>
          </p:cNvGrpSpPr>
          <p:nvPr/>
        </p:nvGrpSpPr>
        <p:grpSpPr bwMode="auto">
          <a:xfrm>
            <a:off x="914400" y="1676400"/>
            <a:ext cx="247650" cy="4481513"/>
            <a:chOff x="1200" y="864"/>
            <a:chExt cx="156" cy="2823"/>
          </a:xfrm>
        </p:grpSpPr>
        <p:sp>
          <p:nvSpPr>
            <p:cNvPr id="36914" name="Text Box 88"/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36915" name="Text Box 89"/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36916" name="Text Box 90"/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36917" name="Text Box 91"/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</p:grpSp>
      <p:sp>
        <p:nvSpPr>
          <p:cNvPr id="36913" name="TextBox 121"/>
          <p:cNvSpPr txBox="1">
            <a:spLocks noChangeArrowheads="1"/>
          </p:cNvSpPr>
          <p:nvPr/>
        </p:nvSpPr>
        <p:spPr bwMode="auto">
          <a:xfrm>
            <a:off x="5986463" y="3449638"/>
            <a:ext cx="23764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Sort within each</a:t>
            </a:r>
          </a:p>
          <a:p>
            <a:r>
              <a:rPr lang="en-US" sz="2400"/>
              <a:t>bucket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E6D0FB-BD6F-449B-843D-0447DB867CC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- Bucket Sort</a:t>
            </a:r>
          </a:p>
        </p:txBody>
      </p:sp>
      <p:graphicFrame>
        <p:nvGraphicFramePr>
          <p:cNvPr id="357379" name="Group 3"/>
          <p:cNvGraphicFramePr>
            <a:graphicFrameLocks noGrp="1"/>
          </p:cNvGraphicFramePr>
          <p:nvPr>
            <p:ph sz="half" idx="2"/>
          </p:nvPr>
        </p:nvGraphicFramePr>
        <p:xfrm>
          <a:off x="808038" y="1628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16" name="Text Box 27"/>
          <p:cNvSpPr txBox="1">
            <a:spLocks noChangeArrowheads="1"/>
          </p:cNvSpPr>
          <p:nvPr/>
        </p:nvSpPr>
        <p:spPr bwMode="auto">
          <a:xfrm>
            <a:off x="533400" y="1700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917" name="Text Box 28"/>
          <p:cNvSpPr txBox="1">
            <a:spLocks noChangeArrowheads="1"/>
          </p:cNvSpPr>
          <p:nvPr/>
        </p:nvSpPr>
        <p:spPr bwMode="auto">
          <a:xfrm>
            <a:off x="533400" y="2212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7918" name="Text Box 29"/>
          <p:cNvSpPr txBox="1">
            <a:spLocks noChangeArrowheads="1"/>
          </p:cNvSpPr>
          <p:nvPr/>
        </p:nvSpPr>
        <p:spPr bwMode="auto">
          <a:xfrm>
            <a:off x="533400" y="2727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7919" name="Text Box 30"/>
          <p:cNvSpPr txBox="1">
            <a:spLocks noChangeArrowheads="1"/>
          </p:cNvSpPr>
          <p:nvPr/>
        </p:nvSpPr>
        <p:spPr bwMode="auto">
          <a:xfrm>
            <a:off x="533400" y="3241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7920" name="Text Box 31"/>
          <p:cNvSpPr txBox="1">
            <a:spLocks noChangeArrowheads="1"/>
          </p:cNvSpPr>
          <p:nvPr/>
        </p:nvSpPr>
        <p:spPr bwMode="auto">
          <a:xfrm>
            <a:off x="533400" y="3754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7921" name="Text Box 32"/>
          <p:cNvSpPr txBox="1">
            <a:spLocks noChangeArrowheads="1"/>
          </p:cNvSpPr>
          <p:nvPr/>
        </p:nvSpPr>
        <p:spPr bwMode="auto">
          <a:xfrm>
            <a:off x="533400" y="4268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7922" name="Text Box 33"/>
          <p:cNvSpPr txBox="1">
            <a:spLocks noChangeArrowheads="1"/>
          </p:cNvSpPr>
          <p:nvPr/>
        </p:nvSpPr>
        <p:spPr bwMode="auto">
          <a:xfrm>
            <a:off x="533400" y="4783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7923" name="Text Box 34"/>
          <p:cNvSpPr txBox="1">
            <a:spLocks noChangeArrowheads="1"/>
          </p:cNvSpPr>
          <p:nvPr/>
        </p:nvSpPr>
        <p:spPr bwMode="auto">
          <a:xfrm>
            <a:off x="533400" y="5295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37924" name="Text Box 35"/>
          <p:cNvSpPr txBox="1">
            <a:spLocks noChangeArrowheads="1"/>
          </p:cNvSpPr>
          <p:nvPr/>
        </p:nvSpPr>
        <p:spPr bwMode="auto">
          <a:xfrm>
            <a:off x="533400" y="5810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37925" name="Text Box 36"/>
          <p:cNvSpPr txBox="1">
            <a:spLocks noChangeArrowheads="1"/>
          </p:cNvSpPr>
          <p:nvPr/>
        </p:nvSpPr>
        <p:spPr bwMode="auto">
          <a:xfrm>
            <a:off x="533400" y="6324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grpSp>
        <p:nvGrpSpPr>
          <p:cNvPr id="37926" name="Group 37"/>
          <p:cNvGrpSpPr>
            <a:grpSpLocks/>
          </p:cNvGrpSpPr>
          <p:nvPr/>
        </p:nvGrpSpPr>
        <p:grpSpPr bwMode="auto">
          <a:xfrm>
            <a:off x="2209800" y="2743200"/>
            <a:ext cx="1600200" cy="381000"/>
            <a:chOff x="2016" y="1536"/>
            <a:chExt cx="1008" cy="240"/>
          </a:xfrm>
        </p:grpSpPr>
        <p:grpSp>
          <p:nvGrpSpPr>
            <p:cNvPr id="38029" name="Group 38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38031" name="Rectangle 3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.23</a:t>
                </a:r>
              </a:p>
            </p:txBody>
          </p:sp>
          <p:sp>
            <p:nvSpPr>
              <p:cNvPr id="38032" name="Line 4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30" name="Line 41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27" name="Group 42"/>
          <p:cNvGrpSpPr>
            <a:grpSpLocks/>
          </p:cNvGrpSpPr>
          <p:nvPr/>
        </p:nvGrpSpPr>
        <p:grpSpPr bwMode="auto">
          <a:xfrm>
            <a:off x="2209800" y="2209800"/>
            <a:ext cx="1600200" cy="381000"/>
            <a:chOff x="2016" y="1200"/>
            <a:chExt cx="1008" cy="240"/>
          </a:xfrm>
        </p:grpSpPr>
        <p:sp>
          <p:nvSpPr>
            <p:cNvPr id="38025" name="Line 43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026" name="Group 44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38027" name="Rectangle 4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.17    /</a:t>
                </a:r>
              </a:p>
            </p:txBody>
          </p:sp>
          <p:sp>
            <p:nvSpPr>
              <p:cNvPr id="38028" name="Line 4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928" name="Group 47"/>
          <p:cNvGrpSpPr>
            <a:grpSpLocks/>
          </p:cNvGrpSpPr>
          <p:nvPr/>
        </p:nvGrpSpPr>
        <p:grpSpPr bwMode="auto">
          <a:xfrm>
            <a:off x="2209800" y="5257800"/>
            <a:ext cx="1600200" cy="381000"/>
            <a:chOff x="2016" y="3120"/>
            <a:chExt cx="1008" cy="240"/>
          </a:xfrm>
        </p:grpSpPr>
        <p:grpSp>
          <p:nvGrpSpPr>
            <p:cNvPr id="38021" name="Group 48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38023" name="Rectangle 4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.78    /</a:t>
                </a:r>
              </a:p>
            </p:txBody>
          </p:sp>
          <p:sp>
            <p:nvSpPr>
              <p:cNvPr id="38024" name="Line 5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22" name="Line 51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29" name="Group 52"/>
          <p:cNvGrpSpPr>
            <a:grpSpLocks/>
          </p:cNvGrpSpPr>
          <p:nvPr/>
        </p:nvGrpSpPr>
        <p:grpSpPr bwMode="auto">
          <a:xfrm>
            <a:off x="3505200" y="2743200"/>
            <a:ext cx="1600200" cy="381000"/>
            <a:chOff x="2832" y="1536"/>
            <a:chExt cx="1008" cy="240"/>
          </a:xfrm>
        </p:grpSpPr>
        <p:sp>
          <p:nvSpPr>
            <p:cNvPr id="38017" name="Line 53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018" name="Group 54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38019" name="Rectangle 5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.26    /</a:t>
                </a:r>
              </a:p>
            </p:txBody>
          </p:sp>
          <p:sp>
            <p:nvSpPr>
              <p:cNvPr id="38020" name="Line 5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930" name="Group 57"/>
          <p:cNvGrpSpPr>
            <a:grpSpLocks/>
          </p:cNvGrpSpPr>
          <p:nvPr/>
        </p:nvGrpSpPr>
        <p:grpSpPr bwMode="auto">
          <a:xfrm>
            <a:off x="1066800" y="5257800"/>
            <a:ext cx="1447800" cy="381000"/>
            <a:chOff x="1296" y="3120"/>
            <a:chExt cx="912" cy="240"/>
          </a:xfrm>
        </p:grpSpPr>
        <p:grpSp>
          <p:nvGrpSpPr>
            <p:cNvPr id="38013" name="Group 58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38015" name="Rectangle 5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.72</a:t>
                </a:r>
              </a:p>
            </p:txBody>
          </p:sp>
          <p:sp>
            <p:nvSpPr>
              <p:cNvPr id="38016" name="Line 6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14" name="Line 61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31" name="Group 62"/>
          <p:cNvGrpSpPr>
            <a:grpSpLocks/>
          </p:cNvGrpSpPr>
          <p:nvPr/>
        </p:nvGrpSpPr>
        <p:grpSpPr bwMode="auto">
          <a:xfrm>
            <a:off x="1066800" y="6324600"/>
            <a:ext cx="1447800" cy="381000"/>
            <a:chOff x="1296" y="3792"/>
            <a:chExt cx="912" cy="240"/>
          </a:xfrm>
        </p:grpSpPr>
        <p:grpSp>
          <p:nvGrpSpPr>
            <p:cNvPr id="38009" name="Group 63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38011" name="Rectangle 6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.94    /</a:t>
                </a:r>
              </a:p>
            </p:txBody>
          </p:sp>
          <p:sp>
            <p:nvSpPr>
              <p:cNvPr id="38012" name="Line 6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10" name="Line 66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32" name="Group 67"/>
          <p:cNvGrpSpPr>
            <a:grpSpLocks/>
          </p:cNvGrpSpPr>
          <p:nvPr/>
        </p:nvGrpSpPr>
        <p:grpSpPr bwMode="auto">
          <a:xfrm>
            <a:off x="1066800" y="4724400"/>
            <a:ext cx="1447800" cy="381000"/>
            <a:chOff x="1296" y="2784"/>
            <a:chExt cx="912" cy="240"/>
          </a:xfrm>
        </p:grpSpPr>
        <p:grpSp>
          <p:nvGrpSpPr>
            <p:cNvPr id="38005" name="Group 68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38007" name="Rectangle 6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.68    /</a:t>
                </a:r>
              </a:p>
            </p:txBody>
          </p:sp>
          <p:sp>
            <p:nvSpPr>
              <p:cNvPr id="38008" name="Line 7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06" name="Line 71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33" name="Group 72"/>
          <p:cNvGrpSpPr>
            <a:grpSpLocks/>
          </p:cNvGrpSpPr>
          <p:nvPr/>
        </p:nvGrpSpPr>
        <p:grpSpPr bwMode="auto">
          <a:xfrm>
            <a:off x="1066800" y="3200400"/>
            <a:ext cx="1447800" cy="381000"/>
            <a:chOff x="1296" y="1824"/>
            <a:chExt cx="912" cy="240"/>
          </a:xfrm>
        </p:grpSpPr>
        <p:grpSp>
          <p:nvGrpSpPr>
            <p:cNvPr id="38001" name="Group 73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38003" name="Rectangle 7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.39    /</a:t>
                </a:r>
              </a:p>
            </p:txBody>
          </p:sp>
          <p:sp>
            <p:nvSpPr>
              <p:cNvPr id="38004" name="Line 7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02" name="Line 76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34" name="Group 77"/>
          <p:cNvGrpSpPr>
            <a:grpSpLocks/>
          </p:cNvGrpSpPr>
          <p:nvPr/>
        </p:nvGrpSpPr>
        <p:grpSpPr bwMode="auto">
          <a:xfrm>
            <a:off x="1066800" y="2743200"/>
            <a:ext cx="1447800" cy="381000"/>
            <a:chOff x="1296" y="1536"/>
            <a:chExt cx="912" cy="240"/>
          </a:xfrm>
        </p:grpSpPr>
        <p:grpSp>
          <p:nvGrpSpPr>
            <p:cNvPr id="37997" name="Group 78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37999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.21</a:t>
                </a:r>
              </a:p>
            </p:txBody>
          </p:sp>
          <p:sp>
            <p:nvSpPr>
              <p:cNvPr id="38000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8" name="Line 81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35" name="Group 82"/>
          <p:cNvGrpSpPr>
            <a:grpSpLocks/>
          </p:cNvGrpSpPr>
          <p:nvPr/>
        </p:nvGrpSpPr>
        <p:grpSpPr bwMode="auto">
          <a:xfrm>
            <a:off x="1066800" y="2209800"/>
            <a:ext cx="1447800" cy="381000"/>
            <a:chOff x="1296" y="1200"/>
            <a:chExt cx="912" cy="240"/>
          </a:xfrm>
        </p:grpSpPr>
        <p:grpSp>
          <p:nvGrpSpPr>
            <p:cNvPr id="37993" name="Group 83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37995" name="Rectangle 8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.12</a:t>
                </a:r>
              </a:p>
            </p:txBody>
          </p:sp>
          <p:sp>
            <p:nvSpPr>
              <p:cNvPr id="37996" name="Line 8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4" name="Line 86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36" name="Group 87"/>
          <p:cNvGrpSpPr>
            <a:grpSpLocks/>
          </p:cNvGrpSpPr>
          <p:nvPr/>
        </p:nvGrpSpPr>
        <p:grpSpPr bwMode="auto">
          <a:xfrm>
            <a:off x="914400" y="1676400"/>
            <a:ext cx="247650" cy="4481513"/>
            <a:chOff x="1200" y="864"/>
            <a:chExt cx="156" cy="2823"/>
          </a:xfrm>
        </p:grpSpPr>
        <p:sp>
          <p:nvSpPr>
            <p:cNvPr id="37989" name="Text Box 88"/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37990" name="Text Box 89"/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37991" name="Text Box 90"/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37992" name="Text Box 91"/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</p:grpSp>
      <p:grpSp>
        <p:nvGrpSpPr>
          <p:cNvPr id="23" name="Group 92"/>
          <p:cNvGrpSpPr>
            <a:grpSpLocks/>
          </p:cNvGrpSpPr>
          <p:nvPr/>
        </p:nvGrpSpPr>
        <p:grpSpPr bwMode="auto">
          <a:xfrm>
            <a:off x="823913" y="1219200"/>
            <a:ext cx="1462087" cy="301625"/>
            <a:chOff x="519" y="768"/>
            <a:chExt cx="921" cy="190"/>
          </a:xfrm>
        </p:grpSpPr>
        <p:grpSp>
          <p:nvGrpSpPr>
            <p:cNvPr id="37981" name="Group 93"/>
            <p:cNvGrpSpPr>
              <a:grpSpLocks noChangeAspect="1"/>
            </p:cNvGrpSpPr>
            <p:nvPr/>
          </p:nvGrpSpPr>
          <p:grpSpPr bwMode="auto">
            <a:xfrm>
              <a:off x="802" y="768"/>
              <a:ext cx="638" cy="190"/>
              <a:chOff x="2016" y="1200"/>
              <a:chExt cx="1008" cy="240"/>
            </a:xfrm>
          </p:grpSpPr>
          <p:sp>
            <p:nvSpPr>
              <p:cNvPr id="37985" name="Line 94"/>
              <p:cNvSpPr>
                <a:spLocks noChangeAspect="1" noChangeShapeType="1"/>
              </p:cNvSpPr>
              <p:nvPr/>
            </p:nvSpPr>
            <p:spPr bwMode="auto">
              <a:xfrm>
                <a:off x="2016" y="13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986" name="Group 95"/>
              <p:cNvGrpSpPr>
                <a:grpSpLocks noChangeAspect="1"/>
              </p:cNvGrpSpPr>
              <p:nvPr/>
            </p:nvGrpSpPr>
            <p:grpSpPr bwMode="auto">
              <a:xfrm>
                <a:off x="2400" y="1200"/>
                <a:ext cx="624" cy="240"/>
                <a:chOff x="1536" y="2160"/>
                <a:chExt cx="624" cy="240"/>
              </a:xfrm>
            </p:grpSpPr>
            <p:sp>
              <p:nvSpPr>
                <p:cNvPr id="37987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000"/>
                    <a:t>.17</a:t>
                  </a:r>
                </a:p>
              </p:txBody>
            </p:sp>
            <p:sp>
              <p:nvSpPr>
                <p:cNvPr id="37988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82" name="Group 98"/>
            <p:cNvGrpSpPr>
              <a:grpSpLocks noChangeAspect="1"/>
            </p:cNvGrpSpPr>
            <p:nvPr/>
          </p:nvGrpSpPr>
          <p:grpSpPr bwMode="auto">
            <a:xfrm>
              <a:off x="519" y="768"/>
              <a:ext cx="395" cy="190"/>
              <a:chOff x="1536" y="2160"/>
              <a:chExt cx="624" cy="240"/>
            </a:xfrm>
          </p:grpSpPr>
          <p:sp>
            <p:nvSpPr>
              <p:cNvPr id="37983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000"/>
                  <a:t>.12</a:t>
                </a:r>
              </a:p>
            </p:txBody>
          </p:sp>
          <p:sp>
            <p:nvSpPr>
              <p:cNvPr id="37984" name="Line 10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" name="Group 101"/>
          <p:cNvGrpSpPr>
            <a:grpSpLocks/>
          </p:cNvGrpSpPr>
          <p:nvPr/>
        </p:nvGrpSpPr>
        <p:grpSpPr bwMode="auto">
          <a:xfrm>
            <a:off x="2206625" y="1219200"/>
            <a:ext cx="2616200" cy="304800"/>
            <a:chOff x="1390" y="768"/>
            <a:chExt cx="1648" cy="192"/>
          </a:xfrm>
        </p:grpSpPr>
        <p:grpSp>
          <p:nvGrpSpPr>
            <p:cNvPr id="37966" name="Group 102"/>
            <p:cNvGrpSpPr>
              <a:grpSpLocks noChangeAspect="1"/>
            </p:cNvGrpSpPr>
            <p:nvPr/>
          </p:nvGrpSpPr>
          <p:grpSpPr bwMode="auto">
            <a:xfrm>
              <a:off x="1872" y="768"/>
              <a:ext cx="638" cy="190"/>
              <a:chOff x="2016" y="1536"/>
              <a:chExt cx="1008" cy="240"/>
            </a:xfrm>
          </p:grpSpPr>
          <p:grpSp>
            <p:nvGrpSpPr>
              <p:cNvPr id="37977" name="Group 103"/>
              <p:cNvGrpSpPr>
                <a:grpSpLocks noChangeAspect="1"/>
              </p:cNvGrpSpPr>
              <p:nvPr/>
            </p:nvGrpSpPr>
            <p:grpSpPr bwMode="auto">
              <a:xfrm>
                <a:off x="2400" y="1536"/>
                <a:ext cx="624" cy="240"/>
                <a:chOff x="1536" y="2160"/>
                <a:chExt cx="624" cy="240"/>
              </a:xfrm>
            </p:grpSpPr>
            <p:sp>
              <p:nvSpPr>
                <p:cNvPr id="37979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000"/>
                    <a:t>.23</a:t>
                  </a:r>
                </a:p>
              </p:txBody>
            </p:sp>
            <p:sp>
              <p:nvSpPr>
                <p:cNvPr id="37980" name="Line 10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978" name="Line 106"/>
              <p:cNvSpPr>
                <a:spLocks noChangeAspect="1" noChangeShapeType="1"/>
              </p:cNvSpPr>
              <p:nvPr/>
            </p:nvSpPr>
            <p:spPr bwMode="auto">
              <a:xfrm>
                <a:off x="2016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67" name="Group 107"/>
            <p:cNvGrpSpPr>
              <a:grpSpLocks noChangeAspect="1"/>
            </p:cNvGrpSpPr>
            <p:nvPr/>
          </p:nvGrpSpPr>
          <p:grpSpPr bwMode="auto">
            <a:xfrm>
              <a:off x="2400" y="768"/>
              <a:ext cx="638" cy="190"/>
              <a:chOff x="2832" y="1536"/>
              <a:chExt cx="1008" cy="240"/>
            </a:xfrm>
          </p:grpSpPr>
          <p:sp>
            <p:nvSpPr>
              <p:cNvPr id="37973" name="Line 108"/>
              <p:cNvSpPr>
                <a:spLocks noChangeAspect="1" noChangeShapeType="1"/>
              </p:cNvSpPr>
              <p:nvPr/>
            </p:nvSpPr>
            <p:spPr bwMode="auto">
              <a:xfrm>
                <a:off x="2832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974" name="Group 109"/>
              <p:cNvGrpSpPr>
                <a:grpSpLocks noChangeAspect="1"/>
              </p:cNvGrpSpPr>
              <p:nvPr/>
            </p:nvGrpSpPr>
            <p:grpSpPr bwMode="auto">
              <a:xfrm>
                <a:off x="3216" y="1536"/>
                <a:ext cx="624" cy="240"/>
                <a:chOff x="1536" y="2160"/>
                <a:chExt cx="624" cy="240"/>
              </a:xfrm>
            </p:grpSpPr>
            <p:sp>
              <p:nvSpPr>
                <p:cNvPr id="37975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000"/>
                    <a:t>.26</a:t>
                  </a:r>
                </a:p>
              </p:txBody>
            </p:sp>
            <p:sp>
              <p:nvSpPr>
                <p:cNvPr id="37976" name="Line 11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68" name="Group 112"/>
            <p:cNvGrpSpPr>
              <a:grpSpLocks noChangeAspect="1"/>
            </p:cNvGrpSpPr>
            <p:nvPr/>
          </p:nvGrpSpPr>
          <p:grpSpPr bwMode="auto">
            <a:xfrm>
              <a:off x="1390" y="770"/>
              <a:ext cx="578" cy="190"/>
              <a:chOff x="1296" y="1536"/>
              <a:chExt cx="912" cy="240"/>
            </a:xfrm>
          </p:grpSpPr>
          <p:grpSp>
            <p:nvGrpSpPr>
              <p:cNvPr id="37969" name="Group 113"/>
              <p:cNvGrpSpPr>
                <a:grpSpLocks noChangeAspect="1"/>
              </p:cNvGrpSpPr>
              <p:nvPr/>
            </p:nvGrpSpPr>
            <p:grpSpPr bwMode="auto">
              <a:xfrm>
                <a:off x="1584" y="1536"/>
                <a:ext cx="624" cy="240"/>
                <a:chOff x="1536" y="2160"/>
                <a:chExt cx="624" cy="240"/>
              </a:xfrm>
            </p:grpSpPr>
            <p:sp>
              <p:nvSpPr>
                <p:cNvPr id="37971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000"/>
                    <a:t>.21</a:t>
                  </a:r>
                </a:p>
              </p:txBody>
            </p:sp>
            <p:sp>
              <p:nvSpPr>
                <p:cNvPr id="37972" name="Line 11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970" name="Line 116"/>
              <p:cNvSpPr>
                <a:spLocks noChangeAspect="1" noChangeShapeType="1"/>
              </p:cNvSpPr>
              <p:nvPr/>
            </p:nvSpPr>
            <p:spPr bwMode="auto">
              <a:xfrm>
                <a:off x="1296" y="16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117"/>
          <p:cNvGrpSpPr>
            <a:grpSpLocks noChangeAspect="1"/>
          </p:cNvGrpSpPr>
          <p:nvPr/>
        </p:nvGrpSpPr>
        <p:grpSpPr bwMode="auto">
          <a:xfrm>
            <a:off x="4724400" y="1219200"/>
            <a:ext cx="917575" cy="301625"/>
            <a:chOff x="1296" y="1824"/>
            <a:chExt cx="912" cy="240"/>
          </a:xfrm>
        </p:grpSpPr>
        <p:grpSp>
          <p:nvGrpSpPr>
            <p:cNvPr id="37962" name="Group 118"/>
            <p:cNvGrpSpPr>
              <a:grpSpLocks noChangeAspect="1"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37964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000"/>
                  <a:t>.39</a:t>
                </a:r>
              </a:p>
            </p:txBody>
          </p:sp>
          <p:sp>
            <p:nvSpPr>
              <p:cNvPr id="37965" name="Line 12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3" name="Line 121"/>
            <p:cNvSpPr>
              <a:spLocks noChangeAspect="1"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4" name="Group 122"/>
          <p:cNvGrpSpPr>
            <a:grpSpLocks noChangeAspect="1"/>
          </p:cNvGrpSpPr>
          <p:nvPr/>
        </p:nvGrpSpPr>
        <p:grpSpPr bwMode="auto">
          <a:xfrm>
            <a:off x="5559425" y="1219200"/>
            <a:ext cx="917575" cy="301625"/>
            <a:chOff x="1296" y="2784"/>
            <a:chExt cx="912" cy="240"/>
          </a:xfrm>
        </p:grpSpPr>
        <p:grpSp>
          <p:nvGrpSpPr>
            <p:cNvPr id="37958" name="Group 123"/>
            <p:cNvGrpSpPr>
              <a:grpSpLocks noChangeAspect="1"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37960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000"/>
                  <a:t>.68    </a:t>
                </a:r>
              </a:p>
            </p:txBody>
          </p:sp>
          <p:sp>
            <p:nvSpPr>
              <p:cNvPr id="37961" name="Line 125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59" name="Line 126"/>
            <p:cNvSpPr>
              <a:spLocks noChangeAspect="1"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6" name="Group 127"/>
          <p:cNvGrpSpPr>
            <a:grpSpLocks/>
          </p:cNvGrpSpPr>
          <p:nvPr/>
        </p:nvGrpSpPr>
        <p:grpSpPr bwMode="auto">
          <a:xfrm>
            <a:off x="6324600" y="1219200"/>
            <a:ext cx="1774825" cy="301625"/>
            <a:chOff x="3984" y="768"/>
            <a:chExt cx="1118" cy="190"/>
          </a:xfrm>
        </p:grpSpPr>
        <p:grpSp>
          <p:nvGrpSpPr>
            <p:cNvPr id="37948" name="Group 128"/>
            <p:cNvGrpSpPr>
              <a:grpSpLocks noChangeAspect="1"/>
            </p:cNvGrpSpPr>
            <p:nvPr/>
          </p:nvGrpSpPr>
          <p:grpSpPr bwMode="auto">
            <a:xfrm>
              <a:off x="4464" y="768"/>
              <a:ext cx="638" cy="190"/>
              <a:chOff x="2016" y="3120"/>
              <a:chExt cx="1008" cy="240"/>
            </a:xfrm>
          </p:grpSpPr>
          <p:grpSp>
            <p:nvGrpSpPr>
              <p:cNvPr id="37954" name="Group 129"/>
              <p:cNvGrpSpPr>
                <a:grpSpLocks noChangeAspect="1"/>
              </p:cNvGrpSpPr>
              <p:nvPr/>
            </p:nvGrpSpPr>
            <p:grpSpPr bwMode="auto">
              <a:xfrm>
                <a:off x="2400" y="3120"/>
                <a:ext cx="624" cy="240"/>
                <a:chOff x="1536" y="2160"/>
                <a:chExt cx="624" cy="240"/>
              </a:xfrm>
            </p:grpSpPr>
            <p:sp>
              <p:nvSpPr>
                <p:cNvPr id="37956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000"/>
                    <a:t>.78</a:t>
                  </a:r>
                </a:p>
              </p:txBody>
            </p:sp>
            <p:sp>
              <p:nvSpPr>
                <p:cNvPr id="37957" name="Line 13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955" name="Line 132"/>
              <p:cNvSpPr>
                <a:spLocks noChangeAspect="1" noChangeShapeType="1"/>
              </p:cNvSpPr>
              <p:nvPr/>
            </p:nvSpPr>
            <p:spPr bwMode="auto">
              <a:xfrm>
                <a:off x="2016" y="32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49" name="Group 133"/>
            <p:cNvGrpSpPr>
              <a:grpSpLocks noChangeAspect="1"/>
            </p:cNvGrpSpPr>
            <p:nvPr/>
          </p:nvGrpSpPr>
          <p:grpSpPr bwMode="auto">
            <a:xfrm>
              <a:off x="3984" y="768"/>
              <a:ext cx="578" cy="190"/>
              <a:chOff x="1296" y="3120"/>
              <a:chExt cx="912" cy="240"/>
            </a:xfrm>
          </p:grpSpPr>
          <p:grpSp>
            <p:nvGrpSpPr>
              <p:cNvPr id="37950" name="Group 134"/>
              <p:cNvGrpSpPr>
                <a:grpSpLocks noChangeAspect="1"/>
              </p:cNvGrpSpPr>
              <p:nvPr/>
            </p:nvGrpSpPr>
            <p:grpSpPr bwMode="auto">
              <a:xfrm>
                <a:off x="1584" y="3120"/>
                <a:ext cx="624" cy="240"/>
                <a:chOff x="1536" y="2160"/>
                <a:chExt cx="624" cy="240"/>
              </a:xfrm>
            </p:grpSpPr>
            <p:sp>
              <p:nvSpPr>
                <p:cNvPr id="37952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000"/>
                    <a:t>.72</a:t>
                  </a:r>
                </a:p>
              </p:txBody>
            </p:sp>
            <p:sp>
              <p:nvSpPr>
                <p:cNvPr id="37953" name="Line 136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951" name="Line 137"/>
              <p:cNvSpPr>
                <a:spLocks noChangeAspect="1" noChangeShapeType="1"/>
              </p:cNvSpPr>
              <p:nvPr/>
            </p:nvSpPr>
            <p:spPr bwMode="auto">
              <a:xfrm>
                <a:off x="1296" y="32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901" name="Group 138"/>
          <p:cNvGrpSpPr>
            <a:grpSpLocks noChangeAspect="1"/>
          </p:cNvGrpSpPr>
          <p:nvPr/>
        </p:nvGrpSpPr>
        <p:grpSpPr bwMode="auto">
          <a:xfrm>
            <a:off x="7997825" y="1219200"/>
            <a:ext cx="917575" cy="301625"/>
            <a:chOff x="1296" y="3792"/>
            <a:chExt cx="912" cy="240"/>
          </a:xfrm>
        </p:grpSpPr>
        <p:grpSp>
          <p:nvGrpSpPr>
            <p:cNvPr id="37944" name="Group 139"/>
            <p:cNvGrpSpPr>
              <a:grpSpLocks noChangeAspect="1"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37946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000"/>
                  <a:t>.94    /</a:t>
                </a:r>
              </a:p>
            </p:txBody>
          </p:sp>
          <p:sp>
            <p:nvSpPr>
              <p:cNvPr id="37947" name="Line 141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45" name="Line 142"/>
            <p:cNvSpPr>
              <a:spLocks noChangeAspect="1"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43" name="Text Box 143"/>
          <p:cNvSpPr txBox="1">
            <a:spLocks noChangeArrowheads="1"/>
          </p:cNvSpPr>
          <p:nvPr/>
        </p:nvSpPr>
        <p:spPr bwMode="auto">
          <a:xfrm>
            <a:off x="4684713" y="4194175"/>
            <a:ext cx="386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Concatenate the lists from </a:t>
            </a:r>
          </a:p>
          <a:p>
            <a:r>
              <a:rPr lang="en-US" sz="2400"/>
              <a:t>0 to n – 1 together, in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4B2392-0FEA-468A-ACF7-A51941C7B0F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Analysis of Bucket Sort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smtClean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z="2400" smtClean="0"/>
              <a:t> BUCKET-SORT(A, n)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smtClean="0"/>
              <a:t>		for </a:t>
            </a:r>
            <a:r>
              <a:rPr lang="en-US" sz="2400" smtClean="0">
                <a:latin typeface="Comic Sans MS" pitchFamily="66" charset="0"/>
              </a:rPr>
              <a:t>i ← 1</a:t>
            </a:r>
            <a:r>
              <a:rPr lang="en-US" sz="2400" smtClean="0"/>
              <a:t> </a:t>
            </a:r>
            <a:r>
              <a:rPr lang="en-US" sz="2400" b="1" smtClean="0"/>
              <a:t>to </a:t>
            </a:r>
            <a:r>
              <a:rPr lang="en-US" sz="2400" smtClean="0"/>
              <a:t>n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smtClean="0"/>
              <a:t>		     do </a:t>
            </a:r>
            <a:r>
              <a:rPr lang="en-US" sz="2400" smtClean="0"/>
              <a:t>insert A[i] into list </a:t>
            </a:r>
            <a:r>
              <a:rPr lang="en-US" sz="2400" smtClean="0">
                <a:latin typeface="Comic Sans MS" pitchFamily="66" charset="0"/>
              </a:rPr>
              <a:t>B[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sz="2400" smtClean="0">
                <a:latin typeface="Comic Sans MS" pitchFamily="66" charset="0"/>
              </a:rPr>
              <a:t>nA[i]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sz="2400" smtClean="0">
                <a:latin typeface="Comic Sans MS" pitchFamily="66" charset="0"/>
              </a:rPr>
              <a:t>]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smtClean="0"/>
              <a:t>		for </a:t>
            </a:r>
            <a:r>
              <a:rPr lang="en-US" sz="2400" smtClean="0">
                <a:latin typeface="Comic Sans MS" pitchFamily="66" charset="0"/>
              </a:rPr>
              <a:t>i ← 0</a:t>
            </a:r>
            <a:r>
              <a:rPr lang="en-US" sz="2400" smtClean="0"/>
              <a:t> </a:t>
            </a:r>
            <a:r>
              <a:rPr lang="en-US" sz="2400" b="1" smtClean="0"/>
              <a:t>to </a:t>
            </a:r>
            <a:r>
              <a:rPr lang="en-US" sz="2400" smtClean="0">
                <a:latin typeface="Comic Sans MS" pitchFamily="66" charset="0"/>
              </a:rPr>
              <a:t>k - 1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smtClean="0"/>
              <a:t>			do </a:t>
            </a:r>
            <a:r>
              <a:rPr lang="en-US" sz="2400" smtClean="0"/>
              <a:t>sort list </a:t>
            </a:r>
            <a:r>
              <a:rPr lang="en-US" sz="2400" smtClean="0">
                <a:latin typeface="Comic Sans MS" pitchFamily="66" charset="0"/>
              </a:rPr>
              <a:t>B[i]</a:t>
            </a:r>
            <a:r>
              <a:rPr lang="en-US" sz="2400" smtClean="0"/>
              <a:t> with quicksort sort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smtClean="0"/>
              <a:t>		concatenate lists </a:t>
            </a:r>
            <a:r>
              <a:rPr lang="en-US" sz="2400" smtClean="0">
                <a:latin typeface="Comic Sans MS" pitchFamily="66" charset="0"/>
              </a:rPr>
              <a:t>B[0], B[1], . . . , B[n -1]</a:t>
            </a:r>
            <a:r>
              <a:rPr lang="en-US" sz="2400" smtClean="0"/>
              <a:t> 		together in order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smtClean="0"/>
              <a:t>		return </a:t>
            </a:r>
            <a:r>
              <a:rPr lang="en-US" sz="2400" smtClean="0"/>
              <a:t>the concatenated lists</a:t>
            </a:r>
          </a:p>
        </p:txBody>
      </p:sp>
      <p:sp>
        <p:nvSpPr>
          <p:cNvPr id="359428" name="AutoShape 4"/>
          <p:cNvSpPr>
            <a:spLocks/>
          </p:cNvSpPr>
          <p:nvPr/>
        </p:nvSpPr>
        <p:spPr bwMode="auto">
          <a:xfrm>
            <a:off x="7010400" y="1981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429" name="AutoShape 5"/>
          <p:cNvSpPr>
            <a:spLocks/>
          </p:cNvSpPr>
          <p:nvPr/>
        </p:nvSpPr>
        <p:spPr bwMode="auto">
          <a:xfrm>
            <a:off x="7010400" y="3276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430" name="AutoShape 6"/>
          <p:cNvSpPr>
            <a:spLocks/>
          </p:cNvSpPr>
          <p:nvPr/>
        </p:nvSpPr>
        <p:spPr bwMode="auto">
          <a:xfrm>
            <a:off x="7010400" y="4648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7283450" y="22463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O(n)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7283450" y="3581400"/>
            <a:ext cx="1838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k O(n/k log(n/k))</a:t>
            </a:r>
          </a:p>
          <a:p>
            <a:r>
              <a:rPr lang="en-US">
                <a:sym typeface="Symbol" pitchFamily="18" charset="2"/>
              </a:rPr>
              <a:t>=O(nlog(n/k)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7283450" y="4956175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O(k)</a:t>
            </a:r>
          </a:p>
        </p:txBody>
      </p:sp>
      <p:sp>
        <p:nvSpPr>
          <p:cNvPr id="359434" name="Line 10"/>
          <p:cNvSpPr>
            <a:spLocks noChangeShapeType="1"/>
          </p:cNvSpPr>
          <p:nvPr/>
        </p:nvSpPr>
        <p:spPr bwMode="auto">
          <a:xfrm>
            <a:off x="5791200" y="60960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7283450" y="6172200"/>
            <a:ext cx="1755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O(n) (if k=</a:t>
            </a:r>
            <a:r>
              <a:rPr lang="el-GR">
                <a:sym typeface="Symbol" pitchFamily="18" charset="2"/>
              </a:rPr>
              <a:t>Θ</a:t>
            </a:r>
            <a:r>
              <a:rPr lang="en-US">
                <a:sym typeface="Symbol" pitchFamily="18" charset="2"/>
              </a:rPr>
              <a:t>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animBg="1"/>
      <p:bldP spid="359429" grpId="0" animBg="1"/>
      <p:bldP spid="359430" grpId="0" animBg="1"/>
      <p:bldP spid="359431" grpId="0"/>
      <p:bldP spid="359432" grpId="0"/>
      <p:bldP spid="359433" grpId="0"/>
      <p:bldP spid="359434" grpId="0" animBg="1"/>
      <p:bldP spid="3594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E9CECC-0654-4242-A2B2-94C4E749CA4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Radix Sort as a Bucket Sort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52450" y="2039938"/>
            <a:ext cx="8229600" cy="34956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4E8E69-2E37-4917-848A-046F9635016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780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Lower-Bound for Sorting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sz="2400" smtClean="0"/>
          </a:p>
          <a:p>
            <a:pPr eaLnBrk="1" hangingPunct="1">
              <a:lnSpc>
                <a:spcPct val="150000"/>
              </a:lnSpc>
            </a:pPr>
            <a:endParaRPr lang="en-US" sz="2400" smtClean="0"/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Theorem: </a:t>
            </a:r>
            <a:r>
              <a:rPr lang="en-US" sz="2400" smtClean="0">
                <a:solidFill>
                  <a:srgbClr val="DD0111"/>
                </a:solidFill>
              </a:rPr>
              <a:t>To sort </a:t>
            </a:r>
            <a:r>
              <a:rPr lang="en-US" sz="2400" smtClean="0">
                <a:solidFill>
                  <a:srgbClr val="DD0111"/>
                </a:solidFill>
                <a:latin typeface="Comic Sans MS" pitchFamily="66" charset="0"/>
              </a:rPr>
              <a:t>n</a:t>
            </a:r>
            <a:r>
              <a:rPr lang="en-US" sz="2400" smtClean="0">
                <a:solidFill>
                  <a:srgbClr val="DD0111"/>
                </a:solidFill>
              </a:rPr>
              <a:t> elements, comparison sorts </a:t>
            </a:r>
            <a:r>
              <a:rPr lang="en-US" sz="2400" b="1" smtClean="0">
                <a:solidFill>
                  <a:srgbClr val="DD0111"/>
                </a:solidFill>
              </a:rPr>
              <a:t>must</a:t>
            </a:r>
            <a:r>
              <a:rPr lang="en-US" sz="2400" smtClean="0">
                <a:solidFill>
                  <a:srgbClr val="DD0111"/>
                </a:solidFill>
              </a:rPr>
              <a:t> make </a:t>
            </a:r>
            <a:r>
              <a:rPr lang="en-US" sz="24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(</a:t>
            </a:r>
            <a:r>
              <a:rPr lang="en-US" sz="2400" smtClean="0">
                <a:solidFill>
                  <a:srgbClr val="DD0111"/>
                </a:solidFill>
                <a:latin typeface="Comic Sans MS" pitchFamily="66" charset="0"/>
              </a:rPr>
              <a:t>nlgn)</a:t>
            </a:r>
            <a:r>
              <a:rPr lang="en-US" sz="2400" smtClean="0">
                <a:solidFill>
                  <a:srgbClr val="DD0111"/>
                </a:solidFill>
              </a:rPr>
              <a:t> comparisons in the worst case.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58775" y="2471738"/>
            <a:ext cx="7927975" cy="1227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Box 1"/>
          <p:cNvSpPr txBox="1">
            <a:spLocks noChangeArrowheads="1"/>
          </p:cNvSpPr>
          <p:nvPr/>
        </p:nvSpPr>
        <p:spPr bwMode="auto">
          <a:xfrm>
            <a:off x="2033588" y="4305300"/>
            <a:ext cx="4578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(see CS477 for a proof)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E7A485-4A2F-4847-A137-409E837C5C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Can we do better?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sz="2400" smtClean="0"/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Linear sorting algorithms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Counting Sort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Radix Sort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Bucket sort</a:t>
            </a:r>
          </a:p>
          <a:p>
            <a:pPr eaLnBrk="1" hangingPunct="1">
              <a:lnSpc>
                <a:spcPct val="150000"/>
              </a:lnSpc>
            </a:pPr>
            <a:endParaRPr lang="en-US" sz="2400" smtClean="0"/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Make certain assumptions about the data</a:t>
            </a:r>
          </a:p>
          <a:p>
            <a:pPr eaLnBrk="1" hangingPunct="1">
              <a:lnSpc>
                <a:spcPct val="150000"/>
              </a:lnSpc>
            </a:pPr>
            <a:endParaRPr lang="en-US" sz="2400" smtClean="0"/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Linear sorts are NOT “comparison sorts” </a:t>
            </a:r>
          </a:p>
          <a:p>
            <a:pPr eaLnBrk="1" hangingPunct="1">
              <a:lnSpc>
                <a:spcPct val="150000"/>
              </a:lnSpc>
            </a:pPr>
            <a:endParaRPr lang="en-US" sz="2400" smtClean="0">
              <a:solidFill>
                <a:srgbClr val="DD011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sz="2400" smtClean="0">
              <a:solidFill>
                <a:srgbClr val="DD01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0BDC52-4D25-44FA-BD66-ABC40E2D054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Counting Sort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Assumptions: 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n</a:t>
            </a:r>
            <a:r>
              <a:rPr lang="en-US" smtClean="0"/>
              <a:t> integers which are in the range </a:t>
            </a:r>
            <a:r>
              <a:rPr lang="en-US" smtClean="0">
                <a:latin typeface="Comic Sans MS" pitchFamily="66" charset="0"/>
              </a:rPr>
              <a:t>[0</a:t>
            </a:r>
            <a:r>
              <a:rPr lang="en-US" smtClean="0"/>
              <a:t> ... </a:t>
            </a:r>
            <a:r>
              <a:rPr lang="en-US" smtClean="0">
                <a:latin typeface="Comic Sans MS" pitchFamily="66" charset="0"/>
              </a:rPr>
              <a:t>r]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r </a:t>
            </a:r>
            <a:r>
              <a:rPr lang="en-US" smtClean="0"/>
              <a:t>is in the order of </a:t>
            </a:r>
            <a:r>
              <a:rPr lang="en-US" smtClean="0">
                <a:latin typeface="Comic Sans MS" pitchFamily="66" charset="0"/>
              </a:rPr>
              <a:t>n</a:t>
            </a:r>
            <a:r>
              <a:rPr lang="en-US" smtClean="0"/>
              <a:t>, that is</a:t>
            </a:r>
            <a:r>
              <a:rPr lang="en-US" smtClean="0">
                <a:latin typeface="Comic Sans MS" pitchFamily="66" charset="0"/>
              </a:rPr>
              <a:t>, r=O(n)</a:t>
            </a:r>
          </a:p>
          <a:p>
            <a:pPr eaLnBrk="1" hangingPunct="1"/>
            <a:r>
              <a:rPr lang="en-US" smtClean="0"/>
              <a:t>Idea:</a:t>
            </a:r>
          </a:p>
          <a:p>
            <a:pPr lvl="1" eaLnBrk="1" hangingPunct="1"/>
            <a:r>
              <a:rPr lang="en-US" smtClean="0"/>
              <a:t>For each element </a:t>
            </a:r>
            <a:r>
              <a:rPr lang="en-US" smtClean="0">
                <a:latin typeface="Comic Sans MS" pitchFamily="66" charset="0"/>
              </a:rPr>
              <a:t>x</a:t>
            </a:r>
            <a:r>
              <a:rPr lang="en-US" smtClean="0"/>
              <a:t>, find the number of elements      </a:t>
            </a:r>
            <a:r>
              <a:rPr lang="en-US" smtClean="0">
                <a:latin typeface="Comic Sans MS" pitchFamily="66" charset="0"/>
              </a:rPr>
              <a:t>x</a:t>
            </a:r>
          </a:p>
          <a:p>
            <a:pPr lvl="1" eaLnBrk="1" hangingPunct="1"/>
            <a:r>
              <a:rPr lang="en-US" smtClean="0"/>
              <a:t>Place </a:t>
            </a:r>
            <a:r>
              <a:rPr lang="en-US" smtClean="0">
                <a:latin typeface="Comic Sans MS" pitchFamily="66" charset="0"/>
              </a:rPr>
              <a:t>x</a:t>
            </a:r>
            <a:r>
              <a:rPr lang="en-US" smtClean="0"/>
              <a:t> into its correct position in the output array</a:t>
            </a:r>
          </a:p>
        </p:txBody>
      </p:sp>
      <p:graphicFrame>
        <p:nvGraphicFramePr>
          <p:cNvPr id="1026" name="Object 89"/>
          <p:cNvGraphicFramePr>
            <a:graphicFrameLocks noChangeAspect="1"/>
          </p:cNvGraphicFramePr>
          <p:nvPr/>
        </p:nvGraphicFramePr>
        <p:xfrm>
          <a:off x="7816850" y="3176588"/>
          <a:ext cx="301625" cy="361950"/>
        </p:xfrm>
        <a:graphic>
          <a:graphicData uri="http://schemas.openxmlformats.org/presentationml/2006/ole">
            <p:oleObj spid="_x0000_s1026" name="Equation" r:id="rId4" imgW="126835" imgH="152202" progId="Equation.DSMT4">
              <p:embed/>
            </p:oleObj>
          </a:graphicData>
        </a:graphic>
      </p:graphicFrame>
      <p:pic>
        <p:nvPicPr>
          <p:cNvPr id="1030" name="Picture 90"/>
          <p:cNvPicPr>
            <a:picLocks noChangeAspect="1" noChangeArrowheads="1"/>
          </p:cNvPicPr>
          <p:nvPr/>
        </p:nvPicPr>
        <p:blipFill>
          <a:blip r:embed="rId5" cstate="print"/>
          <a:srcRect l="6369" r="2242" b="858"/>
          <a:stretch>
            <a:fillRect/>
          </a:stretch>
        </p:blipFill>
        <p:spPr bwMode="auto">
          <a:xfrm>
            <a:off x="2216150" y="4059238"/>
            <a:ext cx="5307013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91"/>
          <p:cNvSpPr txBox="1">
            <a:spLocks noChangeArrowheads="1"/>
          </p:cNvSpPr>
          <p:nvPr/>
        </p:nvSpPr>
        <p:spPr bwMode="auto">
          <a:xfrm>
            <a:off x="2171700" y="5465763"/>
            <a:ext cx="995363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output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B93B96-0092-4042-BDC3-6123ED986FB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Step 1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8650" y="1781175"/>
            <a:ext cx="5172075" cy="5076825"/>
          </a:xfrm>
          <a:noFill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 r="40338"/>
          <a:stretch>
            <a:fillRect/>
          </a:stretch>
        </p:blipFill>
        <p:spPr bwMode="auto">
          <a:xfrm>
            <a:off x="4573588" y="2544763"/>
            <a:ext cx="20383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6925" y="3343275"/>
            <a:ext cx="3111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75" y="1231900"/>
            <a:ext cx="61769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422900" y="1728788"/>
            <a:ext cx="194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(i.e., frequencies)</a:t>
            </a:r>
          </a:p>
        </p:txBody>
      </p:sp>
      <p:sp>
        <p:nvSpPr>
          <p:cNvPr id="23561" name="TextBox 1"/>
          <p:cNvSpPr txBox="1">
            <a:spLocks noChangeArrowheads="1"/>
          </p:cNvSpPr>
          <p:nvPr/>
        </p:nvSpPr>
        <p:spPr bwMode="auto">
          <a:xfrm>
            <a:off x="6784975" y="2544763"/>
            <a:ext cx="677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(r=6)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9452EA-8457-49D2-BDBE-BB65F1D354E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Step 2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 r="22450" b="37766"/>
          <a:stretch>
            <a:fillRect/>
          </a:stretch>
        </p:blipFill>
        <p:spPr>
          <a:xfrm>
            <a:off x="1643063" y="1273175"/>
            <a:ext cx="5268912" cy="885825"/>
          </a:xfrm>
          <a:noFill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 cstate="print"/>
          <a:srcRect t="12622" b="1849"/>
          <a:stretch>
            <a:fillRect/>
          </a:stretch>
        </p:blipFill>
        <p:spPr bwMode="auto">
          <a:xfrm>
            <a:off x="584200" y="3038475"/>
            <a:ext cx="79644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1"/>
          <p:cNvSpPr>
            <a:spLocks noChangeArrowheads="1"/>
          </p:cNvSpPr>
          <p:nvPr/>
        </p:nvSpPr>
        <p:spPr bwMode="auto">
          <a:xfrm>
            <a:off x="4448175" y="2311400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  <a:r>
              <a:rPr lang="en-US" sz="2400" baseline="30000"/>
              <a:t>new</a:t>
            </a:r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1182688" y="2382838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  <a:endParaRPr lang="en-US" sz="2400" baseline="30000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808163" y="2389188"/>
            <a:ext cx="158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(frequencies)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5230813" y="2379663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(cumulative sums)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8EB322-C16A-485F-B4C8-A7F97414015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Algorithm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327525" y="3149600"/>
            <a:ext cx="7461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Start from the last element of A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Place A[i] at its correct place in the output array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Decrease C[A[i]] by one</a:t>
            </a:r>
          </a:p>
        </p:txBody>
      </p:sp>
      <p:grpSp>
        <p:nvGrpSpPr>
          <p:cNvPr id="25606" name="Group 4"/>
          <p:cNvGrpSpPr>
            <a:grpSpLocks/>
          </p:cNvGrpSpPr>
          <p:nvPr/>
        </p:nvGrpSpPr>
        <p:grpSpPr bwMode="auto">
          <a:xfrm>
            <a:off x="2895600" y="4735513"/>
            <a:ext cx="4114800" cy="685800"/>
            <a:chOff x="96" y="768"/>
            <a:chExt cx="2592" cy="432"/>
          </a:xfrm>
        </p:grpSpPr>
        <p:grpSp>
          <p:nvGrpSpPr>
            <p:cNvPr id="25630" name="Group 5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25632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25641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5642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5643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564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256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56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5647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25648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25649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5650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5651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5652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5653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5654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5655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5656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5657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5658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5659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25633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5634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5635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5636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5637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5638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25639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25640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25631" name="Text Box 34"/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3089275" y="5735638"/>
            <a:ext cx="3602038" cy="711200"/>
            <a:chOff x="-157" y="1200"/>
            <a:chExt cx="2269" cy="448"/>
          </a:xfrm>
        </p:grpSpPr>
        <p:sp>
          <p:nvSpPr>
            <p:cNvPr id="25608" name="Rectangle 59"/>
            <p:cNvSpPr>
              <a:spLocks noChangeArrowheads="1"/>
            </p:cNvSpPr>
            <p:nvPr/>
          </p:nvSpPr>
          <p:spPr bwMode="auto">
            <a:xfrm>
              <a:off x="1536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5609" name="Rectangle 60"/>
            <p:cNvSpPr>
              <a:spLocks noChangeArrowheads="1"/>
            </p:cNvSpPr>
            <p:nvPr/>
          </p:nvSpPr>
          <p:spPr bwMode="auto">
            <a:xfrm>
              <a:off x="1248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5610" name="Rectangle 61"/>
            <p:cNvSpPr>
              <a:spLocks noChangeArrowheads="1"/>
            </p:cNvSpPr>
            <p:nvPr/>
          </p:nvSpPr>
          <p:spPr bwMode="auto">
            <a:xfrm>
              <a:off x="960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5611" name="Rectangle 62"/>
            <p:cNvSpPr>
              <a:spLocks noChangeArrowheads="1"/>
            </p:cNvSpPr>
            <p:nvPr/>
          </p:nvSpPr>
          <p:spPr bwMode="auto">
            <a:xfrm>
              <a:off x="672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5612" name="Rectangle 63"/>
            <p:cNvSpPr>
              <a:spLocks noChangeArrowheads="1"/>
            </p:cNvSpPr>
            <p:nvPr/>
          </p:nvSpPr>
          <p:spPr bwMode="auto">
            <a:xfrm>
              <a:off x="38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5613" name="Line 64"/>
            <p:cNvSpPr>
              <a:spLocks noChangeShapeType="1"/>
            </p:cNvSpPr>
            <p:nvPr/>
          </p:nvSpPr>
          <p:spPr bwMode="auto">
            <a:xfrm>
              <a:off x="385" y="1373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14" name="Line 65"/>
            <p:cNvSpPr>
              <a:spLocks noChangeShapeType="1"/>
            </p:cNvSpPr>
            <p:nvPr/>
          </p:nvSpPr>
          <p:spPr bwMode="auto">
            <a:xfrm>
              <a:off x="384" y="1632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15" name="Line 66"/>
            <p:cNvSpPr>
              <a:spLocks noChangeShapeType="1"/>
            </p:cNvSpPr>
            <p:nvPr/>
          </p:nvSpPr>
          <p:spPr bwMode="auto">
            <a:xfrm>
              <a:off x="384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16" name="Line 67"/>
            <p:cNvSpPr>
              <a:spLocks noChangeShapeType="1"/>
            </p:cNvSpPr>
            <p:nvPr/>
          </p:nvSpPr>
          <p:spPr bwMode="auto">
            <a:xfrm>
              <a:off x="672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17" name="Line 68"/>
            <p:cNvSpPr>
              <a:spLocks noChangeShapeType="1"/>
            </p:cNvSpPr>
            <p:nvPr/>
          </p:nvSpPr>
          <p:spPr bwMode="auto">
            <a:xfrm>
              <a:off x="960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18" name="Line 69"/>
            <p:cNvSpPr>
              <a:spLocks noChangeShapeType="1"/>
            </p:cNvSpPr>
            <p:nvPr/>
          </p:nvSpPr>
          <p:spPr bwMode="auto">
            <a:xfrm>
              <a:off x="1248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19" name="Line 70"/>
            <p:cNvSpPr>
              <a:spLocks noChangeShapeType="1"/>
            </p:cNvSpPr>
            <p:nvPr/>
          </p:nvSpPr>
          <p:spPr bwMode="auto">
            <a:xfrm>
              <a:off x="1536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20" name="Line 71"/>
            <p:cNvSpPr>
              <a:spLocks noChangeShapeType="1"/>
            </p:cNvSpPr>
            <p:nvPr/>
          </p:nvSpPr>
          <p:spPr bwMode="auto">
            <a:xfrm>
              <a:off x="1824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21" name="Line 72"/>
            <p:cNvSpPr>
              <a:spLocks noChangeShapeType="1"/>
            </p:cNvSpPr>
            <p:nvPr/>
          </p:nvSpPr>
          <p:spPr bwMode="auto">
            <a:xfrm>
              <a:off x="2112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622" name="Text Box 73"/>
            <p:cNvSpPr txBox="1">
              <a:spLocks noChangeArrowheads="1"/>
            </p:cNvSpPr>
            <p:nvPr/>
          </p:nvSpPr>
          <p:spPr bwMode="auto">
            <a:xfrm>
              <a:off x="740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5623" name="Text Box 74"/>
            <p:cNvSpPr txBox="1">
              <a:spLocks noChangeArrowheads="1"/>
            </p:cNvSpPr>
            <p:nvPr/>
          </p:nvSpPr>
          <p:spPr bwMode="auto">
            <a:xfrm>
              <a:off x="1028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5624" name="Text Box 75"/>
            <p:cNvSpPr txBox="1">
              <a:spLocks noChangeArrowheads="1"/>
            </p:cNvSpPr>
            <p:nvPr/>
          </p:nvSpPr>
          <p:spPr bwMode="auto">
            <a:xfrm>
              <a:off x="1316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5625" name="Text Box 76"/>
            <p:cNvSpPr txBox="1">
              <a:spLocks noChangeArrowheads="1"/>
            </p:cNvSpPr>
            <p:nvPr/>
          </p:nvSpPr>
          <p:spPr bwMode="auto">
            <a:xfrm>
              <a:off x="1604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5626" name="Text Box 77"/>
            <p:cNvSpPr txBox="1">
              <a:spLocks noChangeArrowheads="1"/>
            </p:cNvSpPr>
            <p:nvPr/>
          </p:nvSpPr>
          <p:spPr bwMode="auto">
            <a:xfrm>
              <a:off x="189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5627" name="Text Box 78"/>
            <p:cNvSpPr txBox="1">
              <a:spLocks noChangeArrowheads="1"/>
            </p:cNvSpPr>
            <p:nvPr/>
          </p:nvSpPr>
          <p:spPr bwMode="auto">
            <a:xfrm>
              <a:off x="-157" y="1357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  <a:r>
                <a:rPr lang="en-US" sz="2400" baseline="30000"/>
                <a:t>new</a:t>
              </a:r>
            </a:p>
          </p:txBody>
        </p:sp>
        <p:sp>
          <p:nvSpPr>
            <p:cNvPr id="25628" name="Rectangle 79"/>
            <p:cNvSpPr>
              <a:spLocks noChangeArrowheads="1"/>
            </p:cNvSpPr>
            <p:nvPr/>
          </p:nvSpPr>
          <p:spPr bwMode="auto">
            <a:xfrm>
              <a:off x="182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5629" name="Text Box 80"/>
            <p:cNvSpPr txBox="1">
              <a:spLocks noChangeArrowheads="1"/>
            </p:cNvSpPr>
            <p:nvPr/>
          </p:nvSpPr>
          <p:spPr bwMode="auto">
            <a:xfrm>
              <a:off x="45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CE53BC-8491-4E59-9A61-0757D0F4FE5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0"/>
            <a:ext cx="8229600" cy="906463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52400" y="1219200"/>
            <a:ext cx="4114800" cy="685800"/>
            <a:chOff x="96" y="768"/>
            <a:chExt cx="2592" cy="432"/>
          </a:xfrm>
        </p:grpSpPr>
        <p:grpSp>
          <p:nvGrpSpPr>
            <p:cNvPr id="26870" name="Group 5"/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26872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26881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6882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6883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688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26885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688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6887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</a:p>
              </p:txBody>
            </p:sp>
            <p:sp>
              <p:nvSpPr>
                <p:cNvPr id="26888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26889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90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91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92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93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94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95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96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97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98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99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26873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6874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6875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6876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6877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6878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26879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26880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26871" name="Text Box 34"/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26629" name="Group 58"/>
          <p:cNvGrpSpPr>
            <a:grpSpLocks/>
          </p:cNvGrpSpPr>
          <p:nvPr/>
        </p:nvGrpSpPr>
        <p:grpSpPr bwMode="auto">
          <a:xfrm>
            <a:off x="4551363" y="1219200"/>
            <a:ext cx="3602037" cy="711200"/>
            <a:chOff x="-157" y="1200"/>
            <a:chExt cx="2269" cy="448"/>
          </a:xfrm>
        </p:grpSpPr>
        <p:sp>
          <p:nvSpPr>
            <p:cNvPr id="26848" name="Rectangle 59"/>
            <p:cNvSpPr>
              <a:spLocks noChangeArrowheads="1"/>
            </p:cNvSpPr>
            <p:nvPr/>
          </p:nvSpPr>
          <p:spPr bwMode="auto">
            <a:xfrm>
              <a:off x="1536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6849" name="Rectangle 60"/>
            <p:cNvSpPr>
              <a:spLocks noChangeArrowheads="1"/>
            </p:cNvSpPr>
            <p:nvPr/>
          </p:nvSpPr>
          <p:spPr bwMode="auto">
            <a:xfrm>
              <a:off x="1248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6850" name="Rectangle 61"/>
            <p:cNvSpPr>
              <a:spLocks noChangeArrowheads="1"/>
            </p:cNvSpPr>
            <p:nvPr/>
          </p:nvSpPr>
          <p:spPr bwMode="auto">
            <a:xfrm>
              <a:off x="960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6851" name="Rectangle 62"/>
            <p:cNvSpPr>
              <a:spLocks noChangeArrowheads="1"/>
            </p:cNvSpPr>
            <p:nvPr/>
          </p:nvSpPr>
          <p:spPr bwMode="auto">
            <a:xfrm>
              <a:off x="672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6852" name="Rectangle 63"/>
            <p:cNvSpPr>
              <a:spLocks noChangeArrowheads="1"/>
            </p:cNvSpPr>
            <p:nvPr/>
          </p:nvSpPr>
          <p:spPr bwMode="auto">
            <a:xfrm>
              <a:off x="38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6853" name="Line 64"/>
            <p:cNvSpPr>
              <a:spLocks noChangeShapeType="1"/>
            </p:cNvSpPr>
            <p:nvPr/>
          </p:nvSpPr>
          <p:spPr bwMode="auto">
            <a:xfrm>
              <a:off x="385" y="1373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854" name="Line 65"/>
            <p:cNvSpPr>
              <a:spLocks noChangeShapeType="1"/>
            </p:cNvSpPr>
            <p:nvPr/>
          </p:nvSpPr>
          <p:spPr bwMode="auto">
            <a:xfrm>
              <a:off x="384" y="1632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855" name="Line 66"/>
            <p:cNvSpPr>
              <a:spLocks noChangeShapeType="1"/>
            </p:cNvSpPr>
            <p:nvPr/>
          </p:nvSpPr>
          <p:spPr bwMode="auto">
            <a:xfrm>
              <a:off x="384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856" name="Line 67"/>
            <p:cNvSpPr>
              <a:spLocks noChangeShapeType="1"/>
            </p:cNvSpPr>
            <p:nvPr/>
          </p:nvSpPr>
          <p:spPr bwMode="auto">
            <a:xfrm>
              <a:off x="672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857" name="Line 68"/>
            <p:cNvSpPr>
              <a:spLocks noChangeShapeType="1"/>
            </p:cNvSpPr>
            <p:nvPr/>
          </p:nvSpPr>
          <p:spPr bwMode="auto">
            <a:xfrm>
              <a:off x="960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858" name="Line 69"/>
            <p:cNvSpPr>
              <a:spLocks noChangeShapeType="1"/>
            </p:cNvSpPr>
            <p:nvPr/>
          </p:nvSpPr>
          <p:spPr bwMode="auto">
            <a:xfrm>
              <a:off x="1248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859" name="Line 70"/>
            <p:cNvSpPr>
              <a:spLocks noChangeShapeType="1"/>
            </p:cNvSpPr>
            <p:nvPr/>
          </p:nvSpPr>
          <p:spPr bwMode="auto">
            <a:xfrm>
              <a:off x="1536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860" name="Line 71"/>
            <p:cNvSpPr>
              <a:spLocks noChangeShapeType="1"/>
            </p:cNvSpPr>
            <p:nvPr/>
          </p:nvSpPr>
          <p:spPr bwMode="auto">
            <a:xfrm>
              <a:off x="1824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861" name="Line 72"/>
            <p:cNvSpPr>
              <a:spLocks noChangeShapeType="1"/>
            </p:cNvSpPr>
            <p:nvPr/>
          </p:nvSpPr>
          <p:spPr bwMode="auto">
            <a:xfrm>
              <a:off x="2112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862" name="Text Box 73"/>
            <p:cNvSpPr txBox="1">
              <a:spLocks noChangeArrowheads="1"/>
            </p:cNvSpPr>
            <p:nvPr/>
          </p:nvSpPr>
          <p:spPr bwMode="auto">
            <a:xfrm>
              <a:off x="740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6863" name="Text Box 74"/>
            <p:cNvSpPr txBox="1">
              <a:spLocks noChangeArrowheads="1"/>
            </p:cNvSpPr>
            <p:nvPr/>
          </p:nvSpPr>
          <p:spPr bwMode="auto">
            <a:xfrm>
              <a:off x="1028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6864" name="Text Box 75"/>
            <p:cNvSpPr txBox="1">
              <a:spLocks noChangeArrowheads="1"/>
            </p:cNvSpPr>
            <p:nvPr/>
          </p:nvSpPr>
          <p:spPr bwMode="auto">
            <a:xfrm>
              <a:off x="1316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6865" name="Text Box 76"/>
            <p:cNvSpPr txBox="1">
              <a:spLocks noChangeArrowheads="1"/>
            </p:cNvSpPr>
            <p:nvPr/>
          </p:nvSpPr>
          <p:spPr bwMode="auto">
            <a:xfrm>
              <a:off x="1604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6866" name="Text Box 77"/>
            <p:cNvSpPr txBox="1">
              <a:spLocks noChangeArrowheads="1"/>
            </p:cNvSpPr>
            <p:nvPr/>
          </p:nvSpPr>
          <p:spPr bwMode="auto">
            <a:xfrm>
              <a:off x="189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6867" name="Text Box 78"/>
            <p:cNvSpPr txBox="1">
              <a:spLocks noChangeArrowheads="1"/>
            </p:cNvSpPr>
            <p:nvPr/>
          </p:nvSpPr>
          <p:spPr bwMode="auto">
            <a:xfrm>
              <a:off x="-157" y="1357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  <a:r>
                <a:rPr lang="en-US" sz="2400" baseline="30000"/>
                <a:t>new</a:t>
              </a:r>
            </a:p>
          </p:txBody>
        </p:sp>
        <p:sp>
          <p:nvSpPr>
            <p:cNvPr id="26868" name="Rectangle 79"/>
            <p:cNvSpPr>
              <a:spLocks noChangeArrowheads="1"/>
            </p:cNvSpPr>
            <p:nvPr/>
          </p:nvSpPr>
          <p:spPr bwMode="auto">
            <a:xfrm>
              <a:off x="1824" y="1373"/>
              <a:ext cx="2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6869" name="Text Box 80"/>
            <p:cNvSpPr txBox="1">
              <a:spLocks noChangeArrowheads="1"/>
            </p:cNvSpPr>
            <p:nvPr/>
          </p:nvSpPr>
          <p:spPr bwMode="auto">
            <a:xfrm>
              <a:off x="452" y="1200"/>
              <a:ext cx="12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0</a:t>
              </a:r>
            </a:p>
          </p:txBody>
        </p:sp>
      </p:grp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27000" y="3048000"/>
            <a:ext cx="4140200" cy="1492250"/>
            <a:chOff x="127000" y="3048001"/>
            <a:chExt cx="4140200" cy="1491835"/>
          </a:xfrm>
        </p:grpSpPr>
        <p:grpSp>
          <p:nvGrpSpPr>
            <p:cNvPr id="26795" name="Group 82"/>
            <p:cNvGrpSpPr>
              <a:grpSpLocks/>
            </p:cNvGrpSpPr>
            <p:nvPr/>
          </p:nvGrpSpPr>
          <p:grpSpPr bwMode="auto">
            <a:xfrm>
              <a:off x="609600" y="3048001"/>
              <a:ext cx="3657600" cy="685800"/>
              <a:chOff x="528" y="1392"/>
              <a:chExt cx="2688" cy="480"/>
            </a:xfrm>
          </p:grpSpPr>
          <p:grpSp>
            <p:nvGrpSpPr>
              <p:cNvPr id="26820" name="Group 83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26829" name="Rectangle 84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830" name="Rectangle 85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6831" name="Rectangle 86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832" name="Rectangle 87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833" name="Rectangle 88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834" name="Rectangle 89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835" name="Rectangle 9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836" name="Rectangle 91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837" name="Line 92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38" name="Line 93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39" name="Line 94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40" name="Line 95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41" name="Line 96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42" name="Line 97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43" name="Line 98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44" name="Line 99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45" name="Line 100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46" name="Line 101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847" name="Line 102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26821" name="Text Box 103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6822" name="Text Box 104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6823" name="Text Box 105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6824" name="Text Box 106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6825" name="Text Box 107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6826" name="Text Box 108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26827" name="Text Box 109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26828" name="Text Box 110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26796" name="Text Box 111"/>
            <p:cNvSpPr txBox="1">
              <a:spLocks noChangeArrowheads="1"/>
            </p:cNvSpPr>
            <p:nvPr/>
          </p:nvSpPr>
          <p:spPr bwMode="auto">
            <a:xfrm>
              <a:off x="152400" y="3276601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grpSp>
          <p:nvGrpSpPr>
            <p:cNvPr id="26797" name="Group 112"/>
            <p:cNvGrpSpPr>
              <a:grpSpLocks/>
            </p:cNvGrpSpPr>
            <p:nvPr/>
          </p:nvGrpSpPr>
          <p:grpSpPr bwMode="auto">
            <a:xfrm>
              <a:off x="127000" y="3827048"/>
              <a:ext cx="3683000" cy="712788"/>
              <a:chOff x="-208" y="1200"/>
              <a:chExt cx="2320" cy="449"/>
            </a:xfrm>
          </p:grpSpPr>
          <p:sp>
            <p:nvSpPr>
              <p:cNvPr id="26798" name="Rectangle 113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6799" name="Rectangle 114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6800" name="Rectangle 115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6801" name="Rectangle 116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6802" name="Rectangle 117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6803" name="Line 118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804" name="Line 119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805" name="Line 120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806" name="Line 121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807" name="Line 122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808" name="Line 123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809" name="Line 124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810" name="Line 125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811" name="Line 126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812" name="Text Box 127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6813" name="Text Box 128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6814" name="Text Box 129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6815" name="Text Box 130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6816" name="Text Box 131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6817" name="Text Box 132"/>
              <p:cNvSpPr txBox="1">
                <a:spLocks noChangeArrowheads="1"/>
              </p:cNvSpPr>
              <p:nvPr/>
            </p:nvSpPr>
            <p:spPr bwMode="auto">
              <a:xfrm>
                <a:off x="-208" y="1358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  <a:r>
                  <a:rPr lang="en-US" sz="2400" baseline="30000"/>
                  <a:t>new</a:t>
                </a:r>
              </a:p>
            </p:txBody>
          </p:sp>
          <p:sp>
            <p:nvSpPr>
              <p:cNvPr id="26818" name="Rectangle 133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6819" name="Text Box 134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10" name="Group 135"/>
          <p:cNvGrpSpPr>
            <a:grpSpLocks/>
          </p:cNvGrpSpPr>
          <p:nvPr/>
        </p:nvGrpSpPr>
        <p:grpSpPr bwMode="auto">
          <a:xfrm>
            <a:off x="4267200" y="3048000"/>
            <a:ext cx="4495800" cy="1376363"/>
            <a:chOff x="2688" y="1680"/>
            <a:chExt cx="2832" cy="867"/>
          </a:xfrm>
        </p:grpSpPr>
        <p:grpSp>
          <p:nvGrpSpPr>
            <p:cNvPr id="26742" name="Group 136"/>
            <p:cNvGrpSpPr>
              <a:grpSpLocks/>
            </p:cNvGrpSpPr>
            <p:nvPr/>
          </p:nvGrpSpPr>
          <p:grpSpPr bwMode="auto">
            <a:xfrm>
              <a:off x="3216" y="1680"/>
              <a:ext cx="2304" cy="432"/>
              <a:chOff x="528" y="1392"/>
              <a:chExt cx="2688" cy="480"/>
            </a:xfrm>
          </p:grpSpPr>
          <p:grpSp>
            <p:nvGrpSpPr>
              <p:cNvPr id="26767" name="Group 137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2677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77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677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779" name="Rectangle 141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780" name="Rectangle 142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78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782" name="Rectangle 144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6783" name="Rectangle 145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endParaRPr lang="en-US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784" name="Line 146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785" name="Line 147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786" name="Line 148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787" name="Line 149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788" name="Line 150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789" name="Line 151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790" name="Line 152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791" name="Line 153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792" name="Line 154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793" name="Line 155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26794" name="Line 156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26768" name="Text Box 157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6769" name="Text Box 158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6770" name="Text Box 159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6771" name="Text Box 160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6772" name="Text Box 161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6773" name="Text Box 162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26774" name="Text Box 163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26775" name="Text Box 164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sp>
          <p:nvSpPr>
            <p:cNvPr id="26743" name="Text Box 165"/>
            <p:cNvSpPr txBox="1">
              <a:spLocks noChangeArrowheads="1"/>
            </p:cNvSpPr>
            <p:nvPr/>
          </p:nvSpPr>
          <p:spPr bwMode="auto">
            <a:xfrm>
              <a:off x="2928" y="182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grpSp>
          <p:nvGrpSpPr>
            <p:cNvPr id="26744" name="Group 166"/>
            <p:cNvGrpSpPr>
              <a:grpSpLocks/>
            </p:cNvGrpSpPr>
            <p:nvPr/>
          </p:nvGrpSpPr>
          <p:grpSpPr bwMode="auto">
            <a:xfrm>
              <a:off x="2688" y="2112"/>
              <a:ext cx="2256" cy="435"/>
              <a:chOff x="-144" y="1200"/>
              <a:chExt cx="2256" cy="435"/>
            </a:xfrm>
          </p:grpSpPr>
          <p:sp>
            <p:nvSpPr>
              <p:cNvPr id="26745" name="Rectangle 16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6746" name="Rectangle 16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26747" name="Rectangle 16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6748" name="Rectangle 17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6749" name="Rectangle 17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6750" name="Line 17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51" name="Line 17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52" name="Line 17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53" name="Line 17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54" name="Line 17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55" name="Line 17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56" name="Line 17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57" name="Line 17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58" name="Line 18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59" name="Text Box 18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6760" name="Text Box 18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6761" name="Text Box 18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6762" name="Text Box 18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6763" name="Text Box 18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6764" name="Text Box 186"/>
              <p:cNvSpPr txBox="1">
                <a:spLocks noChangeArrowheads="1"/>
              </p:cNvSpPr>
              <p:nvPr/>
            </p:nvSpPr>
            <p:spPr bwMode="auto">
              <a:xfrm>
                <a:off x="-144" y="1344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  <a:r>
                  <a:rPr lang="en-US" sz="2400" baseline="30000"/>
                  <a:t>new</a:t>
                </a:r>
              </a:p>
            </p:txBody>
          </p:sp>
          <p:sp>
            <p:nvSpPr>
              <p:cNvPr id="26765" name="Rectangle 18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6766" name="Text Box 18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152400" y="4876800"/>
            <a:ext cx="4114800" cy="1476375"/>
            <a:chOff x="152400" y="4876802"/>
            <a:chExt cx="4114800" cy="1477165"/>
          </a:xfrm>
        </p:grpSpPr>
        <p:grpSp>
          <p:nvGrpSpPr>
            <p:cNvPr id="26688" name="Group 190"/>
            <p:cNvGrpSpPr>
              <a:grpSpLocks/>
            </p:cNvGrpSpPr>
            <p:nvPr/>
          </p:nvGrpSpPr>
          <p:grpSpPr bwMode="auto">
            <a:xfrm>
              <a:off x="152400" y="4876802"/>
              <a:ext cx="4114800" cy="685800"/>
              <a:chOff x="96" y="2640"/>
              <a:chExt cx="2592" cy="432"/>
            </a:xfrm>
          </p:grpSpPr>
          <p:grpSp>
            <p:nvGrpSpPr>
              <p:cNvPr id="26712" name="Group 191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26714" name="Group 192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26723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24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6725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6726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2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2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2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673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31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732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733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734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735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736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737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738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739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740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741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715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26716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26717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26718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26719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26720" name="Text Box 217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26721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26722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26713" name="Text Box 220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26689" name="Group 221"/>
            <p:cNvGrpSpPr>
              <a:grpSpLocks/>
            </p:cNvGrpSpPr>
            <p:nvPr/>
          </p:nvGrpSpPr>
          <p:grpSpPr bwMode="auto">
            <a:xfrm>
              <a:off x="284675" y="5668167"/>
              <a:ext cx="3687764" cy="685800"/>
              <a:chOff x="-211" y="1200"/>
              <a:chExt cx="2323" cy="432"/>
            </a:xfrm>
          </p:grpSpPr>
          <p:sp>
            <p:nvSpPr>
              <p:cNvPr id="26690" name="Rectangle 222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6691" name="Rectangle 223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6692" name="Rectangle 224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6693" name="Rectangle 225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6694" name="Rectangle 226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6695" name="Line 227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96" name="Line 22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97" name="Line 229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98" name="Line 230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99" name="Line 231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00" name="Line 232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01" name="Line 233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02" name="Line 234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03" name="Line 235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704" name="Text Box 236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6705" name="Text Box 237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6706" name="Text Box 238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6707" name="Text Box 239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6708" name="Text Box 240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6709" name="Text Box 241"/>
              <p:cNvSpPr txBox="1">
                <a:spLocks noChangeArrowheads="1"/>
              </p:cNvSpPr>
              <p:nvPr/>
            </p:nvSpPr>
            <p:spPr bwMode="auto">
              <a:xfrm>
                <a:off x="-211" y="1341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  <a:r>
                  <a:rPr lang="en-US" sz="2400" baseline="30000"/>
                  <a:t>new</a:t>
                </a:r>
              </a:p>
            </p:txBody>
          </p:sp>
          <p:sp>
            <p:nvSpPr>
              <p:cNvPr id="26710" name="Rectangle 242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6711" name="Text Box 243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  <p:grpSp>
        <p:nvGrpSpPr>
          <p:cNvPr id="19" name="Group 244"/>
          <p:cNvGrpSpPr>
            <a:grpSpLocks/>
          </p:cNvGrpSpPr>
          <p:nvPr/>
        </p:nvGrpSpPr>
        <p:grpSpPr bwMode="auto">
          <a:xfrm>
            <a:off x="4354513" y="4876800"/>
            <a:ext cx="4408487" cy="1376363"/>
            <a:chOff x="-89" y="3072"/>
            <a:chExt cx="2777" cy="867"/>
          </a:xfrm>
        </p:grpSpPr>
        <p:grpSp>
          <p:nvGrpSpPr>
            <p:cNvPr id="26634" name="Group 245"/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26658" name="Group 246"/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26660" name="Group 247"/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26669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670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6671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6672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673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6674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675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sz="240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6676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pPr>
                      <a:spcBef>
                        <a:spcPct val="20000"/>
                      </a:spcBef>
                    </a:pPr>
                    <a:endParaRPr lang="en-US" sz="2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677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678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679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680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681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682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683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684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685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686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26687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661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1</a:t>
                  </a:r>
                </a:p>
              </p:txBody>
            </p:sp>
            <p:sp>
              <p:nvSpPr>
                <p:cNvPr id="26662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2</a:t>
                  </a:r>
                </a:p>
              </p:txBody>
            </p:sp>
            <p:sp>
              <p:nvSpPr>
                <p:cNvPr id="26663" name="Text Box 269"/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3</a:t>
                  </a:r>
                </a:p>
              </p:txBody>
            </p:sp>
            <p:sp>
              <p:nvSpPr>
                <p:cNvPr id="26664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4</a:t>
                  </a:r>
                </a:p>
              </p:txBody>
            </p:sp>
            <p:sp>
              <p:nvSpPr>
                <p:cNvPr id="26665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5</a:t>
                  </a:r>
                </a:p>
              </p:txBody>
            </p:sp>
            <p:sp>
              <p:nvSpPr>
                <p:cNvPr id="26666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6</a:t>
                  </a:r>
                </a:p>
              </p:txBody>
            </p:sp>
            <p:sp>
              <p:nvSpPr>
                <p:cNvPr id="26667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7</a:t>
                  </a:r>
                </a:p>
              </p:txBody>
            </p:sp>
            <p:sp>
              <p:nvSpPr>
                <p:cNvPr id="26668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/>
                    <a:t>8</a:t>
                  </a:r>
                </a:p>
              </p:txBody>
            </p:sp>
          </p:grpSp>
          <p:sp>
            <p:nvSpPr>
              <p:cNvPr id="26659" name="Text Box 275"/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B</a:t>
                </a:r>
              </a:p>
            </p:txBody>
          </p:sp>
        </p:grpSp>
        <p:grpSp>
          <p:nvGrpSpPr>
            <p:cNvPr id="26635" name="Group 276"/>
            <p:cNvGrpSpPr>
              <a:grpSpLocks/>
            </p:cNvGrpSpPr>
            <p:nvPr/>
          </p:nvGrpSpPr>
          <p:grpSpPr bwMode="auto">
            <a:xfrm>
              <a:off x="-89" y="3504"/>
              <a:ext cx="2201" cy="435"/>
              <a:chOff x="-89" y="1200"/>
              <a:chExt cx="2201" cy="435"/>
            </a:xfrm>
          </p:grpSpPr>
          <p:sp>
            <p:nvSpPr>
              <p:cNvPr id="26636" name="Rectangle 277"/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6637" name="Rectangle 278"/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6638" name="Rectangle 279"/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6639" name="Rectangle 280"/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6640" name="Rectangle 281"/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6641" name="Line 282"/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42" name="Line 283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43" name="Line 284"/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44" name="Line 285"/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45" name="Line 286"/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46" name="Line 287"/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47" name="Line 288"/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48" name="Line 289"/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49" name="Line 290"/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650" name="Text Box 291"/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6651" name="Text Box 292"/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6652" name="Text Box 293"/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6653" name="Text Box 294"/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6654" name="Text Box 295"/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6655" name="Text Box 296"/>
              <p:cNvSpPr txBox="1">
                <a:spLocks noChangeArrowheads="1"/>
              </p:cNvSpPr>
              <p:nvPr/>
            </p:nvSpPr>
            <p:spPr bwMode="auto">
              <a:xfrm>
                <a:off x="-89" y="1344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</a:t>
                </a:r>
                <a:r>
                  <a:rPr lang="en-US" sz="2400" baseline="30000"/>
                  <a:t>new</a:t>
                </a:r>
              </a:p>
            </p:txBody>
          </p:sp>
          <p:sp>
            <p:nvSpPr>
              <p:cNvPr id="26656" name="Rectangle 297"/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26657" name="Text Box 298"/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1103</Words>
  <Application>Microsoft Office PowerPoint</Application>
  <PresentationFormat>On-screen Show (4:3)</PresentationFormat>
  <Paragraphs>590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Broadway</vt:lpstr>
      <vt:lpstr>Arial Rounded MT Bold</vt:lpstr>
      <vt:lpstr>Comic Sans MS</vt:lpstr>
      <vt:lpstr>Symbol</vt:lpstr>
      <vt:lpstr>Monotype Corsiva</vt:lpstr>
      <vt:lpstr>Default Design</vt:lpstr>
      <vt:lpstr>MathType 5.0 Equation</vt:lpstr>
      <vt:lpstr>Paint Shop Pro Image</vt:lpstr>
      <vt:lpstr>CSE408 Count, Radix &amp; Bucket Sort</vt:lpstr>
      <vt:lpstr>How Fast Can We Sort?</vt:lpstr>
      <vt:lpstr>Lower-Bound for Sorting</vt:lpstr>
      <vt:lpstr>Can we do better?</vt:lpstr>
      <vt:lpstr>Counting Sort</vt:lpstr>
      <vt:lpstr>Step 1</vt:lpstr>
      <vt:lpstr>Step 2</vt:lpstr>
      <vt:lpstr>Algorithm</vt:lpstr>
      <vt:lpstr>Example</vt:lpstr>
      <vt:lpstr>Example (cont.)</vt:lpstr>
      <vt:lpstr>COUNTING-SORT</vt:lpstr>
      <vt:lpstr>Analysis of Counting Sort</vt:lpstr>
      <vt:lpstr>Analysis of Counting Sort</vt:lpstr>
      <vt:lpstr>Radix Sort</vt:lpstr>
      <vt:lpstr>Radix Sort</vt:lpstr>
      <vt:lpstr>RADIX-SORT</vt:lpstr>
      <vt:lpstr>Analysis of Radix Sort</vt:lpstr>
      <vt:lpstr>Analysis of Radix Sort</vt:lpstr>
      <vt:lpstr>Bucket Sort</vt:lpstr>
      <vt:lpstr>Example - Bucket Sort</vt:lpstr>
      <vt:lpstr>Example - Bucket Sort</vt:lpstr>
      <vt:lpstr>Example - Bucket Sort</vt:lpstr>
      <vt:lpstr>Analysis of Bucket Sort</vt:lpstr>
      <vt:lpstr>Radix Sort as a Bucket Sort</vt:lpstr>
    </vt:vector>
  </TitlesOfParts>
  <Company>University of Nevada, Reno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DELL</cp:lastModifiedBy>
  <cp:revision>673</cp:revision>
  <dcterms:created xsi:type="dcterms:W3CDTF">2003-07-26T00:47:08Z</dcterms:created>
  <dcterms:modified xsi:type="dcterms:W3CDTF">2014-12-17T09:23:33Z</dcterms:modified>
</cp:coreProperties>
</file>