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44" r:id="rId2"/>
    <p:sldId id="498" r:id="rId3"/>
    <p:sldId id="637" r:id="rId4"/>
    <p:sldId id="638" r:id="rId5"/>
    <p:sldId id="499" r:id="rId6"/>
    <p:sldId id="501" r:id="rId7"/>
    <p:sldId id="502" r:id="rId8"/>
    <p:sldId id="639" r:id="rId9"/>
    <p:sldId id="503" r:id="rId10"/>
    <p:sldId id="580" r:id="rId11"/>
    <p:sldId id="616" r:id="rId12"/>
    <p:sldId id="581" r:id="rId13"/>
    <p:sldId id="583" r:id="rId14"/>
    <p:sldId id="584" r:id="rId15"/>
    <p:sldId id="593" r:id="rId16"/>
    <p:sldId id="596" r:id="rId17"/>
    <p:sldId id="597" r:id="rId18"/>
    <p:sldId id="598" r:id="rId19"/>
    <p:sldId id="599" r:id="rId20"/>
    <p:sldId id="626" r:id="rId21"/>
    <p:sldId id="600" r:id="rId22"/>
    <p:sldId id="623" r:id="rId23"/>
    <p:sldId id="633" r:id="rId24"/>
    <p:sldId id="627" r:id="rId25"/>
    <p:sldId id="628" r:id="rId26"/>
    <p:sldId id="630" r:id="rId27"/>
    <p:sldId id="634" r:id="rId28"/>
    <p:sldId id="617" r:id="rId29"/>
    <p:sldId id="619" r:id="rId30"/>
    <p:sldId id="635" r:id="rId31"/>
    <p:sldId id="620" r:id="rId32"/>
    <p:sldId id="622" r:id="rId33"/>
    <p:sldId id="636" r:id="rId34"/>
    <p:sldId id="612" r:id="rId35"/>
    <p:sldId id="645" r:id="rId36"/>
    <p:sldId id="646" r:id="rId37"/>
    <p:sldId id="647" r:id="rId38"/>
    <p:sldId id="648" r:id="rId39"/>
    <p:sldId id="649" r:id="rId40"/>
    <p:sldId id="650" r:id="rId41"/>
    <p:sldId id="681" r:id="rId42"/>
    <p:sldId id="683" r:id="rId43"/>
    <p:sldId id="684" r:id="rId4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image" Target="../media/image21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E64BBCC-4C01-422B-91DF-9EBBF069D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513EB31-9046-4CE2-82CC-0F38853D3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33252-6360-4A9A-BB62-FE3B338A810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1D09B-FA07-45BB-8CDD-7D566FE9E48D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4EBA8-8E27-48AE-B022-C514113F2F43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C02AD-9131-43EB-BD28-44D27BF1FDAF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B998C-A95D-4BCC-BAA9-DDA97729B9F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77F2-634B-40EB-888F-4E37379E9427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DBBC3-C232-43CD-BA9F-95A179EA220F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DD885-AD2E-401B-9869-1E8C46CC7ABA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56613-D7E9-4E2F-8F9C-F95D947E8753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13E06-66D8-4201-B924-EF23358F61A8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934E4-CF79-4E23-B663-C4ACD5C535EA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A43A4-FB96-4CFD-9CB5-4506ACCB3227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48FE-C321-4E52-BAFB-A5B7259F1E6A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585E8-751C-46FC-AEA0-FE47B6F8B192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4A19C-0875-42BC-A3DE-F94320C17F56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701F0-250D-46DF-BDCF-B37ABE1BE599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A2068-4D63-430A-94B8-E48727E1CAB4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CFC70-E4A2-4D0A-914D-258EEA7464E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23662-ED33-4C1F-BAFE-FD79863A54C1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E2859-389E-4D4B-B8A2-EA87F25E440F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D80A5-7876-4F3D-8D3C-862DD08C2153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C908F-B951-46DE-B530-125327CC905F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08790-FED4-4FF5-9217-59A8B75DC853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57738-15D2-49BC-8841-009D976105FC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0BD60-BAA7-48A1-9DB6-6434AC2C6BFA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02F69-05B3-4AB4-8348-668C3085E0F9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B6EFD-E20B-4B6C-8E70-FAFBF16944A9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D5970-A712-4664-9391-8677D4EB84D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9ED66-D9C1-4E49-B109-5FE503B4E4A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9E89-80B6-43C5-A263-DA4851EBD101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706FF-32E8-4A92-9B4B-1A852B8A2D2C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9DE57-B150-4C95-9960-BEE7D85078A5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39587-612B-478B-AEFF-E09FC98E5C27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EE556-0A70-44AB-B787-3A719F578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A833-77AF-498F-9B3E-E5171A9CC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78C4C-B542-467A-AF28-C9ADAAF55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B3F1-8B5A-4CA8-8803-5AF3A28DC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76E32-DFCD-4D47-BC07-407007DBD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BD2BA-E53B-48BF-BC07-E68861CFC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9566D-141D-40B8-93A1-50BA29891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05557-ED44-464E-8559-5C0D2173A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075B-3C32-449F-8102-803DF6EFF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BCDF0-AE72-4139-A2A1-D76504567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816ED-F543-4BBE-A5D5-24A94C9E3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13C4-A9AD-4C4B-B9CA-5C5544A30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DB608-5C4D-418D-AF70-13BF43D2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9287-AF1D-42B5-BC31-D26DFF0B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45072-1A09-40E4-9FFE-6D1511362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B74A-7FF4-40FA-90FB-4FE1A1C94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Heap &amp; Heap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sort,Hashing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95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Rounded MT Bold" pitchFamily="34" charset="0"/>
              </a:rPr>
              <a:t>Lecture #18</a:t>
            </a:r>
            <a:endParaRPr lang="en-IN" sz="2400">
              <a:latin typeface="Arial Rounded MT Bold" pitchFamily="34" charset="0"/>
            </a:endParaRPr>
          </a:p>
        </p:txBody>
      </p:sp>
      <p:sp>
        <p:nvSpPr>
          <p:cNvPr id="31748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5" y="-30617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Maintaining the Heap Property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 eaLnBrk="1" hangingPunct="1"/>
            <a:r>
              <a:rPr lang="en-US" sz="2400" smtClean="0"/>
              <a:t>Suppose a node is smaller than a child</a:t>
            </a:r>
          </a:p>
          <a:p>
            <a:pPr marL="838200" lvl="1" indent="-381000" eaLnBrk="1" hangingPunct="1"/>
            <a:r>
              <a:rPr lang="en-US" sz="2000" smtClean="0"/>
              <a:t>Left and Right subtrees of </a:t>
            </a:r>
            <a:r>
              <a:rPr lang="en-US" sz="2000" smtClean="0">
                <a:latin typeface="Comic Sans MS" pitchFamily="66" charset="0"/>
              </a:rPr>
              <a:t>i</a:t>
            </a:r>
            <a:r>
              <a:rPr lang="en-US" sz="2000" smtClean="0"/>
              <a:t> are max-heaps</a:t>
            </a:r>
          </a:p>
          <a:p>
            <a:pPr marL="457200" indent="-457200" eaLnBrk="1" hangingPunct="1"/>
            <a:r>
              <a:rPr lang="en-US" sz="2400" smtClean="0"/>
              <a:t>To eliminate the violation:</a:t>
            </a:r>
          </a:p>
          <a:p>
            <a:pPr marL="838200" lvl="1" indent="-381000" eaLnBrk="1" hangingPunct="1"/>
            <a:r>
              <a:rPr lang="en-US" sz="2000" smtClean="0"/>
              <a:t>Exchange with larger child</a:t>
            </a:r>
          </a:p>
          <a:p>
            <a:pPr marL="838200" lvl="1" indent="-381000" eaLnBrk="1" hangingPunct="1"/>
            <a:r>
              <a:rPr lang="en-US" sz="2000" smtClean="0"/>
              <a:t>Move down the tree</a:t>
            </a:r>
          </a:p>
          <a:p>
            <a:pPr marL="838200" lvl="1" indent="-381000" eaLnBrk="1" hangingPunct="1"/>
            <a:r>
              <a:rPr lang="en-US" sz="2000" smtClean="0"/>
              <a:t>Continue until node is not smaller than children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p:oleObj spid="_x0000_s3074" name="Paint Shop Pro Image" r:id="rId4" imgW="2790244" imgH="2390244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8" y="-4491"/>
            <a:ext cx="8229600" cy="906462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381000" y="1196975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MAX-HEAPIFY(A, 2, 10)</a:t>
            </a:r>
          </a:p>
        </p:txBody>
      </p:sp>
      <p:grpSp>
        <p:nvGrpSpPr>
          <p:cNvPr id="4104" name="Group 4"/>
          <p:cNvGrpSpPr>
            <a:grpSpLocks/>
          </p:cNvGrpSpPr>
          <p:nvPr/>
        </p:nvGrpSpPr>
        <p:grpSpPr bwMode="auto"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4100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p:oleObj spid="_x0000_s4100" name="Paint Shop Pro Image" r:id="rId4" imgW="5160976" imgH="3248780" progId="PaintShopPro">
                <p:embed/>
              </p:oleObj>
            </a:graphicData>
          </a:graphic>
        </p:graphicFrame>
        <p:sp>
          <p:nvSpPr>
            <p:cNvPr id="4111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A[2] violates the heap property</a:t>
              </a: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A[2]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A[4]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49888" y="1495425"/>
            <a:ext cx="3282950" cy="2390775"/>
            <a:chOff x="3433" y="942"/>
            <a:chExt cx="2068" cy="1506"/>
          </a:xfrm>
        </p:grpSpPr>
        <p:graphicFrame>
          <p:nvGraphicFramePr>
            <p:cNvPr id="4099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p:oleObj spid="_x0000_s4099" name="Paint Shop Pro Image" r:id="rId5" imgW="5141463" imgH="3248780" progId="PaintShopPro">
                <p:embed/>
              </p:oleObj>
            </a:graphicData>
          </a:graphic>
        </p:graphicFrame>
        <p:sp>
          <p:nvSpPr>
            <p:cNvPr id="4110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A[4] violates the heap property</a:t>
              </a:r>
            </a:p>
          </p:txBody>
        </p:sp>
      </p:grp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A[4]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A[9]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54313" y="4038600"/>
            <a:ext cx="3025775" cy="2271713"/>
            <a:chOff x="1735" y="2544"/>
            <a:chExt cx="1906" cy="1431"/>
          </a:xfrm>
        </p:grpSpPr>
        <p:graphicFrame>
          <p:nvGraphicFramePr>
            <p:cNvPr id="4098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p:oleObj spid="_x0000_s4098" name="Paint Shop Pro Image" r:id="rId6" imgW="5043902" imgH="3229268" progId="PaintShopPro">
                <p:embed/>
              </p:oleObj>
            </a:graphicData>
          </a:graphic>
        </p:graphicFrame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Heap property restored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  <p:bldP spid="4720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5" y="-30617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Maintaining the Heap Property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25" y="1219200"/>
            <a:ext cx="3230563" cy="3133725"/>
          </a:xfrm>
        </p:spPr>
        <p:txBody>
          <a:bodyPr/>
          <a:lstStyle/>
          <a:p>
            <a:pPr marL="457200" indent="-457200" eaLnBrk="1" hangingPunct="1"/>
            <a:r>
              <a:rPr lang="en-US" smtClean="0">
                <a:solidFill>
                  <a:srgbClr val="336699"/>
                </a:solidFill>
              </a:rPr>
              <a:t>Assumptions:</a:t>
            </a:r>
          </a:p>
          <a:p>
            <a:pPr marL="838200" lvl="1" indent="-381000" eaLnBrk="1" hangingPunct="1"/>
            <a:r>
              <a:rPr lang="en-US" smtClean="0">
                <a:solidFill>
                  <a:srgbClr val="336699"/>
                </a:solidFill>
              </a:rPr>
              <a:t>Left and Right subtrees of </a:t>
            </a:r>
            <a:r>
              <a:rPr lang="en-US" smtClean="0">
                <a:solidFill>
                  <a:srgbClr val="336699"/>
                </a:solidFill>
                <a:latin typeface="Comic Sans MS" pitchFamily="66" charset="0"/>
              </a:rPr>
              <a:t>i</a:t>
            </a:r>
            <a:r>
              <a:rPr lang="en-US" smtClean="0">
                <a:solidFill>
                  <a:srgbClr val="336699"/>
                </a:solidFill>
              </a:rPr>
              <a:t> are max-heaps</a:t>
            </a:r>
          </a:p>
          <a:p>
            <a:pPr marL="838200" lvl="1" indent="-381000" eaLnBrk="1" hangingPunct="1"/>
            <a:r>
              <a:rPr lang="en-US" smtClean="0">
                <a:solidFill>
                  <a:srgbClr val="336699"/>
                </a:solidFill>
                <a:latin typeface="Comic Sans MS" pitchFamily="66" charset="0"/>
              </a:rPr>
              <a:t>A[i]</a:t>
            </a:r>
            <a:r>
              <a:rPr lang="en-US" smtClean="0">
                <a:solidFill>
                  <a:srgbClr val="336699"/>
                </a:solidFill>
              </a:rPr>
              <a:t> may be smaller than its children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392488" y="871538"/>
            <a:ext cx="5741987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endParaRPr lang="en-US" sz="24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u="sng">
                <a:solidFill>
                  <a:schemeClr val="accent2"/>
                </a:solidFill>
              </a:rPr>
              <a:t>MAX-HEAPIFY(</a:t>
            </a:r>
            <a:r>
              <a:rPr lang="en-US" sz="2400" u="sng">
                <a:solidFill>
                  <a:schemeClr val="accent2"/>
                </a:solidFill>
                <a:latin typeface="Comic Sans MS" pitchFamily="66" charset="0"/>
              </a:rPr>
              <a:t>A, i, n</a:t>
            </a:r>
            <a:r>
              <a:rPr lang="en-US" sz="2400" u="sng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</a:t>
            </a:r>
            <a:r>
              <a:rPr lang="en-US" sz="2400">
                <a:solidFill>
                  <a:schemeClr val="accent2"/>
                </a:solidFill>
              </a:rPr>
              <a:t> ← LEFT(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← RIGHT(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>
                <a:solidFill>
                  <a:schemeClr val="accent2"/>
                </a:solidFill>
              </a:rPr>
              <a:t>if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 ≤ n</a:t>
            </a:r>
            <a:r>
              <a:rPr lang="en-US" sz="2400">
                <a:solidFill>
                  <a:schemeClr val="accent2"/>
                </a:solidFill>
              </a:rPr>
              <a:t> and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A[l] &gt; A[i]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</a:t>
            </a:r>
            <a:r>
              <a:rPr lang="en-US" sz="2400" b="1">
                <a:solidFill>
                  <a:schemeClr val="accent2"/>
                </a:solidFill>
              </a:rPr>
              <a:t>then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largest ←l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</a:t>
            </a:r>
            <a:r>
              <a:rPr lang="en-US" sz="2400" b="1">
                <a:solidFill>
                  <a:schemeClr val="accent2"/>
                </a:solidFill>
              </a:rPr>
              <a:t>else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largest ←i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>
                <a:solidFill>
                  <a:schemeClr val="accent2"/>
                </a:solidFill>
              </a:rPr>
              <a:t>if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r ≤ n</a:t>
            </a:r>
            <a:r>
              <a:rPr lang="en-US" sz="2400">
                <a:solidFill>
                  <a:schemeClr val="accent2"/>
                </a:solidFill>
              </a:rPr>
              <a:t> and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A[r] &gt; A[largest]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</a:t>
            </a:r>
            <a:r>
              <a:rPr lang="en-US" sz="2400" b="1">
                <a:solidFill>
                  <a:schemeClr val="accent2"/>
                </a:solidFill>
              </a:rPr>
              <a:t>then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largest ←r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>
                <a:solidFill>
                  <a:schemeClr val="accent2"/>
                </a:solidFill>
              </a:rPr>
              <a:t>if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largest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 i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</a:t>
            </a:r>
            <a:r>
              <a:rPr lang="en-US" sz="2400" b="1">
                <a:solidFill>
                  <a:schemeClr val="accent2"/>
                </a:solidFill>
              </a:rPr>
              <a:t>then</a:t>
            </a:r>
            <a:r>
              <a:rPr lang="en-US" sz="2400">
                <a:solidFill>
                  <a:schemeClr val="accent2"/>
                </a:solidFill>
              </a:rPr>
              <a:t> exchange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A[i] ↔ A[largest]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         MAX-HEAPIFY(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A, largest, n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41338" y="3962400"/>
          <a:ext cx="2514600" cy="2154238"/>
        </p:xfrm>
        <a:graphic>
          <a:graphicData uri="http://schemas.openxmlformats.org/presentationml/2006/ole">
            <p:oleObj spid="_x0000_s5122" name="Paint Shop Pro Image" r:id="rId4" imgW="2790244" imgH="2390244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MAX-HEAPIFY Running Time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2244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Intuitively:</a:t>
            </a:r>
          </a:p>
          <a:p>
            <a:pPr eaLnBrk="1" hangingPunct="1">
              <a:lnSpc>
                <a:spcPct val="150000"/>
              </a:lnSpc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Running time of MAX-HEAPIFY is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O(lgn)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Can be written in terms of the height of the heap, as being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O(h)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Since the height of the heap is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lgn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1957388"/>
            <a:ext cx="7605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975600" y="2003425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967288" y="2509838"/>
            <a:ext cx="438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2h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138488" y="2751138"/>
            <a:ext cx="6334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O(h</a:t>
            </a:r>
            <a:r>
              <a:rPr lang="en-US" sz="1600"/>
              <a:t>)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904875" y="191135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884238" y="213995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896938" y="23653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887413" y="26447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Heap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3141663"/>
            <a:ext cx="5334000" cy="221297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z="2400" smtClean="0">
                <a:latin typeface="Monotype Corsiva" pitchFamily="66" charset="0"/>
              </a:rPr>
              <a:t> </a:t>
            </a:r>
            <a:r>
              <a:rPr lang="en-US" sz="2400" u="sng" smtClean="0"/>
              <a:t>BUILD-MAX-HEAP</a:t>
            </a:r>
            <a:r>
              <a:rPr lang="en-US" sz="2400" u="sng" smtClean="0">
                <a:latin typeface="Comic Sans MS" pitchFamily="66" charset="0"/>
              </a:rPr>
              <a:t>(A)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smtClean="0">
                <a:latin typeface="Comic Sans MS" pitchFamily="66" charset="0"/>
              </a:rPr>
              <a:t>n</a:t>
            </a:r>
            <a:r>
              <a:rPr lang="en-US" sz="2400" smtClean="0"/>
              <a:t> = length[A]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i ←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 smtClean="0">
                <a:latin typeface="Comic Sans MS" pitchFamily="66" charset="0"/>
              </a:rPr>
              <a:t>n/2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 smtClean="0">
                <a:latin typeface="Monotype Corsiva" pitchFamily="66" charset="0"/>
              </a:rPr>
              <a:t> </a:t>
            </a:r>
            <a:r>
              <a:rPr lang="en-US" sz="2400" b="1" smtClean="0"/>
              <a:t>downto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1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smtClean="0"/>
              <a:t>       </a:t>
            </a:r>
            <a:r>
              <a:rPr lang="en-US" sz="2400" b="1" smtClean="0"/>
              <a:t>do</a:t>
            </a:r>
            <a:r>
              <a:rPr lang="en-US" sz="2400" smtClean="0"/>
              <a:t> MAX-HEAPIFY</a:t>
            </a:r>
            <a:r>
              <a:rPr lang="en-US" sz="2400" smtClean="0">
                <a:latin typeface="Comic Sans MS" pitchFamily="66" charset="0"/>
              </a:rPr>
              <a:t>(A, i, n)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458200" cy="274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Convert an array </a:t>
            </a:r>
            <a:r>
              <a:rPr lang="en-US" sz="2400" smtClean="0">
                <a:latin typeface="Comic Sans MS" pitchFamily="66" charset="0"/>
              </a:rPr>
              <a:t>A[1 … n]</a:t>
            </a:r>
            <a:r>
              <a:rPr lang="en-US" sz="2400" smtClean="0"/>
              <a:t> into a max-heap (</a:t>
            </a:r>
            <a:r>
              <a:rPr lang="en-US" sz="2400" smtClean="0">
                <a:latin typeface="Comic Sans MS" pitchFamily="66" charset="0"/>
              </a:rPr>
              <a:t>n = length[A]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The elements in the subarray </a:t>
            </a:r>
            <a:r>
              <a:rPr lang="en-US" sz="2400" smtClean="0">
                <a:latin typeface="Comic Sans MS" pitchFamily="66" charset="0"/>
              </a:rPr>
              <a:t>A[(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sz="2400" smtClean="0">
                <a:latin typeface="Comic Sans MS" pitchFamily="66" charset="0"/>
              </a:rPr>
              <a:t>) .. n]</a:t>
            </a:r>
            <a:r>
              <a:rPr lang="en-US" sz="2400" smtClean="0"/>
              <a:t> are leaves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Apply MAX-HEAPIFY on elements between </a:t>
            </a:r>
            <a:r>
              <a:rPr lang="en-US" sz="2400" smtClean="0">
                <a:latin typeface="Comic Sans MS" pitchFamily="66" charset="0"/>
              </a:rPr>
              <a:t>1</a:t>
            </a:r>
            <a:r>
              <a:rPr lang="en-US" sz="2400" smtClean="0"/>
              <a:t> and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n/2</a:t>
            </a:r>
            <a:endParaRPr lang="en-US" sz="2400" smtClean="0">
              <a:latin typeface="Comic Sans MS" pitchFamily="66" charset="0"/>
            </a:endParaRP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5802313" y="3441700"/>
            <a:ext cx="2943225" cy="2044700"/>
            <a:chOff x="137" y="715"/>
            <a:chExt cx="1854" cy="1288"/>
          </a:xfrm>
        </p:grpSpPr>
        <p:sp>
          <p:nvSpPr>
            <p:cNvPr id="39969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9976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39977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9978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9979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39980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9981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9982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9983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9984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9985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39986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39987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39988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39989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39990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39991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39992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39993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39994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/>
        </p:nvGraphicFramePr>
        <p:xfrm>
          <a:off x="4826000" y="5791200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7" name="Text Box 56"/>
          <p:cNvSpPr txBox="1">
            <a:spLocks noChangeArrowheads="1"/>
          </p:cNvSpPr>
          <p:nvPr/>
        </p:nvSpPr>
        <p:spPr bwMode="auto">
          <a:xfrm>
            <a:off x="4264025" y="574198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A:</a:t>
            </a:r>
          </a:p>
        </p:txBody>
      </p:sp>
      <p:sp>
        <p:nvSpPr>
          <p:cNvPr id="39968" name="Freeform 57"/>
          <p:cNvSpPr>
            <a:spLocks/>
          </p:cNvSpPr>
          <p:nvPr/>
        </p:nvSpPr>
        <p:spPr bwMode="auto">
          <a:xfrm>
            <a:off x="5924550" y="3371850"/>
            <a:ext cx="2636838" cy="1811338"/>
          </a:xfrm>
          <a:custGeom>
            <a:avLst/>
            <a:gdLst>
              <a:gd name="T0" fmla="*/ 476250 w 1661"/>
              <a:gd name="T1" fmla="*/ 941388 h 1141"/>
              <a:gd name="T2" fmla="*/ 412750 w 1661"/>
              <a:gd name="T3" fmla="*/ 1012825 h 1141"/>
              <a:gd name="T4" fmla="*/ 250825 w 1661"/>
              <a:gd name="T5" fmla="*/ 1057275 h 1141"/>
              <a:gd name="T6" fmla="*/ 134938 w 1661"/>
              <a:gd name="T7" fmla="*/ 1101725 h 1141"/>
              <a:gd name="T8" fmla="*/ 90488 w 1661"/>
              <a:gd name="T9" fmla="*/ 1128713 h 1141"/>
              <a:gd name="T10" fmla="*/ 19050 w 1661"/>
              <a:gd name="T11" fmla="*/ 1219200 h 1141"/>
              <a:gd name="T12" fmla="*/ 0 w 1661"/>
              <a:gd name="T13" fmla="*/ 1273175 h 1141"/>
              <a:gd name="T14" fmla="*/ 63500 w 1661"/>
              <a:gd name="T15" fmla="*/ 1533525 h 1141"/>
              <a:gd name="T16" fmla="*/ 98425 w 1661"/>
              <a:gd name="T17" fmla="*/ 1604963 h 1141"/>
              <a:gd name="T18" fmla="*/ 144463 w 1661"/>
              <a:gd name="T19" fmla="*/ 1676401 h 1141"/>
              <a:gd name="T20" fmla="*/ 198438 w 1661"/>
              <a:gd name="T21" fmla="*/ 1711326 h 1141"/>
              <a:gd name="T22" fmla="*/ 171450 w 1661"/>
              <a:gd name="T23" fmla="*/ 1720851 h 1141"/>
              <a:gd name="T24" fmla="*/ 233363 w 1661"/>
              <a:gd name="T25" fmla="*/ 1738313 h 1141"/>
              <a:gd name="T26" fmla="*/ 439738 w 1661"/>
              <a:gd name="T27" fmla="*/ 1792288 h 1141"/>
              <a:gd name="T28" fmla="*/ 511175 w 1661"/>
              <a:gd name="T29" fmla="*/ 1784351 h 1141"/>
              <a:gd name="T30" fmla="*/ 530225 w 1661"/>
              <a:gd name="T31" fmla="*/ 1801813 h 1141"/>
              <a:gd name="T32" fmla="*/ 555625 w 1661"/>
              <a:gd name="T33" fmla="*/ 1784351 h 1141"/>
              <a:gd name="T34" fmla="*/ 663575 w 1661"/>
              <a:gd name="T35" fmla="*/ 1747838 h 1141"/>
              <a:gd name="T36" fmla="*/ 754063 w 1661"/>
              <a:gd name="T37" fmla="*/ 1711326 h 1141"/>
              <a:gd name="T38" fmla="*/ 815975 w 1661"/>
              <a:gd name="T39" fmla="*/ 1693863 h 1141"/>
              <a:gd name="T40" fmla="*/ 1255713 w 1661"/>
              <a:gd name="T41" fmla="*/ 1738313 h 1141"/>
              <a:gd name="T42" fmla="*/ 1444625 w 1661"/>
              <a:gd name="T43" fmla="*/ 1811338 h 1141"/>
              <a:gd name="T44" fmla="*/ 1543050 w 1661"/>
              <a:gd name="T45" fmla="*/ 1747838 h 1141"/>
              <a:gd name="T46" fmla="*/ 1550988 w 1661"/>
              <a:gd name="T47" fmla="*/ 1460500 h 1141"/>
              <a:gd name="T48" fmla="*/ 1570038 w 1661"/>
              <a:gd name="T49" fmla="*/ 1443038 h 1141"/>
              <a:gd name="T50" fmla="*/ 1820863 w 1661"/>
              <a:gd name="T51" fmla="*/ 1308100 h 1141"/>
              <a:gd name="T52" fmla="*/ 2179638 w 1661"/>
              <a:gd name="T53" fmla="*/ 1344613 h 1141"/>
              <a:gd name="T54" fmla="*/ 2519363 w 1661"/>
              <a:gd name="T55" fmla="*/ 1300163 h 1141"/>
              <a:gd name="T56" fmla="*/ 2555876 w 1661"/>
              <a:gd name="T57" fmla="*/ 1263650 h 1141"/>
              <a:gd name="T58" fmla="*/ 2600326 w 1661"/>
              <a:gd name="T59" fmla="*/ 1192213 h 1141"/>
              <a:gd name="T60" fmla="*/ 2609851 w 1661"/>
              <a:gd name="T61" fmla="*/ 1165225 h 1141"/>
              <a:gd name="T62" fmla="*/ 2617788 w 1661"/>
              <a:gd name="T63" fmla="*/ 1138238 h 1141"/>
              <a:gd name="T64" fmla="*/ 2636838 w 1661"/>
              <a:gd name="T65" fmla="*/ 1084263 h 1141"/>
              <a:gd name="T66" fmla="*/ 2590801 w 1661"/>
              <a:gd name="T67" fmla="*/ 904875 h 1141"/>
              <a:gd name="T68" fmla="*/ 2563813 w 1661"/>
              <a:gd name="T69" fmla="*/ 823913 h 1141"/>
              <a:gd name="T70" fmla="*/ 2555876 w 1661"/>
              <a:gd name="T71" fmla="*/ 744538 h 1141"/>
              <a:gd name="T72" fmla="*/ 2536826 w 1661"/>
              <a:gd name="T73" fmla="*/ 671513 h 1141"/>
              <a:gd name="T74" fmla="*/ 2519363 w 1661"/>
              <a:gd name="T75" fmla="*/ 582613 h 1141"/>
              <a:gd name="T76" fmla="*/ 2465388 w 1661"/>
              <a:gd name="T77" fmla="*/ 474663 h 1141"/>
              <a:gd name="T78" fmla="*/ 2411413 w 1661"/>
              <a:gd name="T79" fmla="*/ 358775 h 1141"/>
              <a:gd name="T80" fmla="*/ 2366963 w 1661"/>
              <a:gd name="T81" fmla="*/ 295275 h 1141"/>
              <a:gd name="T82" fmla="*/ 2187576 w 1661"/>
              <a:gd name="T83" fmla="*/ 161925 h 1141"/>
              <a:gd name="T84" fmla="*/ 2008188 w 1661"/>
              <a:gd name="T85" fmla="*/ 80963 h 1141"/>
              <a:gd name="T86" fmla="*/ 1793876 w 1661"/>
              <a:gd name="T87" fmla="*/ 0 h 1141"/>
              <a:gd name="T88" fmla="*/ 1560513 w 1661"/>
              <a:gd name="T89" fmla="*/ 17463 h 1141"/>
              <a:gd name="T90" fmla="*/ 1470025 w 1661"/>
              <a:gd name="T91" fmla="*/ 34925 h 1141"/>
              <a:gd name="T92" fmla="*/ 1417638 w 1661"/>
              <a:gd name="T93" fmla="*/ 53975 h 1141"/>
              <a:gd name="T94" fmla="*/ 1292225 w 1661"/>
              <a:gd name="T95" fmla="*/ 115888 h 1141"/>
              <a:gd name="T96" fmla="*/ 1165225 w 1661"/>
              <a:gd name="T97" fmla="*/ 179388 h 1141"/>
              <a:gd name="T98" fmla="*/ 1049338 w 1661"/>
              <a:gd name="T99" fmla="*/ 260350 h 1141"/>
              <a:gd name="T100" fmla="*/ 977900 w 1661"/>
              <a:gd name="T101" fmla="*/ 314325 h 1141"/>
              <a:gd name="T102" fmla="*/ 923925 w 1661"/>
              <a:gd name="T103" fmla="*/ 349250 h 1141"/>
              <a:gd name="T104" fmla="*/ 906463 w 1661"/>
              <a:gd name="T105" fmla="*/ 376238 h 1141"/>
              <a:gd name="T106" fmla="*/ 879475 w 1661"/>
              <a:gd name="T107" fmla="*/ 385763 h 1141"/>
              <a:gd name="T108" fmla="*/ 842963 w 1661"/>
              <a:gd name="T109" fmla="*/ 420688 h 1141"/>
              <a:gd name="T110" fmla="*/ 771525 w 1661"/>
              <a:gd name="T111" fmla="*/ 466725 h 1141"/>
              <a:gd name="T112" fmla="*/ 663575 w 1661"/>
              <a:gd name="T113" fmla="*/ 555625 h 1141"/>
              <a:gd name="T114" fmla="*/ 609600 w 1661"/>
              <a:gd name="T115" fmla="*/ 609600 h 1141"/>
              <a:gd name="T116" fmla="*/ 555625 w 1661"/>
              <a:gd name="T117" fmla="*/ 698500 h 1141"/>
              <a:gd name="T118" fmla="*/ 520700 w 1661"/>
              <a:gd name="T119" fmla="*/ 771525 h 1141"/>
              <a:gd name="T120" fmla="*/ 476250 w 1661"/>
              <a:gd name="T121" fmla="*/ 914400 h 1141"/>
              <a:gd name="T122" fmla="*/ 476250 w 1661"/>
              <a:gd name="T123" fmla="*/ 941388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3746" y="73887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4348163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/>
                <a:gridCol w="415925"/>
                <a:gridCol w="412750"/>
                <a:gridCol w="414338"/>
                <a:gridCol w="414337"/>
                <a:gridCol w="412750"/>
                <a:gridCol w="414338"/>
                <a:gridCol w="412750"/>
                <a:gridCol w="415925"/>
                <a:gridCol w="41433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41129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0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1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2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3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4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5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136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137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138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13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14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14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14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14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14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14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14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14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14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14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15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15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15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15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15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41103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8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9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110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111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112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113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114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115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116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117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118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119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120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121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122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123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124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125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126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127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128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41077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084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085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086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087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088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089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090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091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092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093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094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095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096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097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098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099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100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101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102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41051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058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059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060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061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062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063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064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065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066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067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068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069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070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071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072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073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074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075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076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41025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032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033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034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035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036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037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038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039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040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041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042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043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044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045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046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047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048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049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050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7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4099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00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00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00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00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01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01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01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01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01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01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01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01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01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01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02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02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02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02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02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Running Time of BUILD MAX HEAP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81413"/>
            <a:ext cx="8229600" cy="20510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Running time: </a:t>
            </a:r>
            <a:r>
              <a:rPr lang="en-US" smtClean="0">
                <a:latin typeface="Comic Sans MS" pitchFamily="66" charset="0"/>
              </a:rPr>
              <a:t>O(nlgn)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This is not an asymptotically tight upper bound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527050" y="1281113"/>
            <a:ext cx="53340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z="24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r>
              <a:rPr lang="en-US" sz="2400" u="sng">
                <a:solidFill>
                  <a:schemeClr val="accent2"/>
                </a:solidFill>
              </a:rPr>
              <a:t>BUILD-MAX-HEAP</a:t>
            </a:r>
            <a:r>
              <a:rPr lang="en-US" sz="2400" u="sng">
                <a:solidFill>
                  <a:schemeClr val="accent2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400">
                <a:solidFill>
                  <a:schemeClr val="accent2"/>
                </a:solidFill>
              </a:rPr>
              <a:t> = length[A]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b="1">
                <a:solidFill>
                  <a:schemeClr val="accent2"/>
                </a:solidFill>
              </a:rPr>
              <a:t>for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i ←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n/2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r>
              <a:rPr lang="en-US" sz="2400" b="1">
                <a:solidFill>
                  <a:schemeClr val="accent2"/>
                </a:solidFill>
              </a:rPr>
              <a:t>downto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       </a:t>
            </a:r>
            <a:r>
              <a:rPr lang="en-US" sz="2400" b="1">
                <a:solidFill>
                  <a:schemeClr val="accent2"/>
                </a:solidFill>
              </a:rPr>
              <a:t>do</a:t>
            </a:r>
            <a:r>
              <a:rPr lang="en-US" sz="2400">
                <a:solidFill>
                  <a:schemeClr val="accent2"/>
                </a:solidFill>
              </a:rPr>
              <a:t> MAX-HEAPIFY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(A, i, n)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895975" y="2862263"/>
            <a:ext cx="1055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O(lgn)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285038" y="25781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O(n)</a:t>
            </a:r>
          </a:p>
        </p:txBody>
      </p:sp>
      <p:sp>
        <p:nvSpPr>
          <p:cNvPr id="41992" name="AutoShape 7"/>
          <p:cNvSpPr>
            <a:spLocks/>
          </p:cNvSpPr>
          <p:nvPr/>
        </p:nvSpPr>
        <p:spPr bwMode="auto">
          <a:xfrm>
            <a:off x="6956425" y="2359025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4451" y="-4491"/>
            <a:ext cx="8229600" cy="9064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Running Time of BUILD MAX HEAP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125538"/>
            <a:ext cx="8578850" cy="935037"/>
          </a:xfrm>
        </p:spPr>
        <p:txBody>
          <a:bodyPr/>
          <a:lstStyle/>
          <a:p>
            <a:pPr eaLnBrk="1" hangingPunct="1"/>
            <a:r>
              <a:rPr lang="en-US" sz="2400" smtClean="0"/>
              <a:t>HEAPIFY takes </a:t>
            </a:r>
            <a:r>
              <a:rPr lang="en-US" sz="2400" smtClean="0">
                <a:latin typeface="Comic Sans MS" pitchFamily="66" charset="0"/>
              </a:rPr>
              <a:t>O(h)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 the cost of HEAPIFY on a node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is proportional to the height of the node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in the tree</a:t>
            </a:r>
          </a:p>
        </p:txBody>
      </p:sp>
      <p:grpSp>
        <p:nvGrpSpPr>
          <p:cNvPr id="6152" name="Group 4"/>
          <p:cNvGrpSpPr>
            <a:grpSpLocks/>
          </p:cNvGrpSpPr>
          <p:nvPr/>
        </p:nvGrpSpPr>
        <p:grpSpPr bwMode="auto">
          <a:xfrm>
            <a:off x="2049463" y="2867025"/>
            <a:ext cx="3565525" cy="2543175"/>
            <a:chOff x="682" y="1758"/>
            <a:chExt cx="2246" cy="1602"/>
          </a:xfrm>
        </p:grpSpPr>
        <p:sp>
          <p:nvSpPr>
            <p:cNvPr id="6176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745" y="1818"/>
              <a:ext cx="44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6"/>
            <p:cNvSpPr>
              <a:spLocks noChangeShapeType="1"/>
            </p:cNvSpPr>
            <p:nvPr/>
          </p:nvSpPr>
          <p:spPr bwMode="auto">
            <a:xfrm flipV="1">
              <a:off x="1440" y="1854"/>
              <a:ext cx="39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Oval 7"/>
            <p:cNvSpPr>
              <a:spLocks noChangeArrowheads="1"/>
            </p:cNvSpPr>
            <p:nvPr/>
          </p:nvSpPr>
          <p:spPr bwMode="auto">
            <a:xfrm>
              <a:off x="1703" y="175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6179" name="Group 8"/>
            <p:cNvGrpSpPr>
              <a:grpSpLocks/>
            </p:cNvGrpSpPr>
            <p:nvPr/>
          </p:nvGrpSpPr>
          <p:grpSpPr bwMode="auto"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6210" name="Oval 9"/>
              <p:cNvSpPr>
                <a:spLocks noChangeArrowheads="1"/>
              </p:cNvSpPr>
              <p:nvPr/>
            </p:nvSpPr>
            <p:spPr bwMode="auto"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11" name="Oval 10"/>
              <p:cNvSpPr>
                <a:spLocks noChangeArrowheads="1"/>
              </p:cNvSpPr>
              <p:nvPr/>
            </p:nvSpPr>
            <p:spPr bwMode="auto"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80" name="Oval 11"/>
            <p:cNvSpPr>
              <a:spLocks noChangeArrowheads="1"/>
            </p:cNvSpPr>
            <p:nvPr/>
          </p:nvSpPr>
          <p:spPr bwMode="auto">
            <a:xfrm>
              <a:off x="828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81" name="Oval 12"/>
            <p:cNvSpPr>
              <a:spLocks noChangeArrowheads="1"/>
            </p:cNvSpPr>
            <p:nvPr/>
          </p:nvSpPr>
          <p:spPr bwMode="auto">
            <a:xfrm>
              <a:off x="1412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82" name="Oval 13"/>
            <p:cNvSpPr>
              <a:spLocks noChangeArrowheads="1"/>
            </p:cNvSpPr>
            <p:nvPr/>
          </p:nvSpPr>
          <p:spPr bwMode="auto">
            <a:xfrm>
              <a:off x="1996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83" name="Oval 14"/>
            <p:cNvSpPr>
              <a:spLocks noChangeArrowheads="1"/>
            </p:cNvSpPr>
            <p:nvPr/>
          </p:nvSpPr>
          <p:spPr bwMode="auto">
            <a:xfrm>
              <a:off x="2580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6184" name="Group 15"/>
            <p:cNvGrpSpPr>
              <a:grpSpLocks/>
            </p:cNvGrpSpPr>
            <p:nvPr/>
          </p:nvGrpSpPr>
          <p:grpSpPr bwMode="auto"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6208" name="Oval 16"/>
              <p:cNvSpPr>
                <a:spLocks noChangeArrowheads="1"/>
              </p:cNvSpPr>
              <p:nvPr/>
            </p:nvSpPr>
            <p:spPr bwMode="auto"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09" name="Oval 17"/>
              <p:cNvSpPr>
                <a:spLocks noChangeArrowheads="1"/>
              </p:cNvSpPr>
              <p:nvPr/>
            </p:nvSpPr>
            <p:spPr bwMode="auto"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85" name="Group 18"/>
            <p:cNvGrpSpPr>
              <a:grpSpLocks/>
            </p:cNvGrpSpPr>
            <p:nvPr/>
          </p:nvGrpSpPr>
          <p:grpSpPr bwMode="auto"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6206" name="Oval 19"/>
              <p:cNvSpPr>
                <a:spLocks noChangeArrowheads="1"/>
              </p:cNvSpPr>
              <p:nvPr/>
            </p:nvSpPr>
            <p:spPr bwMode="auto"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07" name="Oval 20"/>
              <p:cNvSpPr>
                <a:spLocks noChangeArrowheads="1"/>
              </p:cNvSpPr>
              <p:nvPr/>
            </p:nvSpPr>
            <p:spPr bwMode="auto"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86" name="Group 21"/>
            <p:cNvGrpSpPr>
              <a:grpSpLocks/>
            </p:cNvGrpSpPr>
            <p:nvPr/>
          </p:nvGrpSpPr>
          <p:grpSpPr bwMode="auto"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6204" name="Oval 22"/>
              <p:cNvSpPr>
                <a:spLocks noChangeArrowheads="1"/>
              </p:cNvSpPr>
              <p:nvPr/>
            </p:nvSpPr>
            <p:spPr bwMode="auto"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05" name="Oval 23"/>
              <p:cNvSpPr>
                <a:spLocks noChangeArrowheads="1"/>
              </p:cNvSpPr>
              <p:nvPr/>
            </p:nvSpPr>
            <p:spPr bwMode="auto"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87" name="Group 24"/>
            <p:cNvGrpSpPr>
              <a:grpSpLocks/>
            </p:cNvGrpSpPr>
            <p:nvPr/>
          </p:nvGrpSpPr>
          <p:grpSpPr bwMode="auto"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6202" name="Oval 25"/>
              <p:cNvSpPr>
                <a:spLocks noChangeArrowheads="1"/>
              </p:cNvSpPr>
              <p:nvPr/>
            </p:nvSpPr>
            <p:spPr bwMode="auto"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03" name="Oval 26"/>
              <p:cNvSpPr>
                <a:spLocks noChangeArrowheads="1"/>
              </p:cNvSpPr>
              <p:nvPr/>
            </p:nvSpPr>
            <p:spPr bwMode="auto"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88" name="Group 27"/>
            <p:cNvGrpSpPr>
              <a:grpSpLocks/>
            </p:cNvGrpSpPr>
            <p:nvPr/>
          </p:nvGrpSpPr>
          <p:grpSpPr bwMode="auto">
            <a:xfrm>
              <a:off x="1008" y="2304"/>
              <a:ext cx="480" cy="384"/>
              <a:chOff x="1008" y="2304"/>
              <a:chExt cx="480" cy="384"/>
            </a:xfrm>
          </p:grpSpPr>
          <p:sp>
            <p:nvSpPr>
              <p:cNvPr id="6200" name="Line 28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Line 29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9" name="Group 30"/>
            <p:cNvGrpSpPr>
              <a:grpSpLocks/>
            </p:cNvGrpSpPr>
            <p:nvPr/>
          </p:nvGrpSpPr>
          <p:grpSpPr bwMode="auto">
            <a:xfrm flipH="1">
              <a:off x="2112" y="2304"/>
              <a:ext cx="480" cy="384"/>
              <a:chOff x="1008" y="2304"/>
              <a:chExt cx="480" cy="384"/>
            </a:xfrm>
          </p:grpSpPr>
          <p:sp>
            <p:nvSpPr>
              <p:cNvPr id="6198" name="Line 31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Line 32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0" name="Line 33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34"/>
            <p:cNvSpPr>
              <a:spLocks noChangeShapeType="1"/>
            </p:cNvSpPr>
            <p:nvPr/>
          </p:nvSpPr>
          <p:spPr bwMode="auto">
            <a:xfrm>
              <a:off x="912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35"/>
            <p:cNvSpPr>
              <a:spLocks noChangeShapeType="1"/>
            </p:cNvSpPr>
            <p:nvPr/>
          </p:nvSpPr>
          <p:spPr bwMode="auto">
            <a:xfrm flipH="1">
              <a:off x="1413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36"/>
            <p:cNvSpPr>
              <a:spLocks noChangeShapeType="1"/>
            </p:cNvSpPr>
            <p:nvPr/>
          </p:nvSpPr>
          <p:spPr bwMode="auto">
            <a:xfrm>
              <a:off x="1509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37"/>
            <p:cNvSpPr>
              <a:spLocks noChangeShapeType="1"/>
            </p:cNvSpPr>
            <p:nvPr/>
          </p:nvSpPr>
          <p:spPr bwMode="auto">
            <a:xfrm flipH="1">
              <a:off x="1999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38"/>
            <p:cNvSpPr>
              <a:spLocks noChangeShapeType="1"/>
            </p:cNvSpPr>
            <p:nvPr/>
          </p:nvSpPr>
          <p:spPr bwMode="auto">
            <a:xfrm>
              <a:off x="2095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39"/>
            <p:cNvSpPr>
              <a:spLocks noChangeShapeType="1"/>
            </p:cNvSpPr>
            <p:nvPr/>
          </p:nvSpPr>
          <p:spPr bwMode="auto">
            <a:xfrm flipH="1">
              <a:off x="2578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40"/>
            <p:cNvSpPr>
              <a:spLocks noChangeShapeType="1"/>
            </p:cNvSpPr>
            <p:nvPr/>
          </p:nvSpPr>
          <p:spPr bwMode="auto">
            <a:xfrm>
              <a:off x="2674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41"/>
          <p:cNvSpPr txBox="1">
            <a:spLocks noChangeArrowheads="1"/>
          </p:cNvSpPr>
          <p:nvPr/>
        </p:nvSpPr>
        <p:spPr bwMode="auto">
          <a:xfrm>
            <a:off x="774700" y="23780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</a:t>
            </a:r>
          </a:p>
        </p:txBody>
      </p:sp>
      <p:sp>
        <p:nvSpPr>
          <p:cNvPr id="6154" name="Text Box 42"/>
          <p:cNvSpPr txBox="1">
            <a:spLocks noChangeArrowheads="1"/>
          </p:cNvSpPr>
          <p:nvPr/>
        </p:nvSpPr>
        <p:spPr bwMode="auto">
          <a:xfrm>
            <a:off x="6013450" y="23780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</a:t>
            </a:r>
          </a:p>
        </p:txBody>
      </p:sp>
      <p:sp>
        <p:nvSpPr>
          <p:cNvPr id="6155" name="Text Box 43"/>
          <p:cNvSpPr txBox="1">
            <a:spLocks noChangeArrowheads="1"/>
          </p:cNvSpPr>
          <p:nvPr/>
        </p:nvSpPr>
        <p:spPr bwMode="auto">
          <a:xfrm>
            <a:off x="850900" y="2792413"/>
            <a:ext cx="1477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= 3 (</a:t>
            </a:r>
            <a:r>
              <a:rPr lang="en-US">
                <a:sym typeface="Symbol" pitchFamily="18" charset="2"/>
              </a:rPr>
              <a:t>lgn</a:t>
            </a:r>
            <a:r>
              <a:rPr lang="en-US"/>
              <a:t>)</a:t>
            </a:r>
          </a:p>
        </p:txBody>
      </p:sp>
      <p:sp>
        <p:nvSpPr>
          <p:cNvPr id="6156" name="Text Box 44"/>
          <p:cNvSpPr txBox="1">
            <a:spLocks noChangeArrowheads="1"/>
          </p:cNvSpPr>
          <p:nvPr/>
        </p:nvSpPr>
        <p:spPr bwMode="auto">
          <a:xfrm>
            <a:off x="850900" y="3394075"/>
            <a:ext cx="782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 = 2</a:t>
            </a:r>
          </a:p>
        </p:txBody>
      </p:sp>
      <p:sp>
        <p:nvSpPr>
          <p:cNvPr id="6157" name="Text Box 45"/>
          <p:cNvSpPr txBox="1">
            <a:spLocks noChangeArrowheads="1"/>
          </p:cNvSpPr>
          <p:nvPr/>
        </p:nvSpPr>
        <p:spPr bwMode="auto">
          <a:xfrm>
            <a:off x="850900" y="4252913"/>
            <a:ext cx="782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 = 1</a:t>
            </a:r>
          </a:p>
        </p:txBody>
      </p:sp>
      <p:sp>
        <p:nvSpPr>
          <p:cNvPr id="6158" name="Text Box 46"/>
          <p:cNvSpPr txBox="1">
            <a:spLocks noChangeArrowheads="1"/>
          </p:cNvSpPr>
          <p:nvPr/>
        </p:nvSpPr>
        <p:spPr bwMode="auto">
          <a:xfrm>
            <a:off x="850900" y="5062538"/>
            <a:ext cx="782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 = 0</a:t>
            </a:r>
          </a:p>
        </p:txBody>
      </p:sp>
      <p:sp>
        <p:nvSpPr>
          <p:cNvPr id="6159" name="Text Box 47"/>
          <p:cNvSpPr txBox="1">
            <a:spLocks noChangeArrowheads="1"/>
          </p:cNvSpPr>
          <p:nvPr/>
        </p:nvSpPr>
        <p:spPr bwMode="auto">
          <a:xfrm>
            <a:off x="6070600" y="2792413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= 0</a:t>
            </a:r>
          </a:p>
        </p:txBody>
      </p:sp>
      <p:sp>
        <p:nvSpPr>
          <p:cNvPr id="6160" name="Text Box 48"/>
          <p:cNvSpPr txBox="1">
            <a:spLocks noChangeArrowheads="1"/>
          </p:cNvSpPr>
          <p:nvPr/>
        </p:nvSpPr>
        <p:spPr bwMode="auto">
          <a:xfrm>
            <a:off x="6070600" y="33909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= 1</a:t>
            </a:r>
          </a:p>
        </p:txBody>
      </p:sp>
      <p:sp>
        <p:nvSpPr>
          <p:cNvPr id="6161" name="Text Box 49"/>
          <p:cNvSpPr txBox="1">
            <a:spLocks noChangeArrowheads="1"/>
          </p:cNvSpPr>
          <p:nvPr/>
        </p:nvSpPr>
        <p:spPr bwMode="auto">
          <a:xfrm>
            <a:off x="6070600" y="424973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= 2</a:t>
            </a:r>
          </a:p>
        </p:txBody>
      </p:sp>
      <p:sp>
        <p:nvSpPr>
          <p:cNvPr id="6162" name="Text Box 50"/>
          <p:cNvSpPr txBox="1">
            <a:spLocks noChangeArrowheads="1"/>
          </p:cNvSpPr>
          <p:nvPr/>
        </p:nvSpPr>
        <p:spPr bwMode="auto">
          <a:xfrm>
            <a:off x="6070600" y="5064125"/>
            <a:ext cx="139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= 3  </a:t>
            </a:r>
            <a:r>
              <a:rPr lang="en-US">
                <a:latin typeface="Comic Sans MS" pitchFamily="66" charset="0"/>
              </a:rPr>
              <a:t>(</a:t>
            </a:r>
            <a:r>
              <a:rPr lang="en-US">
                <a:latin typeface="Comic Sans MS" pitchFamily="66" charset="0"/>
                <a:sym typeface="Symbol" pitchFamily="18" charset="2"/>
              </a:rPr>
              <a:t>lgn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6163" name="Line 51"/>
          <p:cNvSpPr>
            <a:spLocks noChangeShapeType="1"/>
          </p:cNvSpPr>
          <p:nvPr/>
        </p:nvSpPr>
        <p:spPr bwMode="auto">
          <a:xfrm>
            <a:off x="655638" y="27352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52"/>
          <p:cNvSpPr>
            <a:spLocks noChangeShapeType="1"/>
          </p:cNvSpPr>
          <p:nvPr/>
        </p:nvSpPr>
        <p:spPr bwMode="auto">
          <a:xfrm>
            <a:off x="5853113" y="273208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53"/>
          <p:cNvSpPr txBox="1">
            <a:spLocks noChangeArrowheads="1"/>
          </p:cNvSpPr>
          <p:nvPr/>
        </p:nvSpPr>
        <p:spPr bwMode="auto">
          <a:xfrm>
            <a:off x="7288213" y="2386013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No. of nodes</a:t>
            </a:r>
          </a:p>
        </p:txBody>
      </p:sp>
      <p:sp>
        <p:nvSpPr>
          <p:cNvPr id="6166" name="Text Box 54"/>
          <p:cNvSpPr txBox="1">
            <a:spLocks noChangeArrowheads="1"/>
          </p:cNvSpPr>
          <p:nvPr/>
        </p:nvSpPr>
        <p:spPr bwMode="auto">
          <a:xfrm>
            <a:off x="7767638" y="280035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0</a:t>
            </a:r>
            <a:endParaRPr lang="en-US"/>
          </a:p>
        </p:txBody>
      </p:sp>
      <p:sp>
        <p:nvSpPr>
          <p:cNvPr id="6167" name="Text Box 55"/>
          <p:cNvSpPr txBox="1">
            <a:spLocks noChangeArrowheads="1"/>
          </p:cNvSpPr>
          <p:nvPr/>
        </p:nvSpPr>
        <p:spPr bwMode="auto">
          <a:xfrm>
            <a:off x="7767638" y="339883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6168" name="Text Box 56"/>
          <p:cNvSpPr txBox="1">
            <a:spLocks noChangeArrowheads="1"/>
          </p:cNvSpPr>
          <p:nvPr/>
        </p:nvSpPr>
        <p:spPr bwMode="auto">
          <a:xfrm>
            <a:off x="7767638" y="425767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6169" name="Text Box 57"/>
          <p:cNvSpPr txBox="1">
            <a:spLocks noChangeArrowheads="1"/>
          </p:cNvSpPr>
          <p:nvPr/>
        </p:nvSpPr>
        <p:spPr bwMode="auto">
          <a:xfrm>
            <a:off x="7767638" y="50673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3</a:t>
            </a:r>
            <a:endParaRPr lang="en-US"/>
          </a:p>
        </p:txBody>
      </p:sp>
      <p:sp>
        <p:nvSpPr>
          <p:cNvPr id="6170" name="Line 58"/>
          <p:cNvSpPr>
            <a:spLocks noChangeShapeType="1"/>
          </p:cNvSpPr>
          <p:nvPr/>
        </p:nvSpPr>
        <p:spPr bwMode="auto">
          <a:xfrm>
            <a:off x="7127875" y="2740025"/>
            <a:ext cx="177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Text Box 59"/>
          <p:cNvSpPr txBox="1">
            <a:spLocks noChangeArrowheads="1"/>
          </p:cNvSpPr>
          <p:nvPr/>
        </p:nvSpPr>
        <p:spPr bwMode="auto">
          <a:xfrm>
            <a:off x="984250" y="5656263"/>
            <a:ext cx="6378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i</a:t>
            </a:r>
            <a:r>
              <a:rPr lang="en-US" sz="2400"/>
              <a:t> = h – i   height of the heap rooted at level i</a:t>
            </a:r>
          </a:p>
          <a:p>
            <a:r>
              <a:rPr lang="en-US" sz="2400"/>
              <a:t>n</a:t>
            </a:r>
            <a:r>
              <a:rPr lang="en-US" sz="2400" baseline="-25000"/>
              <a:t>i</a:t>
            </a:r>
            <a:r>
              <a:rPr lang="en-US" sz="2400"/>
              <a:t> = 2</a:t>
            </a:r>
            <a:r>
              <a:rPr lang="en-US" sz="2400" baseline="30000"/>
              <a:t>i</a:t>
            </a:r>
            <a:r>
              <a:rPr lang="en-US" sz="2400"/>
              <a:t>	      number of nodes at level i</a:t>
            </a:r>
          </a:p>
        </p:txBody>
      </p:sp>
      <p:graphicFrame>
        <p:nvGraphicFramePr>
          <p:cNvPr id="6146" name="Object 60"/>
          <p:cNvGraphicFramePr>
            <a:graphicFrameLocks noChangeAspect="1"/>
          </p:cNvGraphicFramePr>
          <p:nvPr>
            <p:ph sz="half" idx="2"/>
          </p:nvPr>
        </p:nvGraphicFramePr>
        <p:xfrm>
          <a:off x="2897188" y="1787525"/>
          <a:ext cx="2166937" cy="887413"/>
        </p:xfrm>
        <a:graphic>
          <a:graphicData uri="http://schemas.openxmlformats.org/presentationml/2006/ole">
            <p:oleObj spid="_x0000_s6146" name="Equation" r:id="rId4" imgW="1054080" imgH="431640" progId="Equation.3">
              <p:embed/>
            </p:oleObj>
          </a:graphicData>
        </a:graphic>
      </p:graphicFrame>
      <p:graphicFrame>
        <p:nvGraphicFramePr>
          <p:cNvPr id="6147" name="Object 61"/>
          <p:cNvGraphicFramePr>
            <a:graphicFrameLocks noChangeAspect="1"/>
          </p:cNvGraphicFramePr>
          <p:nvPr>
            <p:ph sz="quarter" idx="2"/>
          </p:nvPr>
        </p:nvGraphicFramePr>
        <p:xfrm>
          <a:off x="5108575" y="1849438"/>
          <a:ext cx="1497013" cy="782637"/>
        </p:xfrm>
        <a:graphic>
          <a:graphicData uri="http://schemas.openxmlformats.org/presentationml/2006/ole">
            <p:oleObj spid="_x0000_s6147" name="Equation" r:id="rId5" imgW="825480" imgH="431640" progId="Equation.3">
              <p:embed/>
            </p:oleObj>
          </a:graphicData>
        </a:graphic>
      </p:graphicFrame>
      <p:graphicFrame>
        <p:nvGraphicFramePr>
          <p:cNvPr id="6148" name="Object 6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634163" y="2016125"/>
          <a:ext cx="971550" cy="431800"/>
        </p:xfrm>
        <a:graphic>
          <a:graphicData uri="http://schemas.openxmlformats.org/presentationml/2006/ole">
            <p:oleObj spid="_x0000_s6148" name="Equation" r:id="rId6" imgW="457200" imgH="203040" progId="Equation.3">
              <p:embed/>
            </p:oleObj>
          </a:graphicData>
        </a:graphic>
      </p:graphicFrame>
      <p:cxnSp>
        <p:nvCxnSpPr>
          <p:cNvPr id="433219" name="AutoShape 67"/>
          <p:cNvCxnSpPr>
            <a:cxnSpLocks noChangeShapeType="1"/>
            <a:stCxn id="6166" idx="2"/>
            <a:endCxn id="6155" idx="2"/>
          </p:cNvCxnSpPr>
          <p:nvPr/>
        </p:nvCxnSpPr>
        <p:spPr bwMode="auto">
          <a:xfrm rot="16200000" flipV="1">
            <a:off x="4774406" y="-24606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33220" name="AutoShape 68"/>
          <p:cNvCxnSpPr>
            <a:cxnSpLocks noChangeShapeType="1"/>
          </p:cNvCxnSpPr>
          <p:nvPr/>
        </p:nvCxnSpPr>
        <p:spPr bwMode="auto">
          <a:xfrm rot="16200000" flipV="1">
            <a:off x="4777581" y="592932"/>
            <a:ext cx="7937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33221" name="AutoShape 69"/>
          <p:cNvCxnSpPr>
            <a:cxnSpLocks noChangeShapeType="1"/>
          </p:cNvCxnSpPr>
          <p:nvPr/>
        </p:nvCxnSpPr>
        <p:spPr bwMode="auto">
          <a:xfrm rot="16200000" flipV="1">
            <a:off x="4631531" y="143589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33222" name="AutoShape 70"/>
          <p:cNvCxnSpPr>
            <a:cxnSpLocks noChangeShapeType="1"/>
          </p:cNvCxnSpPr>
          <p:nvPr/>
        </p:nvCxnSpPr>
        <p:spPr bwMode="auto">
          <a:xfrm rot="16200000" flipV="1">
            <a:off x="4634706" y="224234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z="3600" smtClean="0"/>
              <a:t>Running Time of BUILD MAX HEAP</a:t>
            </a:r>
          </a:p>
        </p:txBody>
      </p:sp>
      <p:grpSp>
        <p:nvGrpSpPr>
          <p:cNvPr id="7179" name="Group 3"/>
          <p:cNvGrpSpPr>
            <a:grpSpLocks/>
          </p:cNvGrpSpPr>
          <p:nvPr/>
        </p:nvGrpSpPr>
        <p:grpSpPr bwMode="auto">
          <a:xfrm>
            <a:off x="496888" y="1074738"/>
            <a:ext cx="8326437" cy="806450"/>
            <a:chOff x="313" y="768"/>
            <a:chExt cx="5245" cy="508"/>
          </a:xfrm>
        </p:grpSpPr>
        <p:graphicFrame>
          <p:nvGraphicFramePr>
            <p:cNvPr id="7176" name="Object 4"/>
            <p:cNvGraphicFramePr>
              <a:graphicFrameLocks noChangeAspect="1"/>
            </p:cNvGraphicFramePr>
            <p:nvPr/>
          </p:nvGraphicFramePr>
          <p:xfrm>
            <a:off x="313" y="768"/>
            <a:ext cx="1031" cy="508"/>
          </p:xfrm>
          <a:graphic>
            <a:graphicData uri="http://schemas.openxmlformats.org/presentationml/2006/ole">
              <p:oleObj spid="_x0000_s7176" name="Equation" r:id="rId4" imgW="876240" imgH="431640" progId="Equation.3">
                <p:embed/>
              </p:oleObj>
            </a:graphicData>
          </a:graphic>
        </p:graphicFrame>
        <p:sp>
          <p:nvSpPr>
            <p:cNvPr id="7191" name="Text Box 5"/>
            <p:cNvSpPr txBox="1">
              <a:spLocks noChangeArrowheads="1"/>
            </p:cNvSpPr>
            <p:nvPr/>
          </p:nvSpPr>
          <p:spPr bwMode="auto">
            <a:xfrm>
              <a:off x="1754" y="894"/>
              <a:ext cx="3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Cost of HEAPIFY at level i </a:t>
              </a:r>
              <a:r>
                <a:rPr lang="en-US">
                  <a:sym typeface="Symbol" pitchFamily="18" charset="2"/>
                </a:rPr>
                <a:t> number of nodes at that level</a:t>
              </a:r>
            </a:p>
          </p:txBody>
        </p:sp>
      </p:grpSp>
      <p:grpSp>
        <p:nvGrpSpPr>
          <p:cNvPr id="7180" name="Group 6"/>
          <p:cNvGrpSpPr>
            <a:grpSpLocks/>
          </p:cNvGrpSpPr>
          <p:nvPr/>
        </p:nvGrpSpPr>
        <p:grpSpPr bwMode="auto">
          <a:xfrm>
            <a:off x="1117600" y="1920875"/>
            <a:ext cx="6726238" cy="782638"/>
            <a:chOff x="704" y="1350"/>
            <a:chExt cx="4237" cy="493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704" y="1350"/>
            <a:ext cx="943" cy="493"/>
          </p:xfrm>
          <a:graphic>
            <a:graphicData uri="http://schemas.openxmlformats.org/presentationml/2006/ole">
              <p:oleObj spid="_x0000_s7175" name="Equation" r:id="rId5" imgW="825480" imgH="431640" progId="Equation.3">
                <p:embed/>
              </p:oleObj>
            </a:graphicData>
          </a:graphic>
        </p:graphicFrame>
        <p:sp>
          <p:nvSpPr>
            <p:cNvPr id="7190" name="Text Box 8"/>
            <p:cNvSpPr txBox="1">
              <a:spLocks noChangeArrowheads="1"/>
            </p:cNvSpPr>
            <p:nvPr/>
          </p:nvSpPr>
          <p:spPr bwMode="auto">
            <a:xfrm>
              <a:off x="1759" y="1468"/>
              <a:ext cx="3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Replace the values of n</a:t>
              </a:r>
              <a:r>
                <a:rPr lang="en-US" baseline="-25000"/>
                <a:t>i</a:t>
              </a:r>
              <a:r>
                <a:rPr lang="en-US"/>
                <a:t> and h</a:t>
              </a:r>
              <a:r>
                <a:rPr lang="en-US" baseline="-25000"/>
                <a:t>i</a:t>
              </a:r>
              <a:r>
                <a:rPr lang="en-US"/>
                <a:t> computed before</a:t>
              </a:r>
              <a:endParaRPr lang="en-US">
                <a:sym typeface="Symbol" pitchFamily="18" charset="2"/>
              </a:endParaRPr>
            </a:p>
          </p:txBody>
        </p:sp>
      </p:grpSp>
      <p:grpSp>
        <p:nvGrpSpPr>
          <p:cNvPr id="7181" name="Group 9"/>
          <p:cNvGrpSpPr>
            <a:grpSpLocks/>
          </p:cNvGrpSpPr>
          <p:nvPr/>
        </p:nvGrpSpPr>
        <p:grpSpPr bwMode="auto">
          <a:xfrm>
            <a:off x="1117600" y="2736850"/>
            <a:ext cx="7666038" cy="968375"/>
            <a:chOff x="704" y="1892"/>
            <a:chExt cx="4829" cy="610"/>
          </a:xfrm>
        </p:grpSpPr>
        <p:graphicFrame>
          <p:nvGraphicFramePr>
            <p:cNvPr id="7173" name="Object 10"/>
            <p:cNvGraphicFramePr>
              <a:graphicFrameLocks noChangeAspect="1"/>
            </p:cNvGraphicFramePr>
            <p:nvPr/>
          </p:nvGraphicFramePr>
          <p:xfrm>
            <a:off x="704" y="1892"/>
            <a:ext cx="962" cy="545"/>
          </p:xfrm>
          <a:graphic>
            <a:graphicData uri="http://schemas.openxmlformats.org/presentationml/2006/ole">
              <p:oleObj spid="_x0000_s7173" name="Equation" r:id="rId6" imgW="761760" imgH="431640" progId="Equation.3">
                <p:embed/>
              </p:oleObj>
            </a:graphicData>
          </a:graphic>
        </p:graphicFrame>
        <p:sp>
          <p:nvSpPr>
            <p:cNvPr id="7189" name="Text Box 11"/>
            <p:cNvSpPr txBox="1">
              <a:spLocks noChangeArrowheads="1"/>
            </p:cNvSpPr>
            <p:nvPr/>
          </p:nvSpPr>
          <p:spPr bwMode="auto">
            <a:xfrm>
              <a:off x="1764" y="1956"/>
              <a:ext cx="3769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/>
                <a:t>Multiply by 2</a:t>
              </a:r>
              <a:r>
                <a:rPr lang="en-US" baseline="30000"/>
                <a:t>h</a:t>
              </a:r>
              <a:r>
                <a:rPr lang="en-US"/>
                <a:t> both at the nominator and denominator and</a:t>
              </a:r>
            </a:p>
            <a:p>
              <a:pPr>
                <a:lnSpc>
                  <a:spcPct val="120000"/>
                </a:lnSpc>
              </a:pPr>
              <a:r>
                <a:rPr lang="en-US"/>
                <a:t>write 2</a:t>
              </a:r>
              <a:r>
                <a:rPr lang="en-US" baseline="30000"/>
                <a:t>i</a:t>
              </a:r>
              <a:r>
                <a:rPr lang="en-US"/>
                <a:t> as</a:t>
              </a:r>
              <a:endParaRPr lang="en-US">
                <a:sym typeface="Symbol" pitchFamily="18" charset="2"/>
              </a:endParaRPr>
            </a:p>
          </p:txBody>
        </p:sp>
        <p:graphicFrame>
          <p:nvGraphicFramePr>
            <p:cNvPr id="7174" name="Object 12"/>
            <p:cNvGraphicFramePr>
              <a:graphicFrameLocks noChangeAspect="1"/>
            </p:cNvGraphicFramePr>
            <p:nvPr/>
          </p:nvGraphicFramePr>
          <p:xfrm>
            <a:off x="2504" y="2150"/>
            <a:ext cx="227" cy="352"/>
          </p:xfrm>
          <a:graphic>
            <a:graphicData uri="http://schemas.openxmlformats.org/presentationml/2006/ole">
              <p:oleObj spid="_x0000_s7174" name="Equation" r:id="rId7" imgW="253800" imgH="393480" progId="Equation.3">
                <p:embed/>
              </p:oleObj>
            </a:graphicData>
          </a:graphic>
        </p:graphicFrame>
      </p:grpSp>
      <p:grpSp>
        <p:nvGrpSpPr>
          <p:cNvPr id="7182" name="Group 13"/>
          <p:cNvGrpSpPr>
            <a:grpSpLocks/>
          </p:cNvGrpSpPr>
          <p:nvPr/>
        </p:nvGrpSpPr>
        <p:grpSpPr bwMode="auto">
          <a:xfrm>
            <a:off x="1117600" y="3619500"/>
            <a:ext cx="4527550" cy="841375"/>
            <a:chOff x="704" y="2434"/>
            <a:chExt cx="2852" cy="530"/>
          </a:xfrm>
        </p:grpSpPr>
        <p:graphicFrame>
          <p:nvGraphicFramePr>
            <p:cNvPr id="7172" name="Object 14"/>
            <p:cNvGraphicFramePr>
              <a:graphicFrameLocks noChangeAspect="1"/>
            </p:cNvGraphicFramePr>
            <p:nvPr/>
          </p:nvGraphicFramePr>
          <p:xfrm>
            <a:off x="704" y="2434"/>
            <a:ext cx="826" cy="530"/>
          </p:xfrm>
          <a:graphic>
            <a:graphicData uri="http://schemas.openxmlformats.org/presentationml/2006/ole">
              <p:oleObj spid="_x0000_s7172" name="Equation" r:id="rId8" imgW="672840" imgH="431640" progId="Equation.3">
                <p:embed/>
              </p:oleObj>
            </a:graphicData>
          </a:graphic>
        </p:graphicFrame>
        <p:sp>
          <p:nvSpPr>
            <p:cNvPr id="7188" name="Text Box 15"/>
            <p:cNvSpPr txBox="1">
              <a:spLocks noChangeArrowheads="1"/>
            </p:cNvSpPr>
            <p:nvPr/>
          </p:nvSpPr>
          <p:spPr bwMode="auto">
            <a:xfrm>
              <a:off x="1764" y="2619"/>
              <a:ext cx="1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Change variables: k = h - i</a:t>
              </a:r>
              <a:endParaRPr lang="en-US">
                <a:sym typeface="Symbol" pitchFamily="18" charset="2"/>
              </a:endParaRPr>
            </a:p>
          </p:txBody>
        </p:sp>
      </p:grpSp>
      <p:grpSp>
        <p:nvGrpSpPr>
          <p:cNvPr id="7183" name="Group 16"/>
          <p:cNvGrpSpPr>
            <a:grpSpLocks/>
          </p:cNvGrpSpPr>
          <p:nvPr/>
        </p:nvGrpSpPr>
        <p:grpSpPr bwMode="auto">
          <a:xfrm>
            <a:off x="1117600" y="4524375"/>
            <a:ext cx="7872413" cy="854075"/>
            <a:chOff x="704" y="2976"/>
            <a:chExt cx="4959" cy="538"/>
          </a:xfrm>
        </p:grpSpPr>
        <p:graphicFrame>
          <p:nvGraphicFramePr>
            <p:cNvPr id="7171" name="Object 17"/>
            <p:cNvGraphicFramePr>
              <a:graphicFrameLocks noChangeAspect="1"/>
            </p:cNvGraphicFramePr>
            <p:nvPr/>
          </p:nvGraphicFramePr>
          <p:xfrm>
            <a:off x="704" y="2976"/>
            <a:ext cx="744" cy="538"/>
          </p:xfrm>
          <a:graphic>
            <a:graphicData uri="http://schemas.openxmlformats.org/presentationml/2006/ole">
              <p:oleObj spid="_x0000_s7171" name="Equation" r:id="rId9" imgW="596880" imgH="431640" progId="Equation.3">
                <p:embed/>
              </p:oleObj>
            </a:graphicData>
          </a:graphic>
        </p:graphicFrame>
        <p:sp>
          <p:nvSpPr>
            <p:cNvPr id="7187" name="Text Box 18"/>
            <p:cNvSpPr txBox="1">
              <a:spLocks noChangeArrowheads="1"/>
            </p:cNvSpPr>
            <p:nvPr/>
          </p:nvSpPr>
          <p:spPr bwMode="auto">
            <a:xfrm>
              <a:off x="1764" y="3081"/>
              <a:ext cx="38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The sum above is smaller than the sum of all elements to </a:t>
              </a:r>
              <a:r>
                <a:rPr lang="en-US">
                  <a:sym typeface="Symbol" pitchFamily="18" charset="2"/>
                </a:rPr>
                <a:t></a:t>
              </a:r>
            </a:p>
            <a:p>
              <a:r>
                <a:rPr lang="en-US">
                  <a:sym typeface="Symbol" pitchFamily="18" charset="2"/>
                </a:rPr>
                <a:t>and h = lgn</a:t>
              </a:r>
            </a:p>
          </p:txBody>
        </p:sp>
      </p:grpSp>
      <p:grpSp>
        <p:nvGrpSpPr>
          <p:cNvPr id="7184" name="Group 19"/>
          <p:cNvGrpSpPr>
            <a:grpSpLocks/>
          </p:cNvGrpSpPr>
          <p:nvPr/>
        </p:nvGrpSpPr>
        <p:grpSpPr bwMode="auto">
          <a:xfrm>
            <a:off x="1117600" y="5457825"/>
            <a:ext cx="5154613" cy="447675"/>
            <a:chOff x="704" y="3550"/>
            <a:chExt cx="3247" cy="282"/>
          </a:xfrm>
        </p:grpSpPr>
        <p:graphicFrame>
          <p:nvGraphicFramePr>
            <p:cNvPr id="7170" name="Object 20"/>
            <p:cNvGraphicFramePr>
              <a:graphicFrameLocks noChangeAspect="1"/>
            </p:cNvGraphicFramePr>
            <p:nvPr/>
          </p:nvGraphicFramePr>
          <p:xfrm>
            <a:off x="704" y="3560"/>
            <a:ext cx="612" cy="272"/>
          </p:xfrm>
          <a:graphic>
            <a:graphicData uri="http://schemas.openxmlformats.org/presentationml/2006/ole">
              <p:oleObj spid="_x0000_s7170" name="Equation" r:id="rId10" imgW="457200" imgH="203040" progId="Equation.3">
                <p:embed/>
              </p:oleObj>
            </a:graphicData>
          </a:graphic>
        </p:graphicFrame>
        <p:sp>
          <p:nvSpPr>
            <p:cNvPr id="7186" name="Text Box 21"/>
            <p:cNvSpPr txBox="1">
              <a:spLocks noChangeArrowheads="1"/>
            </p:cNvSpPr>
            <p:nvPr/>
          </p:nvSpPr>
          <p:spPr bwMode="auto">
            <a:xfrm>
              <a:off x="1755" y="3550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The sum above is smaller than 2</a:t>
              </a:r>
              <a:endParaRPr lang="en-US">
                <a:sym typeface="Symbol" pitchFamily="18" charset="2"/>
              </a:endParaRPr>
            </a:p>
          </p:txBody>
        </p:sp>
      </p:grpSp>
      <p:sp>
        <p:nvSpPr>
          <p:cNvPr id="7185" name="Text Box 22"/>
          <p:cNvSpPr txBox="1">
            <a:spLocks noChangeArrowheads="1"/>
          </p:cNvSpPr>
          <p:nvPr/>
        </p:nvSpPr>
        <p:spPr bwMode="auto">
          <a:xfrm>
            <a:off x="1168400" y="6022975"/>
            <a:ext cx="671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Running time of BUILD-MAX-HEAP: </a:t>
            </a:r>
            <a:r>
              <a:rPr lang="en-US" sz="2400">
                <a:latin typeface="Comic Sans MS" pitchFamily="66" charset="0"/>
              </a:rPr>
              <a:t>T(n) = O(n)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518275" y="1693863"/>
          <a:ext cx="2457450" cy="1468437"/>
        </p:xfrm>
        <a:graphic>
          <a:graphicData uri="http://schemas.openxmlformats.org/presentationml/2006/ole">
            <p:oleObj spid="_x0000_s8194" name="Paint Shop Pro Image" r:id="rId4" imgW="3512195" imgH="2097561" progId="PaintShopPro">
              <p:embed/>
            </p:oleObj>
          </a:graphicData>
        </a:graphic>
      </p:graphicFrame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Heapsort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313" y="1023938"/>
            <a:ext cx="8229600" cy="56324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Goal: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Sort an array using heap representations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Build a </a:t>
            </a:r>
            <a:r>
              <a:rPr lang="en-US" b="1" smtClean="0"/>
              <a:t>max-heap</a:t>
            </a:r>
            <a:r>
              <a:rPr lang="en-US" smtClean="0"/>
              <a:t> from the 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Swap the root (the maximum element) with the last element in the 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“Discard” this last node by decreasing the heap size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Call MAX-HEAPIFY on the new root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Repeat this process until only one node remains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Types of Trees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1450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smtClean="0">
                <a:latin typeface="Monotype Corsiva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Full binary tree = </a:t>
            </a:r>
            <a:r>
              <a:rPr lang="en-US" smtClean="0">
                <a:solidFill>
                  <a:schemeClr val="tx1"/>
                </a:solidFill>
              </a:rPr>
              <a:t>a binary tree in which each node is either a leaf or has degree exactly 2.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smtClean="0">
                <a:latin typeface="Monotype Corsiva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Complete binary tree = </a:t>
            </a:r>
            <a:r>
              <a:rPr lang="en-US" smtClean="0">
                <a:solidFill>
                  <a:schemeClr val="tx1"/>
                </a:solidFill>
              </a:rPr>
              <a:t>a binary tree in which all leaves are on the same level and all internal nodes have degree 2.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5856288" y="1271588"/>
            <a:ext cx="2943225" cy="2225675"/>
            <a:chOff x="528" y="2486"/>
            <a:chExt cx="1854" cy="1402"/>
          </a:xfrm>
        </p:grpSpPr>
        <p:sp>
          <p:nvSpPr>
            <p:cNvPr id="3278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411" y="3272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Text Box 6"/>
            <p:cNvSpPr txBox="1">
              <a:spLocks noChangeArrowheads="1"/>
            </p:cNvSpPr>
            <p:nvPr/>
          </p:nvSpPr>
          <p:spPr bwMode="auto">
            <a:xfrm>
              <a:off x="853" y="3657"/>
              <a:ext cx="1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Full binary tree</a:t>
              </a:r>
            </a:p>
          </p:txBody>
        </p:sp>
        <p:sp>
          <p:nvSpPr>
            <p:cNvPr id="32789" name="Line 7"/>
            <p:cNvSpPr>
              <a:spLocks noChangeAspect="1" noChangeShapeType="1"/>
            </p:cNvSpPr>
            <p:nvPr/>
          </p:nvSpPr>
          <p:spPr bwMode="auto">
            <a:xfrm flipV="1">
              <a:off x="1242" y="3298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8"/>
            <p:cNvSpPr>
              <a:spLocks noChangeAspect="1" noChangeShapeType="1"/>
            </p:cNvSpPr>
            <p:nvPr/>
          </p:nvSpPr>
          <p:spPr bwMode="auto">
            <a:xfrm flipV="1">
              <a:off x="1709" y="30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807" y="3257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49" y="300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545" y="255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V="1">
              <a:off x="634" y="2582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Oval 13"/>
            <p:cNvSpPr>
              <a:spLocks noChangeArrowheads="1"/>
            </p:cNvSpPr>
            <p:nvPr/>
          </p:nvSpPr>
          <p:spPr bwMode="auto">
            <a:xfrm>
              <a:off x="778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2796" name="Oval 14"/>
            <p:cNvSpPr>
              <a:spLocks noChangeArrowheads="1"/>
            </p:cNvSpPr>
            <p:nvPr/>
          </p:nvSpPr>
          <p:spPr bwMode="auto">
            <a:xfrm>
              <a:off x="528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32797" name="Oval 15"/>
            <p:cNvSpPr>
              <a:spLocks noChangeArrowheads="1"/>
            </p:cNvSpPr>
            <p:nvPr/>
          </p:nvSpPr>
          <p:spPr bwMode="auto">
            <a:xfrm>
              <a:off x="97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2798" name="Oval 16"/>
            <p:cNvSpPr>
              <a:spLocks noChangeArrowheads="1"/>
            </p:cNvSpPr>
            <p:nvPr/>
          </p:nvSpPr>
          <p:spPr bwMode="auto">
            <a:xfrm>
              <a:off x="1066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2799" name="Oval 17"/>
            <p:cNvSpPr>
              <a:spLocks noChangeArrowheads="1"/>
            </p:cNvSpPr>
            <p:nvPr/>
          </p:nvSpPr>
          <p:spPr bwMode="auto">
            <a:xfrm>
              <a:off x="135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32800" name="Oval 18"/>
            <p:cNvSpPr>
              <a:spLocks noChangeArrowheads="1"/>
            </p:cNvSpPr>
            <p:nvPr/>
          </p:nvSpPr>
          <p:spPr bwMode="auto">
            <a:xfrm>
              <a:off x="121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2801" name="Oval 19"/>
            <p:cNvSpPr>
              <a:spLocks noChangeArrowheads="1"/>
            </p:cNvSpPr>
            <p:nvPr/>
          </p:nvSpPr>
          <p:spPr bwMode="auto">
            <a:xfrm>
              <a:off x="1522" y="24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2802" name="Oval 20"/>
            <p:cNvSpPr>
              <a:spLocks noChangeArrowheads="1"/>
            </p:cNvSpPr>
            <p:nvPr/>
          </p:nvSpPr>
          <p:spPr bwMode="auto">
            <a:xfrm>
              <a:off x="1928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2803" name="Oval 21"/>
            <p:cNvSpPr>
              <a:spLocks noChangeArrowheads="1"/>
            </p:cNvSpPr>
            <p:nvPr/>
          </p:nvSpPr>
          <p:spPr bwMode="auto">
            <a:xfrm>
              <a:off x="160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2804" name="Oval 22"/>
            <p:cNvSpPr>
              <a:spLocks noChangeArrowheads="1"/>
            </p:cNvSpPr>
            <p:nvPr/>
          </p:nvSpPr>
          <p:spPr bwMode="auto">
            <a:xfrm>
              <a:off x="2180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2805" name="Oval 23"/>
            <p:cNvSpPr>
              <a:spLocks noChangeArrowheads="1"/>
            </p:cNvSpPr>
            <p:nvPr/>
          </p:nvSpPr>
          <p:spPr bwMode="auto">
            <a:xfrm>
              <a:off x="1574" y="346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78538" y="3873500"/>
            <a:ext cx="2546350" cy="2195513"/>
            <a:chOff x="3120" y="2496"/>
            <a:chExt cx="1604" cy="1383"/>
          </a:xfrm>
        </p:grpSpPr>
        <p:sp>
          <p:nvSpPr>
            <p:cNvPr id="32775" name="Line 25"/>
            <p:cNvSpPr>
              <a:spLocks noChangeShapeType="1"/>
            </p:cNvSpPr>
            <p:nvPr/>
          </p:nvSpPr>
          <p:spPr bwMode="auto">
            <a:xfrm flipV="1">
              <a:off x="3188" y="2592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6"/>
            <p:cNvSpPr txBox="1">
              <a:spLocks noChangeArrowheads="1"/>
            </p:cNvSpPr>
            <p:nvPr/>
          </p:nvSpPr>
          <p:spPr bwMode="auto">
            <a:xfrm>
              <a:off x="3176" y="3648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Complete binary tree</a:t>
              </a:r>
            </a:p>
          </p:txBody>
        </p:sp>
        <p:sp>
          <p:nvSpPr>
            <p:cNvPr id="32777" name="Line 27"/>
            <p:cNvSpPr>
              <a:spLocks noChangeAspect="1" noChangeShapeType="1"/>
            </p:cNvSpPr>
            <p:nvPr/>
          </p:nvSpPr>
          <p:spPr bwMode="auto">
            <a:xfrm flipV="1">
              <a:off x="4051" y="302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491" y="301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887" y="256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Oval 30"/>
            <p:cNvSpPr>
              <a:spLocks noChangeArrowheads="1"/>
            </p:cNvSpPr>
            <p:nvPr/>
          </p:nvSpPr>
          <p:spPr bwMode="auto">
            <a:xfrm>
              <a:off x="3120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2781" name="Oval 31"/>
            <p:cNvSpPr>
              <a:spLocks noChangeArrowheads="1"/>
            </p:cNvSpPr>
            <p:nvPr/>
          </p:nvSpPr>
          <p:spPr bwMode="auto">
            <a:xfrm>
              <a:off x="3408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2782" name="Oval 32"/>
            <p:cNvSpPr>
              <a:spLocks noChangeArrowheads="1"/>
            </p:cNvSpPr>
            <p:nvPr/>
          </p:nvSpPr>
          <p:spPr bwMode="auto">
            <a:xfrm>
              <a:off x="369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32783" name="Oval 33"/>
            <p:cNvSpPr>
              <a:spLocks noChangeArrowheads="1"/>
            </p:cNvSpPr>
            <p:nvPr/>
          </p:nvSpPr>
          <p:spPr bwMode="auto">
            <a:xfrm>
              <a:off x="3864" y="24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2784" name="Oval 34"/>
            <p:cNvSpPr>
              <a:spLocks noChangeArrowheads="1"/>
            </p:cNvSpPr>
            <p:nvPr/>
          </p:nvSpPr>
          <p:spPr bwMode="auto">
            <a:xfrm>
              <a:off x="4270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2785" name="Oval 35"/>
            <p:cNvSpPr>
              <a:spLocks noChangeArrowheads="1"/>
            </p:cNvSpPr>
            <p:nvPr/>
          </p:nvSpPr>
          <p:spPr bwMode="auto">
            <a:xfrm>
              <a:off x="394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2786" name="Oval 36"/>
            <p:cNvSpPr>
              <a:spLocks noChangeArrowheads="1"/>
            </p:cNvSpPr>
            <p:nvPr/>
          </p:nvSpPr>
          <p:spPr bwMode="auto">
            <a:xfrm>
              <a:off x="4522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306" name="Object 2"/>
          <p:cNvGraphicFramePr>
            <a:graphicFrameLocks noChangeAspect="1"/>
          </p:cNvGraphicFramePr>
          <p:nvPr>
            <p:ph sz="quarter" idx="4"/>
          </p:nvPr>
        </p:nvGraphicFramePr>
        <p:xfrm>
          <a:off x="381000" y="3924300"/>
          <a:ext cx="2670175" cy="1489075"/>
        </p:xfrm>
        <a:graphic>
          <a:graphicData uri="http://schemas.openxmlformats.org/presentationml/2006/ole">
            <p:oleObj spid="_x0000_s9218" name="Paint Shop Pro Image" r:id="rId4" imgW="3814634" imgH="2126829" progId="PaintShopPro">
              <p:embed/>
            </p:oleObj>
          </a:graphicData>
        </a:graphic>
      </p:graphicFrame>
      <p:sp>
        <p:nvSpPr>
          <p:cNvPr id="9225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	</a:t>
            </a:r>
            <a:r>
              <a:rPr lang="en-US" dirty="0" smtClean="0"/>
              <a:t>A</a:t>
            </a:r>
            <a:r>
              <a:rPr lang="en-US" dirty="0" smtClean="0"/>
              <a:t>=[7, 4, 3, 1, 2]</a:t>
            </a:r>
          </a:p>
        </p:txBody>
      </p:sp>
      <p:graphicFrame>
        <p:nvGraphicFramePr>
          <p:cNvPr id="48230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81000" y="1371600"/>
          <a:ext cx="2457450" cy="1468438"/>
        </p:xfrm>
        <a:graphic>
          <a:graphicData uri="http://schemas.openxmlformats.org/presentationml/2006/ole">
            <p:oleObj spid="_x0000_s9219" name="Paint Shop Pro Image" r:id="rId5" imgW="3512195" imgH="2097561" progId="PaintShopPro">
              <p:embed/>
            </p:oleObj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3209925" y="1371600"/>
          <a:ext cx="2436813" cy="1474788"/>
        </p:xfrm>
        <a:graphic>
          <a:graphicData uri="http://schemas.openxmlformats.org/presentationml/2006/ole">
            <p:oleObj spid="_x0000_s9220" name="Paint Shop Pro Image" r:id="rId6" imgW="3482927" imgH="2107317" progId="PaintShopPro">
              <p:embed/>
            </p:oleObj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6019800" y="1371600"/>
          <a:ext cx="2581275" cy="1454150"/>
        </p:xfrm>
        <a:graphic>
          <a:graphicData uri="http://schemas.openxmlformats.org/presentationml/2006/ole">
            <p:oleObj spid="_x0000_s9221" name="Paint Shop Pro Image" r:id="rId7" imgW="3687805" imgH="2078049" progId="PaintShopPro">
              <p:embed/>
            </p:oleObj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/>
        </p:nvGraphicFramePr>
        <p:xfrm>
          <a:off x="3362325" y="3938588"/>
          <a:ext cx="2451100" cy="1460500"/>
        </p:xfrm>
        <a:graphic>
          <a:graphicData uri="http://schemas.openxmlformats.org/presentationml/2006/ole">
            <p:oleObj spid="_x0000_s9222" name="Paint Shop Pro Image" r:id="rId8" imgW="3502439" imgH="2087805" progId="PaintShopPro">
              <p:embed/>
            </p:oleObj>
          </a:graphicData>
        </a:graphic>
      </p:graphicFrame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6124575" y="4376738"/>
          <a:ext cx="2476500" cy="585787"/>
        </p:xfrm>
        <a:graphic>
          <a:graphicData uri="http://schemas.openxmlformats.org/presentationml/2006/ole">
            <p:oleObj spid="_x0000_s9223" name="Paint Shop Pro Image" r:id="rId9" imgW="3551220" imgH="839252" progId="PaintShopPro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1828800"/>
            <a:ext cx="2284413" cy="1479550"/>
            <a:chOff x="336" y="1152"/>
            <a:chExt cx="1439" cy="932"/>
          </a:xfrm>
        </p:grpSpPr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 flipH="1">
              <a:off x="1057" y="1152"/>
              <a:ext cx="96" cy="384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Text Box 11"/>
            <p:cNvSpPr txBox="1">
              <a:spLocks noChangeArrowheads="1"/>
            </p:cNvSpPr>
            <p:nvPr/>
          </p:nvSpPr>
          <p:spPr bwMode="auto">
            <a:xfrm>
              <a:off x="336" y="1872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</a:rPr>
                <a:t>MAX-HEAPIFY(A, 1, 4)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1600200"/>
            <a:ext cx="2284413" cy="1708150"/>
            <a:chOff x="2112" y="1008"/>
            <a:chExt cx="1439" cy="1076"/>
          </a:xfrm>
        </p:grpSpPr>
        <p:sp>
          <p:nvSpPr>
            <p:cNvPr id="9234" name="Text Box 13"/>
            <p:cNvSpPr txBox="1">
              <a:spLocks noChangeArrowheads="1"/>
            </p:cNvSpPr>
            <p:nvPr/>
          </p:nvSpPr>
          <p:spPr bwMode="auto">
            <a:xfrm>
              <a:off x="2112" y="1872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</a:rPr>
                <a:t>MAX-HEAPIFY(A, 1, 3)</a:t>
              </a:r>
            </a:p>
          </p:txBody>
        </p:sp>
        <p:sp>
          <p:nvSpPr>
            <p:cNvPr id="9235" name="Freeform 14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1524000"/>
            <a:ext cx="2284413" cy="1784350"/>
            <a:chOff x="3936" y="960"/>
            <a:chExt cx="1439" cy="1124"/>
          </a:xfrm>
        </p:grpSpPr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3936" y="1872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</a:rPr>
                <a:t>MAX-HEAPIFY(A, 1, 2)</a:t>
              </a:r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3400" y="4114800"/>
            <a:ext cx="2284413" cy="1860550"/>
            <a:chOff x="336" y="2592"/>
            <a:chExt cx="1439" cy="1172"/>
          </a:xfrm>
        </p:grpSpPr>
        <p:sp>
          <p:nvSpPr>
            <p:cNvPr id="9230" name="Text Box 19"/>
            <p:cNvSpPr txBox="1">
              <a:spLocks noChangeArrowheads="1"/>
            </p:cNvSpPr>
            <p:nvPr/>
          </p:nvSpPr>
          <p:spPr bwMode="auto">
            <a:xfrm>
              <a:off x="336" y="3552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</a:rPr>
                <a:t>MAX-HEAPIFY(A, 1, 1)</a:t>
              </a:r>
            </a:p>
          </p:txBody>
        </p:sp>
        <p:sp>
          <p:nvSpPr>
            <p:cNvPr id="9231" name="Freeform 20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onotype Corsiva" pitchFamily="66" charset="0"/>
              </a:rPr>
              <a:t>Alg:</a:t>
            </a:r>
            <a:r>
              <a:rPr lang="en-US" smtClean="0"/>
              <a:t> HEAPSORT</a:t>
            </a:r>
            <a:r>
              <a:rPr lang="en-US" i="1" smtClean="0"/>
              <a:t>(A)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73762" cy="5076825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i="1" smtClean="0"/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BUILD-MAX-HEAP</a:t>
            </a:r>
            <a:r>
              <a:rPr lang="en-US" smtClean="0">
                <a:latin typeface="Comic Sans MS" pitchFamily="66" charset="0"/>
              </a:rPr>
              <a:t>(A)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i ← length[A]</a:t>
            </a:r>
            <a:r>
              <a:rPr lang="en-US" i="1" smtClean="0"/>
              <a:t> </a:t>
            </a:r>
            <a:r>
              <a:rPr lang="en-US" b="1" smtClean="0"/>
              <a:t>downto </a:t>
            </a:r>
            <a:r>
              <a:rPr lang="en-US" smtClean="0"/>
              <a:t>2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</a:t>
            </a:r>
            <a:r>
              <a:rPr lang="en-US" b="1" smtClean="0"/>
              <a:t>do </a:t>
            </a:r>
            <a:r>
              <a:rPr lang="en-US" smtClean="0"/>
              <a:t>exchange </a:t>
            </a:r>
            <a:r>
              <a:rPr lang="en-US" smtClean="0">
                <a:latin typeface="Comic Sans MS" pitchFamily="66" charset="0"/>
              </a:rPr>
              <a:t>A[1] ↔ A[i]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    MAX-HEAPIFY</a:t>
            </a:r>
            <a:r>
              <a:rPr lang="en-US" smtClean="0">
                <a:latin typeface="Comic Sans MS" pitchFamily="66" charset="0"/>
              </a:rPr>
              <a:t>(A, 1, i - 1)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Running time: </a:t>
            </a:r>
            <a:r>
              <a:rPr lang="en-US" smtClean="0">
                <a:latin typeface="Comic Sans MS" pitchFamily="66" charset="0"/>
              </a:rPr>
              <a:t>O(nlgn) --- Can be shown to be </a:t>
            </a:r>
            <a:r>
              <a:rPr lang="el-GR" smtClean="0">
                <a:latin typeface="Comic Sans MS" pitchFamily="66" charset="0"/>
              </a:rPr>
              <a:t>Θ</a:t>
            </a:r>
            <a:r>
              <a:rPr lang="en-US" smtClean="0">
                <a:latin typeface="Comic Sans MS" pitchFamily="66" charset="0"/>
              </a:rPr>
              <a:t>(nlgn)</a:t>
            </a:r>
            <a:endParaRPr lang="el-GR" smtClean="0">
              <a:latin typeface="Comic Sans MS" pitchFamily="66" charset="0"/>
            </a:endParaRPr>
          </a:p>
          <a:p>
            <a:pPr marL="533400" indent="-533400" eaLnBrk="1" hangingPunct="1"/>
            <a:endParaRPr lang="en-US" smtClean="0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6534150" y="1889125"/>
            <a:ext cx="2503488" cy="2319338"/>
            <a:chOff x="4116" y="1190"/>
            <a:chExt cx="1577" cy="1461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4128" y="1190"/>
              <a:ext cx="5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O(lgn)</a:t>
              </a:r>
            </a:p>
          </p:txBody>
        </p:sp>
        <p:sp>
          <p:nvSpPr>
            <p:cNvPr id="43016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n-1</a:t>
              </a:r>
              <a:r>
                <a:rPr lang="en-US" sz="2400">
                  <a:latin typeface="Monotype Corsiva" pitchFamily="66" charset="0"/>
                </a:rPr>
                <a:t> </a:t>
              </a:r>
              <a:r>
                <a:rPr lang="en-US" sz="2400"/>
                <a:t>times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 l="7458" r="5368" b="-3670"/>
          <a:stretch>
            <a:fillRect/>
          </a:stretch>
        </p:blipFill>
        <p:spPr>
          <a:xfrm>
            <a:off x="633413" y="1497013"/>
            <a:ext cx="7940675" cy="3633787"/>
          </a:xfrm>
          <a:noFill/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639763" y="3322638"/>
            <a:ext cx="5227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4038" name="Picture 9"/>
          <p:cNvPicPr>
            <a:picLocks noChangeAspect="1" noChangeArrowheads="1"/>
          </p:cNvPicPr>
          <p:nvPr/>
        </p:nvPicPr>
        <p:blipFill>
          <a:blip r:embed="rId4" cstate="print"/>
          <a:srcRect t="21495" b="36517"/>
          <a:stretch>
            <a:fillRect/>
          </a:stretch>
        </p:blipFill>
        <p:spPr bwMode="auto">
          <a:xfrm>
            <a:off x="627063" y="3425825"/>
            <a:ext cx="70961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11"/>
          <p:cNvSpPr txBox="1">
            <a:spLocks noChangeArrowheads="1"/>
          </p:cNvSpPr>
          <p:nvPr/>
        </p:nvSpPr>
        <p:spPr bwMode="auto">
          <a:xfrm>
            <a:off x="1963738" y="3922713"/>
            <a:ext cx="438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6308725" y="3932238"/>
            <a:ext cx="438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Operations </a:t>
            </a:r>
            <a:r>
              <a:rPr lang="en-US" sz="3600" dirty="0" smtClean="0"/>
              <a:t>on </a:t>
            </a:r>
            <a:r>
              <a:rPr lang="en-US" sz="3600" dirty="0" smtClean="0"/>
              <a:t>Priority Queues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Max-priority queues support the following operations: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INSERT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(S, x)</a:t>
            </a:r>
            <a:r>
              <a:rPr lang="en-US" smtClean="0"/>
              <a:t>: </a:t>
            </a:r>
            <a:r>
              <a:rPr lang="en-US" u="sng" smtClean="0"/>
              <a:t>inserts</a:t>
            </a:r>
            <a:r>
              <a:rPr lang="en-US" smtClean="0"/>
              <a:t> element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smtClean="0"/>
              <a:t> into set </a:t>
            </a:r>
            <a:r>
              <a:rPr lang="en-US" smtClean="0">
                <a:latin typeface="Comic Sans MS" pitchFamily="66" charset="0"/>
              </a:rPr>
              <a:t>S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EXTRACT-MAX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(S)</a:t>
            </a:r>
            <a:r>
              <a:rPr lang="en-US" smtClean="0"/>
              <a:t>: </a:t>
            </a:r>
            <a:r>
              <a:rPr lang="en-US" u="sng" smtClean="0"/>
              <a:t>removes and returns</a:t>
            </a:r>
            <a:r>
              <a:rPr lang="en-US" smtClean="0"/>
              <a:t> element of 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smtClean="0"/>
              <a:t> with largest key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MAXIMUM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(S)</a:t>
            </a:r>
            <a:r>
              <a:rPr lang="en-US" smtClean="0"/>
              <a:t>: </a:t>
            </a:r>
            <a:r>
              <a:rPr lang="en-US" u="sng" smtClean="0"/>
              <a:t>returns</a:t>
            </a:r>
            <a:r>
              <a:rPr lang="en-US" smtClean="0"/>
              <a:t> element of 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smtClean="0"/>
              <a:t> with largest key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INCREASE-KEY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(S, x, k)</a:t>
            </a:r>
            <a:r>
              <a:rPr lang="en-US" smtClean="0"/>
              <a:t>: </a:t>
            </a:r>
            <a:r>
              <a:rPr lang="en-US" u="sng" smtClean="0"/>
              <a:t>increases</a:t>
            </a:r>
            <a:r>
              <a:rPr lang="en-US" smtClean="0"/>
              <a:t> value of element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smtClean="0"/>
              <a:t>’s key to </a:t>
            </a:r>
            <a:r>
              <a:rPr lang="en-US" smtClean="0">
                <a:latin typeface="Comic Sans MS" pitchFamily="66" charset="0"/>
              </a:rPr>
              <a:t>k</a:t>
            </a:r>
            <a:r>
              <a:rPr lang="en-US" smtClean="0"/>
              <a:t> (Assume </a:t>
            </a:r>
            <a:r>
              <a:rPr lang="en-US" smtClean="0">
                <a:latin typeface="Comic Sans MS" pitchFamily="66" charset="0"/>
              </a:rPr>
              <a:t>k ≥ x</a:t>
            </a:r>
            <a:r>
              <a:rPr lang="en-US" smtClean="0"/>
              <a:t>’s current key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8" y="-17554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HEAP-MAXIMUM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9200"/>
            <a:ext cx="6430962" cy="26670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/>
              <a:t>Goal:</a:t>
            </a:r>
          </a:p>
          <a:p>
            <a:pPr marL="914400" lvl="1" indent="-457200" eaLnBrk="1" hangingPunct="1"/>
            <a:r>
              <a:rPr lang="en-US" smtClean="0"/>
              <a:t>Return the largest element of the heap</a:t>
            </a:r>
          </a:p>
          <a:p>
            <a:pPr marL="533400" indent="-533400" eaLnBrk="1" hangingPunct="1">
              <a:buFontTx/>
              <a:buNone/>
            </a:pPr>
            <a:endParaRPr lang="en-US" smtClean="0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mtClean="0"/>
              <a:t> HEAP-MAXIMUM</a:t>
            </a:r>
            <a:r>
              <a:rPr lang="en-US" smtClean="0">
                <a:latin typeface="Comic Sans MS" pitchFamily="66" charset="0"/>
              </a:rPr>
              <a:t>(A)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	</a:t>
            </a:r>
            <a:r>
              <a:rPr lang="en-US" sz="2400" b="1" smtClean="0"/>
              <a:t>return </a:t>
            </a:r>
            <a:r>
              <a:rPr lang="en-US" sz="2400" smtClean="0">
                <a:latin typeface="Comic Sans MS" pitchFamily="66" charset="0"/>
              </a:rPr>
              <a:t>A[1]</a:t>
            </a:r>
            <a:endParaRPr lang="en-US" i="1" smtClean="0">
              <a:latin typeface="Monotype Corsiva" pitchFamily="66" charset="0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6248400" y="2590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 </a:t>
            </a:r>
            <a:r>
              <a:rPr lang="en-US" sz="2000"/>
              <a:t>Running time:</a:t>
            </a:r>
            <a:r>
              <a:rPr lang="en-US" sz="2000" i="1"/>
              <a:t> </a:t>
            </a:r>
            <a:r>
              <a:rPr lang="en-US" sz="2000">
                <a:latin typeface="Comic Sans MS" pitchFamily="66" charset="0"/>
              </a:rPr>
              <a:t>O(1)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895600" y="3730625"/>
          <a:ext cx="3511550" cy="2097088"/>
        </p:xfrm>
        <a:graphic>
          <a:graphicData uri="http://schemas.openxmlformats.org/presentationml/2006/ole">
            <p:oleObj spid="_x0000_s10242" name="Paint Shop Pro Image" r:id="rId4" imgW="3512195" imgH="2097561" progId="PaintShopPro">
              <p:embed/>
            </p:oleObj>
          </a:graphicData>
        </a:graphic>
      </p:graphicFrame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62200" y="36544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Heap A: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362200" y="5943600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Heap-Maximum(A) returns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HEAP-EXTRACT-MAX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59763" cy="38100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Goal: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smtClean="0"/>
              <a:t>Extract the largest element of the heap (i.e., return the max value and also remove that element from the heap </a:t>
            </a:r>
            <a:endParaRPr lang="en-US" sz="1800" smtClean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Idea: 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smtClean="0"/>
              <a:t>Exchange the root element with the last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smtClean="0"/>
              <a:t>Decrease the size of the heap by 1 element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smtClean="0"/>
              <a:t>Call MAX-HEAPIFY on the new root, on a heap of size n-1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438400" y="4572000"/>
          <a:ext cx="3511550" cy="2097088"/>
        </p:xfrm>
        <a:graphic>
          <a:graphicData uri="http://schemas.openxmlformats.org/presentationml/2006/ole">
            <p:oleObj spid="_x0000_s11266" name="Paint Shop Pro Image" r:id="rId4" imgW="3512195" imgH="2097561" progId="PaintShopPro">
              <p:embed/>
            </p:oleObj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905000" y="44958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Heap A: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4191000" y="4572000"/>
            <a:ext cx="3740150" cy="762000"/>
            <a:chOff x="2736" y="2880"/>
            <a:chExt cx="2356" cy="480"/>
          </a:xfrm>
        </p:grpSpPr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736" y="2880"/>
              <a:ext cx="480" cy="480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3264" y="2880"/>
              <a:ext cx="18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Root is the largest element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z="2800" smtClean="0"/>
              <a:t>HEAP-EXTRACT-MAX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381000" y="1447800"/>
            <a:ext cx="2943225" cy="1844675"/>
            <a:chOff x="240" y="912"/>
            <a:chExt cx="1854" cy="1162"/>
          </a:xfrm>
        </p:grpSpPr>
        <p:sp>
          <p:nvSpPr>
            <p:cNvPr id="46119" name="Line 4"/>
            <p:cNvSpPr>
              <a:spLocks noChangeAspect="1" noChangeShapeType="1"/>
            </p:cNvSpPr>
            <p:nvPr/>
          </p:nvSpPr>
          <p:spPr bwMode="auto">
            <a:xfrm flipV="1">
              <a:off x="954" y="172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5"/>
            <p:cNvSpPr>
              <a:spLocks noChangeAspect="1" noChangeShapeType="1"/>
            </p:cNvSpPr>
            <p:nvPr/>
          </p:nvSpPr>
          <p:spPr bwMode="auto">
            <a:xfrm flipV="1">
              <a:off x="1421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520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861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57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9"/>
            <p:cNvSpPr>
              <a:spLocks noChangeShapeType="1"/>
            </p:cNvSpPr>
            <p:nvPr/>
          </p:nvSpPr>
          <p:spPr bwMode="auto">
            <a:xfrm flipV="1">
              <a:off x="346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Oval 10"/>
            <p:cNvSpPr>
              <a:spLocks noChangeArrowheads="1"/>
            </p:cNvSpPr>
            <p:nvPr/>
          </p:nvSpPr>
          <p:spPr bwMode="auto">
            <a:xfrm>
              <a:off x="49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6126" name="Oval 11"/>
            <p:cNvSpPr>
              <a:spLocks noChangeArrowheads="1"/>
            </p:cNvSpPr>
            <p:nvPr/>
          </p:nvSpPr>
          <p:spPr bwMode="auto">
            <a:xfrm>
              <a:off x="24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6127" name="Oval 12"/>
            <p:cNvSpPr>
              <a:spLocks noChangeArrowheads="1"/>
            </p:cNvSpPr>
            <p:nvPr/>
          </p:nvSpPr>
          <p:spPr bwMode="auto">
            <a:xfrm>
              <a:off x="68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6128" name="Oval 13"/>
            <p:cNvSpPr>
              <a:spLocks noChangeArrowheads="1"/>
            </p:cNvSpPr>
            <p:nvPr/>
          </p:nvSpPr>
          <p:spPr bwMode="auto">
            <a:xfrm>
              <a:off x="77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6129" name="Oval 14"/>
            <p:cNvSpPr>
              <a:spLocks noChangeArrowheads="1"/>
            </p:cNvSpPr>
            <p:nvPr/>
          </p:nvSpPr>
          <p:spPr bwMode="auto">
            <a:xfrm>
              <a:off x="106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6130" name="Oval 15"/>
            <p:cNvSpPr>
              <a:spLocks noChangeArrowheads="1"/>
            </p:cNvSpPr>
            <p:nvPr/>
          </p:nvSpPr>
          <p:spPr bwMode="auto">
            <a:xfrm>
              <a:off x="92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6131" name="Oval 16"/>
            <p:cNvSpPr>
              <a:spLocks noChangeArrowheads="1"/>
            </p:cNvSpPr>
            <p:nvPr/>
          </p:nvSpPr>
          <p:spPr bwMode="auto">
            <a:xfrm>
              <a:off x="1234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132" name="Oval 17"/>
            <p:cNvSpPr>
              <a:spLocks noChangeArrowheads="1"/>
            </p:cNvSpPr>
            <p:nvPr/>
          </p:nvSpPr>
          <p:spPr bwMode="auto">
            <a:xfrm>
              <a:off x="1640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6133" name="Oval 18"/>
            <p:cNvSpPr>
              <a:spLocks noChangeArrowheads="1"/>
            </p:cNvSpPr>
            <p:nvPr/>
          </p:nvSpPr>
          <p:spPr bwMode="auto">
            <a:xfrm>
              <a:off x="131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6134" name="Oval 19"/>
            <p:cNvSpPr>
              <a:spLocks noChangeArrowheads="1"/>
            </p:cNvSpPr>
            <p:nvPr/>
          </p:nvSpPr>
          <p:spPr bwMode="auto">
            <a:xfrm>
              <a:off x="1892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486420" name="Text Box 20"/>
          <p:cNvSpPr txBox="1">
            <a:spLocks noChangeArrowheads="1"/>
          </p:cNvSpPr>
          <p:nvPr/>
        </p:nvSpPr>
        <p:spPr bwMode="auto">
          <a:xfrm>
            <a:off x="3886200" y="2133600"/>
            <a:ext cx="141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DD0111"/>
                </a:solidFill>
                <a:latin typeface="Comic Sans MS" pitchFamily="66" charset="0"/>
              </a:rPr>
              <a:t>max = 16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10200" y="1447800"/>
            <a:ext cx="2943225" cy="1844675"/>
            <a:chOff x="3408" y="912"/>
            <a:chExt cx="1854" cy="1162"/>
          </a:xfrm>
        </p:grpSpPr>
        <p:sp>
          <p:nvSpPr>
            <p:cNvPr id="46105" name="Line 22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23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26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Oval 27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6111" name="Oval 28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6112" name="Oval 29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6113" name="Oval 30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6114" name="Oval 31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6115" name="Oval 32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6116" name="Oval 33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6117" name="Oval 34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6118" name="Oval 35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486436" name="Freeform 36"/>
          <p:cNvSpPr>
            <a:spLocks/>
          </p:cNvSpPr>
          <p:nvPr/>
        </p:nvSpPr>
        <p:spPr bwMode="auto">
          <a:xfrm>
            <a:off x="1600200" y="1752600"/>
            <a:ext cx="457200" cy="1219200"/>
          </a:xfrm>
          <a:custGeom>
            <a:avLst/>
            <a:gdLst>
              <a:gd name="T0" fmla="*/ 457200 w 288"/>
              <a:gd name="T1" fmla="*/ 0 h 768"/>
              <a:gd name="T2" fmla="*/ 76200 w 288"/>
              <a:gd name="T3" fmla="*/ 457200 h 768"/>
              <a:gd name="T4" fmla="*/ 0 w 288"/>
              <a:gd name="T5" fmla="*/ 1219200 h 768"/>
              <a:gd name="T6" fmla="*/ 0 60000 65536"/>
              <a:gd name="T7" fmla="*/ 0 60000 65536"/>
              <a:gd name="T8" fmla="*/ 0 60000 65536"/>
              <a:gd name="T9" fmla="*/ 0 w 288"/>
              <a:gd name="T10" fmla="*/ 0 h 768"/>
              <a:gd name="T11" fmla="*/ 288 w 28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76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5334000" y="3346450"/>
            <a:ext cx="330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Heap size decreased with 1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886200" y="4343400"/>
            <a:ext cx="2943225" cy="1844675"/>
            <a:chOff x="3408" y="912"/>
            <a:chExt cx="1854" cy="1162"/>
          </a:xfrm>
        </p:grpSpPr>
        <p:sp>
          <p:nvSpPr>
            <p:cNvPr id="46091" name="Line 39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40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41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42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43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Oval 44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6097" name="Oval 45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6098" name="Oval 46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6099" name="Oval 47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6100" name="Oval 48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6101" name="Oval 49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6102" name="Oval 50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6103" name="Oval 51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6104" name="Oval 52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486453" name="Text Box 53"/>
          <p:cNvSpPr txBox="1">
            <a:spLocks noChangeArrowheads="1"/>
          </p:cNvSpPr>
          <p:nvPr/>
        </p:nvSpPr>
        <p:spPr bwMode="auto">
          <a:xfrm>
            <a:off x="685800" y="4800600"/>
            <a:ext cx="3209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Call MAX-HEAPIFY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(A, 1, 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0" grpId="0"/>
      <p:bldP spid="486436" grpId="0" animBg="1"/>
      <p:bldP spid="486437" grpId="0"/>
      <p:bldP spid="4864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-11388" y="-17554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HEAP-EXTRACT-MAX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26450" cy="507682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mtClean="0"/>
              <a:t> HEAP-EXTRACT-MAX</a:t>
            </a:r>
            <a:r>
              <a:rPr lang="en-US" smtClean="0">
                <a:latin typeface="Comic Sans MS" pitchFamily="66" charset="0"/>
              </a:rPr>
              <a:t>(A, n)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sz="2400" b="1" smtClean="0"/>
              <a:t>if </a:t>
            </a:r>
            <a:r>
              <a:rPr lang="en-US" sz="2400" smtClean="0">
                <a:latin typeface="Comic Sans MS" pitchFamily="66" charset="0"/>
              </a:rPr>
              <a:t>n &lt;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/>
              <a:t>     </a:t>
            </a:r>
            <a:r>
              <a:rPr lang="en-US" sz="2400" b="1" smtClean="0"/>
              <a:t>then error </a:t>
            </a:r>
            <a:r>
              <a:rPr lang="en-US" sz="2400" smtClean="0"/>
              <a:t>“heap underflow”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max ← A[1]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A[1] ← A[n]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/>
              <a:t> MAX-HEAPIFY</a:t>
            </a:r>
            <a:r>
              <a:rPr lang="en-US" sz="2400" smtClean="0">
                <a:latin typeface="Comic Sans MS" pitchFamily="66" charset="0"/>
              </a:rPr>
              <a:t>(A, 1, n-1)</a:t>
            </a:r>
            <a:r>
              <a:rPr lang="en-US" sz="2400" smtClean="0"/>
              <a:t>                 remakes heap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b="1" smtClean="0"/>
              <a:t>return </a:t>
            </a:r>
            <a:r>
              <a:rPr lang="en-US" sz="2400" smtClean="0">
                <a:latin typeface="Comic Sans MS" pitchFamily="66" charset="0"/>
              </a:rPr>
              <a:t>max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 rot="-8100000">
            <a:off x="5672138" y="4822825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2971800" y="58674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 </a:t>
            </a:r>
            <a:r>
              <a:rPr lang="en-US" sz="2000"/>
              <a:t>Running time:</a:t>
            </a:r>
            <a:r>
              <a:rPr lang="en-US" sz="2000" i="1"/>
              <a:t> </a:t>
            </a:r>
            <a:r>
              <a:rPr lang="en-US" sz="2000">
                <a:latin typeface="Comic Sans MS" pitchFamily="66" charset="0"/>
              </a:rPr>
              <a:t>O(lgn)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64163" y="2182813"/>
          <a:ext cx="3511550" cy="2097087"/>
        </p:xfrm>
        <a:graphic>
          <a:graphicData uri="http://schemas.openxmlformats.org/presentationml/2006/ole">
            <p:oleObj spid="_x0000_s12290" name="Paint Shop Pro Image" r:id="rId4" imgW="3512195" imgH="2097561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  <p:bldP spid="49050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HEAP-INCREASE-KEY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076825"/>
          </a:xfrm>
        </p:spPr>
        <p:txBody>
          <a:bodyPr/>
          <a:lstStyle/>
          <a:p>
            <a:pPr eaLnBrk="1" hangingPunct="1"/>
            <a:r>
              <a:rPr lang="en-US" smtClean="0"/>
              <a:t>Goal:</a:t>
            </a:r>
          </a:p>
          <a:p>
            <a:pPr lvl="1" eaLnBrk="1" hangingPunct="1"/>
            <a:r>
              <a:rPr lang="en-US" smtClean="0"/>
              <a:t>Increases the key of an element i in the heap</a:t>
            </a:r>
          </a:p>
          <a:p>
            <a:pPr eaLnBrk="1" hangingPunct="1"/>
            <a:r>
              <a:rPr lang="en-US" smtClean="0"/>
              <a:t>Idea:</a:t>
            </a:r>
          </a:p>
          <a:p>
            <a:pPr lvl="1" eaLnBrk="1" hangingPunct="1"/>
            <a:r>
              <a:rPr lang="en-US" smtClean="0"/>
              <a:t>Increment the key of </a:t>
            </a:r>
            <a:r>
              <a:rPr lang="en-US" smtClean="0">
                <a:latin typeface="Comic Sans MS" pitchFamily="66" charset="0"/>
              </a:rPr>
              <a:t>A[i]</a:t>
            </a:r>
            <a:r>
              <a:rPr lang="en-US" smtClean="0"/>
              <a:t> to its new value</a:t>
            </a:r>
          </a:p>
          <a:p>
            <a:pPr lvl="1" eaLnBrk="1" hangingPunct="1"/>
            <a:r>
              <a:rPr lang="en-US" smtClean="0"/>
              <a:t>If the max-heap property does not hold anymore: traverse a path toward the root to find the proper place for the newly increased key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3048000" y="4343400"/>
            <a:ext cx="2943225" cy="1844675"/>
            <a:chOff x="328" y="1879"/>
            <a:chExt cx="1854" cy="1162"/>
          </a:xfrm>
        </p:grpSpPr>
        <p:sp>
          <p:nvSpPr>
            <p:cNvPr id="47111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7118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119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7120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7121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122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7123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7124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7125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7126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127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sp>
        <p:nvSpPr>
          <p:cNvPr id="47110" name="Text Box 22"/>
          <p:cNvSpPr txBox="1">
            <a:spLocks noChangeArrowheads="1"/>
          </p:cNvSpPr>
          <p:nvPr/>
        </p:nvSpPr>
        <p:spPr bwMode="auto">
          <a:xfrm>
            <a:off x="1371600" y="5778500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Key [i]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>
                <a:solidFill>
                  <a:srgbClr val="DD0111"/>
                </a:solidFill>
                <a:cs typeface="Arial" charset="0"/>
              </a:rPr>
              <a:t>←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z="2800" smtClean="0"/>
              <a:t>HEAP-INCREASE-KEY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33975" y="4098925"/>
            <a:ext cx="2943225" cy="1844675"/>
            <a:chOff x="3445" y="2582"/>
            <a:chExt cx="1854" cy="1162"/>
          </a:xfrm>
        </p:grpSpPr>
        <p:sp>
          <p:nvSpPr>
            <p:cNvPr id="48192" name="Line 4"/>
            <p:cNvSpPr>
              <a:spLocks noChangeAspect="1" noChangeShapeType="1"/>
            </p:cNvSpPr>
            <p:nvPr/>
          </p:nvSpPr>
          <p:spPr bwMode="auto">
            <a:xfrm flipV="1">
              <a:off x="4159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Line 5"/>
            <p:cNvSpPr>
              <a:spLocks noChangeAspect="1" noChangeShapeType="1"/>
            </p:cNvSpPr>
            <p:nvPr/>
          </p:nvSpPr>
          <p:spPr bwMode="auto">
            <a:xfrm flipV="1">
              <a:off x="4626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3725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4066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462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9"/>
            <p:cNvSpPr>
              <a:spLocks noChangeShapeType="1"/>
            </p:cNvSpPr>
            <p:nvPr/>
          </p:nvSpPr>
          <p:spPr bwMode="auto">
            <a:xfrm flipV="1">
              <a:off x="3551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Oval 10"/>
            <p:cNvSpPr>
              <a:spLocks noChangeArrowheads="1"/>
            </p:cNvSpPr>
            <p:nvPr/>
          </p:nvSpPr>
          <p:spPr bwMode="auto">
            <a:xfrm>
              <a:off x="36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8199" name="Oval 11"/>
            <p:cNvSpPr>
              <a:spLocks noChangeArrowheads="1"/>
            </p:cNvSpPr>
            <p:nvPr/>
          </p:nvSpPr>
          <p:spPr bwMode="auto">
            <a:xfrm>
              <a:off x="344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8200" name="Oval 12"/>
            <p:cNvSpPr>
              <a:spLocks noChangeArrowheads="1"/>
            </p:cNvSpPr>
            <p:nvPr/>
          </p:nvSpPr>
          <p:spPr bwMode="auto">
            <a:xfrm>
              <a:off x="388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8201" name="Oval 13"/>
            <p:cNvSpPr>
              <a:spLocks noChangeArrowheads="1"/>
            </p:cNvSpPr>
            <p:nvPr/>
          </p:nvSpPr>
          <p:spPr bwMode="auto">
            <a:xfrm>
              <a:off x="398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8202" name="Oval 14"/>
            <p:cNvSpPr>
              <a:spLocks noChangeArrowheads="1"/>
            </p:cNvSpPr>
            <p:nvPr/>
          </p:nvSpPr>
          <p:spPr bwMode="auto">
            <a:xfrm>
              <a:off x="427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8203" name="Oval 15"/>
            <p:cNvSpPr>
              <a:spLocks noChangeArrowheads="1"/>
            </p:cNvSpPr>
            <p:nvPr/>
          </p:nvSpPr>
          <p:spPr bwMode="auto">
            <a:xfrm>
              <a:off x="412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8204" name="Oval 16"/>
            <p:cNvSpPr>
              <a:spLocks noChangeArrowheads="1"/>
            </p:cNvSpPr>
            <p:nvPr/>
          </p:nvSpPr>
          <p:spPr bwMode="auto">
            <a:xfrm>
              <a:off x="4439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8205" name="Oval 17"/>
            <p:cNvSpPr>
              <a:spLocks noChangeArrowheads="1"/>
            </p:cNvSpPr>
            <p:nvPr/>
          </p:nvSpPr>
          <p:spPr bwMode="auto">
            <a:xfrm>
              <a:off x="4845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206" name="Oval 18"/>
            <p:cNvSpPr>
              <a:spLocks noChangeArrowheads="1"/>
            </p:cNvSpPr>
            <p:nvPr/>
          </p:nvSpPr>
          <p:spPr bwMode="auto">
            <a:xfrm>
              <a:off x="452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8207" name="Oval 19"/>
            <p:cNvSpPr>
              <a:spLocks noChangeArrowheads="1"/>
            </p:cNvSpPr>
            <p:nvPr/>
          </p:nvSpPr>
          <p:spPr bwMode="auto">
            <a:xfrm>
              <a:off x="5097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8208" name="Text Box 20"/>
            <p:cNvSpPr txBox="1">
              <a:spLocks noChangeArrowheads="1"/>
            </p:cNvSpPr>
            <p:nvPr/>
          </p:nvSpPr>
          <p:spPr bwMode="auto">
            <a:xfrm>
              <a:off x="3984" y="2832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62013" y="1355725"/>
            <a:ext cx="2943225" cy="2349500"/>
            <a:chOff x="543" y="854"/>
            <a:chExt cx="1854" cy="1480"/>
          </a:xfrm>
        </p:grpSpPr>
        <p:grpSp>
          <p:nvGrpSpPr>
            <p:cNvPr id="48173" name="Group 22"/>
            <p:cNvGrpSpPr>
              <a:grpSpLocks/>
            </p:cNvGrpSpPr>
            <p:nvPr/>
          </p:nvGrpSpPr>
          <p:grpSpPr bwMode="auto">
            <a:xfrm>
              <a:off x="543" y="854"/>
              <a:ext cx="1854" cy="1162"/>
              <a:chOff x="328" y="1879"/>
              <a:chExt cx="1854" cy="1162"/>
            </a:xfrm>
          </p:grpSpPr>
          <p:sp>
            <p:nvSpPr>
              <p:cNvPr id="48175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6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7" name="Line 2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8" name="Line 2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9" name="Line 2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0" name="Line 2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1" name="Oval 2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48182" name="Oval 3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8183" name="Oval 3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48184" name="Oval 3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48185" name="Oval 3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48186" name="Oval 3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8187" name="Oval 3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48188" name="Oval 3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48189" name="Oval 3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48190" name="Oval 3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48191" name="Text Box 3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i</a:t>
                </a:r>
              </a:p>
            </p:txBody>
          </p:sp>
        </p:grpSp>
        <p:sp>
          <p:nvSpPr>
            <p:cNvPr id="48174" name="Text Box 40"/>
            <p:cNvSpPr txBox="1">
              <a:spLocks noChangeArrowheads="1"/>
            </p:cNvSpPr>
            <p:nvPr/>
          </p:nvSpPr>
          <p:spPr bwMode="auto">
            <a:xfrm>
              <a:off x="1008" y="2122"/>
              <a:ext cx="7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Monotype Corsiva" pitchFamily="66" charset="0"/>
                </a:rPr>
                <a:t>Key </a:t>
              </a:r>
              <a:r>
                <a:rPr lang="en-US" sz="1600">
                  <a:solidFill>
                    <a:srgbClr val="DD0111"/>
                  </a:solidFill>
                </a:rPr>
                <a:t>[</a:t>
              </a:r>
              <a:r>
                <a:rPr lang="en-US" sz="1600">
                  <a:solidFill>
                    <a:srgbClr val="DD0111"/>
                  </a:solidFill>
                  <a:latin typeface="Monotype Corsiva" pitchFamily="66" charset="0"/>
                </a:rPr>
                <a:t>i </a:t>
              </a:r>
              <a:r>
                <a:rPr lang="en-US" sz="1600">
                  <a:solidFill>
                    <a:srgbClr val="DD0111"/>
                  </a:solidFill>
                </a:rPr>
                <a:t>] </a:t>
              </a:r>
              <a:r>
                <a:rPr lang="en-US" sz="1600">
                  <a:solidFill>
                    <a:srgbClr val="DD0111"/>
                  </a:solidFill>
                  <a:cs typeface="Arial" charset="0"/>
                </a:rPr>
                <a:t>← 15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48154" name="Group 42"/>
            <p:cNvGrpSpPr>
              <a:grpSpLocks/>
            </p:cNvGrpSpPr>
            <p:nvPr/>
          </p:nvGrpSpPr>
          <p:grpSpPr bwMode="auto">
            <a:xfrm>
              <a:off x="3445" y="854"/>
              <a:ext cx="1854" cy="1162"/>
              <a:chOff x="328" y="1879"/>
              <a:chExt cx="1854" cy="1162"/>
            </a:xfrm>
          </p:grpSpPr>
          <p:sp>
            <p:nvSpPr>
              <p:cNvPr id="48156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7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8" name="Line 4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9" name="Line 4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0" name="Line 4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1" name="Line 4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2" name="Oval 4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48163" name="Oval 5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8164" name="Oval 5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48165" name="Oval 5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48166" name="Oval 5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48167" name="Oval 5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8168" name="Oval 5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48169" name="Oval 5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48170" name="Oval 5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48171" name="Oval 5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48172" name="Text Box 5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i</a:t>
                </a:r>
              </a:p>
            </p:txBody>
          </p:sp>
        </p:grpSp>
        <p:sp>
          <p:nvSpPr>
            <p:cNvPr id="48155" name="Freeform 60"/>
            <p:cNvSpPr>
              <a:spLocks/>
            </p:cNvSpPr>
            <p:nvPr/>
          </p:nvSpPr>
          <p:spPr bwMode="auto">
            <a:xfrm>
              <a:off x="3728" y="1776"/>
              <a:ext cx="112" cy="144"/>
            </a:xfrm>
            <a:custGeom>
              <a:avLst/>
              <a:gdLst>
                <a:gd name="T0" fmla="*/ 16 w 112"/>
                <a:gd name="T1" fmla="*/ 0 h 144"/>
                <a:gd name="T2" fmla="*/ 16 w 112"/>
                <a:gd name="T3" fmla="*/ 96 h 144"/>
                <a:gd name="T4" fmla="*/ 112 w 112"/>
                <a:gd name="T5" fmla="*/ 144 h 144"/>
                <a:gd name="T6" fmla="*/ 0 60000 65536"/>
                <a:gd name="T7" fmla="*/ 0 60000 65536"/>
                <a:gd name="T8" fmla="*/ 0 60000 65536"/>
                <a:gd name="T9" fmla="*/ 0 w 112"/>
                <a:gd name="T10" fmla="*/ 0 h 144"/>
                <a:gd name="T11" fmla="*/ 112 w 1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44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862013" y="4098925"/>
            <a:ext cx="2943225" cy="1844675"/>
            <a:chOff x="543" y="2582"/>
            <a:chExt cx="1854" cy="1162"/>
          </a:xfrm>
        </p:grpSpPr>
        <p:sp>
          <p:nvSpPr>
            <p:cNvPr id="48136" name="Line 62"/>
            <p:cNvSpPr>
              <a:spLocks noChangeAspect="1" noChangeShapeType="1"/>
            </p:cNvSpPr>
            <p:nvPr/>
          </p:nvSpPr>
          <p:spPr bwMode="auto">
            <a:xfrm flipV="1">
              <a:off x="1257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63"/>
            <p:cNvSpPr>
              <a:spLocks noChangeAspect="1" noChangeShapeType="1"/>
            </p:cNvSpPr>
            <p:nvPr/>
          </p:nvSpPr>
          <p:spPr bwMode="auto">
            <a:xfrm flipV="1">
              <a:off x="1724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64"/>
            <p:cNvSpPr>
              <a:spLocks noChangeAspect="1" noChangeShapeType="1"/>
            </p:cNvSpPr>
            <p:nvPr/>
          </p:nvSpPr>
          <p:spPr bwMode="auto">
            <a:xfrm rot="16200000" flipV="1">
              <a:off x="823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1164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66"/>
            <p:cNvSpPr>
              <a:spLocks noChangeAspect="1" noChangeShapeType="1"/>
            </p:cNvSpPr>
            <p:nvPr/>
          </p:nvSpPr>
          <p:spPr bwMode="auto">
            <a:xfrm rot="16200000" flipV="1">
              <a:off x="1560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67"/>
            <p:cNvSpPr>
              <a:spLocks noChangeShapeType="1"/>
            </p:cNvSpPr>
            <p:nvPr/>
          </p:nvSpPr>
          <p:spPr bwMode="auto">
            <a:xfrm flipV="1">
              <a:off x="649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Oval 68"/>
            <p:cNvSpPr>
              <a:spLocks noChangeArrowheads="1"/>
            </p:cNvSpPr>
            <p:nvPr/>
          </p:nvSpPr>
          <p:spPr bwMode="auto">
            <a:xfrm>
              <a:off x="793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8143" name="Oval 69"/>
            <p:cNvSpPr>
              <a:spLocks noChangeArrowheads="1"/>
            </p:cNvSpPr>
            <p:nvPr/>
          </p:nvSpPr>
          <p:spPr bwMode="auto">
            <a:xfrm>
              <a:off x="543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8144" name="Oval 70"/>
            <p:cNvSpPr>
              <a:spLocks noChangeArrowheads="1"/>
            </p:cNvSpPr>
            <p:nvPr/>
          </p:nvSpPr>
          <p:spPr bwMode="auto">
            <a:xfrm>
              <a:off x="98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8145" name="Oval 71"/>
            <p:cNvSpPr>
              <a:spLocks noChangeArrowheads="1"/>
            </p:cNvSpPr>
            <p:nvPr/>
          </p:nvSpPr>
          <p:spPr bwMode="auto">
            <a:xfrm>
              <a:off x="1081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8146" name="Oval 72"/>
            <p:cNvSpPr>
              <a:spLocks noChangeArrowheads="1"/>
            </p:cNvSpPr>
            <p:nvPr/>
          </p:nvSpPr>
          <p:spPr bwMode="auto">
            <a:xfrm>
              <a:off x="136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8147" name="Oval 73"/>
            <p:cNvSpPr>
              <a:spLocks noChangeArrowheads="1"/>
            </p:cNvSpPr>
            <p:nvPr/>
          </p:nvSpPr>
          <p:spPr bwMode="auto">
            <a:xfrm>
              <a:off x="122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8148" name="Oval 74"/>
            <p:cNvSpPr>
              <a:spLocks noChangeArrowheads="1"/>
            </p:cNvSpPr>
            <p:nvPr/>
          </p:nvSpPr>
          <p:spPr bwMode="auto">
            <a:xfrm>
              <a:off x="1537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8149" name="Oval 75"/>
            <p:cNvSpPr>
              <a:spLocks noChangeArrowheads="1"/>
            </p:cNvSpPr>
            <p:nvPr/>
          </p:nvSpPr>
          <p:spPr bwMode="auto">
            <a:xfrm>
              <a:off x="194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150" name="Oval 76"/>
            <p:cNvSpPr>
              <a:spLocks noChangeArrowheads="1"/>
            </p:cNvSpPr>
            <p:nvPr/>
          </p:nvSpPr>
          <p:spPr bwMode="auto">
            <a:xfrm>
              <a:off x="161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8151" name="Oval 77"/>
            <p:cNvSpPr>
              <a:spLocks noChangeArrowheads="1"/>
            </p:cNvSpPr>
            <p:nvPr/>
          </p:nvSpPr>
          <p:spPr bwMode="auto">
            <a:xfrm>
              <a:off x="21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8152" name="Text Box 78"/>
            <p:cNvSpPr txBox="1">
              <a:spLocks noChangeArrowheads="1"/>
            </p:cNvSpPr>
            <p:nvPr/>
          </p:nvSpPr>
          <p:spPr bwMode="auto">
            <a:xfrm>
              <a:off x="816" y="3120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  <p:sp>
          <p:nvSpPr>
            <p:cNvPr id="48153" name="Freeform 79"/>
            <p:cNvSpPr>
              <a:spLocks/>
            </p:cNvSpPr>
            <p:nvPr/>
          </p:nvSpPr>
          <p:spPr bwMode="auto">
            <a:xfrm>
              <a:off x="816" y="3072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48 w 240"/>
                <a:gd name="T3" fmla="*/ 48 h 192"/>
                <a:gd name="T4" fmla="*/ 24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Height </a:t>
            </a:r>
            <a:r>
              <a:rPr lang="en-US" sz="2400" smtClean="0"/>
              <a:t>of a node = </a:t>
            </a:r>
            <a:r>
              <a:rPr lang="en-US" sz="2400" smtClean="0">
                <a:solidFill>
                  <a:schemeClr val="tx1"/>
                </a:solidFill>
              </a:rPr>
              <a:t>the number of edges on the longest simple path from the node down to a leaf</a:t>
            </a:r>
          </a:p>
          <a:p>
            <a:pPr eaLnBrk="1" hangingPunct="1"/>
            <a:r>
              <a:rPr lang="en-US" sz="2400" b="1" smtClean="0"/>
              <a:t>Level</a:t>
            </a:r>
            <a:r>
              <a:rPr lang="en-US" sz="2400" smtClean="0"/>
              <a:t> of a node = </a:t>
            </a:r>
            <a:r>
              <a:rPr lang="en-US" sz="2400" smtClean="0">
                <a:solidFill>
                  <a:schemeClr val="tx1"/>
                </a:solidFill>
              </a:rPr>
              <a:t>the length of a path from the root to the node</a:t>
            </a:r>
          </a:p>
          <a:p>
            <a:pPr eaLnBrk="1" hangingPunct="1"/>
            <a:r>
              <a:rPr lang="en-US" sz="2400" b="1" smtClean="0"/>
              <a:t>Height </a:t>
            </a:r>
            <a:r>
              <a:rPr lang="en-US" sz="2400" smtClean="0"/>
              <a:t>of tree = </a:t>
            </a:r>
            <a:r>
              <a:rPr lang="en-US" sz="2400" smtClean="0">
                <a:solidFill>
                  <a:schemeClr val="tx1"/>
                </a:solidFill>
              </a:rPr>
              <a:t>height of root node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33797" name="Line 4"/>
          <p:cNvSpPr>
            <a:spLocks noChangeAspect="1" noChangeShapeType="1"/>
          </p:cNvSpPr>
          <p:nvPr/>
        </p:nvSpPr>
        <p:spPr bwMode="auto">
          <a:xfrm flipV="1">
            <a:off x="4722813" y="479107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5"/>
          <p:cNvSpPr>
            <a:spLocks noChangeAspect="1" noChangeShapeType="1"/>
          </p:cNvSpPr>
          <p:nvPr/>
        </p:nvSpPr>
        <p:spPr bwMode="auto">
          <a:xfrm rot="16200000" flipV="1">
            <a:off x="3291681" y="518080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Aspect="1" noChangeShapeType="1"/>
          </p:cNvSpPr>
          <p:nvPr/>
        </p:nvSpPr>
        <p:spPr bwMode="auto">
          <a:xfrm rot="16200000" flipV="1">
            <a:off x="3833019" y="478393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7"/>
          <p:cNvSpPr>
            <a:spLocks noChangeAspect="1" noChangeShapeType="1"/>
          </p:cNvSpPr>
          <p:nvPr/>
        </p:nvSpPr>
        <p:spPr bwMode="auto">
          <a:xfrm rot="16200000" flipV="1">
            <a:off x="4462462" y="406558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V="1">
            <a:off x="3016250" y="411003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32448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847975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549650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3702050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1592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25950" y="3957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5070475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45561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54705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5486400" y="3897313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root = 3</a:t>
            </a:r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4876800" y="4125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533400" y="49784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(2)= 1</a:t>
            </a:r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514600" y="520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6542088" y="5056188"/>
            <a:ext cx="177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of (10)= 2</a:t>
            </a:r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 flipH="1">
            <a:off x="5859463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HEAP-INCREASE-KEY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25575"/>
            <a:ext cx="8259762" cy="472281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mtClean="0"/>
              <a:t> HEAP-INCREASE-KEY</a:t>
            </a:r>
            <a:r>
              <a:rPr lang="en-US" smtClean="0">
                <a:latin typeface="Comic Sans MS" pitchFamily="66" charset="0"/>
              </a:rPr>
              <a:t>(A, i, key)</a:t>
            </a:r>
          </a:p>
          <a:p>
            <a:pPr marL="533400" indent="-533400" eaLnBrk="1" hangingPunct="1">
              <a:buFontTx/>
              <a:buNone/>
            </a:pPr>
            <a:endParaRPr lang="en-US" sz="2400" smtClean="0">
              <a:latin typeface="Comic Sans MS" pitchFamily="66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b="1" smtClean="0"/>
              <a:t>if </a:t>
            </a:r>
            <a:r>
              <a:rPr lang="en-US" sz="2400" smtClean="0">
                <a:latin typeface="Comic Sans MS" pitchFamily="66" charset="0"/>
              </a:rPr>
              <a:t>key &lt; A[i]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   </a:t>
            </a:r>
            <a:r>
              <a:rPr lang="en-US" sz="2400" b="1" smtClean="0"/>
              <a:t>then error </a:t>
            </a:r>
            <a:r>
              <a:rPr lang="en-US" sz="2400" smtClean="0"/>
              <a:t>“new key is smaller than current key”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A[i] ← key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</a:t>
            </a:r>
            <a:r>
              <a:rPr lang="en-US" sz="2400" b="1" smtClean="0"/>
              <a:t>while </a:t>
            </a:r>
            <a:r>
              <a:rPr lang="en-US" sz="2400" smtClean="0">
                <a:latin typeface="Comic Sans MS" pitchFamily="66" charset="0"/>
              </a:rPr>
              <a:t>i &gt; 1</a:t>
            </a:r>
            <a:r>
              <a:rPr lang="en-US" sz="2400" smtClean="0"/>
              <a:t> and </a:t>
            </a:r>
            <a:r>
              <a:rPr lang="en-US" sz="2400" smtClean="0">
                <a:latin typeface="Comic Sans MS" pitchFamily="66" charset="0"/>
              </a:rPr>
              <a:t>A[PARENT(i)] &lt; A[i]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    </a:t>
            </a:r>
            <a:r>
              <a:rPr lang="en-US" sz="2400" b="1" smtClean="0"/>
              <a:t>do </a:t>
            </a:r>
            <a:r>
              <a:rPr lang="en-US" sz="2400" smtClean="0"/>
              <a:t>exchange </a:t>
            </a:r>
            <a:r>
              <a:rPr lang="en-US" sz="2400" smtClean="0">
                <a:latin typeface="Comic Sans MS" pitchFamily="66" charset="0"/>
              </a:rPr>
              <a:t>A[i] ↔ A[PARENT(i)]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          </a:t>
            </a:r>
            <a:r>
              <a:rPr lang="en-US" sz="2400" smtClean="0">
                <a:latin typeface="Monotype Corsiva" pitchFamily="66" charset="0"/>
              </a:rPr>
              <a:t> </a:t>
            </a:r>
            <a:r>
              <a:rPr lang="en-US" sz="2400" smtClean="0">
                <a:latin typeface="Comic Sans MS" pitchFamily="66" charset="0"/>
              </a:rPr>
              <a:t>i ← PARENT(i)</a:t>
            </a:r>
          </a:p>
          <a:p>
            <a:pPr marL="533400" indent="-533400" eaLnBrk="1" hangingPunct="1"/>
            <a:endParaRPr lang="en-US" sz="2400" smtClean="0"/>
          </a:p>
          <a:p>
            <a:pPr marL="533400" indent="-533400" eaLnBrk="1" hangingPunct="1"/>
            <a:r>
              <a:rPr lang="en-US" sz="2400" smtClean="0"/>
              <a:t>Running time: </a:t>
            </a:r>
            <a:r>
              <a:rPr lang="en-US" sz="2400" smtClean="0">
                <a:latin typeface="Comic Sans MS" pitchFamily="66" charset="0"/>
              </a:rPr>
              <a:t>O(lgn)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5875338" y="3760788"/>
            <a:ext cx="2943225" cy="1844675"/>
            <a:chOff x="328" y="1879"/>
            <a:chExt cx="1854" cy="1162"/>
          </a:xfrm>
        </p:grpSpPr>
        <p:sp>
          <p:nvSpPr>
            <p:cNvPr id="49159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9166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167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9168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9169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170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171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9172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9173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9174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175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sp>
        <p:nvSpPr>
          <p:cNvPr id="49158" name="Text Box 22"/>
          <p:cNvSpPr txBox="1">
            <a:spLocks noChangeArrowheads="1"/>
          </p:cNvSpPr>
          <p:nvPr/>
        </p:nvSpPr>
        <p:spPr bwMode="auto">
          <a:xfrm>
            <a:off x="6573838" y="5686425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Key [i]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>
                <a:solidFill>
                  <a:srgbClr val="DD0111"/>
                </a:solidFill>
                <a:cs typeface="Arial" charset="0"/>
              </a:rPr>
              <a:t>←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62800" y="2871788"/>
            <a:ext cx="566738" cy="633412"/>
            <a:chOff x="4512" y="2352"/>
            <a:chExt cx="357" cy="399"/>
          </a:xfrm>
        </p:grpSpPr>
        <p:sp>
          <p:nvSpPr>
            <p:cNvPr id="50217" name="Line 3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Oval 4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MAX-HEAP-INSERT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592762" cy="5338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Goal: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Inserts a new element into a max-heap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Expand the max-heap with a new element whose key is -</a:t>
            </a:r>
            <a:r>
              <a:rPr lang="en-US" smtClean="0">
                <a:sym typeface="Symbol" pitchFamily="18" charset="2"/>
              </a:rPr>
              <a:t>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Calls HEAP-INCREASE-KEY to set the key of the new node to its correct value and maintain the max-heap property</a:t>
            </a:r>
          </a:p>
        </p:txBody>
      </p:sp>
      <p:sp>
        <p:nvSpPr>
          <p:cNvPr id="50182" name="Line 7"/>
          <p:cNvSpPr>
            <a:spLocks noChangeAspect="1" noChangeShapeType="1"/>
          </p:cNvSpPr>
          <p:nvPr/>
        </p:nvSpPr>
        <p:spPr bwMode="auto">
          <a:xfrm flipV="1">
            <a:off x="6924675" y="29416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8"/>
          <p:cNvSpPr>
            <a:spLocks noChangeAspect="1" noChangeShapeType="1"/>
          </p:cNvSpPr>
          <p:nvPr/>
        </p:nvSpPr>
        <p:spPr bwMode="auto">
          <a:xfrm flipV="1">
            <a:off x="7666038" y="24860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9"/>
          <p:cNvSpPr>
            <a:spLocks noChangeAspect="1" noChangeShapeType="1"/>
          </p:cNvSpPr>
          <p:nvPr/>
        </p:nvSpPr>
        <p:spPr bwMode="auto">
          <a:xfrm rot="16200000" flipV="1">
            <a:off x="6234906" y="28757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0"/>
          <p:cNvSpPr>
            <a:spLocks noChangeAspect="1" noChangeShapeType="1"/>
          </p:cNvSpPr>
          <p:nvPr/>
        </p:nvSpPr>
        <p:spPr bwMode="auto">
          <a:xfrm rot="16200000" flipV="1">
            <a:off x="6776244" y="24788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1"/>
          <p:cNvSpPr>
            <a:spLocks noChangeAspect="1" noChangeShapeType="1"/>
          </p:cNvSpPr>
          <p:nvPr/>
        </p:nvSpPr>
        <p:spPr bwMode="auto">
          <a:xfrm rot="16200000" flipV="1">
            <a:off x="7405687" y="17605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 flipV="1">
            <a:off x="5959475" y="18049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61880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0189" name="Oval 14"/>
          <p:cNvSpPr>
            <a:spLocks noChangeArrowheads="1"/>
          </p:cNvSpPr>
          <p:nvPr/>
        </p:nvSpPr>
        <p:spPr bwMode="auto">
          <a:xfrm>
            <a:off x="5791200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0190" name="Oval 15"/>
          <p:cNvSpPr>
            <a:spLocks noChangeArrowheads="1"/>
          </p:cNvSpPr>
          <p:nvPr/>
        </p:nvSpPr>
        <p:spPr bwMode="auto">
          <a:xfrm>
            <a:off x="6492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6645275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50192" name="Oval 17"/>
          <p:cNvSpPr>
            <a:spLocks noChangeArrowheads="1"/>
          </p:cNvSpPr>
          <p:nvPr/>
        </p:nvSpPr>
        <p:spPr bwMode="auto">
          <a:xfrm>
            <a:off x="71024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873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0194" name="Oval 19"/>
          <p:cNvSpPr>
            <a:spLocks noChangeArrowheads="1"/>
          </p:cNvSpPr>
          <p:nvPr/>
        </p:nvSpPr>
        <p:spPr bwMode="auto">
          <a:xfrm>
            <a:off x="7369175" y="1652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50195" name="Oval 20"/>
          <p:cNvSpPr>
            <a:spLocks noChangeArrowheads="1"/>
          </p:cNvSpPr>
          <p:nvPr/>
        </p:nvSpPr>
        <p:spPr bwMode="auto">
          <a:xfrm>
            <a:off x="8013700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74993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0197" name="Oval 22"/>
          <p:cNvSpPr>
            <a:spLocks noChangeArrowheads="1"/>
          </p:cNvSpPr>
          <p:nvPr/>
        </p:nvSpPr>
        <p:spPr bwMode="auto">
          <a:xfrm>
            <a:off x="84137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791200" y="3733800"/>
            <a:ext cx="2943225" cy="1852613"/>
            <a:chOff x="3648" y="2352"/>
            <a:chExt cx="1854" cy="1167"/>
          </a:xfrm>
        </p:grpSpPr>
        <p:sp>
          <p:nvSpPr>
            <p:cNvPr id="50199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505" y="312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Oval 25"/>
            <p:cNvSpPr>
              <a:spLocks noChangeArrowheads="1"/>
            </p:cNvSpPr>
            <p:nvPr/>
          </p:nvSpPr>
          <p:spPr bwMode="auto">
            <a:xfrm>
              <a:off x="4667" y="3317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50201" name="Line 26"/>
            <p:cNvSpPr>
              <a:spLocks noChangeAspect="1" noChangeShapeType="1"/>
            </p:cNvSpPr>
            <p:nvPr/>
          </p:nvSpPr>
          <p:spPr bwMode="auto">
            <a:xfrm flipV="1">
              <a:off x="4362" y="316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7"/>
            <p:cNvSpPr>
              <a:spLocks noChangeAspect="1" noChangeShapeType="1"/>
            </p:cNvSpPr>
            <p:nvPr/>
          </p:nvSpPr>
          <p:spPr bwMode="auto">
            <a:xfrm flipV="1">
              <a:off x="4829" y="287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928" y="312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4269" y="287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665" y="242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1"/>
            <p:cNvSpPr>
              <a:spLocks noChangeShapeType="1"/>
            </p:cNvSpPr>
            <p:nvPr/>
          </p:nvSpPr>
          <p:spPr bwMode="auto">
            <a:xfrm flipV="1">
              <a:off x="3754" y="244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Oval 32"/>
            <p:cNvSpPr>
              <a:spLocks noChangeArrowheads="1"/>
            </p:cNvSpPr>
            <p:nvPr/>
          </p:nvSpPr>
          <p:spPr bwMode="auto">
            <a:xfrm>
              <a:off x="3898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0208" name="Oval 33"/>
            <p:cNvSpPr>
              <a:spLocks noChangeArrowheads="1"/>
            </p:cNvSpPr>
            <p:nvPr/>
          </p:nvSpPr>
          <p:spPr bwMode="auto">
            <a:xfrm>
              <a:off x="3648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0209" name="Oval 34"/>
            <p:cNvSpPr>
              <a:spLocks noChangeArrowheads="1"/>
            </p:cNvSpPr>
            <p:nvPr/>
          </p:nvSpPr>
          <p:spPr bwMode="auto">
            <a:xfrm>
              <a:off x="409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0210" name="Oval 35"/>
            <p:cNvSpPr>
              <a:spLocks noChangeArrowheads="1"/>
            </p:cNvSpPr>
            <p:nvPr/>
          </p:nvSpPr>
          <p:spPr bwMode="auto">
            <a:xfrm>
              <a:off x="4186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0211" name="Oval 36"/>
            <p:cNvSpPr>
              <a:spLocks noChangeArrowheads="1"/>
            </p:cNvSpPr>
            <p:nvPr/>
          </p:nvSpPr>
          <p:spPr bwMode="auto">
            <a:xfrm>
              <a:off x="447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0212" name="Oval 37"/>
            <p:cNvSpPr>
              <a:spLocks noChangeArrowheads="1"/>
            </p:cNvSpPr>
            <p:nvPr/>
          </p:nvSpPr>
          <p:spPr bwMode="auto">
            <a:xfrm>
              <a:off x="433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213" name="Oval 38"/>
            <p:cNvSpPr>
              <a:spLocks noChangeArrowheads="1"/>
            </p:cNvSpPr>
            <p:nvPr/>
          </p:nvSpPr>
          <p:spPr bwMode="auto">
            <a:xfrm>
              <a:off x="4642" y="235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0214" name="Oval 39"/>
            <p:cNvSpPr>
              <a:spLocks noChangeArrowheads="1"/>
            </p:cNvSpPr>
            <p:nvPr/>
          </p:nvSpPr>
          <p:spPr bwMode="auto">
            <a:xfrm>
              <a:off x="5048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215" name="Oval 40"/>
            <p:cNvSpPr>
              <a:spLocks noChangeArrowheads="1"/>
            </p:cNvSpPr>
            <p:nvPr/>
          </p:nvSpPr>
          <p:spPr bwMode="auto">
            <a:xfrm>
              <a:off x="472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216" name="Oval 41"/>
            <p:cNvSpPr>
              <a:spLocks noChangeArrowheads="1"/>
            </p:cNvSpPr>
            <p:nvPr/>
          </p:nvSpPr>
          <p:spPr bwMode="auto">
            <a:xfrm>
              <a:off x="5300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z="2800" smtClean="0"/>
              <a:t>MAX-HEAP-INSERT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35125" y="3106738"/>
            <a:ext cx="566738" cy="633412"/>
            <a:chOff x="4512" y="2352"/>
            <a:chExt cx="357" cy="399"/>
          </a:xfrm>
        </p:grpSpPr>
        <p:sp>
          <p:nvSpPr>
            <p:cNvPr id="51283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Oval 5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263525" y="1179513"/>
            <a:ext cx="3017838" cy="2552700"/>
            <a:chOff x="166" y="743"/>
            <a:chExt cx="1901" cy="1608"/>
          </a:xfrm>
        </p:grpSpPr>
        <p:sp>
          <p:nvSpPr>
            <p:cNvPr id="51266" name="Line 7"/>
            <p:cNvSpPr>
              <a:spLocks noChangeAspect="1" noChangeShapeType="1"/>
            </p:cNvSpPr>
            <p:nvPr/>
          </p:nvSpPr>
          <p:spPr bwMode="auto">
            <a:xfrm flipV="1">
              <a:off x="880" y="200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Line 8"/>
            <p:cNvSpPr>
              <a:spLocks noChangeAspect="1" noChangeShapeType="1"/>
            </p:cNvSpPr>
            <p:nvPr/>
          </p:nvSpPr>
          <p:spPr bwMode="auto">
            <a:xfrm flipV="1">
              <a:off x="1347" y="171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446" y="19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787" y="170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183" y="125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Line 12"/>
            <p:cNvSpPr>
              <a:spLocks noChangeShapeType="1"/>
            </p:cNvSpPr>
            <p:nvPr/>
          </p:nvSpPr>
          <p:spPr bwMode="auto">
            <a:xfrm flipV="1">
              <a:off x="272" y="128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Oval 13"/>
            <p:cNvSpPr>
              <a:spLocks noChangeArrowheads="1"/>
            </p:cNvSpPr>
            <p:nvPr/>
          </p:nvSpPr>
          <p:spPr bwMode="auto">
            <a:xfrm>
              <a:off x="416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1273" name="Oval 14"/>
            <p:cNvSpPr>
              <a:spLocks noChangeArrowheads="1"/>
            </p:cNvSpPr>
            <p:nvPr/>
          </p:nvSpPr>
          <p:spPr bwMode="auto">
            <a:xfrm>
              <a:off x="166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74" name="Oval 15"/>
            <p:cNvSpPr>
              <a:spLocks noChangeArrowheads="1"/>
            </p:cNvSpPr>
            <p:nvPr/>
          </p:nvSpPr>
          <p:spPr bwMode="auto">
            <a:xfrm>
              <a:off x="60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1275" name="Oval 16"/>
            <p:cNvSpPr>
              <a:spLocks noChangeArrowheads="1"/>
            </p:cNvSpPr>
            <p:nvPr/>
          </p:nvSpPr>
          <p:spPr bwMode="auto">
            <a:xfrm>
              <a:off x="704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1276" name="Oval 17"/>
            <p:cNvSpPr>
              <a:spLocks noChangeArrowheads="1"/>
            </p:cNvSpPr>
            <p:nvPr/>
          </p:nvSpPr>
          <p:spPr bwMode="auto">
            <a:xfrm>
              <a:off x="99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1277" name="Oval 18"/>
            <p:cNvSpPr>
              <a:spLocks noChangeArrowheads="1"/>
            </p:cNvSpPr>
            <p:nvPr/>
          </p:nvSpPr>
          <p:spPr bwMode="auto">
            <a:xfrm>
              <a:off x="84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1278" name="Oval 19"/>
            <p:cNvSpPr>
              <a:spLocks noChangeArrowheads="1"/>
            </p:cNvSpPr>
            <p:nvPr/>
          </p:nvSpPr>
          <p:spPr bwMode="auto">
            <a:xfrm>
              <a:off x="1160" y="11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1279" name="Oval 20"/>
            <p:cNvSpPr>
              <a:spLocks noChangeArrowheads="1"/>
            </p:cNvSpPr>
            <p:nvPr/>
          </p:nvSpPr>
          <p:spPr bwMode="auto">
            <a:xfrm>
              <a:off x="1566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280" name="Oval 21"/>
            <p:cNvSpPr>
              <a:spLocks noChangeArrowheads="1"/>
            </p:cNvSpPr>
            <p:nvPr/>
          </p:nvSpPr>
          <p:spPr bwMode="auto">
            <a:xfrm>
              <a:off x="124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281" name="Oval 22"/>
            <p:cNvSpPr>
              <a:spLocks noChangeArrowheads="1"/>
            </p:cNvSpPr>
            <p:nvPr/>
          </p:nvSpPr>
          <p:spPr bwMode="auto">
            <a:xfrm>
              <a:off x="1818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282" name="Text Box 23"/>
            <p:cNvSpPr txBox="1">
              <a:spLocks noChangeArrowheads="1"/>
            </p:cNvSpPr>
            <p:nvPr/>
          </p:nvSpPr>
          <p:spPr bwMode="auto">
            <a:xfrm>
              <a:off x="592" y="743"/>
              <a:ext cx="147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Insert value 15:</a:t>
              </a:r>
            </a:p>
            <a:p>
              <a:r>
                <a:rPr lang="en-US"/>
                <a:t>- Start by inserting 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41813" y="1179513"/>
            <a:ext cx="4502150" cy="2557462"/>
            <a:chOff x="2735" y="743"/>
            <a:chExt cx="2836" cy="1611"/>
          </a:xfrm>
        </p:grpSpPr>
        <p:sp>
          <p:nvSpPr>
            <p:cNvPr id="51247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3592" y="19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Oval 26"/>
            <p:cNvSpPr>
              <a:spLocks noChangeArrowheads="1"/>
            </p:cNvSpPr>
            <p:nvPr/>
          </p:nvSpPr>
          <p:spPr bwMode="auto">
            <a:xfrm>
              <a:off x="3754" y="215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51249" name="Line 27"/>
            <p:cNvSpPr>
              <a:spLocks noChangeAspect="1" noChangeShapeType="1"/>
            </p:cNvSpPr>
            <p:nvPr/>
          </p:nvSpPr>
          <p:spPr bwMode="auto">
            <a:xfrm flipV="1">
              <a:off x="3449" y="1999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Line 28"/>
            <p:cNvSpPr>
              <a:spLocks noChangeAspect="1" noChangeShapeType="1"/>
            </p:cNvSpPr>
            <p:nvPr/>
          </p:nvSpPr>
          <p:spPr bwMode="auto">
            <a:xfrm flipV="1">
              <a:off x="3916" y="171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015" y="19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3356" y="17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3752" y="125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Line 32"/>
            <p:cNvSpPr>
              <a:spLocks noChangeShapeType="1"/>
            </p:cNvSpPr>
            <p:nvPr/>
          </p:nvSpPr>
          <p:spPr bwMode="auto">
            <a:xfrm flipV="1">
              <a:off x="2841" y="128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Oval 33"/>
            <p:cNvSpPr>
              <a:spLocks noChangeArrowheads="1"/>
            </p:cNvSpPr>
            <p:nvPr/>
          </p:nvSpPr>
          <p:spPr bwMode="auto">
            <a:xfrm>
              <a:off x="2985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1256" name="Oval 34"/>
            <p:cNvSpPr>
              <a:spLocks noChangeArrowheads="1"/>
            </p:cNvSpPr>
            <p:nvPr/>
          </p:nvSpPr>
          <p:spPr bwMode="auto">
            <a:xfrm>
              <a:off x="2735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57" name="Oval 35"/>
            <p:cNvSpPr>
              <a:spLocks noChangeArrowheads="1"/>
            </p:cNvSpPr>
            <p:nvPr/>
          </p:nvSpPr>
          <p:spPr bwMode="auto">
            <a:xfrm>
              <a:off x="317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1258" name="Oval 36"/>
            <p:cNvSpPr>
              <a:spLocks noChangeArrowheads="1"/>
            </p:cNvSpPr>
            <p:nvPr/>
          </p:nvSpPr>
          <p:spPr bwMode="auto">
            <a:xfrm>
              <a:off x="3273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1259" name="Oval 37"/>
            <p:cNvSpPr>
              <a:spLocks noChangeArrowheads="1"/>
            </p:cNvSpPr>
            <p:nvPr/>
          </p:nvSpPr>
          <p:spPr bwMode="auto">
            <a:xfrm>
              <a:off x="356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1260" name="Oval 38"/>
            <p:cNvSpPr>
              <a:spLocks noChangeArrowheads="1"/>
            </p:cNvSpPr>
            <p:nvPr/>
          </p:nvSpPr>
          <p:spPr bwMode="auto">
            <a:xfrm>
              <a:off x="341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1261" name="Oval 39"/>
            <p:cNvSpPr>
              <a:spLocks noChangeArrowheads="1"/>
            </p:cNvSpPr>
            <p:nvPr/>
          </p:nvSpPr>
          <p:spPr bwMode="auto">
            <a:xfrm>
              <a:off x="3729" y="118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1262" name="Oval 40"/>
            <p:cNvSpPr>
              <a:spLocks noChangeArrowheads="1"/>
            </p:cNvSpPr>
            <p:nvPr/>
          </p:nvSpPr>
          <p:spPr bwMode="auto">
            <a:xfrm>
              <a:off x="4135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263" name="Oval 41"/>
            <p:cNvSpPr>
              <a:spLocks noChangeArrowheads="1"/>
            </p:cNvSpPr>
            <p:nvPr/>
          </p:nvSpPr>
          <p:spPr bwMode="auto">
            <a:xfrm>
              <a:off x="381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264" name="Oval 42"/>
            <p:cNvSpPr>
              <a:spLocks noChangeArrowheads="1"/>
            </p:cNvSpPr>
            <p:nvPr/>
          </p:nvSpPr>
          <p:spPr bwMode="auto">
            <a:xfrm>
              <a:off x="4387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265" name="Text Box 43"/>
            <p:cNvSpPr txBox="1">
              <a:spLocks noChangeArrowheads="1"/>
            </p:cNvSpPr>
            <p:nvPr/>
          </p:nvSpPr>
          <p:spPr bwMode="auto">
            <a:xfrm>
              <a:off x="2755" y="743"/>
              <a:ext cx="28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Increase the key to 15</a:t>
              </a:r>
            </a:p>
            <a:p>
              <a:r>
                <a:rPr lang="en-US"/>
                <a:t>Call HEAP-INCREASE-KEY on A[11] = 15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27025" y="3998913"/>
            <a:ext cx="2943225" cy="2557462"/>
            <a:chOff x="206" y="2519"/>
            <a:chExt cx="1854" cy="1611"/>
          </a:xfrm>
        </p:grpSpPr>
        <p:sp>
          <p:nvSpPr>
            <p:cNvPr id="51228" name="Line 45"/>
            <p:cNvSpPr>
              <a:spLocks noChangeAspect="1" noChangeShapeType="1"/>
            </p:cNvSpPr>
            <p:nvPr/>
          </p:nvSpPr>
          <p:spPr bwMode="auto">
            <a:xfrm rot="16200000" flipV="1">
              <a:off x="1063" y="373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Oval 46"/>
            <p:cNvSpPr>
              <a:spLocks noChangeArrowheads="1"/>
            </p:cNvSpPr>
            <p:nvPr/>
          </p:nvSpPr>
          <p:spPr bwMode="auto">
            <a:xfrm>
              <a:off x="1225" y="3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51230" name="Line 47"/>
            <p:cNvSpPr>
              <a:spLocks noChangeAspect="1" noChangeShapeType="1"/>
            </p:cNvSpPr>
            <p:nvPr/>
          </p:nvSpPr>
          <p:spPr bwMode="auto">
            <a:xfrm flipV="1">
              <a:off x="920" y="3775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48"/>
            <p:cNvSpPr>
              <a:spLocks noChangeAspect="1" noChangeShapeType="1"/>
            </p:cNvSpPr>
            <p:nvPr/>
          </p:nvSpPr>
          <p:spPr bwMode="auto">
            <a:xfrm flipV="1">
              <a:off x="1387" y="348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49"/>
            <p:cNvSpPr>
              <a:spLocks noChangeAspect="1" noChangeShapeType="1"/>
            </p:cNvSpPr>
            <p:nvPr/>
          </p:nvSpPr>
          <p:spPr bwMode="auto">
            <a:xfrm rot="16200000" flipV="1">
              <a:off x="486" y="373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50"/>
            <p:cNvSpPr>
              <a:spLocks noChangeAspect="1" noChangeShapeType="1"/>
            </p:cNvSpPr>
            <p:nvPr/>
          </p:nvSpPr>
          <p:spPr bwMode="auto">
            <a:xfrm rot="16200000" flipV="1">
              <a:off x="827" y="348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51"/>
            <p:cNvSpPr>
              <a:spLocks noChangeAspect="1" noChangeShapeType="1"/>
            </p:cNvSpPr>
            <p:nvPr/>
          </p:nvSpPr>
          <p:spPr bwMode="auto">
            <a:xfrm rot="16200000" flipV="1">
              <a:off x="1223" y="3031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52"/>
            <p:cNvSpPr>
              <a:spLocks noChangeShapeType="1"/>
            </p:cNvSpPr>
            <p:nvPr/>
          </p:nvSpPr>
          <p:spPr bwMode="auto">
            <a:xfrm flipV="1">
              <a:off x="312" y="3059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Oval 53"/>
            <p:cNvSpPr>
              <a:spLocks noChangeArrowheads="1"/>
            </p:cNvSpPr>
            <p:nvPr/>
          </p:nvSpPr>
          <p:spPr bwMode="auto">
            <a:xfrm>
              <a:off x="456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1237" name="Oval 54"/>
            <p:cNvSpPr>
              <a:spLocks noChangeArrowheads="1"/>
            </p:cNvSpPr>
            <p:nvPr/>
          </p:nvSpPr>
          <p:spPr bwMode="auto">
            <a:xfrm>
              <a:off x="206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38" name="Oval 55"/>
            <p:cNvSpPr>
              <a:spLocks noChangeArrowheads="1"/>
            </p:cNvSpPr>
            <p:nvPr/>
          </p:nvSpPr>
          <p:spPr bwMode="auto">
            <a:xfrm>
              <a:off x="64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1239" name="Oval 56"/>
            <p:cNvSpPr>
              <a:spLocks noChangeArrowheads="1"/>
            </p:cNvSpPr>
            <p:nvPr/>
          </p:nvSpPr>
          <p:spPr bwMode="auto">
            <a:xfrm>
              <a:off x="744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1240" name="Oval 57"/>
            <p:cNvSpPr>
              <a:spLocks noChangeArrowheads="1"/>
            </p:cNvSpPr>
            <p:nvPr/>
          </p:nvSpPr>
          <p:spPr bwMode="auto">
            <a:xfrm>
              <a:off x="103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1241" name="Oval 58"/>
            <p:cNvSpPr>
              <a:spLocks noChangeArrowheads="1"/>
            </p:cNvSpPr>
            <p:nvPr/>
          </p:nvSpPr>
          <p:spPr bwMode="auto">
            <a:xfrm>
              <a:off x="88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1242" name="Oval 59"/>
            <p:cNvSpPr>
              <a:spLocks noChangeArrowheads="1"/>
            </p:cNvSpPr>
            <p:nvPr/>
          </p:nvSpPr>
          <p:spPr bwMode="auto">
            <a:xfrm>
              <a:off x="1200" y="296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1243" name="Oval 60"/>
            <p:cNvSpPr>
              <a:spLocks noChangeArrowheads="1"/>
            </p:cNvSpPr>
            <p:nvPr/>
          </p:nvSpPr>
          <p:spPr bwMode="auto">
            <a:xfrm>
              <a:off x="1606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244" name="Oval 61"/>
            <p:cNvSpPr>
              <a:spLocks noChangeArrowheads="1"/>
            </p:cNvSpPr>
            <p:nvPr/>
          </p:nvSpPr>
          <p:spPr bwMode="auto">
            <a:xfrm>
              <a:off x="128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245" name="Oval 62"/>
            <p:cNvSpPr>
              <a:spLocks noChangeArrowheads="1"/>
            </p:cNvSpPr>
            <p:nvPr/>
          </p:nvSpPr>
          <p:spPr bwMode="auto">
            <a:xfrm>
              <a:off x="1858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246" name="Text Box 63"/>
            <p:cNvSpPr txBox="1">
              <a:spLocks noChangeArrowheads="1"/>
            </p:cNvSpPr>
            <p:nvPr/>
          </p:nvSpPr>
          <p:spPr bwMode="auto">
            <a:xfrm>
              <a:off x="492" y="251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695825" y="3914775"/>
            <a:ext cx="3243263" cy="2557463"/>
            <a:chOff x="2958" y="2466"/>
            <a:chExt cx="2043" cy="1611"/>
          </a:xfrm>
        </p:grpSpPr>
        <p:sp>
          <p:nvSpPr>
            <p:cNvPr id="51209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3815" y="368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Oval 66"/>
            <p:cNvSpPr>
              <a:spLocks noChangeArrowheads="1"/>
            </p:cNvSpPr>
            <p:nvPr/>
          </p:nvSpPr>
          <p:spPr bwMode="auto">
            <a:xfrm>
              <a:off x="3977" y="387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51211" name="Line 67"/>
            <p:cNvSpPr>
              <a:spLocks noChangeAspect="1" noChangeShapeType="1"/>
            </p:cNvSpPr>
            <p:nvPr/>
          </p:nvSpPr>
          <p:spPr bwMode="auto">
            <a:xfrm flipV="1">
              <a:off x="3672" y="372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68"/>
            <p:cNvSpPr>
              <a:spLocks noChangeAspect="1" noChangeShapeType="1"/>
            </p:cNvSpPr>
            <p:nvPr/>
          </p:nvSpPr>
          <p:spPr bwMode="auto">
            <a:xfrm flipV="1">
              <a:off x="4139" y="343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69"/>
            <p:cNvSpPr>
              <a:spLocks noChangeAspect="1" noChangeShapeType="1"/>
            </p:cNvSpPr>
            <p:nvPr/>
          </p:nvSpPr>
          <p:spPr bwMode="auto">
            <a:xfrm rot="16200000" flipV="1">
              <a:off x="3238" y="368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70"/>
            <p:cNvSpPr>
              <a:spLocks noChangeAspect="1" noChangeShapeType="1"/>
            </p:cNvSpPr>
            <p:nvPr/>
          </p:nvSpPr>
          <p:spPr bwMode="auto">
            <a:xfrm rot="16200000" flipV="1">
              <a:off x="3579" y="343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3975" y="297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72"/>
            <p:cNvSpPr>
              <a:spLocks noChangeShapeType="1"/>
            </p:cNvSpPr>
            <p:nvPr/>
          </p:nvSpPr>
          <p:spPr bwMode="auto">
            <a:xfrm flipV="1">
              <a:off x="3064" y="300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Oval 73"/>
            <p:cNvSpPr>
              <a:spLocks noChangeArrowheads="1"/>
            </p:cNvSpPr>
            <p:nvPr/>
          </p:nvSpPr>
          <p:spPr bwMode="auto">
            <a:xfrm>
              <a:off x="3208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1218" name="Oval 74"/>
            <p:cNvSpPr>
              <a:spLocks noChangeArrowheads="1"/>
            </p:cNvSpPr>
            <p:nvPr/>
          </p:nvSpPr>
          <p:spPr bwMode="auto">
            <a:xfrm>
              <a:off x="2958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19" name="Oval 75"/>
            <p:cNvSpPr>
              <a:spLocks noChangeArrowheads="1"/>
            </p:cNvSpPr>
            <p:nvPr/>
          </p:nvSpPr>
          <p:spPr bwMode="auto">
            <a:xfrm>
              <a:off x="340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1220" name="Oval 76"/>
            <p:cNvSpPr>
              <a:spLocks noChangeArrowheads="1"/>
            </p:cNvSpPr>
            <p:nvPr/>
          </p:nvSpPr>
          <p:spPr bwMode="auto">
            <a:xfrm>
              <a:off x="3496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1221" name="Oval 77"/>
            <p:cNvSpPr>
              <a:spLocks noChangeArrowheads="1"/>
            </p:cNvSpPr>
            <p:nvPr/>
          </p:nvSpPr>
          <p:spPr bwMode="auto">
            <a:xfrm>
              <a:off x="378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1222" name="Oval 78"/>
            <p:cNvSpPr>
              <a:spLocks noChangeArrowheads="1"/>
            </p:cNvSpPr>
            <p:nvPr/>
          </p:nvSpPr>
          <p:spPr bwMode="auto">
            <a:xfrm>
              <a:off x="364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1223" name="Oval 79"/>
            <p:cNvSpPr>
              <a:spLocks noChangeArrowheads="1"/>
            </p:cNvSpPr>
            <p:nvPr/>
          </p:nvSpPr>
          <p:spPr bwMode="auto">
            <a:xfrm>
              <a:off x="3952" y="2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1224" name="Oval 80"/>
            <p:cNvSpPr>
              <a:spLocks noChangeArrowheads="1"/>
            </p:cNvSpPr>
            <p:nvPr/>
          </p:nvSpPr>
          <p:spPr bwMode="auto">
            <a:xfrm>
              <a:off x="4358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225" name="Oval 81"/>
            <p:cNvSpPr>
              <a:spLocks noChangeArrowheads="1"/>
            </p:cNvSpPr>
            <p:nvPr/>
          </p:nvSpPr>
          <p:spPr bwMode="auto">
            <a:xfrm>
              <a:off x="403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226" name="Oval 82"/>
            <p:cNvSpPr>
              <a:spLocks noChangeArrowheads="1"/>
            </p:cNvSpPr>
            <p:nvPr/>
          </p:nvSpPr>
          <p:spPr bwMode="auto">
            <a:xfrm>
              <a:off x="4610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227" name="Text Box 83"/>
            <p:cNvSpPr txBox="1">
              <a:spLocks noChangeArrowheads="1"/>
            </p:cNvSpPr>
            <p:nvPr/>
          </p:nvSpPr>
          <p:spPr bwMode="auto">
            <a:xfrm>
              <a:off x="3013" y="2466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The restored heap containing</a:t>
              </a:r>
            </a:p>
            <a:p>
              <a:r>
                <a:rPr lang="en-US"/>
                <a:t>the newly added element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MAX-HEAP-INSERT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752600"/>
            <a:ext cx="8229600" cy="3505200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3200" smtClean="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z="3200" smtClean="0"/>
              <a:t> MAX-HEAP-INSERT</a:t>
            </a:r>
            <a:r>
              <a:rPr lang="en-US" sz="3200" smtClean="0">
                <a:latin typeface="Comic Sans MS" pitchFamily="66" charset="0"/>
              </a:rPr>
              <a:t>(A, key, n)</a:t>
            </a:r>
            <a:endParaRPr lang="en-US" sz="2400" smtClean="0">
              <a:latin typeface="Comic Sans MS" pitchFamily="66" charset="0"/>
            </a:endParaRP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heap-size[A]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n + 1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A[n + 1] ← -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</a:t>
            </a:r>
            <a:r>
              <a:rPr lang="en-US" smtClean="0"/>
              <a:t> 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HEAP-INCREASE-KEY</a:t>
            </a:r>
            <a:r>
              <a:rPr lang="en-US" smtClean="0">
                <a:latin typeface="Comic Sans MS" pitchFamily="66" charset="0"/>
              </a:rPr>
              <a:t>(A, n + 1, key)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362200" y="5334000"/>
            <a:ext cx="3657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 </a:t>
            </a:r>
            <a:r>
              <a:rPr lang="en-US" sz="2400"/>
              <a:t>Running time:</a:t>
            </a:r>
            <a:r>
              <a:rPr lang="en-US" sz="2400" i="1"/>
              <a:t> </a:t>
            </a:r>
            <a:r>
              <a:rPr lang="en-US" sz="2400">
                <a:latin typeface="Comic Sans MS" pitchFamily="66" charset="0"/>
              </a:rPr>
              <a:t>O(lgn)</a:t>
            </a:r>
          </a:p>
        </p:txBody>
      </p:sp>
      <p:grpSp>
        <p:nvGrpSpPr>
          <p:cNvPr id="52230" name="Group 5"/>
          <p:cNvGrpSpPr>
            <a:grpSpLocks/>
          </p:cNvGrpSpPr>
          <p:nvPr/>
        </p:nvGrpSpPr>
        <p:grpSpPr bwMode="auto">
          <a:xfrm>
            <a:off x="7315200" y="3024188"/>
            <a:ext cx="566738" cy="633412"/>
            <a:chOff x="4512" y="2352"/>
            <a:chExt cx="357" cy="399"/>
          </a:xfrm>
        </p:grpSpPr>
        <p:sp>
          <p:nvSpPr>
            <p:cNvPr id="52247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Oval 7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52231" name="Line 8"/>
          <p:cNvSpPr>
            <a:spLocks noChangeAspect="1" noChangeShapeType="1"/>
          </p:cNvSpPr>
          <p:nvPr/>
        </p:nvSpPr>
        <p:spPr bwMode="auto">
          <a:xfrm flipV="1">
            <a:off x="7077075" y="30940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9"/>
          <p:cNvSpPr>
            <a:spLocks noChangeAspect="1" noChangeShapeType="1"/>
          </p:cNvSpPr>
          <p:nvPr/>
        </p:nvSpPr>
        <p:spPr bwMode="auto">
          <a:xfrm flipV="1">
            <a:off x="7818438" y="26384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Aspect="1" noChangeShapeType="1"/>
          </p:cNvSpPr>
          <p:nvPr/>
        </p:nvSpPr>
        <p:spPr bwMode="auto">
          <a:xfrm rot="16200000" flipV="1">
            <a:off x="6387306" y="30281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1"/>
          <p:cNvSpPr>
            <a:spLocks noChangeAspect="1" noChangeShapeType="1"/>
          </p:cNvSpPr>
          <p:nvPr/>
        </p:nvSpPr>
        <p:spPr bwMode="auto">
          <a:xfrm rot="16200000" flipV="1">
            <a:off x="6928644" y="26312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2"/>
          <p:cNvSpPr>
            <a:spLocks noChangeAspect="1" noChangeShapeType="1"/>
          </p:cNvSpPr>
          <p:nvPr/>
        </p:nvSpPr>
        <p:spPr bwMode="auto">
          <a:xfrm rot="16200000" flipV="1">
            <a:off x="7558087" y="19129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 flipV="1">
            <a:off x="6111875" y="19573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Oval 14"/>
          <p:cNvSpPr>
            <a:spLocks noChangeArrowheads="1"/>
          </p:cNvSpPr>
          <p:nvPr/>
        </p:nvSpPr>
        <p:spPr bwMode="auto">
          <a:xfrm>
            <a:off x="63404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2238" name="Oval 15"/>
          <p:cNvSpPr>
            <a:spLocks noChangeArrowheads="1"/>
          </p:cNvSpPr>
          <p:nvPr/>
        </p:nvSpPr>
        <p:spPr bwMode="auto">
          <a:xfrm>
            <a:off x="5943600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6645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2240" name="Oval 17"/>
          <p:cNvSpPr>
            <a:spLocks noChangeArrowheads="1"/>
          </p:cNvSpPr>
          <p:nvPr/>
        </p:nvSpPr>
        <p:spPr bwMode="auto">
          <a:xfrm>
            <a:off x="6797675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72548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2242" name="Oval 19"/>
          <p:cNvSpPr>
            <a:spLocks noChangeArrowheads="1"/>
          </p:cNvSpPr>
          <p:nvPr/>
        </p:nvSpPr>
        <p:spPr bwMode="auto">
          <a:xfrm>
            <a:off x="7026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2243" name="Oval 20"/>
          <p:cNvSpPr>
            <a:spLocks noChangeArrowheads="1"/>
          </p:cNvSpPr>
          <p:nvPr/>
        </p:nvSpPr>
        <p:spPr bwMode="auto">
          <a:xfrm>
            <a:off x="7521575" y="1804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8166100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2245" name="Oval 22"/>
          <p:cNvSpPr>
            <a:spLocks noChangeArrowheads="1"/>
          </p:cNvSpPr>
          <p:nvPr/>
        </p:nvSpPr>
        <p:spPr bwMode="auto">
          <a:xfrm>
            <a:off x="76517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2246" name="Oval 23"/>
          <p:cNvSpPr>
            <a:spLocks noChangeArrowheads="1"/>
          </p:cNvSpPr>
          <p:nvPr/>
        </p:nvSpPr>
        <p:spPr bwMode="auto">
          <a:xfrm>
            <a:off x="85661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We can perform the following operations on heaps: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MAX-HEAPIFY			</a:t>
            </a:r>
            <a:r>
              <a:rPr lang="en-US" smtClean="0">
                <a:latin typeface="Comic Sans MS" pitchFamily="66" charset="0"/>
              </a:rPr>
              <a:t>O(lgn)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BUILD-MAX-HEAP			</a:t>
            </a:r>
            <a:r>
              <a:rPr lang="en-US" smtClean="0">
                <a:latin typeface="Comic Sans MS" pitchFamily="66" charset="0"/>
              </a:rPr>
              <a:t>O(n)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HEAP-SORT				</a:t>
            </a:r>
            <a:r>
              <a:rPr lang="en-US" smtClean="0">
                <a:latin typeface="Comic Sans MS" pitchFamily="66" charset="0"/>
              </a:rPr>
              <a:t>O(nlgn)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MAX-HEAP-INSERT			</a:t>
            </a:r>
            <a:r>
              <a:rPr lang="en-US" smtClean="0">
                <a:latin typeface="Comic Sans MS" pitchFamily="66" charset="0"/>
              </a:rPr>
              <a:t>O(lgn)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HEAP-EXTRACT-MAX		</a:t>
            </a:r>
            <a:r>
              <a:rPr lang="en-US" smtClean="0">
                <a:latin typeface="Comic Sans MS" pitchFamily="66" charset="0"/>
              </a:rPr>
              <a:t>O(lgn)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HEAP-INCREASE-KEY		</a:t>
            </a:r>
            <a:r>
              <a:rPr lang="en-US" smtClean="0">
                <a:latin typeface="Comic Sans MS" pitchFamily="66" charset="0"/>
              </a:rPr>
              <a:t>O(lgn)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HEAP-MAXIMUM			</a:t>
            </a:r>
            <a:r>
              <a:rPr lang="en-US" smtClean="0">
                <a:latin typeface="Comic Sans MS" pitchFamily="66" charset="0"/>
              </a:rPr>
              <a:t>O(1)</a:t>
            </a:r>
          </a:p>
        </p:txBody>
      </p:sp>
      <p:sp>
        <p:nvSpPr>
          <p:cNvPr id="53253" name="AutoShape 7"/>
          <p:cNvSpPr>
            <a:spLocks/>
          </p:cNvSpPr>
          <p:nvPr/>
        </p:nvSpPr>
        <p:spPr bwMode="auto">
          <a:xfrm>
            <a:off x="7132638" y="4271963"/>
            <a:ext cx="228600" cy="1863725"/>
          </a:xfrm>
          <a:prstGeom prst="rightBrace">
            <a:avLst>
              <a:gd name="adj1" fmla="val 679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7527925" y="4968875"/>
            <a:ext cx="1350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Average</a:t>
            </a:r>
          </a:p>
          <a:p>
            <a:r>
              <a:rPr lang="en-US" sz="2400">
                <a:latin typeface="Comic Sans MS" pitchFamily="66" charset="0"/>
              </a:rPr>
              <a:t>  O(lgn)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input keys are integers then simply </a:t>
            </a:r>
            <a:r>
              <a:rPr lang="en-US" i="1" smtClean="0"/>
              <a:t>Key</a:t>
            </a:r>
            <a:r>
              <a:rPr lang="en-US" smtClean="0"/>
              <a:t> mod </a:t>
            </a:r>
            <a:r>
              <a:rPr lang="en-US" i="1" smtClean="0"/>
              <a:t>TableSize </a:t>
            </a:r>
            <a:r>
              <a:rPr lang="en-US" smtClean="0"/>
              <a:t>is a</a:t>
            </a:r>
            <a:r>
              <a:rPr lang="en-US" i="1" smtClean="0"/>
              <a:t> </a:t>
            </a:r>
            <a:r>
              <a:rPr lang="en-US" smtClean="0"/>
              <a:t>general strategy.</a:t>
            </a:r>
          </a:p>
          <a:p>
            <a:pPr lvl="1" eaLnBrk="1" hangingPunct="1"/>
            <a:r>
              <a:rPr lang="en-US" smtClean="0"/>
              <a:t>Unless key happens to have some undesirable properties. (e.g. all keys end in 0 and we use mod 10)</a:t>
            </a:r>
          </a:p>
          <a:p>
            <a:pPr eaLnBrk="1" hangingPunct="1"/>
            <a:r>
              <a:rPr lang="en-US" smtClean="0"/>
              <a:t>If the keys are strings, hash function needs more care.  </a:t>
            </a:r>
          </a:p>
          <a:p>
            <a:pPr lvl="1" eaLnBrk="1" hangingPunct="1"/>
            <a:r>
              <a:rPr lang="en-US" smtClean="0"/>
              <a:t>First convert it into a numeric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Truncation: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 123456789  map to a table of 1000 addresses by picking 3 digits of the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Folding: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 123|456|789: add them and take mod.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Key mod 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 is the size of the table, better if it is prime.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Squaring: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Square the key and then truncate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Radix conversion: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 1 2 3 4  treat it to be base 11, truncate if necessary.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 smtClean="0"/>
              <a:t>Add up the ASCII values of all  characters of the key.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5438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int hash(const string &amp;key, int tableSize)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	int hasVal = 0; </a:t>
            </a:r>
          </a:p>
          <a:p>
            <a:r>
              <a:rPr lang="en-US" sz="1800">
                <a:latin typeface="Courier New" pitchFamily="49" charset="0"/>
              </a:rPr>
              <a:t>	</a:t>
            </a:r>
          </a:p>
          <a:p>
            <a:r>
              <a:rPr lang="en-US" sz="1800">
                <a:latin typeface="Courier New" pitchFamily="49" charset="0"/>
              </a:rPr>
              <a:t>	for (int i = 0; i &lt; key.length(); i++)</a:t>
            </a:r>
          </a:p>
          <a:p>
            <a:r>
              <a:rPr lang="en-US" sz="1800">
                <a:latin typeface="Courier New" pitchFamily="49" charset="0"/>
              </a:rPr>
              <a:t>		hashVal += key[i]; </a:t>
            </a:r>
          </a:p>
          <a:p>
            <a:r>
              <a:rPr lang="en-US" sz="1800">
                <a:latin typeface="Courier New" pitchFamily="49" charset="0"/>
              </a:rPr>
              <a:t>	return hashVal % tableSize; 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914400" y="5105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838200" y="4191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Simple to implement and fast.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However, if the table size is large, the function does not distribute the keys well.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/>
              <a:t>e.g. Table size =10000, key length &lt;= 8, the hash function can assume values only between 0 and 1016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pPr eaLnBrk="1" hangingPunct="1"/>
            <a:r>
              <a:rPr lang="en-US" sz="2600" smtClean="0"/>
              <a:t>Examine only the first 3 characters of the key.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8534400" cy="1484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	return (key[0]+27 * key[1] + 729*key[2]) % tableSize; 	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" y="38862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/>
              <a:t>In theory, </a:t>
            </a:r>
            <a:r>
              <a:rPr lang="en-US" b="1"/>
              <a:t>26</a:t>
            </a:r>
            <a:r>
              <a:rPr lang="en-US"/>
              <a:t> * </a:t>
            </a:r>
            <a:r>
              <a:rPr lang="en-US" b="1"/>
              <a:t>26</a:t>
            </a:r>
            <a:r>
              <a:rPr lang="en-US"/>
              <a:t> * </a:t>
            </a:r>
            <a:r>
              <a:rPr lang="en-US" b="1"/>
              <a:t>26</a:t>
            </a:r>
            <a:r>
              <a:rPr lang="en-US"/>
              <a:t> = </a:t>
            </a:r>
            <a:r>
              <a:rPr lang="en-US" b="1"/>
              <a:t>17576</a:t>
            </a:r>
            <a:r>
              <a:rPr lang="en-US"/>
              <a:t> different words can be generated. However, English is not random, only  </a:t>
            </a:r>
            <a:r>
              <a:rPr lang="en-US" b="1"/>
              <a:t>2851</a:t>
            </a:r>
            <a:r>
              <a:rPr lang="en-US"/>
              <a:t> different combinations are possible.</a:t>
            </a:r>
            <a:r>
              <a:rPr lang="en-US" sz="1600">
                <a:latin typeface="Arial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/>
              <a:t>Thus, this function although easily computable, is also not appropriate if the hash table is reasonably large.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3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7543800" cy="3681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int hashVal = 0; </a:t>
            </a:r>
          </a:p>
          <a:p>
            <a:r>
              <a:rPr lang="en-US" sz="1800">
                <a:latin typeface="Courier New" pitchFamily="49" charset="0"/>
              </a:rPr>
              <a:t>	</a:t>
            </a:r>
          </a:p>
          <a:p>
            <a:r>
              <a:rPr lang="en-US" sz="1800">
                <a:latin typeface="Courier New" pitchFamily="49" charset="0"/>
              </a:rPr>
              <a:t>   for (int i = 0; i &lt; key.length(); i++)</a:t>
            </a:r>
          </a:p>
          <a:p>
            <a:r>
              <a:rPr lang="en-US" sz="1800">
                <a:latin typeface="Courier New" pitchFamily="49" charset="0"/>
              </a:rPr>
              <a:t>	hashVal = 37 * hashVal + key[i];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</a:t>
            </a:r>
          </a:p>
          <a:p>
            <a:r>
              <a:rPr lang="en-US" sz="1800">
                <a:latin typeface="Courier New" pitchFamily="49" charset="0"/>
              </a:rPr>
              <a:t>   hashVal %=tableSize; </a:t>
            </a:r>
          </a:p>
          <a:p>
            <a:r>
              <a:rPr lang="en-US" sz="1800">
                <a:latin typeface="Courier New" pitchFamily="49" charset="0"/>
              </a:rPr>
              <a:t>   if (hashVal &lt; 0)   /* in case overflows occurs */</a:t>
            </a:r>
          </a:p>
          <a:p>
            <a:r>
              <a:rPr lang="en-US" sz="1800">
                <a:latin typeface="Courier New" pitchFamily="49" charset="0"/>
              </a:rPr>
              <a:t>	hashVal += tableSize; 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return hashVal; 		</a:t>
            </a:r>
          </a:p>
          <a:p>
            <a:r>
              <a:rPr lang="en-US" sz="1800">
                <a:latin typeface="Courier New" pitchFamily="49" charset="0"/>
              </a:rPr>
              <a:t>};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371600" y="1143000"/>
          <a:ext cx="6096000" cy="985838"/>
        </p:xfrm>
        <a:graphic>
          <a:graphicData uri="http://schemas.openxmlformats.org/presentationml/2006/ole">
            <p:oleObj spid="_x0000_s115714" name="Equation" r:id="rId3" imgW="25524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Properties</a:t>
            </a:r>
          </a:p>
        </p:txBody>
      </p:sp>
      <p:sp>
        <p:nvSpPr>
          <p:cNvPr id="1029" name="Line 4"/>
          <p:cNvSpPr>
            <a:spLocks noChangeAspect="1" noChangeShapeType="1"/>
          </p:cNvSpPr>
          <p:nvPr/>
        </p:nvSpPr>
        <p:spPr bwMode="auto">
          <a:xfrm flipV="1">
            <a:off x="4722813" y="479107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Aspect="1" noChangeShapeType="1"/>
          </p:cNvSpPr>
          <p:nvPr/>
        </p:nvSpPr>
        <p:spPr bwMode="auto">
          <a:xfrm rot="16200000" flipV="1">
            <a:off x="3291681" y="518080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Aspect="1" noChangeShapeType="1"/>
          </p:cNvSpPr>
          <p:nvPr/>
        </p:nvSpPr>
        <p:spPr bwMode="auto">
          <a:xfrm rot="16200000" flipV="1">
            <a:off x="3833019" y="478393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7"/>
          <p:cNvSpPr>
            <a:spLocks noChangeAspect="1" noChangeShapeType="1"/>
          </p:cNvSpPr>
          <p:nvPr/>
        </p:nvSpPr>
        <p:spPr bwMode="auto">
          <a:xfrm rot="16200000" flipV="1">
            <a:off x="4462462" y="406558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 flipV="1">
            <a:off x="3016250" y="411003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" name="Oval 9"/>
          <p:cNvSpPr>
            <a:spLocks noChangeArrowheads="1"/>
          </p:cNvSpPr>
          <p:nvPr/>
        </p:nvSpPr>
        <p:spPr bwMode="auto">
          <a:xfrm>
            <a:off x="32448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2847975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36" name="Oval 11"/>
          <p:cNvSpPr>
            <a:spLocks noChangeArrowheads="1"/>
          </p:cNvSpPr>
          <p:nvPr/>
        </p:nvSpPr>
        <p:spPr bwMode="auto">
          <a:xfrm>
            <a:off x="3549650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037" name="Oval 12"/>
          <p:cNvSpPr>
            <a:spLocks noChangeArrowheads="1"/>
          </p:cNvSpPr>
          <p:nvPr/>
        </p:nvSpPr>
        <p:spPr bwMode="auto">
          <a:xfrm>
            <a:off x="3702050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38" name="Oval 13"/>
          <p:cNvSpPr>
            <a:spLocks noChangeArrowheads="1"/>
          </p:cNvSpPr>
          <p:nvPr/>
        </p:nvSpPr>
        <p:spPr bwMode="auto">
          <a:xfrm>
            <a:off x="41592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039" name="Oval 14"/>
          <p:cNvSpPr>
            <a:spLocks noChangeArrowheads="1"/>
          </p:cNvSpPr>
          <p:nvPr/>
        </p:nvSpPr>
        <p:spPr bwMode="auto">
          <a:xfrm>
            <a:off x="4425950" y="3957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40" name="Oval 15"/>
          <p:cNvSpPr>
            <a:spLocks noChangeArrowheads="1"/>
          </p:cNvSpPr>
          <p:nvPr/>
        </p:nvSpPr>
        <p:spPr bwMode="auto">
          <a:xfrm>
            <a:off x="5070475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41" name="Oval 16"/>
          <p:cNvSpPr>
            <a:spLocks noChangeArrowheads="1"/>
          </p:cNvSpPr>
          <p:nvPr/>
        </p:nvSpPr>
        <p:spPr bwMode="auto">
          <a:xfrm>
            <a:off x="45561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042" name="Oval 17"/>
          <p:cNvSpPr>
            <a:spLocks noChangeArrowheads="1"/>
          </p:cNvSpPr>
          <p:nvPr/>
        </p:nvSpPr>
        <p:spPr bwMode="auto">
          <a:xfrm>
            <a:off x="54705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043" name="Text Box 18"/>
          <p:cNvSpPr txBox="1">
            <a:spLocks noChangeArrowheads="1"/>
          </p:cNvSpPr>
          <p:nvPr/>
        </p:nvSpPr>
        <p:spPr bwMode="auto">
          <a:xfrm>
            <a:off x="5486400" y="3897313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root = 3</a:t>
            </a:r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 flipH="1">
            <a:off x="4876800" y="4125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5" name="Text Box 20"/>
          <p:cNvSpPr txBox="1">
            <a:spLocks noChangeArrowheads="1"/>
          </p:cNvSpPr>
          <p:nvPr/>
        </p:nvSpPr>
        <p:spPr bwMode="auto">
          <a:xfrm>
            <a:off x="533400" y="49784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(2)= 1</a:t>
            </a:r>
          </a:p>
        </p:txBody>
      </p:sp>
      <p:sp>
        <p:nvSpPr>
          <p:cNvPr id="1046" name="Line 21"/>
          <p:cNvSpPr>
            <a:spLocks noChangeShapeType="1"/>
          </p:cNvSpPr>
          <p:nvPr/>
        </p:nvSpPr>
        <p:spPr bwMode="auto">
          <a:xfrm>
            <a:off x="2514600" y="520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6542088" y="5056188"/>
            <a:ext cx="177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of (10)= 2</a:t>
            </a:r>
          </a:p>
        </p:txBody>
      </p:sp>
      <p:sp>
        <p:nvSpPr>
          <p:cNvPr id="1048" name="Line 23"/>
          <p:cNvSpPr>
            <a:spLocks noChangeShapeType="1"/>
          </p:cNvSpPr>
          <p:nvPr/>
        </p:nvSpPr>
        <p:spPr bwMode="auto">
          <a:xfrm flipH="1">
            <a:off x="5859463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49" name="Picture 24"/>
          <p:cNvPicPr>
            <a:picLocks noChangeAspect="1" noChangeArrowheads="1"/>
          </p:cNvPicPr>
          <p:nvPr>
            <p:ph type="body" idx="1"/>
          </p:nvPr>
        </p:nvPicPr>
        <p:blipFill>
          <a:blip r:embed="rId4" cstate="print"/>
          <a:srcRect b="9294"/>
          <a:stretch>
            <a:fillRect/>
          </a:stretch>
        </p:blipFill>
        <p:spPr>
          <a:xfrm>
            <a:off x="439738" y="1663700"/>
            <a:ext cx="8229600" cy="1611313"/>
          </a:xfrm>
          <a:noFill/>
        </p:spPr>
      </p:pic>
      <p:sp>
        <p:nvSpPr>
          <p:cNvPr id="1050" name="Text Box 25"/>
          <p:cNvSpPr txBox="1">
            <a:spLocks noChangeArrowheads="1"/>
          </p:cNvSpPr>
          <p:nvPr/>
        </p:nvSpPr>
        <p:spPr bwMode="auto">
          <a:xfrm>
            <a:off x="3241675" y="2301875"/>
            <a:ext cx="67786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height</a:t>
            </a:r>
          </a:p>
        </p:txBody>
      </p:sp>
      <p:sp>
        <p:nvSpPr>
          <p:cNvPr id="1051" name="Text Box 26"/>
          <p:cNvSpPr txBox="1">
            <a:spLocks noChangeArrowheads="1"/>
          </p:cNvSpPr>
          <p:nvPr/>
        </p:nvSpPr>
        <p:spPr bwMode="auto">
          <a:xfrm>
            <a:off x="4630738" y="2819400"/>
            <a:ext cx="6778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height</a:t>
            </a:r>
          </a:p>
        </p:txBody>
      </p:sp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714375" y="3578225"/>
          <a:ext cx="3430588" cy="869950"/>
        </p:xfrm>
        <a:graphic>
          <a:graphicData uri="http://schemas.openxmlformats.org/presentationml/2006/ole">
            <p:oleObj spid="_x0000_s1026" name="Equation" r:id="rId5" imgW="1752480" imgH="444240" progId="Equation.DSMT4">
              <p:embed/>
            </p:oleObj>
          </a:graphicData>
        </a:graphic>
      </p:graphicFrame>
      <p:sp>
        <p:nvSpPr>
          <p:cNvPr id="1052" name="AutoShape 28"/>
          <p:cNvSpPr>
            <a:spLocks noChangeArrowheads="1"/>
          </p:cNvSpPr>
          <p:nvPr/>
        </p:nvSpPr>
        <p:spPr bwMode="auto">
          <a:xfrm>
            <a:off x="314325" y="2336800"/>
            <a:ext cx="554038" cy="1246188"/>
          </a:xfrm>
          <a:prstGeom prst="curvedRightArrow">
            <a:avLst>
              <a:gd name="adj1" fmla="val 44986"/>
              <a:gd name="adj2" fmla="val 8997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Text Box 30"/>
          <p:cNvSpPr txBox="1">
            <a:spLocks noChangeArrowheads="1"/>
          </p:cNvSpPr>
          <p:nvPr/>
        </p:nvSpPr>
        <p:spPr bwMode="auto">
          <a:xfrm>
            <a:off x="5561013" y="3195638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(see Ex 6.1-2, page 129)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for strings: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339975" y="2071688"/>
            <a:ext cx="35877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700338" y="2071688"/>
            <a:ext cx="35877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l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059113" y="2071688"/>
            <a:ext cx="35877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i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816100" y="2019300"/>
            <a:ext cx="5365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1835150" y="2701925"/>
            <a:ext cx="15335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KeySize = 3; 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547938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2919413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3276600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368550" y="1222375"/>
            <a:ext cx="3778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98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673350" y="1206500"/>
            <a:ext cx="476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108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059113" y="1214438"/>
            <a:ext cx="476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105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323850" y="3246438"/>
            <a:ext cx="8643938" cy="4699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charset="0"/>
              </a:rPr>
              <a:t>hash(“ali”) = (105 * 1  +  108*37  +   98*37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% 10,007 = 8172  </a:t>
            </a:r>
            <a:endParaRPr lang="en-US" baseline="30000">
              <a:latin typeface="Arial" charset="0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2343150" y="2354263"/>
            <a:ext cx="10064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0    1   2</a:t>
            </a: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335338" y="25177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3925888" y="2322513"/>
            <a:ext cx="2317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i</a:t>
            </a:r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492500" y="13668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4067175" y="1163638"/>
            <a:ext cx="7143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key[i]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2917825" y="4076700"/>
            <a:ext cx="1150938" cy="151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hash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function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5651500" y="3933825"/>
            <a:ext cx="1150938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5651500" y="4149725"/>
            <a:ext cx="1150938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5651500" y="4365625"/>
            <a:ext cx="1150938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5651500" y="5013325"/>
            <a:ext cx="1150938" cy="215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>
                <a:latin typeface="Arial" charset="0"/>
              </a:rPr>
              <a:t>ali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5651500" y="5734050"/>
            <a:ext cx="1150938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5651500" y="4581525"/>
            <a:ext cx="1152525" cy="4318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5651500" y="5229225"/>
            <a:ext cx="1152525" cy="5048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4" name="Line 28"/>
          <p:cNvSpPr>
            <a:spLocks noChangeShapeType="1"/>
          </p:cNvSpPr>
          <p:nvPr/>
        </p:nvSpPr>
        <p:spPr bwMode="auto">
          <a:xfrm>
            <a:off x="1763713" y="4797425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5" name="Line 29"/>
          <p:cNvSpPr>
            <a:spLocks noChangeShapeType="1"/>
          </p:cNvSpPr>
          <p:nvPr/>
        </p:nvSpPr>
        <p:spPr bwMode="auto">
          <a:xfrm>
            <a:off x="4068763" y="4797425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6" name="Line 30"/>
          <p:cNvSpPr>
            <a:spLocks noChangeShapeType="1"/>
          </p:cNvSpPr>
          <p:nvPr/>
        </p:nvSpPr>
        <p:spPr bwMode="auto">
          <a:xfrm>
            <a:off x="4787900" y="47974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>
            <a:off x="4787900" y="5084763"/>
            <a:ext cx="865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6786563" y="3884613"/>
            <a:ext cx="279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6792913" y="4111625"/>
            <a:ext cx="279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6791325" y="4318000"/>
            <a:ext cx="279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6804025" y="4945063"/>
            <a:ext cx="5746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8172</a:t>
            </a:r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6753225" y="5699125"/>
            <a:ext cx="167798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10,006 (TableSize)</a:t>
            </a:r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1528763" y="4456113"/>
            <a:ext cx="5619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“ali”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second hash function is used to drive the collision resolution.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f(i) = i * hash</a:t>
            </a:r>
            <a:r>
              <a:rPr lang="en-US" sz="2000" i="1" baseline="-25000" smtClean="0"/>
              <a:t>2</a:t>
            </a:r>
            <a:r>
              <a:rPr lang="en-US" sz="2400" i="1" smtClean="0"/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apply a second hash function to x and probe at a distance </a:t>
            </a:r>
            <a:r>
              <a:rPr lang="en-US" sz="2800" i="1" smtClean="0"/>
              <a:t>hash</a:t>
            </a:r>
            <a:r>
              <a:rPr lang="en-US" sz="2400" i="1" baseline="-25000" smtClean="0"/>
              <a:t>2</a:t>
            </a:r>
            <a:r>
              <a:rPr lang="en-US" sz="2800" i="1" smtClean="0"/>
              <a:t>(x), 2*hash</a:t>
            </a:r>
            <a:r>
              <a:rPr lang="en-US" sz="2400" i="1" baseline="-25000" smtClean="0"/>
              <a:t>2</a:t>
            </a:r>
            <a:r>
              <a:rPr lang="en-US" sz="2800" i="1" smtClean="0"/>
              <a:t>(x), …</a:t>
            </a:r>
            <a:r>
              <a:rPr lang="en-US" sz="2800" smtClean="0"/>
              <a:t> and so 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function </a:t>
            </a:r>
            <a:r>
              <a:rPr lang="en-US" sz="2800" i="1" smtClean="0"/>
              <a:t>hash</a:t>
            </a:r>
            <a:r>
              <a:rPr lang="en-US" sz="2800" i="1" baseline="-25000" smtClean="0"/>
              <a:t>2</a:t>
            </a:r>
            <a:r>
              <a:rPr lang="en-US" sz="2800" i="1" smtClean="0"/>
              <a:t>(x)</a:t>
            </a:r>
            <a:r>
              <a:rPr lang="en-US" sz="2800" smtClean="0"/>
              <a:t> must never evaluate to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 Let </a:t>
            </a:r>
            <a:r>
              <a:rPr lang="en-US" sz="2400" i="1" smtClean="0"/>
              <a:t>hash</a:t>
            </a:r>
            <a:r>
              <a:rPr lang="en-US" sz="2400" i="1" baseline="-25000" smtClean="0"/>
              <a:t>2</a:t>
            </a:r>
            <a:r>
              <a:rPr lang="en-US" sz="2400" i="1" smtClean="0"/>
              <a:t>(x) = x mod 9</a:t>
            </a:r>
            <a:r>
              <a:rPr lang="en-US" sz="2400" smtClean="0"/>
              <a:t> and try to insert 99 in the previous example.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function such as </a:t>
            </a:r>
            <a:r>
              <a:rPr lang="en-US" sz="2800" i="1" smtClean="0"/>
              <a:t>hash</a:t>
            </a:r>
            <a:r>
              <a:rPr lang="en-US" sz="2800" i="1" baseline="-25000" smtClean="0"/>
              <a:t>2</a:t>
            </a:r>
            <a:r>
              <a:rPr lang="en-US" sz="2800" i="1" smtClean="0"/>
              <a:t>(x) =  R – ( x mod R)</a:t>
            </a:r>
            <a:r>
              <a:rPr lang="en-US" sz="2800" smtClean="0"/>
              <a:t> with R a prime smaller than TableSize will work well.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 try R = 7 for the previous example.(7 - x mode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Applications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 use hash tables to implement the </a:t>
            </a:r>
            <a:r>
              <a:rPr lang="en-US" i="1" smtClean="0"/>
              <a:t>symbol table</a:t>
            </a:r>
            <a:r>
              <a:rPr lang="en-US" smtClean="0"/>
              <a:t> (a data structure to keep track of declared variables).</a:t>
            </a:r>
          </a:p>
          <a:p>
            <a:pPr eaLnBrk="1" hangingPunct="1"/>
            <a:r>
              <a:rPr lang="en-US" smtClean="0"/>
              <a:t>Game programs use hash tables to keep track of positions it has encountered (</a:t>
            </a:r>
            <a:r>
              <a:rPr lang="en-US" i="1" smtClean="0"/>
              <a:t>transposition table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 Online spelling checkers.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Hash tables can be used to implement the insert and find operations in constant average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depends on the load factor not on the number of items in the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is important to have a prime TableSize and a correct choice of load factor and hash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separate chaining the load factor should be close to 1.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open addressing load factor should not exceed 0.5 unless this is completely unavoidable.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Rehashing can be implemented to grow (or shrink) the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Heap Data Structure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smtClean="0">
                <a:latin typeface="Monotype Corsiva" pitchFamily="66" charset="0"/>
              </a:rPr>
              <a:t> </a:t>
            </a:r>
            <a:r>
              <a:rPr lang="en-US" smtClean="0"/>
              <a:t>A </a:t>
            </a:r>
            <a:r>
              <a:rPr lang="en-US" b="1" smtClean="0"/>
              <a:t>heap</a:t>
            </a:r>
            <a:r>
              <a:rPr lang="en-US" smtClean="0"/>
              <a:t> is a </a:t>
            </a:r>
            <a:r>
              <a:rPr lang="en-US" u="sng" smtClean="0"/>
              <a:t>nearly complete</a:t>
            </a:r>
            <a:r>
              <a:rPr lang="en-US" smtClean="0"/>
              <a:t> binary tree with the following two properties:</a:t>
            </a:r>
          </a:p>
          <a:p>
            <a:pPr lvl="1" eaLnBrk="1" hangingPunct="1"/>
            <a:r>
              <a:rPr lang="en-US" b="1" smtClean="0"/>
              <a:t>Structural property:</a:t>
            </a:r>
            <a:r>
              <a:rPr lang="en-US" smtClean="0"/>
              <a:t> all levels are full, except possibly the last one, which is filled from left to right</a:t>
            </a:r>
          </a:p>
          <a:p>
            <a:pPr lvl="1" eaLnBrk="1" hangingPunct="1"/>
            <a:r>
              <a:rPr lang="en-US" b="1" smtClean="0"/>
              <a:t>Order (heap) property:</a:t>
            </a:r>
            <a:r>
              <a:rPr lang="en-US" smtClean="0"/>
              <a:t> for any node </a:t>
            </a:r>
            <a:r>
              <a:rPr lang="en-US" smtClean="0">
                <a:latin typeface="Comic Sans MS" pitchFamily="66" charset="0"/>
              </a:rPr>
              <a:t>x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	</a:t>
            </a:r>
            <a:r>
              <a:rPr lang="en-US" smtClean="0">
                <a:latin typeface="Comic Sans MS" pitchFamily="66" charset="0"/>
              </a:rPr>
              <a:t>Parent(x) ≥ x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668588" y="5983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34824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564063" y="4203700"/>
            <a:ext cx="375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From the heap property, it follows that:</a:t>
            </a:r>
          </a:p>
          <a:p>
            <a:r>
              <a:rPr lang="en-US" sz="2400">
                <a:solidFill>
                  <a:srgbClr val="DD0111"/>
                </a:solidFill>
              </a:rPr>
              <a:t>“The root is the maximum </a:t>
            </a:r>
          </a:p>
          <a:p>
            <a:r>
              <a:rPr lang="en-US" sz="2400">
                <a:solidFill>
                  <a:srgbClr val="DD0111"/>
                </a:solidFill>
              </a:rPr>
              <a:t>element of the heap!”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152525" y="6400800"/>
            <a:ext cx="620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DD0111"/>
                </a:solidFill>
              </a:rPr>
              <a:t>A heap is a binary tree that is filled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8" y="-30617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Array Representation of Heaps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5026025" y="2743200"/>
          <a:ext cx="3738563" cy="2462213"/>
        </p:xfrm>
        <a:graphic>
          <a:graphicData uri="http://schemas.openxmlformats.org/presentationml/2006/ole">
            <p:oleObj spid="_x0000_s2050" name="Paint Shop Pro Image" r:id="rId4" imgW="6829268" imgH="4497561" progId="PaintShopPro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876800" y="1371600"/>
          <a:ext cx="4038600" cy="1149350"/>
        </p:xfrm>
        <a:graphic>
          <a:graphicData uri="http://schemas.openxmlformats.org/presentationml/2006/ole">
            <p:oleObj spid="_x0000_s2051" name="Paint Shop Pro Image" r:id="rId5" imgW="5590244" imgH="1590675" progId="PaintShopPro">
              <p:embed/>
            </p:oleObj>
          </a:graphicData>
        </a:graphic>
      </p:graphicFrame>
      <p:sp>
        <p:nvSpPr>
          <p:cNvPr id="2054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117600"/>
            <a:ext cx="4572000" cy="52593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 heap can be stored as an array </a:t>
            </a:r>
            <a:r>
              <a:rPr lang="en-US" sz="2400" i="1" smtClean="0"/>
              <a:t>A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Root of tree is </a:t>
            </a:r>
            <a:r>
              <a:rPr lang="en-US" sz="2000" smtClean="0">
                <a:latin typeface="Comic Sans MS" pitchFamily="66" charset="0"/>
              </a:rPr>
              <a:t>A[1]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Left child of </a:t>
            </a:r>
            <a:r>
              <a:rPr lang="en-US" sz="2000" smtClean="0">
                <a:latin typeface="Comic Sans MS" pitchFamily="66" charset="0"/>
              </a:rPr>
              <a:t>A[i] = A[2i]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Right child of </a:t>
            </a:r>
            <a:r>
              <a:rPr lang="en-US" sz="2000" smtClean="0">
                <a:latin typeface="Comic Sans MS" pitchFamily="66" charset="0"/>
              </a:rPr>
              <a:t>A[i] = A[2i + 1]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Parent of </a:t>
            </a:r>
            <a:r>
              <a:rPr lang="en-US" sz="2000" smtClean="0">
                <a:latin typeface="Comic Sans MS" pitchFamily="66" charset="0"/>
              </a:rPr>
              <a:t>A[i] = A[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000" smtClean="0">
                <a:latin typeface="Comic Sans MS" pitchFamily="66" charset="0"/>
              </a:rPr>
              <a:t>i/2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000" smtClean="0">
                <a:latin typeface="Comic Sans MS" pitchFamily="66" charset="0"/>
              </a:rPr>
              <a:t> 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Heapsize[A] </a:t>
            </a:r>
            <a:r>
              <a:rPr lang="en-US" sz="2000" smtClean="0">
                <a:cs typeface="Arial" charset="0"/>
              </a:rPr>
              <a:t>≤</a:t>
            </a:r>
            <a:r>
              <a:rPr lang="en-US" sz="2000" smtClean="0"/>
              <a:t> length[A]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The elements in the subarray </a:t>
            </a:r>
            <a:r>
              <a:rPr lang="en-US" sz="2400" smtClean="0">
                <a:latin typeface="Comic Sans MS" pitchFamily="66" charset="0"/>
              </a:rPr>
              <a:t>A[(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sz="2400" smtClean="0">
                <a:latin typeface="Comic Sans MS" pitchFamily="66" charset="0"/>
              </a:rPr>
              <a:t>) .. n]</a:t>
            </a:r>
            <a:r>
              <a:rPr lang="en-US" sz="2400" smtClean="0"/>
              <a:t> are leaves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Max-heaps</a:t>
            </a:r>
            <a:r>
              <a:rPr lang="en-US" smtClean="0"/>
              <a:t> (largest element at root), have the </a:t>
            </a:r>
            <a:r>
              <a:rPr lang="en-US" i="1" smtClean="0"/>
              <a:t>max-heap property:</a:t>
            </a:r>
            <a:r>
              <a:rPr lang="en-US" b="1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for all nodes </a:t>
            </a:r>
            <a:r>
              <a:rPr lang="en-US" smtClean="0">
                <a:latin typeface="Comic Sans MS" pitchFamily="66" charset="0"/>
              </a:rPr>
              <a:t>i</a:t>
            </a:r>
            <a:r>
              <a:rPr lang="en-US" smtClean="0"/>
              <a:t>, excluding the root: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		A[PARENT(i)] ≥ A[i]</a:t>
            </a:r>
          </a:p>
          <a:p>
            <a:pPr lvl="1" eaLnBrk="1" hangingPunct="1">
              <a:lnSpc>
                <a:spcPct val="120000"/>
              </a:lnSpc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b="1" smtClean="0"/>
              <a:t>Min-heaps</a:t>
            </a:r>
            <a:r>
              <a:rPr lang="en-US" smtClean="0"/>
              <a:t> (smallest element at root), have the </a:t>
            </a:r>
            <a:r>
              <a:rPr lang="en-US" i="1" smtClean="0"/>
              <a:t>min-heap property: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for all nodes </a:t>
            </a:r>
            <a:r>
              <a:rPr lang="en-US" smtClean="0">
                <a:latin typeface="Comic Sans MS" pitchFamily="66" charset="0"/>
              </a:rPr>
              <a:t>i</a:t>
            </a:r>
            <a:r>
              <a:rPr lang="en-US" smtClean="0"/>
              <a:t>, excluding the root: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		A[PARENT(i)] ≤ A[i]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Adding/Deleting Nodes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New nodes are always inserted at the bottom level (left to right)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Nodes are removed from the bottom level (right to left)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813" y="3308350"/>
            <a:ext cx="5319712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Heaps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Maintain/Restore the max-heap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6699"/>
                </a:solidFill>
              </a:rPr>
              <a:t>MAX-HEAPIFY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Create a max-heap from an unordered array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6699"/>
                </a:solidFill>
              </a:rPr>
              <a:t>BUILD-MAX-HEAP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Sort an array in place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6699"/>
                </a:solidFill>
              </a:rPr>
              <a:t>HEAPSORT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</a:rPr>
              <a:t>Priority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2555</Words>
  <Application>Microsoft Office PowerPoint</Application>
  <PresentationFormat>On-screen Show (4:3)</PresentationFormat>
  <Paragraphs>771</Paragraphs>
  <Slides>43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Broadway</vt:lpstr>
      <vt:lpstr>Arial Rounded MT Bold</vt:lpstr>
      <vt:lpstr>Monotype Corsiva</vt:lpstr>
      <vt:lpstr>Comic Sans MS</vt:lpstr>
      <vt:lpstr>Symbol</vt:lpstr>
      <vt:lpstr>Default Design</vt:lpstr>
      <vt:lpstr>MathType 5.0 Equation</vt:lpstr>
      <vt:lpstr>Paint Shop Pro Image</vt:lpstr>
      <vt:lpstr>Microsoft Equation 3.0</vt:lpstr>
      <vt:lpstr>CSE408 Heap &amp; Heap sort,Hashing</vt:lpstr>
      <vt:lpstr>Special Types of Trees</vt:lpstr>
      <vt:lpstr>Definitions</vt:lpstr>
      <vt:lpstr>Useful Properties</vt:lpstr>
      <vt:lpstr>The Heap Data Structure</vt:lpstr>
      <vt:lpstr>Array Representation of Heaps</vt:lpstr>
      <vt:lpstr>Heap Types</vt:lpstr>
      <vt:lpstr>Adding/Deleting Nodes</vt:lpstr>
      <vt:lpstr>Operations on Heaps</vt:lpstr>
      <vt:lpstr>Maintaining the Heap Property</vt:lpstr>
      <vt:lpstr>Example</vt:lpstr>
      <vt:lpstr>Maintaining the Heap Property</vt:lpstr>
      <vt:lpstr>MAX-HEAPIFY Running Time</vt:lpstr>
      <vt:lpstr>Building a Heap</vt:lpstr>
      <vt:lpstr>Example:         A</vt:lpstr>
      <vt:lpstr>Running Time of BUILD MAX HEAP</vt:lpstr>
      <vt:lpstr>Running Time of BUILD MAX HEAP</vt:lpstr>
      <vt:lpstr>Running Time of BUILD MAX HEAP</vt:lpstr>
      <vt:lpstr>Heapsort</vt:lpstr>
      <vt:lpstr>Example: A=[7, 4, 3, 1, 2]</vt:lpstr>
      <vt:lpstr>Alg: HEAPSORT(A)</vt:lpstr>
      <vt:lpstr>Priority Queues</vt:lpstr>
      <vt:lpstr>Operations on Priority Queues</vt:lpstr>
      <vt:lpstr>HEAP-MAXIMUM</vt:lpstr>
      <vt:lpstr>HEAP-EXTRACT-MAX</vt:lpstr>
      <vt:lpstr>Example: HEAP-EXTRACT-MAX</vt:lpstr>
      <vt:lpstr>HEAP-EXTRACT-MAX</vt:lpstr>
      <vt:lpstr>HEAP-INCREASE-KEY</vt:lpstr>
      <vt:lpstr>Example: HEAP-INCREASE-KEY</vt:lpstr>
      <vt:lpstr>HEAP-INCREASE-KEY</vt:lpstr>
      <vt:lpstr>MAX-HEAP-INSERT</vt:lpstr>
      <vt:lpstr>Example: MAX-HEAP-INSERT</vt:lpstr>
      <vt:lpstr>MAX-HEAP-INSERT</vt:lpstr>
      <vt:lpstr>Summary</vt:lpstr>
      <vt:lpstr>Hash Functions</vt:lpstr>
      <vt:lpstr>Some methods</vt:lpstr>
      <vt:lpstr>Hash Function 1</vt:lpstr>
      <vt:lpstr>Hash Function 2</vt:lpstr>
      <vt:lpstr>Hash Function 3</vt:lpstr>
      <vt:lpstr>Hash function for strings:</vt:lpstr>
      <vt:lpstr>Double Hashing</vt:lpstr>
      <vt:lpstr>Hashing Applications</vt:lpstr>
      <vt:lpstr>Summary</vt:lpstr>
    </vt:vector>
  </TitlesOfParts>
  <Company>University of Nevada, Reno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DELL</cp:lastModifiedBy>
  <cp:revision>757</cp:revision>
  <dcterms:created xsi:type="dcterms:W3CDTF">2003-07-26T00:47:08Z</dcterms:created>
  <dcterms:modified xsi:type="dcterms:W3CDTF">2014-12-17T09:42:55Z</dcterms:modified>
</cp:coreProperties>
</file>