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700" b="1" i="1"/>
            </a:lvl1pPr>
          </a:lstStyle>
          <a:p>
            <a:pPr>
              <a:defRPr/>
            </a:pPr>
            <a:r>
              <a:rPr lang="en-US"/>
              <a:t>Design and Analysis of Algorithms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700" b="1" i="1"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81321E3F-BD95-4DB0-B168-A89CBC44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18E7288C-4BE8-488D-A874-F9D88FA6C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dads/HTML/undirectgraf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nist.gov/dads/HTML/directedGraph.html" TargetMode="External"/><Relationship Id="rId5" Type="http://schemas.openxmlformats.org/officeDocument/2006/relationships/hyperlink" Target="http://www.nist.gov/dads/HTML/vertex.html" TargetMode="External"/><Relationship Id="rId4" Type="http://schemas.openxmlformats.org/officeDocument/2006/relationships/hyperlink" Target="http://www.nist.gov/dads/HTML/path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F95F8-E2DC-44A9-AB37-EC23281D110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0758-C226-48C5-815A-3DB00C93F43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7CF9A-EA81-4021-9437-6D30FCC148E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DBB36-8807-46C1-82D6-7C575A0D28D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EBF68-53E7-4229-A61D-6F11440E4D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EAA1A-B2A6-43B1-B5CC-10A282A6286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4DB39-E477-455D-A0FA-B9001C68C59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B54D-9A17-43D2-81E9-950264E5929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90D0-3783-4204-8A1D-5CDF61E66ED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22F1D-FEF5-4E11-91F1-96F170B62B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56FF2-93A6-45EA-BDB3-37EFDAD09A5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1C937-7576-452D-AD57-0CC04B97EF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r>
              <a:rPr lang="en-US" smtClean="0"/>
              <a:t>Examples of a simple path and a not simple path.</a:t>
            </a:r>
          </a:p>
          <a:p>
            <a:r>
              <a:rPr lang="en-US" smtClean="0"/>
              <a:t>Connected graphs: starting from any vertex, we can always find a path to reach all the other vertices. (Ball-String example.)</a:t>
            </a:r>
          </a:p>
          <a:p>
            <a:endParaRPr lang="en-US" smtClean="0"/>
          </a:p>
          <a:p>
            <a:r>
              <a:rPr lang="en-US" smtClean="0"/>
              <a:t>From NIST:</a:t>
            </a:r>
          </a:p>
          <a:p>
            <a:r>
              <a:rPr lang="en-US" smtClean="0"/>
              <a:t>Connected graphs:</a:t>
            </a:r>
          </a:p>
          <a:p>
            <a:r>
              <a:rPr lang="en-US" smtClean="0"/>
              <a:t>	</a:t>
            </a:r>
            <a:r>
              <a:rPr lang="en-CA" b="1" smtClean="0"/>
              <a:t>Definition:</a:t>
            </a:r>
            <a:r>
              <a:rPr lang="en-CA" smtClean="0"/>
              <a:t> An </a:t>
            </a:r>
            <a:r>
              <a:rPr lang="en-CA" i="1" smtClean="0">
                <a:hlinkClick r:id="rId3"/>
              </a:rPr>
              <a:t>undirected graph</a:t>
            </a:r>
            <a:r>
              <a:rPr lang="en-CA" smtClean="0"/>
              <a:t> that has a </a:t>
            </a:r>
            <a:r>
              <a:rPr lang="en-CA" i="1" smtClean="0">
                <a:hlinkClick r:id="rId4"/>
              </a:rPr>
              <a:t>path</a:t>
            </a:r>
            <a:r>
              <a:rPr lang="en-CA" smtClean="0"/>
              <a:t> between every pair of </a:t>
            </a:r>
            <a:r>
              <a:rPr lang="en-CA" i="1" smtClean="0">
                <a:hlinkClick r:id="rId5"/>
              </a:rPr>
              <a:t>vertices</a:t>
            </a:r>
            <a:r>
              <a:rPr lang="en-CA" smtClean="0"/>
              <a:t>. </a:t>
            </a:r>
            <a:endParaRPr lang="en-US" smtClean="0"/>
          </a:p>
          <a:p>
            <a:r>
              <a:rPr lang="en-US" smtClean="0"/>
              <a:t>Strongly connected graphs:</a:t>
            </a:r>
          </a:p>
          <a:p>
            <a:r>
              <a:rPr lang="en-US" smtClean="0"/>
              <a:t>	</a:t>
            </a:r>
            <a:r>
              <a:rPr lang="en-CA" b="1" smtClean="0"/>
              <a:t>Definition:</a:t>
            </a:r>
            <a:r>
              <a:rPr lang="en-CA" smtClean="0"/>
              <a:t> A </a:t>
            </a:r>
            <a:r>
              <a:rPr lang="en-CA" i="1" smtClean="0">
                <a:hlinkClick r:id="rId6"/>
              </a:rPr>
              <a:t>directed graph</a:t>
            </a:r>
            <a:r>
              <a:rPr lang="en-CA" smtClean="0"/>
              <a:t> that has a </a:t>
            </a:r>
            <a:r>
              <a:rPr lang="en-CA" i="1" smtClean="0">
                <a:hlinkClick r:id="rId4"/>
              </a:rPr>
              <a:t>path</a:t>
            </a:r>
            <a:r>
              <a:rPr lang="en-CA" smtClean="0"/>
              <a:t> from each </a:t>
            </a:r>
            <a:r>
              <a:rPr lang="en-CA" i="1" smtClean="0">
                <a:hlinkClick r:id="rId5"/>
              </a:rPr>
              <a:t>vertex</a:t>
            </a:r>
            <a:r>
              <a:rPr lang="en-CA" smtClean="0"/>
              <a:t> to every other vertex. </a:t>
            </a:r>
            <a:endParaRPr lang="en-US" smtClean="0"/>
          </a:p>
          <a:p>
            <a:r>
              <a:rPr lang="en-US" smtClean="0"/>
              <a:t>Connected component: …</a:t>
            </a:r>
          </a:p>
          <a:p>
            <a:r>
              <a:rPr lang="en-US" smtClean="0"/>
              <a:t>Strongly connected component:</a:t>
            </a:r>
          </a:p>
          <a:p>
            <a:r>
              <a:rPr lang="en-US" smtClean="0"/>
              <a:t>	a strongly connected component of a digraph G is a maximal strongly connected subgraph of 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F0C3C-5A67-4A65-921D-478840C499F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182880"/>
            <a:ext cx="7772400" cy="914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47B172-EB84-42E9-98D2-591820C2F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5C69884-912E-4CB6-B386-1BDC610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5E4D04-C4ED-4D26-AE79-E5B73517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33B38D-99F8-4249-8760-ED898606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BC77DB-B101-4E68-B1AA-743AA299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D21E75-3262-4FAA-8F2D-1280259D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3341E1-268D-45DF-945B-24C42DC9A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88FF9B-DA24-4A82-A5F9-39A4A3F6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04D313-E551-4B03-9F02-F581B2147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6B65184-7FCF-4795-B204-B503FEBB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F615543-594A-4B79-8EFF-36A103936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167CA6B-E8DC-4528-BD85-6110BBF9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8288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00" name="Rectangle 28"/>
          <p:cNvSpPr>
            <a:spLocks noChangeArrowheads="1"/>
          </p:cNvSpPr>
          <p:nvPr userDrawn="1"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 userDrawn="1"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A. Levitin </a:t>
            </a:r>
            <a:r>
              <a:rPr lang="en-US" sz="1000">
                <a:latin typeface="Arial"/>
                <a:ea typeface="ヒラギノ角ゴ Pro W3" pitchFamily="84" charset="-128"/>
              </a:rPr>
              <a:t>“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sz="1000">
                <a:latin typeface="Arial"/>
                <a:ea typeface="ヒラギノ角ゴ Pro W3" pitchFamily="84" charset="-128"/>
              </a:rPr>
              <a:t>”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2</a:t>
            </a:r>
            <a:r>
              <a:rPr lang="en-US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ed., Ch. 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/>
          <a:lstStyle/>
          <a:p>
            <a:pPr algn="ctr"/>
            <a:r>
              <a:rPr lang="en-US" sz="4800" b="0" dirty="0" smtClean="0">
                <a:effectLst/>
                <a:latin typeface="Broadway" pitchFamily="82" charset="0"/>
              </a:rPr>
              <a:t>CSE408</a:t>
            </a:r>
            <a:br>
              <a:rPr lang="en-US" sz="4800" b="0" dirty="0" smtClean="0">
                <a:effectLst/>
                <a:latin typeface="Broadway" pitchFamily="82" charset="0"/>
              </a:rPr>
            </a:br>
            <a:r>
              <a:rPr lang="en-US" sz="4800" b="0" dirty="0" smtClean="0">
                <a:effectLst/>
                <a:latin typeface="Broadway" pitchFamily="82" charset="0"/>
              </a:rPr>
              <a:t>Fundamentals of Data Structure </a:t>
            </a:r>
            <a:endParaRPr lang="en-IN" sz="4800" b="0" dirty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4095603" y="4724400"/>
            <a:ext cx="177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</a:t>
            </a:r>
            <a:r>
              <a:rPr lang="en-US" dirty="0" smtClean="0">
                <a:solidFill>
                  <a:schemeClr val="bg2"/>
                </a:solidFill>
                <a:latin typeface="Arial Rounded MT Bold" pitchFamily="34" charset="0"/>
              </a:rPr>
              <a:t>#2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Graph Properties -- </a:t>
            </a:r>
            <a:r>
              <a:rPr lang="en-US" sz="2800" dirty="0" err="1" smtClean="0"/>
              <a:t>Acyclicity</a:t>
            </a:r>
            <a:endParaRPr lang="en-CA" sz="2800" dirty="0" smtClean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Cycle</a:t>
            </a:r>
          </a:p>
          <a:p>
            <a:pPr lvl="1">
              <a:defRPr/>
            </a:pPr>
            <a:r>
              <a:rPr lang="en-US" sz="2400" smtClean="0"/>
              <a:t>A simple path of a positive length that starts and ends a the same vertex.</a:t>
            </a:r>
            <a:endParaRPr lang="en-CA" sz="2400" smtClean="0"/>
          </a:p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Acyclic graph</a:t>
            </a:r>
          </a:p>
          <a:p>
            <a:pPr lvl="1">
              <a:defRPr/>
            </a:pPr>
            <a:r>
              <a:rPr lang="en-US" sz="2400" smtClean="0"/>
              <a:t>A graph without cycles</a:t>
            </a:r>
          </a:p>
          <a:p>
            <a:pPr lvl="1">
              <a:defRPr/>
            </a:pPr>
            <a:r>
              <a:rPr lang="en-US" sz="2400" smtClean="0">
                <a:solidFill>
                  <a:srgbClr val="FF9933"/>
                </a:solidFill>
              </a:rPr>
              <a:t>DAG </a:t>
            </a:r>
            <a:r>
              <a:rPr lang="en-US" sz="2400" smtClean="0"/>
              <a:t>(Directed Acyclic Graph)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4953000"/>
            <a:ext cx="1066800" cy="914400"/>
            <a:chOff x="3244" y="3340"/>
            <a:chExt cx="672" cy="576"/>
          </a:xfrm>
        </p:grpSpPr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41991" name="Oval 6"/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41994" name="AutoShape 9"/>
            <p:cNvCxnSpPr>
              <a:cxnSpLocks noChangeShapeType="1"/>
              <a:stCxn id="41990" idx="4"/>
              <a:endCxn id="41992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5" name="AutoShape 10"/>
            <p:cNvCxnSpPr>
              <a:cxnSpLocks noChangeShapeType="1"/>
              <a:stCxn id="41992" idx="6"/>
              <a:endCxn id="41993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6" name="AutoShape 11"/>
            <p:cNvCxnSpPr>
              <a:cxnSpLocks noChangeShapeType="1"/>
              <a:stCxn id="41991" idx="4"/>
              <a:endCxn id="41993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7" name="AutoShape 12"/>
            <p:cNvCxnSpPr>
              <a:cxnSpLocks noChangeShapeType="1"/>
              <a:stCxn id="41990" idx="6"/>
              <a:endCxn id="41991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8" name="AutoShape 13"/>
            <p:cNvCxnSpPr>
              <a:cxnSpLocks noChangeShapeType="1"/>
              <a:stCxn id="41990" idx="5"/>
              <a:endCxn id="41993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Trees</a:t>
            </a:r>
            <a:endParaRPr lang="en-CA" dirty="0" smtClean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tree (or </a:t>
            </a:r>
            <a:r>
              <a:rPr lang="en-US" smtClean="0">
                <a:solidFill>
                  <a:srgbClr val="FF9933"/>
                </a:solidFill>
              </a:rPr>
              <a:t>free tree</a:t>
            </a:r>
            <a:r>
              <a:rPr lang="en-US" smtClean="0"/>
              <a:t>) is a connected acyclic graph.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Forest: a graph that has no cycles but is not necessarily connected.</a:t>
            </a:r>
            <a:endParaRPr lang="en-CA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Properties of trees</a:t>
            </a:r>
          </a:p>
          <a:p>
            <a:pPr lvl="1">
              <a:lnSpc>
                <a:spcPct val="90000"/>
              </a:lnSpc>
              <a:defRPr/>
            </a:pP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For every two vertices in a tree there always exists exactly one simple path from one of these vertices to the other. </a:t>
            </a:r>
            <a:r>
              <a:rPr lang="en-US" smtClean="0">
                <a:solidFill>
                  <a:schemeClr val="hlink"/>
                </a:solidFill>
              </a:rPr>
              <a:t>Why?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Rooted trees</a:t>
            </a:r>
            <a:r>
              <a:rPr lang="en-US" sz="2000" smtClean="0">
                <a:solidFill>
                  <a:schemeClr val="folHlink"/>
                </a:solidFill>
              </a:rPr>
              <a:t>:</a:t>
            </a:r>
            <a:r>
              <a:rPr lang="en-US" sz="2000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The above property makes it possible to select an arbitrary vertex in a free tree and consider it as the root of the so called rooted tree.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/>
              <a:t>Levels in a rooted tree.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85800" y="5141913"/>
            <a:ext cx="25590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 |E| = |V| - 1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5181600"/>
            <a:ext cx="1828800" cy="914400"/>
            <a:chOff x="3168" y="3264"/>
            <a:chExt cx="1152" cy="576"/>
          </a:xfrm>
        </p:grpSpPr>
        <p:sp>
          <p:nvSpPr>
            <p:cNvPr id="43027" name="Oval 5"/>
            <p:cNvSpPr>
              <a:spLocks noChangeArrowheads="1"/>
            </p:cNvSpPr>
            <p:nvPr/>
          </p:nvSpPr>
          <p:spPr bwMode="auto">
            <a:xfrm>
              <a:off x="31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43028" name="Oval 6"/>
            <p:cNvSpPr>
              <a:spLocks noChangeArrowheads="1"/>
            </p:cNvSpPr>
            <p:nvPr/>
          </p:nvSpPr>
          <p:spPr bwMode="auto">
            <a:xfrm>
              <a:off x="364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3029" name="Oval 7"/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3030" name="Oval 8"/>
            <p:cNvSpPr>
              <a:spLocks noChangeArrowheads="1"/>
            </p:cNvSpPr>
            <p:nvPr/>
          </p:nvSpPr>
          <p:spPr bwMode="auto">
            <a:xfrm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43031" name="AutoShape 9"/>
            <p:cNvCxnSpPr>
              <a:cxnSpLocks noChangeShapeType="1"/>
              <a:stCxn id="43027" idx="4"/>
              <a:endCxn id="43029" idx="0"/>
            </p:cNvCxnSpPr>
            <p:nvPr/>
          </p:nvCxnSpPr>
          <p:spPr bwMode="auto">
            <a:xfrm>
              <a:off x="326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032" name="AutoShape 10"/>
            <p:cNvCxnSpPr>
              <a:cxnSpLocks noChangeShapeType="1"/>
              <a:stCxn id="43027" idx="6"/>
              <a:endCxn id="43028" idx="2"/>
            </p:cNvCxnSpPr>
            <p:nvPr/>
          </p:nvCxnSpPr>
          <p:spPr bwMode="auto">
            <a:xfrm>
              <a:off x="336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033" name="AutoShape 12"/>
            <p:cNvCxnSpPr>
              <a:cxnSpLocks noChangeShapeType="1"/>
              <a:stCxn id="43028" idx="4"/>
              <a:endCxn id="43030" idx="0"/>
            </p:cNvCxnSpPr>
            <p:nvPr/>
          </p:nvCxnSpPr>
          <p:spPr bwMode="auto">
            <a:xfrm>
              <a:off x="374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034" name="Oval 13"/>
            <p:cNvSpPr>
              <a:spLocks noChangeArrowheads="1"/>
            </p:cNvSpPr>
            <p:nvPr/>
          </p:nvSpPr>
          <p:spPr bwMode="auto">
            <a:xfrm>
              <a:off x="412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cxnSp>
          <p:nvCxnSpPr>
            <p:cNvPr id="43035" name="AutoShape 14"/>
            <p:cNvCxnSpPr>
              <a:cxnSpLocks noChangeShapeType="1"/>
              <a:stCxn id="43028" idx="6"/>
              <a:endCxn id="43034" idx="2"/>
            </p:cNvCxnSpPr>
            <p:nvPr/>
          </p:nvCxnSpPr>
          <p:spPr bwMode="auto">
            <a:xfrm>
              <a:off x="384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477000" y="4495800"/>
            <a:ext cx="1600200" cy="1828800"/>
            <a:chOff x="4080" y="2832"/>
            <a:chExt cx="1008" cy="1152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43018" name="Oval 17"/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43019" name="Oval 18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3020" name="Oval 19"/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3021" name="Oval 20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43022" name="Oval 24"/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cxnSp>
            <p:nvCxnSpPr>
              <p:cNvPr id="43023" name="AutoShape 26"/>
              <p:cNvCxnSpPr>
                <a:cxnSpLocks noChangeShapeType="1"/>
                <a:stCxn id="43019" idx="3"/>
                <a:endCxn id="43021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4" name="AutoShape 27"/>
              <p:cNvCxnSpPr>
                <a:cxnSpLocks noChangeShapeType="1"/>
                <a:stCxn id="43019" idx="4"/>
                <a:endCxn id="43018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5" name="AutoShape 28"/>
              <p:cNvCxnSpPr>
                <a:cxnSpLocks noChangeShapeType="1"/>
                <a:stCxn id="43019" idx="5"/>
                <a:endCxn id="43022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6" name="AutoShape 29"/>
              <p:cNvCxnSpPr>
                <a:cxnSpLocks noChangeShapeType="1"/>
                <a:stCxn id="43018" idx="4"/>
                <a:endCxn id="43020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3017" name="Text Box 31"/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Rooted Trees (I)</a:t>
            </a:r>
            <a:endParaRPr lang="en-CA" dirty="0" smtClean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Ancestors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For any vertex </a:t>
            </a:r>
            <a:r>
              <a:rPr lang="en-US" i="1" smtClean="0"/>
              <a:t>v</a:t>
            </a:r>
            <a:r>
              <a:rPr lang="en-US" smtClean="0"/>
              <a:t> in a tree </a:t>
            </a:r>
            <a:r>
              <a:rPr lang="en-US" i="1" smtClean="0"/>
              <a:t>T</a:t>
            </a:r>
            <a:r>
              <a:rPr lang="en-US" smtClean="0"/>
              <a:t>, all the vertices on the simple path from the root to that vertex are called ancestors.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 </a:t>
            </a:r>
            <a:r>
              <a:rPr lang="en-US" sz="2000" smtClean="0">
                <a:solidFill>
                  <a:srgbClr val="FF9933"/>
                </a:solidFill>
              </a:rPr>
              <a:t>Descendants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All the vertices for which a vertex </a:t>
            </a:r>
            <a:r>
              <a:rPr lang="en-US" i="1" smtClean="0"/>
              <a:t>v</a:t>
            </a:r>
            <a:r>
              <a:rPr lang="en-US" smtClean="0"/>
              <a:t> is an ancestor are said to be descendants of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Parent, child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9933"/>
                </a:solidFill>
              </a:rPr>
              <a:t>siblings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If </a:t>
            </a:r>
            <a:r>
              <a:rPr lang="en-US" i="1" smtClean="0"/>
              <a:t>(u, v)</a:t>
            </a:r>
            <a:r>
              <a:rPr lang="en-US" smtClean="0"/>
              <a:t> is the last edge of the simple path from the root to vertex </a:t>
            </a:r>
            <a:r>
              <a:rPr lang="en-US" i="1" smtClean="0"/>
              <a:t>v</a:t>
            </a:r>
            <a:r>
              <a:rPr lang="en-US" smtClean="0"/>
              <a:t>, </a:t>
            </a:r>
            <a:r>
              <a:rPr lang="en-US" i="1" smtClean="0"/>
              <a:t>u</a:t>
            </a:r>
            <a:r>
              <a:rPr lang="en-US" smtClean="0"/>
              <a:t> is said to be the parent of </a:t>
            </a:r>
            <a:r>
              <a:rPr lang="en-US" i="1" smtClean="0"/>
              <a:t>v</a:t>
            </a:r>
            <a:r>
              <a:rPr lang="en-US" smtClean="0"/>
              <a:t> and </a:t>
            </a:r>
            <a:r>
              <a:rPr lang="en-US" i="1" smtClean="0"/>
              <a:t>v</a:t>
            </a:r>
            <a:r>
              <a:rPr lang="en-US" smtClean="0"/>
              <a:t> is called a child of </a:t>
            </a:r>
            <a:r>
              <a:rPr lang="en-US" i="1" smtClean="0"/>
              <a:t>u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Vertices that have the same parent are called siblings.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Leaves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vertex without children is called a leaf.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Subtree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vertex </a:t>
            </a:r>
            <a:r>
              <a:rPr lang="en-US" i="1" smtClean="0"/>
              <a:t>v</a:t>
            </a:r>
            <a:r>
              <a:rPr lang="en-US" smtClean="0"/>
              <a:t> with all its descendants is called the subtree of </a:t>
            </a:r>
            <a:r>
              <a:rPr lang="en-US" i="1" smtClean="0"/>
              <a:t>T</a:t>
            </a:r>
            <a:r>
              <a:rPr lang="en-US" smtClean="0"/>
              <a:t> rooted at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Rooted Trees (II)</a:t>
            </a:r>
            <a:endParaRPr lang="en-CA" dirty="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41148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Depth</a:t>
            </a:r>
            <a:r>
              <a:rPr lang="en-US" smtClean="0"/>
              <a:t> of a vertex</a:t>
            </a:r>
          </a:p>
          <a:p>
            <a:pPr lvl="1">
              <a:defRPr/>
            </a:pPr>
            <a:r>
              <a:rPr lang="en-US" sz="2400" smtClean="0"/>
              <a:t>The length of the simple path from the root to the vertex.</a:t>
            </a:r>
          </a:p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Height</a:t>
            </a:r>
            <a:r>
              <a:rPr lang="en-US" smtClean="0"/>
              <a:t> of a tree</a:t>
            </a:r>
          </a:p>
          <a:p>
            <a:pPr lvl="1">
              <a:defRPr/>
            </a:pPr>
            <a:r>
              <a:rPr lang="en-US" sz="2400" smtClean="0"/>
              <a:t>The length of the longest simple path from the root to a leaf.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4267200"/>
            <a:ext cx="1600200" cy="1828800"/>
            <a:chOff x="4080" y="2832"/>
            <a:chExt cx="1008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45064" name="Oval 6"/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45065" name="Oval 7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5066" name="Oval 8"/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5067" name="Oval 9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45068" name="Oval 10"/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cxnSp>
            <p:nvCxnSpPr>
              <p:cNvPr id="45069" name="AutoShape 11"/>
              <p:cNvCxnSpPr>
                <a:cxnSpLocks noChangeShapeType="1"/>
                <a:stCxn id="45065" idx="3"/>
                <a:endCxn id="45067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0" name="AutoShape 12"/>
              <p:cNvCxnSpPr>
                <a:cxnSpLocks noChangeShapeType="1"/>
                <a:stCxn id="45065" idx="4"/>
                <a:endCxn id="45064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1" name="AutoShape 13"/>
              <p:cNvCxnSpPr>
                <a:cxnSpLocks noChangeShapeType="1"/>
                <a:stCxn id="45065" idx="5"/>
                <a:endCxn id="45068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2" name="AutoShape 14"/>
              <p:cNvCxnSpPr>
                <a:cxnSpLocks noChangeShapeType="1"/>
                <a:stCxn id="45064" idx="4"/>
                <a:endCxn id="45066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5063" name="Text Box 15"/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 =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Ordered Trees</a:t>
            </a:r>
            <a:endParaRPr lang="en-CA" dirty="0" smtClean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Ordered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An ordered tree is a rooted tree in which all the children of each vertex are ordered.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Binary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binary tree is an ordered tree in which every vertex has no more than two children and each children is designated s either a left child or a right child of its parent.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Binary search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Each vertex is assigned a number.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number assigned to each parental vertex is larger than all the numbers in its left subtree and smaller than all the numbers in its right subtree.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6600"/>
                </a:solidFill>
                <a:sym typeface="Symbol" pitchFamily="18" charset="2"/>
              </a:rPr>
              <a:t>log</a:t>
            </a:r>
            <a:r>
              <a:rPr lang="en-US" sz="2000" baseline="-25000" smtClean="0">
                <a:solidFill>
                  <a:srgbClr val="FF6600"/>
                </a:solidFill>
                <a:sym typeface="Symbol" pitchFamily="18" charset="2"/>
              </a:rPr>
              <a:t>2</a:t>
            </a:r>
            <a:r>
              <a:rPr lang="en-US" sz="2000" smtClean="0">
                <a:solidFill>
                  <a:srgbClr val="FF6600"/>
                </a:solidFill>
                <a:sym typeface="Symbol" pitchFamily="18" charset="2"/>
              </a:rPr>
              <a:t>n  h  n – 1</a:t>
            </a:r>
            <a:r>
              <a:rPr lang="en-US" sz="2000" smtClean="0">
                <a:sym typeface="Symbol" pitchFamily="18" charset="2"/>
              </a:rPr>
              <a:t>, where h is the height of a binary tree and n the size.</a:t>
            </a:r>
            <a:endParaRPr lang="en-CA" sz="200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5410200"/>
            <a:ext cx="4038600" cy="990600"/>
            <a:chOff x="1632" y="3408"/>
            <a:chExt cx="2544" cy="62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32" y="3408"/>
              <a:ext cx="1008" cy="624"/>
              <a:chOff x="4368" y="2880"/>
              <a:chExt cx="1008" cy="624"/>
            </a:xfrm>
          </p:grpSpPr>
          <p:sp>
            <p:nvSpPr>
              <p:cNvPr id="46099" name="Oval 5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46100" name="Oval 6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46101" name="Oval 7"/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46102" name="Oval 8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46103" name="Oval 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6104" name="Oval 10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cxnSp>
            <p:nvCxnSpPr>
              <p:cNvPr id="46105" name="AutoShape 11"/>
              <p:cNvCxnSpPr>
                <a:cxnSpLocks noChangeShapeType="1"/>
                <a:stCxn id="46099" idx="2"/>
                <a:endCxn id="46100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6" name="AutoShape 12"/>
              <p:cNvCxnSpPr>
                <a:cxnSpLocks noChangeShapeType="1"/>
                <a:stCxn id="46099" idx="6"/>
                <a:endCxn id="46101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7" name="AutoShape 13"/>
              <p:cNvCxnSpPr>
                <a:cxnSpLocks noChangeShapeType="1"/>
                <a:stCxn id="46100" idx="3"/>
                <a:endCxn id="46102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8" name="AutoShape 14"/>
              <p:cNvCxnSpPr>
                <a:cxnSpLocks noChangeShapeType="1"/>
                <a:stCxn id="46100" idx="5"/>
                <a:endCxn id="46103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9" name="AutoShape 15"/>
              <p:cNvCxnSpPr>
                <a:cxnSpLocks noChangeShapeType="1"/>
                <a:stCxn id="46101" idx="3"/>
                <a:endCxn id="46104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168" y="3408"/>
              <a:ext cx="1008" cy="624"/>
              <a:chOff x="4368" y="2880"/>
              <a:chExt cx="1008" cy="624"/>
            </a:xfrm>
          </p:grpSpPr>
          <p:sp>
            <p:nvSpPr>
              <p:cNvPr id="46088" name="Oval 17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46089" name="Oval 18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6090" name="Oval 19"/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46091" name="Oval 20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6092" name="Oval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46093" name="Oval 22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cxnSp>
            <p:nvCxnSpPr>
              <p:cNvPr id="46094" name="AutoShape 23"/>
              <p:cNvCxnSpPr>
                <a:cxnSpLocks noChangeShapeType="1"/>
                <a:stCxn id="46088" idx="2"/>
                <a:endCxn id="46089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5" name="AutoShape 24"/>
              <p:cNvCxnSpPr>
                <a:cxnSpLocks noChangeShapeType="1"/>
                <a:stCxn id="46088" idx="6"/>
                <a:endCxn id="46090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6" name="AutoShape 25"/>
              <p:cNvCxnSpPr>
                <a:cxnSpLocks noChangeShapeType="1"/>
                <a:stCxn id="46089" idx="3"/>
                <a:endCxn id="46091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7" name="AutoShape 26"/>
              <p:cNvCxnSpPr>
                <a:cxnSpLocks noChangeShapeType="1"/>
                <a:stCxn id="46089" idx="5"/>
                <a:endCxn id="46092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8" name="AutoShape 27"/>
              <p:cNvCxnSpPr>
                <a:cxnSpLocks noChangeShapeType="1"/>
                <a:stCxn id="46090" idx="3"/>
                <a:endCxn id="46093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15181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 data structures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267200" cy="5562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dirty="0" smtClean="0"/>
              <a:t> list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array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linked list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string 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stack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queue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priority queue/heap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endParaRPr lang="en-US" sz="1200" dirty="0" smtClean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>
                <a:solidFill>
                  <a:schemeClr val="bg2"/>
                </a:solidFill>
              </a:rPr>
              <a:t>graph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>
                <a:solidFill>
                  <a:schemeClr val="bg2"/>
                </a:solidFill>
              </a:rPr>
              <a:t>tree and binary tree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>
                <a:solidFill>
                  <a:schemeClr val="bg2"/>
                </a:solidFill>
              </a:rPr>
              <a:t>set and 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Linear Data Structures</a:t>
            </a:r>
            <a:endParaRPr lang="en-CA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57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dirty="0" smtClean="0"/>
              <a:t>Arrays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A sequence of n items of the same data type that are stored contiguously in computer memory and made accessible by specifying a value of the array’s index.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 smtClean="0"/>
              <a:t>Linked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A sequence of zero or more nodes each containing two kinds of information: some data and one or more links called pointers to other nodes of the linked list.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Singly linked list (next pointer)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Doubly linked list (next + previous pointers)</a:t>
            </a:r>
            <a:endParaRPr lang="en-CA" sz="1800" dirty="0" smtClean="0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4800600" y="1676400"/>
            <a:ext cx="434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Arrays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fixed length (need preliminary reservation of memory)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contiguous memory locations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direct access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Insert/delete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Linked Lists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dynamic length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arbitrary memory locations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access by following links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Insert/delete</a:t>
            </a:r>
            <a:endParaRPr lang="en-CA" sz="1800" dirty="0">
              <a:solidFill>
                <a:schemeClr val="bg2"/>
              </a:solidFill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743200" y="5791200"/>
            <a:ext cx="2895600" cy="488950"/>
            <a:chOff x="1728" y="3792"/>
            <a:chExt cx="1824" cy="308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728" y="3792"/>
              <a:ext cx="1824" cy="308"/>
              <a:chOff x="1728" y="3792"/>
              <a:chExt cx="1824" cy="308"/>
            </a:xfrm>
          </p:grpSpPr>
          <p:sp>
            <p:nvSpPr>
              <p:cNvPr id="34825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792"/>
                <a:ext cx="28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…</a:t>
                </a: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728" y="3888"/>
                <a:ext cx="1824" cy="212"/>
                <a:chOff x="1728" y="3888"/>
                <a:chExt cx="1824" cy="212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77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4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2304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3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3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321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3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3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0" name="Line 15"/>
                <p:cNvSpPr>
                  <a:spLocks noChangeShapeType="1"/>
                </p:cNvSpPr>
                <p:nvPr/>
              </p:nvSpPr>
              <p:spPr bwMode="auto">
                <a:xfrm>
                  <a:off x="2064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6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2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2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a1</a:t>
                  </a:r>
                </a:p>
              </p:txBody>
            </p:sp>
            <p:sp>
              <p:nvSpPr>
                <p:cNvPr id="3483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6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an</a:t>
                  </a:r>
                </a:p>
              </p:txBody>
            </p:sp>
            <p:sp>
              <p:nvSpPr>
                <p:cNvPr id="348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56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a2</a:t>
                  </a:r>
                </a:p>
              </p:txBody>
            </p:sp>
          </p:grpSp>
        </p:grpSp>
        <p:sp>
          <p:nvSpPr>
            <p:cNvPr id="34824" name="Text Box 24"/>
            <p:cNvSpPr txBox="1">
              <a:spLocks noChangeArrowheads="1"/>
            </p:cNvSpPr>
            <p:nvPr/>
          </p:nvSpPr>
          <p:spPr bwMode="auto">
            <a:xfrm>
              <a:off x="3408" y="3792"/>
              <a:ext cx="1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Stacks and Queues</a:t>
            </a:r>
            <a:endParaRPr lang="en-CA" sz="3200" dirty="0" smtClean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Stacks</a:t>
            </a:r>
          </a:p>
          <a:p>
            <a:pPr lvl="1">
              <a:defRPr/>
            </a:pPr>
            <a:r>
              <a:rPr lang="en-US" dirty="0" smtClean="0"/>
              <a:t>A stack of plates </a:t>
            </a:r>
          </a:p>
          <a:p>
            <a:pPr lvl="2">
              <a:defRPr/>
            </a:pPr>
            <a:r>
              <a:rPr lang="en-US" sz="2000" dirty="0" smtClean="0"/>
              <a:t>insertion/deletion can be done only at the top.</a:t>
            </a:r>
          </a:p>
          <a:p>
            <a:pPr lvl="2">
              <a:defRPr/>
            </a:pPr>
            <a:r>
              <a:rPr lang="en-US" sz="2000" dirty="0" smtClean="0"/>
              <a:t>LIFO</a:t>
            </a:r>
          </a:p>
          <a:p>
            <a:pPr lvl="1">
              <a:defRPr/>
            </a:pPr>
            <a:r>
              <a:rPr lang="en-US" dirty="0" smtClean="0"/>
              <a:t>Two operations (push and pop)</a:t>
            </a:r>
          </a:p>
          <a:p>
            <a:pPr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Queues</a:t>
            </a:r>
          </a:p>
          <a:p>
            <a:pPr lvl="1">
              <a:defRPr/>
            </a:pPr>
            <a:r>
              <a:rPr lang="en-US" dirty="0" smtClean="0"/>
              <a:t>A queue of customers waiting for services </a:t>
            </a:r>
          </a:p>
          <a:p>
            <a:pPr lvl="2">
              <a:defRPr/>
            </a:pPr>
            <a:r>
              <a:rPr lang="en-US" sz="2000" dirty="0" smtClean="0"/>
              <a:t>Insertion/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 from the rear and deletion/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from the front.</a:t>
            </a:r>
          </a:p>
          <a:p>
            <a:pPr lvl="2">
              <a:defRPr/>
            </a:pPr>
            <a:r>
              <a:rPr lang="en-US" sz="2000" dirty="0" smtClean="0"/>
              <a:t>FIFO</a:t>
            </a:r>
          </a:p>
          <a:p>
            <a:pPr lvl="1">
              <a:defRPr/>
            </a:pPr>
            <a:r>
              <a:rPr lang="en-US" dirty="0" smtClean="0"/>
              <a:t>Two operations (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Priority Queue and Heap</a:t>
            </a:r>
            <a:endParaRPr lang="en-CA" sz="3200" dirty="0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09600" y="1828800"/>
            <a:ext cx="7696200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</a:rPr>
              <a:t>  </a:t>
            </a:r>
            <a:r>
              <a:rPr lang="en-US" sz="2800" dirty="0">
                <a:solidFill>
                  <a:schemeClr val="bg2"/>
                </a:solidFill>
                <a:latin typeface="Tahoma" pitchFamily="34" charset="0"/>
              </a:rPr>
              <a:t>Priority queues (implemented using heaps)</a:t>
            </a: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ahoma" pitchFamily="34" charset="0"/>
              </a:rPr>
              <a:t>A data structure for maintaining a set of elements, each associated with a key/priority, with the following operations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 Finding the element with the highest priority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 Deleting the element with the highest priority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 Inserting a new element</a:t>
            </a:r>
            <a:endParaRPr lang="en-US" dirty="0">
              <a:solidFill>
                <a:schemeClr val="bg2"/>
              </a:solidFill>
              <a:latin typeface="Tahoma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</a:rPr>
              <a:t> Scheduling jobs on a shared computer</a:t>
            </a:r>
            <a:endParaRPr lang="en-CA" dirty="0">
              <a:solidFill>
                <a:schemeClr val="bg2"/>
              </a:solidFill>
              <a:latin typeface="Tahoma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086600" y="4495800"/>
            <a:ext cx="1600200" cy="990600"/>
            <a:chOff x="4368" y="2880"/>
            <a:chExt cx="1008" cy="624"/>
          </a:xfrm>
        </p:grpSpPr>
        <p:sp>
          <p:nvSpPr>
            <p:cNvPr id="36877" name="Oval 4"/>
            <p:cNvSpPr>
              <a:spLocks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6878" name="Oval 5"/>
            <p:cNvSpPr>
              <a:spLocks noChangeArrowheads="1"/>
            </p:cNvSpPr>
            <p:nvPr/>
          </p:nvSpPr>
          <p:spPr bwMode="auto">
            <a:xfrm>
              <a:off x="4512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36879" name="Oval 6"/>
            <p:cNvSpPr>
              <a:spLocks noChangeArrowheads="1"/>
            </p:cNvSpPr>
            <p:nvPr/>
          </p:nvSpPr>
          <p:spPr bwMode="auto">
            <a:xfrm>
              <a:off x="518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36880" name="Oval 7"/>
            <p:cNvSpPr>
              <a:spLocks noChangeArrowheads="1"/>
            </p:cNvSpPr>
            <p:nvPr/>
          </p:nvSpPr>
          <p:spPr bwMode="auto">
            <a:xfrm>
              <a:off x="4368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6881" name="Oval 8"/>
            <p:cNvSpPr>
              <a:spLocks noChangeArrowheads="1"/>
            </p:cNvSpPr>
            <p:nvPr/>
          </p:nvSpPr>
          <p:spPr bwMode="auto">
            <a:xfrm>
              <a:off x="465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6882" name="Oval 9"/>
            <p:cNvSpPr>
              <a:spLocks noChangeArrowheads="1"/>
            </p:cNvSpPr>
            <p:nvPr/>
          </p:nvSpPr>
          <p:spPr bwMode="auto">
            <a:xfrm>
              <a:off x="5040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cxnSp>
          <p:nvCxnSpPr>
            <p:cNvPr id="36883" name="AutoShape 11"/>
            <p:cNvCxnSpPr>
              <a:cxnSpLocks noChangeShapeType="1"/>
              <a:stCxn id="36877" idx="2"/>
              <a:endCxn id="36878" idx="7"/>
            </p:cNvCxnSpPr>
            <p:nvPr/>
          </p:nvCxnSpPr>
          <p:spPr bwMode="auto">
            <a:xfrm flipH="1">
              <a:off x="4676" y="2976"/>
              <a:ext cx="172" cy="12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884" name="AutoShape 12"/>
            <p:cNvCxnSpPr>
              <a:cxnSpLocks noChangeShapeType="1"/>
              <a:stCxn id="36877" idx="6"/>
              <a:endCxn id="36879" idx="1"/>
            </p:cNvCxnSpPr>
            <p:nvPr/>
          </p:nvCxnSpPr>
          <p:spPr bwMode="auto">
            <a:xfrm>
              <a:off x="5040" y="2976"/>
              <a:ext cx="172" cy="12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885" name="AutoShape 15"/>
            <p:cNvCxnSpPr>
              <a:cxnSpLocks noChangeShapeType="1"/>
              <a:stCxn id="36878" idx="3"/>
              <a:endCxn id="36880" idx="0"/>
            </p:cNvCxnSpPr>
            <p:nvPr/>
          </p:nvCxnSpPr>
          <p:spPr bwMode="auto">
            <a:xfrm flipH="1">
              <a:off x="4464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886" name="AutoShape 16"/>
            <p:cNvCxnSpPr>
              <a:cxnSpLocks noChangeShapeType="1"/>
              <a:stCxn id="36878" idx="5"/>
              <a:endCxn id="36881" idx="0"/>
            </p:cNvCxnSpPr>
            <p:nvPr/>
          </p:nvCxnSpPr>
          <p:spPr bwMode="auto">
            <a:xfrm>
              <a:off x="4676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887" name="AutoShape 17"/>
            <p:cNvCxnSpPr>
              <a:cxnSpLocks noChangeShapeType="1"/>
              <a:stCxn id="36879" idx="3"/>
              <a:endCxn id="36882" idx="0"/>
            </p:cNvCxnSpPr>
            <p:nvPr/>
          </p:nvCxnSpPr>
          <p:spPr bwMode="auto">
            <a:xfrm flipH="1">
              <a:off x="5136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086600" y="6019800"/>
            <a:ext cx="1828800" cy="304800"/>
            <a:chOff x="4176" y="3792"/>
            <a:chExt cx="1152" cy="192"/>
          </a:xfrm>
        </p:grpSpPr>
        <p:sp>
          <p:nvSpPr>
            <p:cNvPr id="36871" name="Rectangle 21"/>
            <p:cNvSpPr>
              <a:spLocks noChangeArrowheads="1"/>
            </p:cNvSpPr>
            <p:nvPr/>
          </p:nvSpPr>
          <p:spPr bwMode="auto">
            <a:xfrm>
              <a:off x="417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6872" name="Rectangle 22"/>
            <p:cNvSpPr>
              <a:spLocks noChangeArrowheads="1"/>
            </p:cNvSpPr>
            <p:nvPr/>
          </p:nvSpPr>
          <p:spPr bwMode="auto">
            <a:xfrm>
              <a:off x="4368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36873" name="Rectangle 23"/>
            <p:cNvSpPr>
              <a:spLocks noChangeArrowheads="1"/>
            </p:cNvSpPr>
            <p:nvPr/>
          </p:nvSpPr>
          <p:spPr bwMode="auto">
            <a:xfrm>
              <a:off x="4752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6874" name="Rectangle 24"/>
            <p:cNvSpPr>
              <a:spLocks noChangeArrowheads="1"/>
            </p:cNvSpPr>
            <p:nvPr/>
          </p:nvSpPr>
          <p:spPr bwMode="auto">
            <a:xfrm>
              <a:off x="4560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36875" name="Rectangle 25"/>
            <p:cNvSpPr>
              <a:spLocks noChangeArrowheads="1"/>
            </p:cNvSpPr>
            <p:nvPr/>
          </p:nvSpPr>
          <p:spPr bwMode="auto">
            <a:xfrm>
              <a:off x="49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6876" name="Rectangle 26"/>
            <p:cNvSpPr>
              <a:spLocks noChangeArrowheads="1"/>
            </p:cNvSpPr>
            <p:nvPr/>
          </p:nvSpPr>
          <p:spPr bwMode="auto">
            <a:xfrm>
              <a:off x="513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Graphs</a:t>
            </a:r>
            <a:endParaRPr lang="en-CA" dirty="0" smtClean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Formal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 graph </a:t>
            </a:r>
            <a:r>
              <a:rPr lang="en-US" sz="2400" i="1" dirty="0" smtClean="0"/>
              <a:t>G = &lt;V, E&gt;</a:t>
            </a:r>
            <a:r>
              <a:rPr lang="en-US" sz="2400" dirty="0" smtClean="0"/>
              <a:t> is defined by a pair of two sets: a finite set V of items called </a:t>
            </a:r>
            <a:r>
              <a:rPr lang="en-US" sz="2400" dirty="0" smtClean="0">
                <a:solidFill>
                  <a:srgbClr val="FF9933"/>
                </a:solidFill>
              </a:rPr>
              <a:t>vertices</a:t>
            </a:r>
            <a:r>
              <a:rPr lang="en-US" sz="2400" dirty="0" smtClean="0"/>
              <a:t> and a set E of vertex pairs called </a:t>
            </a:r>
            <a:r>
              <a:rPr lang="en-US" sz="2400" dirty="0" smtClean="0">
                <a:solidFill>
                  <a:srgbClr val="FF9933"/>
                </a:solidFill>
              </a:rPr>
              <a:t>edges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9933"/>
                </a:solidFill>
              </a:rPr>
              <a:t>Undirected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33"/>
                </a:solidFill>
              </a:rPr>
              <a:t>directed</a:t>
            </a:r>
            <a:r>
              <a:rPr lang="en-US" dirty="0" smtClean="0"/>
              <a:t> graphs (</a:t>
            </a:r>
            <a:r>
              <a:rPr lang="en-US" dirty="0" smtClean="0">
                <a:solidFill>
                  <a:srgbClr val="FF9933"/>
                </a:solidFill>
              </a:rPr>
              <a:t>digraphs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What’s the maximum number of edges in an undirected graph with |V| vertices?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9933"/>
                </a:solidFill>
              </a:rPr>
              <a:t>Complete, dense,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FF9933"/>
                </a:solidFill>
              </a:rPr>
              <a:t>sparse</a:t>
            </a:r>
            <a:r>
              <a:rPr lang="en-US" dirty="0" smtClean="0"/>
              <a:t> graphs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 graph with every pair of its vertices connected by an edge is called complete, K</a:t>
            </a:r>
            <a:r>
              <a:rPr lang="en-US" sz="2400" baseline="-25000" dirty="0" smtClean="0"/>
              <a:t>|V|</a:t>
            </a:r>
            <a:endParaRPr lang="en-CA" sz="2400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0" y="5334000"/>
            <a:ext cx="1066800" cy="914400"/>
            <a:chOff x="1440" y="3360"/>
            <a:chExt cx="672" cy="576"/>
          </a:xfrm>
        </p:grpSpPr>
        <p:sp>
          <p:nvSpPr>
            <p:cNvPr id="37904" name="Oval 4"/>
            <p:cNvSpPr>
              <a:spLocks noChangeArrowheads="1"/>
            </p:cNvSpPr>
            <p:nvPr/>
          </p:nvSpPr>
          <p:spPr bwMode="auto">
            <a:xfrm>
              <a:off x="144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5"/>
            <p:cNvSpPr>
              <a:spLocks noChangeArrowheads="1"/>
            </p:cNvSpPr>
            <p:nvPr/>
          </p:nvSpPr>
          <p:spPr bwMode="auto">
            <a:xfrm>
              <a:off x="192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6"/>
            <p:cNvSpPr>
              <a:spLocks noChangeArrowheads="1"/>
            </p:cNvSpPr>
            <p:nvPr/>
          </p:nvSpPr>
          <p:spPr bwMode="auto">
            <a:xfrm>
              <a:off x="144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7"/>
            <p:cNvSpPr>
              <a:spLocks noChangeArrowheads="1"/>
            </p:cNvSpPr>
            <p:nvPr/>
          </p:nvSpPr>
          <p:spPr bwMode="auto">
            <a:xfrm>
              <a:off x="192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08" name="AutoShape 8"/>
            <p:cNvCxnSpPr>
              <a:cxnSpLocks noChangeShapeType="1"/>
              <a:stCxn id="37904" idx="4"/>
              <a:endCxn id="37906" idx="0"/>
            </p:cNvCxnSpPr>
            <p:nvPr/>
          </p:nvCxnSpPr>
          <p:spPr bwMode="auto">
            <a:xfrm>
              <a:off x="153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09" name="AutoShape 9"/>
            <p:cNvCxnSpPr>
              <a:cxnSpLocks noChangeShapeType="1"/>
              <a:stCxn id="37904" idx="6"/>
              <a:endCxn id="37905" idx="2"/>
            </p:cNvCxnSpPr>
            <p:nvPr/>
          </p:nvCxnSpPr>
          <p:spPr bwMode="auto">
            <a:xfrm>
              <a:off x="1632" y="345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0" name="AutoShape 10"/>
            <p:cNvCxnSpPr>
              <a:cxnSpLocks noChangeShapeType="1"/>
              <a:stCxn id="37906" idx="6"/>
              <a:endCxn id="37907" idx="2"/>
            </p:cNvCxnSpPr>
            <p:nvPr/>
          </p:nvCxnSpPr>
          <p:spPr bwMode="auto">
            <a:xfrm>
              <a:off x="1632" y="384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1" name="AutoShape 11"/>
            <p:cNvCxnSpPr>
              <a:cxnSpLocks noChangeShapeType="1"/>
              <a:stCxn id="37905" idx="4"/>
              <a:endCxn id="37907" idx="0"/>
            </p:cNvCxnSpPr>
            <p:nvPr/>
          </p:nvCxnSpPr>
          <p:spPr bwMode="auto">
            <a:xfrm>
              <a:off x="201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2" name="AutoShape 12"/>
            <p:cNvCxnSpPr>
              <a:cxnSpLocks noChangeShapeType="1"/>
              <a:stCxn id="37904" idx="5"/>
              <a:endCxn id="37907" idx="1"/>
            </p:cNvCxnSpPr>
            <p:nvPr/>
          </p:nvCxnSpPr>
          <p:spPr bwMode="auto">
            <a:xfrm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3" name="AutoShape 13"/>
            <p:cNvCxnSpPr>
              <a:cxnSpLocks noChangeShapeType="1"/>
              <a:stCxn id="37905" idx="3"/>
              <a:endCxn id="37906" idx="7"/>
            </p:cNvCxnSpPr>
            <p:nvPr/>
          </p:nvCxnSpPr>
          <p:spPr bwMode="auto">
            <a:xfrm flipH="1"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149850" y="5302250"/>
            <a:ext cx="1066800" cy="914400"/>
            <a:chOff x="3244" y="3340"/>
            <a:chExt cx="672" cy="576"/>
          </a:xfrm>
        </p:grpSpPr>
        <p:sp>
          <p:nvSpPr>
            <p:cNvPr id="37895" name="Oval 14"/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7896" name="Oval 15"/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7897" name="Oval 16"/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7898" name="Oval 17"/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37899" name="AutoShape 24"/>
            <p:cNvCxnSpPr>
              <a:cxnSpLocks noChangeShapeType="1"/>
              <a:stCxn id="37895" idx="4"/>
              <a:endCxn id="37897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7900" name="AutoShape 26"/>
            <p:cNvCxnSpPr>
              <a:cxnSpLocks noChangeShapeType="1"/>
              <a:stCxn id="37897" idx="6"/>
              <a:endCxn id="37898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7901" name="AutoShape 27"/>
            <p:cNvCxnSpPr>
              <a:cxnSpLocks noChangeShapeType="1"/>
              <a:stCxn id="37896" idx="4"/>
              <a:endCxn id="37898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7902" name="AutoShape 28"/>
            <p:cNvCxnSpPr>
              <a:cxnSpLocks noChangeShapeType="1"/>
              <a:stCxn id="37895" idx="6"/>
              <a:endCxn id="37896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7903" name="AutoShape 31"/>
            <p:cNvCxnSpPr>
              <a:cxnSpLocks noChangeShapeType="1"/>
              <a:stCxn id="37895" idx="5"/>
              <a:endCxn id="37898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Graph Representation</a:t>
            </a:r>
            <a:endParaRPr lang="en-CA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Adjacency matrix</a:t>
            </a:r>
          </a:p>
          <a:p>
            <a:pPr lvl="1">
              <a:defRPr/>
            </a:pPr>
            <a:r>
              <a:rPr lang="en-US" dirty="0" smtClean="0"/>
              <a:t>n x n </a:t>
            </a:r>
            <a:r>
              <a:rPr lang="en-US" dirty="0" err="1" smtClean="0"/>
              <a:t>boolean</a:t>
            </a:r>
            <a:r>
              <a:rPr lang="en-US" dirty="0" smtClean="0"/>
              <a:t> matrix if |V| is n.</a:t>
            </a:r>
          </a:p>
          <a:p>
            <a:pPr lvl="1">
              <a:defRPr/>
            </a:pPr>
            <a:r>
              <a:rPr lang="en-US" dirty="0" smtClean="0"/>
              <a:t>The element on the </a:t>
            </a:r>
            <a:r>
              <a:rPr lang="en-US" dirty="0" err="1" smtClean="0"/>
              <a:t>ith</a:t>
            </a:r>
            <a:r>
              <a:rPr lang="en-US" dirty="0" smtClean="0"/>
              <a:t> row and </a:t>
            </a:r>
            <a:r>
              <a:rPr lang="en-US" dirty="0" err="1" smtClean="0"/>
              <a:t>jth</a:t>
            </a:r>
            <a:r>
              <a:rPr lang="en-US" dirty="0" smtClean="0"/>
              <a:t> column is 1 if there’s an edge from </a:t>
            </a:r>
            <a:r>
              <a:rPr lang="en-US" dirty="0" err="1" smtClean="0"/>
              <a:t>ith</a:t>
            </a:r>
            <a:r>
              <a:rPr lang="en-US" dirty="0" smtClean="0"/>
              <a:t> vertex to the </a:t>
            </a:r>
            <a:r>
              <a:rPr lang="en-US" dirty="0" err="1" smtClean="0"/>
              <a:t>jth</a:t>
            </a:r>
            <a:r>
              <a:rPr lang="en-US" dirty="0" smtClean="0"/>
              <a:t> vertex; otherwise 0.</a:t>
            </a:r>
          </a:p>
          <a:p>
            <a:pPr lvl="1">
              <a:defRPr/>
            </a:pPr>
            <a:r>
              <a:rPr lang="en-US" dirty="0" smtClean="0"/>
              <a:t>The adjacency matrix of an undirected graph is symmetric.</a:t>
            </a:r>
          </a:p>
          <a:p>
            <a:pPr>
              <a:defRPr/>
            </a:pPr>
            <a:r>
              <a:rPr lang="en-US" sz="2000" dirty="0" smtClean="0"/>
              <a:t>Adjacency linked lists</a:t>
            </a:r>
          </a:p>
          <a:p>
            <a:pPr lvl="1">
              <a:defRPr/>
            </a:pPr>
            <a:r>
              <a:rPr lang="en-US" dirty="0" smtClean="0"/>
              <a:t>A collection of linked lists, one for each vertex, that contain all the vertices adjacent to the list’s vertex.</a:t>
            </a:r>
            <a:endParaRPr lang="en-CA" dirty="0" smtClean="0"/>
          </a:p>
          <a:p>
            <a:pPr>
              <a:defRPr/>
            </a:pPr>
            <a:r>
              <a:rPr lang="en-US" sz="2000" dirty="0" smtClean="0"/>
              <a:t>Which data structure would you use if the graph is a 100-node star shape?</a:t>
            </a:r>
          </a:p>
        </p:txBody>
      </p:sp>
      <p:sp>
        <p:nvSpPr>
          <p:cNvPr id="299045" name="Text Box 37"/>
          <p:cNvSpPr txBox="1">
            <a:spLocks noChangeArrowheads="1"/>
          </p:cNvSpPr>
          <p:nvPr/>
        </p:nvSpPr>
        <p:spPr bwMode="auto">
          <a:xfrm>
            <a:off x="1981200" y="4953000"/>
            <a:ext cx="2209800" cy="1771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  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    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0 1 1 1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0 0 0 1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0 0 0 1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0 0 0 0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953000" y="5334000"/>
            <a:ext cx="1905000" cy="1143000"/>
            <a:chOff x="3120" y="3360"/>
            <a:chExt cx="1200" cy="720"/>
          </a:xfrm>
        </p:grpSpPr>
        <p:sp>
          <p:nvSpPr>
            <p:cNvPr id="38919" name="Rectangle 38"/>
            <p:cNvSpPr>
              <a:spLocks noChangeArrowheads="1"/>
            </p:cNvSpPr>
            <p:nvPr/>
          </p:nvSpPr>
          <p:spPr bwMode="auto">
            <a:xfrm>
              <a:off x="3120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Rectangle 39"/>
            <p:cNvSpPr>
              <a:spLocks noChangeArrowheads="1"/>
            </p:cNvSpPr>
            <p:nvPr/>
          </p:nvSpPr>
          <p:spPr bwMode="auto">
            <a:xfrm>
              <a:off x="345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8921" name="Rectangle 40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8922" name="Rectangle 41"/>
            <p:cNvSpPr>
              <a:spLocks noChangeArrowheads="1"/>
            </p:cNvSpPr>
            <p:nvPr/>
          </p:nvSpPr>
          <p:spPr bwMode="auto">
            <a:xfrm>
              <a:off x="417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38923" name="Rectangle 42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38924" name="Rectangle 43"/>
            <p:cNvSpPr>
              <a:spLocks noChangeArrowheads="1"/>
            </p:cNvSpPr>
            <p:nvPr/>
          </p:nvSpPr>
          <p:spPr bwMode="auto">
            <a:xfrm>
              <a:off x="3120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44"/>
            <p:cNvSpPr>
              <a:spLocks noChangeArrowheads="1"/>
            </p:cNvSpPr>
            <p:nvPr/>
          </p:nvSpPr>
          <p:spPr bwMode="auto">
            <a:xfrm>
              <a:off x="3120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45"/>
            <p:cNvSpPr>
              <a:spLocks noChangeArrowheads="1"/>
            </p:cNvSpPr>
            <p:nvPr/>
          </p:nvSpPr>
          <p:spPr bwMode="auto">
            <a:xfrm>
              <a:off x="3456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38927" name="Rectangle 46"/>
            <p:cNvSpPr>
              <a:spLocks noChangeArrowheads="1"/>
            </p:cNvSpPr>
            <p:nvPr/>
          </p:nvSpPr>
          <p:spPr bwMode="auto">
            <a:xfrm>
              <a:off x="3120" y="3936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28" name="AutoShape 48"/>
            <p:cNvCxnSpPr>
              <a:cxnSpLocks noChangeShapeType="1"/>
              <a:stCxn id="38919" idx="3"/>
              <a:endCxn id="38920" idx="1"/>
            </p:cNvCxnSpPr>
            <p:nvPr/>
          </p:nvCxnSpPr>
          <p:spPr bwMode="auto">
            <a:xfrm>
              <a:off x="3264" y="3432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929" name="AutoShape 49"/>
            <p:cNvCxnSpPr>
              <a:cxnSpLocks noChangeShapeType="1"/>
              <a:stCxn id="38920" idx="3"/>
              <a:endCxn id="38921" idx="1"/>
            </p:cNvCxnSpPr>
            <p:nvPr/>
          </p:nvCxnSpPr>
          <p:spPr bwMode="auto">
            <a:xfrm>
              <a:off x="3600" y="3432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930" name="AutoShape 50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3936" y="3432"/>
              <a:ext cx="240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931" name="AutoShape 51"/>
            <p:cNvCxnSpPr>
              <a:cxnSpLocks noChangeShapeType="1"/>
              <a:stCxn id="38924" idx="3"/>
              <a:endCxn id="38923" idx="1"/>
            </p:cNvCxnSpPr>
            <p:nvPr/>
          </p:nvCxnSpPr>
          <p:spPr bwMode="auto">
            <a:xfrm>
              <a:off x="3264" y="3624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932" name="AutoShape 52"/>
            <p:cNvCxnSpPr>
              <a:cxnSpLocks noChangeShapeType="1"/>
              <a:stCxn id="38925" idx="3"/>
              <a:endCxn id="38926" idx="1"/>
            </p:cNvCxnSpPr>
            <p:nvPr/>
          </p:nvCxnSpPr>
          <p:spPr bwMode="auto">
            <a:xfrm>
              <a:off x="3264" y="3816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Weighted Graphs</a:t>
            </a:r>
            <a:endParaRPr lang="en-CA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9933"/>
                </a:solidFill>
              </a:rPr>
              <a:t>Weighted graphs</a:t>
            </a:r>
          </a:p>
          <a:p>
            <a:pPr lvl="1">
              <a:defRPr/>
            </a:pPr>
            <a:r>
              <a:rPr lang="en-US" sz="2400" dirty="0" smtClean="0"/>
              <a:t>Graphs or digraphs with numbers assigned to the edges.</a:t>
            </a:r>
          </a:p>
          <a:p>
            <a:pPr>
              <a:buFont typeface="Monotype Sorts" pitchFamily="2" charset="2"/>
              <a:buNone/>
              <a:defRPr/>
            </a:pPr>
            <a:endParaRPr lang="en-CA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124200"/>
            <a:ext cx="1066800" cy="914400"/>
            <a:chOff x="3244" y="3340"/>
            <a:chExt cx="672" cy="576"/>
          </a:xfrm>
        </p:grpSpPr>
        <p:sp>
          <p:nvSpPr>
            <p:cNvPr id="39947" name="Oval 5"/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9948" name="Oval 6"/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9949" name="Oval 7"/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9950" name="Oval 8"/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39951" name="AutoShape 9"/>
            <p:cNvCxnSpPr>
              <a:cxnSpLocks noChangeShapeType="1"/>
              <a:stCxn id="39947" idx="4"/>
              <a:endCxn id="39949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2" name="AutoShape 10"/>
            <p:cNvCxnSpPr>
              <a:cxnSpLocks noChangeShapeType="1"/>
              <a:stCxn id="39949" idx="6"/>
              <a:endCxn id="39950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3" name="AutoShape 11"/>
            <p:cNvCxnSpPr>
              <a:cxnSpLocks noChangeShapeType="1"/>
              <a:stCxn id="39948" idx="4"/>
              <a:endCxn id="39950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4" name="AutoShape 12"/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5" name="AutoShape 13"/>
            <p:cNvCxnSpPr>
              <a:cxnSpLocks noChangeShapeType="1"/>
              <a:stCxn id="39947" idx="5"/>
              <a:endCxn id="39950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35052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9943" name="Text Box 15"/>
          <p:cNvSpPr txBox="1">
            <a:spLocks noChangeArrowheads="1"/>
          </p:cNvSpPr>
          <p:nvPr/>
        </p:nvSpPr>
        <p:spPr bwMode="auto">
          <a:xfrm>
            <a:off x="4038600" y="387032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9944" name="Text Box 16"/>
          <p:cNvSpPr txBox="1">
            <a:spLocks noChangeArrowheads="1"/>
          </p:cNvSpPr>
          <p:nvPr/>
        </p:nvSpPr>
        <p:spPr bwMode="auto">
          <a:xfrm>
            <a:off x="4038600" y="28956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9945" name="Text Box 17"/>
          <p:cNvSpPr txBox="1">
            <a:spLocks noChangeArrowheads="1"/>
          </p:cNvSpPr>
          <p:nvPr/>
        </p:nvSpPr>
        <p:spPr bwMode="auto">
          <a:xfrm>
            <a:off x="45720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9946" name="Text Box 18"/>
          <p:cNvSpPr txBox="1">
            <a:spLocks noChangeArrowheads="1"/>
          </p:cNvSpPr>
          <p:nvPr/>
        </p:nvSpPr>
        <p:spPr bwMode="auto">
          <a:xfrm>
            <a:off x="3962400" y="348932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Graph Properties -- Paths and Connectivity</a:t>
            </a:r>
            <a:endParaRPr lang="en-CA" sz="2800" dirty="0" smtClean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Paths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path from vertex u to v of a graph G is defined as a sequence of adjacent (connected by an edge) vertices that starts with u and ends with v.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solidFill>
                  <a:srgbClr val="FF9933"/>
                </a:solidFill>
              </a:rPr>
              <a:t>Simple paths</a:t>
            </a:r>
            <a:r>
              <a:rPr lang="en-US" smtClean="0"/>
              <a:t>: All edges of a path are distinct.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Path lengths: the number of edges, or the number of vertices – 1.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Connected graphs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graph is said to be connected if for every pair of its vertices u and v there is a path from u to v.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Connected component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The maximum connected subgraph of a given graph.</a:t>
            </a:r>
            <a:endParaRPr lang="en-CA" smtClean="0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514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276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9" name="AutoShape 9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2667000" y="5791200"/>
            <a:ext cx="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0" name="AutoShape 10"/>
          <p:cNvCxnSpPr>
            <a:cxnSpLocks noChangeShapeType="1"/>
            <a:stCxn id="40965" idx="6"/>
            <a:endCxn id="40966" idx="2"/>
          </p:cNvCxnSpPr>
          <p:nvPr/>
        </p:nvCxnSpPr>
        <p:spPr bwMode="auto">
          <a:xfrm>
            <a:off x="2819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1" name="AutoShape 11"/>
          <p:cNvCxnSpPr>
            <a:cxnSpLocks noChangeShapeType="1"/>
            <a:stCxn id="40967" idx="6"/>
            <a:endCxn id="40968" idx="2"/>
          </p:cNvCxnSpPr>
          <p:nvPr/>
        </p:nvCxnSpPr>
        <p:spPr bwMode="auto">
          <a:xfrm>
            <a:off x="2819400" y="62484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2" name="AutoShape 12"/>
          <p:cNvCxnSpPr>
            <a:cxnSpLocks noChangeShapeType="1"/>
            <a:stCxn id="40966" idx="4"/>
            <a:endCxn id="40968" idx="0"/>
          </p:cNvCxnSpPr>
          <p:nvPr/>
        </p:nvCxnSpPr>
        <p:spPr bwMode="auto">
          <a:xfrm>
            <a:off x="3429000" y="5791200"/>
            <a:ext cx="0" cy="304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40973" name="Oval 15"/>
          <p:cNvSpPr>
            <a:spLocks noChangeArrowheads="1"/>
          </p:cNvSpPr>
          <p:nvPr/>
        </p:nvSpPr>
        <p:spPr bwMode="auto">
          <a:xfrm>
            <a:off x="4038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6"/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7"/>
          <p:cNvSpPr>
            <a:spLocks noChangeArrowheads="1"/>
          </p:cNvSpPr>
          <p:nvPr/>
        </p:nvSpPr>
        <p:spPr bwMode="auto">
          <a:xfrm>
            <a:off x="4953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18"/>
          <p:cNvSpPr>
            <a:spLocks noChangeArrowheads="1"/>
          </p:cNvSpPr>
          <p:nvPr/>
        </p:nvSpPr>
        <p:spPr bwMode="auto">
          <a:xfrm>
            <a:off x="5715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7" name="AutoShape 19"/>
          <p:cNvCxnSpPr>
            <a:cxnSpLocks noChangeShapeType="1"/>
            <a:stCxn id="40966" idx="6"/>
            <a:endCxn id="40973" idx="2"/>
          </p:cNvCxnSpPr>
          <p:nvPr/>
        </p:nvCxnSpPr>
        <p:spPr bwMode="auto">
          <a:xfrm>
            <a:off x="3581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8" name="AutoShape 20"/>
          <p:cNvCxnSpPr>
            <a:cxnSpLocks noChangeShapeType="1"/>
            <a:stCxn id="40974" idx="4"/>
            <a:endCxn id="40975" idx="0"/>
          </p:cNvCxnSpPr>
          <p:nvPr/>
        </p:nvCxnSpPr>
        <p:spPr bwMode="auto">
          <a:xfrm>
            <a:off x="5105400" y="5791200"/>
            <a:ext cx="0" cy="2286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9" name="AutoShape 21"/>
          <p:cNvCxnSpPr>
            <a:cxnSpLocks noChangeShapeType="1"/>
            <a:stCxn id="40975" idx="6"/>
            <a:endCxn id="40976" idx="2"/>
          </p:cNvCxnSpPr>
          <p:nvPr/>
        </p:nvCxnSpPr>
        <p:spPr bwMode="auto">
          <a:xfrm>
            <a:off x="5257800" y="61722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80" name="AutoShape 22"/>
          <p:cNvCxnSpPr>
            <a:cxnSpLocks noChangeShapeType="1"/>
            <a:stCxn id="40974" idx="5"/>
            <a:endCxn id="40976" idx="1"/>
          </p:cNvCxnSpPr>
          <p:nvPr/>
        </p:nvCxnSpPr>
        <p:spPr bwMode="auto">
          <a:xfrm>
            <a:off x="5213350" y="5746750"/>
            <a:ext cx="546100" cy="317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2508</TotalTime>
  <Words>1129</Words>
  <Application>Microsoft Office PowerPoint</Application>
  <PresentationFormat>On-screen Show (4:3)</PresentationFormat>
  <Paragraphs>217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CS1</vt:lpstr>
      <vt:lpstr>CSE408 Fundamentals of Data Structure </vt:lpstr>
      <vt:lpstr>Fundamental data structures</vt:lpstr>
      <vt:lpstr>Linear Data Structures</vt:lpstr>
      <vt:lpstr>Stacks and Queues</vt:lpstr>
      <vt:lpstr>Priority Queue and Heap</vt:lpstr>
      <vt:lpstr>Graphs</vt:lpstr>
      <vt:lpstr>Graph Representation</vt:lpstr>
      <vt:lpstr>Weighted Graphs</vt:lpstr>
      <vt:lpstr>Graph Properties -- Paths and Connectivity</vt:lpstr>
      <vt:lpstr>Graph Properties -- Acyclicity</vt:lpstr>
      <vt:lpstr>Trees</vt:lpstr>
      <vt:lpstr>Rooted Trees (I)</vt:lpstr>
      <vt:lpstr>Rooted Trees (II)</vt:lpstr>
      <vt:lpstr>Ordered Trees</vt:lpstr>
      <vt:lpstr>Slide 14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Anany Levitin</dc:creator>
  <cp:lastModifiedBy>DELL</cp:lastModifiedBy>
  <cp:revision>129</cp:revision>
  <dcterms:created xsi:type="dcterms:W3CDTF">1999-08-23T17:38:43Z</dcterms:created>
  <dcterms:modified xsi:type="dcterms:W3CDTF">2014-12-17T07:03:27Z</dcterms:modified>
</cp:coreProperties>
</file>