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01" r:id="rId2"/>
    <p:sldId id="295" r:id="rId3"/>
    <p:sldId id="301" r:id="rId4"/>
    <p:sldId id="303" r:id="rId5"/>
    <p:sldId id="334" r:id="rId6"/>
    <p:sldId id="371" r:id="rId7"/>
    <p:sldId id="379" r:id="rId8"/>
    <p:sldId id="306" r:id="rId9"/>
    <p:sldId id="307" r:id="rId10"/>
    <p:sldId id="328" r:id="rId11"/>
    <p:sldId id="377" r:id="rId12"/>
    <p:sldId id="378" r:id="rId13"/>
    <p:sldId id="381" r:id="rId14"/>
    <p:sldId id="382" r:id="rId15"/>
    <p:sldId id="402" r:id="rId1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68AA3250-A668-4F70-9113-EC1E33CAF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l" defTabSz="1003300">
              <a:defRPr/>
            </a:pPr>
            <a:r>
              <a:rPr lang="en-US" sz="1800" b="1" i="1"/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r" defTabSz="1003300">
              <a:defRPr/>
            </a:pPr>
            <a:r>
              <a:rPr lang="en-US" sz="1800" b="1" i="1"/>
              <a:t>Chapter 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2CB3F26E-6708-4FD3-9E29-5572DF948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72C1D-3E48-4DE8-9F8C-CD49CFF9A71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E05415-EA8F-4597-B502-358E31CDAA4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AC58E-E500-4384-9655-BF7AB919772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D3CE5-DE3D-46B0-8B85-D6AAC489F38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6BF9E-9C08-4561-8C63-34AD7BCACEE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F02F5-8D02-49B8-BAD8-158E18C5818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87DDB-09BC-4F6B-BB8F-102C3E54841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Example: </a:t>
            </a:r>
            <a:r>
              <a:rPr lang="en-US" i="1" smtClean="0"/>
              <a:t>cn</a:t>
            </a:r>
            <a:r>
              <a:rPr lang="en-US" i="1" baseline="30000" smtClean="0"/>
              <a:t>2</a:t>
            </a:r>
            <a:endParaRPr lang="en-US" i="1" smtClean="0"/>
          </a:p>
          <a:p>
            <a:r>
              <a:rPr lang="en-US" smtClean="0"/>
              <a:t> </a:t>
            </a:r>
          </a:p>
          <a:p>
            <a:pPr>
              <a:buFont typeface="Symbol" pitchFamily="18" charset="2"/>
              <a:buChar char="Þ"/>
            </a:pPr>
            <a:r>
              <a:rPr lang="en-US" smtClean="0"/>
              <a:t> how much faster on twice as fast computer? (2)</a:t>
            </a:r>
          </a:p>
          <a:p>
            <a:pPr>
              <a:buFont typeface="Symbol" pitchFamily="18" charset="2"/>
              <a:buChar char="Þ"/>
            </a:pPr>
            <a:r>
              <a:rPr lang="en-US" smtClean="0"/>
              <a:t> how much longer for 2</a:t>
            </a:r>
            <a:r>
              <a:rPr lang="en-US" i="1" smtClean="0"/>
              <a:t>n</a:t>
            </a:r>
            <a:r>
              <a:rPr lang="en-US" smtClean="0"/>
              <a:t>? (4)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33F1E-35B7-434A-9793-FA140C447C0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286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0">
          <a:solidFill>
            <a:schemeClr val="bg2"/>
          </a:solidFill>
          <a:effectLst/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400" b="0">
          <a:solidFill>
            <a:schemeClr val="bg2"/>
          </a:solidFill>
          <a:effectLst/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="0">
          <a:solidFill>
            <a:schemeClr val="bg2"/>
          </a:solidFill>
          <a:effectLst/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="0">
          <a:solidFill>
            <a:schemeClr val="bg2"/>
          </a:solidFill>
          <a:effectLst/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latin typeface="Broadway" pitchFamily="82" charset="0"/>
              </a:rPr>
              <a:t>CSE408</a:t>
            </a:r>
            <a:br>
              <a:rPr lang="en-US" sz="4800" dirty="0" smtClean="0">
                <a:latin typeface="Broadway" pitchFamily="82" charset="0"/>
              </a:rPr>
            </a:br>
            <a:r>
              <a:rPr lang="en-US" sz="4800" dirty="0" smtClean="0">
                <a:latin typeface="Broadway" pitchFamily="82" charset="0"/>
              </a:rPr>
              <a:t>Measuring of input size &amp; running time</a:t>
            </a:r>
            <a:endParaRPr lang="en-IN" sz="4800" dirty="0"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810000" y="4724400"/>
            <a:ext cx="177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Arial Rounded MT Bold" pitchFamily="34" charset="0"/>
              </a:rPr>
              <a:t>Lecture #3</a:t>
            </a:r>
            <a:endParaRPr lang="en-IN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table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752600"/>
            <a:ext cx="8382000" cy="3403600"/>
          </a:xfrm>
          <a:noFill/>
        </p:spPr>
      </p:pic>
      <p:sp>
        <p:nvSpPr>
          <p:cNvPr id="25498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8305800" cy="6096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Values of some important functions as </a:t>
            </a:r>
            <a:r>
              <a:rPr lang="en-US" sz="3200" i="1" dirty="0" smtClean="0"/>
              <a:t>n </a:t>
            </a:r>
            <a:r>
              <a:rPr lang="en-US" sz="3200" dirty="0" smtClean="0">
                <a:solidFill>
                  <a:schemeClr val="tx1"/>
                </a:solidFill>
                <a:sym typeface="Symbol" pitchFamily="18" charset="2"/>
              </a:rPr>
              <a:t> 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1447800"/>
            <a:ext cx="5334000" cy="1219200"/>
          </a:xfrm>
          <a:noFill/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76600"/>
            <a:ext cx="5943600" cy="129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2133600"/>
            <a:ext cx="6172200" cy="2819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990600"/>
            <a:ext cx="7086600" cy="3552825"/>
          </a:xfrm>
          <a:noFill/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Conclusion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4648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efficiency analysis framework concentrates on the order of</a:t>
            </a:r>
            <a:r>
              <a:rPr kumimoji="1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growth of an algorithm’s basic operation count as the principal indicator of the algorithm’s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compare and rank such orders of growth, computer scientists use three notations: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(big oh), (big omega), and  (big theta)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efficiency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dirty="0" smtClean="0"/>
              <a:t>The efficiency analysis framework concentrates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on the order of growth of an algorithm’s basic operation count as the principal indicator of the algorithm’s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To compare and rank such orders of growth, computer scientists use three notations:</a:t>
            </a:r>
            <a:r>
              <a:rPr lang="en-US" i="1" dirty="0" smtClean="0"/>
              <a:t>(big oh), (big omega), and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dirty="0" smtClean="0"/>
              <a:t> (big theta)</a:t>
            </a:r>
            <a:r>
              <a:rPr lang="en-US" dirty="0" smtClean="0"/>
              <a:t>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Analysis of algorithms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Issues:</a:t>
            </a:r>
          </a:p>
          <a:p>
            <a:pPr lvl="1">
              <a:defRPr/>
            </a:pPr>
            <a:r>
              <a:rPr lang="en-US" sz="2400" smtClean="0"/>
              <a:t>correctness</a:t>
            </a:r>
          </a:p>
          <a:p>
            <a:pPr lvl="1">
              <a:defRPr/>
            </a:pPr>
            <a:r>
              <a:rPr lang="en-US" sz="2400" smtClean="0"/>
              <a:t>time efficiency</a:t>
            </a:r>
          </a:p>
          <a:p>
            <a:pPr lvl="1">
              <a:defRPr/>
            </a:pPr>
            <a:r>
              <a:rPr lang="en-US" sz="2400" smtClean="0"/>
              <a:t>space efficiency</a:t>
            </a:r>
          </a:p>
          <a:p>
            <a:pPr lvl="1">
              <a:defRPr/>
            </a:pPr>
            <a:r>
              <a:rPr lang="en-US" sz="2400" smtClean="0"/>
              <a:t>optimality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z="2800" smtClean="0"/>
              <a:t>Approaches:</a:t>
            </a:r>
            <a:r>
              <a:rPr lang="en-US" smtClean="0"/>
              <a:t> </a:t>
            </a:r>
          </a:p>
          <a:p>
            <a:pPr lvl="1">
              <a:defRPr/>
            </a:pPr>
            <a:r>
              <a:rPr lang="en-US" sz="2400" smtClean="0"/>
              <a:t>theoretical analysis</a:t>
            </a:r>
          </a:p>
          <a:p>
            <a:pPr lvl="1">
              <a:defRPr/>
            </a:pPr>
            <a:r>
              <a:rPr lang="en-US" sz="2400" smtClean="0"/>
              <a:t>empirical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Theoretical analysis of time efficiency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19200"/>
            <a:ext cx="8305800" cy="4905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Time efficiency is analyzed by determining the number of repetitions of the </a:t>
            </a:r>
            <a:r>
              <a:rPr lang="en-US" i="1" u="sng" smtClean="0"/>
              <a:t>basic operation</a:t>
            </a:r>
            <a:r>
              <a:rPr lang="en-US" smtClean="0"/>
              <a:t> as a function of </a:t>
            </a:r>
            <a:r>
              <a:rPr lang="en-US" i="1" u="sng" smtClean="0"/>
              <a:t>input size</a:t>
            </a:r>
          </a:p>
          <a:p>
            <a:pPr>
              <a:defRPr/>
            </a:pPr>
            <a:endParaRPr lang="en-US" i="1" u="sng" smtClean="0"/>
          </a:p>
          <a:p>
            <a:pPr>
              <a:defRPr/>
            </a:pPr>
            <a:r>
              <a:rPr lang="en-US" i="1" u="sng" smtClean="0"/>
              <a:t>Basic operation</a:t>
            </a:r>
            <a:r>
              <a:rPr lang="en-US" smtClean="0"/>
              <a:t>: the operation that contributes most towards the running time of the algorithm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800" i="1" smtClean="0"/>
              <a:t>                       </a:t>
            </a:r>
            <a:r>
              <a:rPr lang="en-US" sz="3200" i="1" smtClean="0"/>
              <a:t>T</a:t>
            </a:r>
            <a:r>
              <a:rPr lang="en-US" sz="3200" smtClean="0"/>
              <a:t>(</a:t>
            </a:r>
            <a:r>
              <a:rPr lang="en-US" sz="3200" i="1" smtClean="0"/>
              <a:t>n</a:t>
            </a:r>
            <a:r>
              <a:rPr lang="en-US" sz="3200" smtClean="0"/>
              <a:t>) </a:t>
            </a:r>
            <a:r>
              <a:rPr lang="en-US" sz="3200" smtClean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sz="3200" smtClean="0"/>
              <a:t> </a:t>
            </a:r>
            <a:r>
              <a:rPr lang="en-US" sz="3200" i="1" smtClean="0"/>
              <a:t>c</a:t>
            </a:r>
            <a:r>
              <a:rPr lang="en-US" sz="3200" i="1" baseline="-25000" smtClean="0"/>
              <a:t>op</a:t>
            </a:r>
            <a:r>
              <a:rPr lang="en-US" sz="3200" i="1" smtClean="0"/>
              <a:t>C</a:t>
            </a:r>
            <a:r>
              <a:rPr lang="en-US" sz="3200" smtClean="0"/>
              <a:t>(</a:t>
            </a:r>
            <a:r>
              <a:rPr lang="en-US" sz="3200" i="1" smtClean="0"/>
              <a:t>n</a:t>
            </a:r>
            <a:r>
              <a:rPr lang="en-US" sz="3200" smtClean="0"/>
              <a:t>)</a:t>
            </a:r>
          </a:p>
        </p:txBody>
      </p: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836613" y="3429000"/>
            <a:ext cx="6267450" cy="2492375"/>
            <a:chOff x="623" y="2496"/>
            <a:chExt cx="3948" cy="1570"/>
          </a:xfrm>
        </p:grpSpPr>
        <p:sp>
          <p:nvSpPr>
            <p:cNvPr id="17413" name="Text Box 4"/>
            <p:cNvSpPr txBox="1">
              <a:spLocks noChangeArrowheads="1"/>
            </p:cNvSpPr>
            <p:nvPr/>
          </p:nvSpPr>
          <p:spPr bwMode="auto">
            <a:xfrm>
              <a:off x="623" y="3408"/>
              <a:ext cx="938" cy="2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running time</a:t>
              </a:r>
            </a:p>
          </p:txBody>
        </p:sp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1631" y="3456"/>
              <a:ext cx="1316" cy="4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execution time</a:t>
              </a:r>
            </a:p>
            <a:p>
              <a:r>
                <a:rPr lang="en-US" sz="2000"/>
                <a:t>for basic operation</a:t>
              </a: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3120" y="3408"/>
              <a:ext cx="1451" cy="6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000"/>
                <a:t>Number of times basic operation is executed</a:t>
              </a:r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1104" y="3216"/>
              <a:ext cx="57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304" y="3264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 flipV="1">
              <a:off x="2880" y="3264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2447" y="2496"/>
              <a:ext cx="734" cy="2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input size</a:t>
              </a:r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2736" y="2784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H="1">
              <a:off x="2016" y="2736"/>
              <a:ext cx="52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Empirical analysis of time efficiency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 a specific (typical) sample of inputs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Use physical unit of time (e.g.,  milliseconds)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Count actual number of basic operation’s executions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Analyze the empirical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Best-case, average-case, worst-case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905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For some algorithms efficiency depends on form of input: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Worst case:    C</a:t>
            </a:r>
            <a:r>
              <a:rPr lang="en-US" baseline="-25000" smtClean="0"/>
              <a:t>worst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– maximum over inputs of size </a:t>
            </a:r>
            <a:r>
              <a:rPr lang="en-US" i="1" smtClean="0"/>
              <a:t>n</a:t>
            </a:r>
          </a:p>
          <a:p>
            <a:pPr>
              <a:defRPr/>
            </a:pPr>
            <a:endParaRPr lang="en-US" i="1" smtClean="0"/>
          </a:p>
          <a:p>
            <a:pPr>
              <a:defRPr/>
            </a:pPr>
            <a:r>
              <a:rPr lang="en-US" smtClean="0"/>
              <a:t>Best case:        C</a:t>
            </a:r>
            <a:r>
              <a:rPr lang="en-US" baseline="-25000" smtClean="0"/>
              <a:t>best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–  minimum over inputs of size </a:t>
            </a:r>
            <a:r>
              <a:rPr lang="en-US" i="1" smtClean="0"/>
              <a:t>n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Average case:  C</a:t>
            </a:r>
            <a:r>
              <a:rPr lang="en-US" baseline="-25000" smtClean="0"/>
              <a:t>avg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– “average” over inputs of size </a:t>
            </a:r>
            <a:r>
              <a:rPr lang="en-US" i="1" smtClean="0"/>
              <a:t>n</a:t>
            </a:r>
            <a:endParaRPr lang="en-US" smtClean="0"/>
          </a:p>
          <a:p>
            <a:pPr lvl="1">
              <a:defRPr/>
            </a:pPr>
            <a:r>
              <a:rPr lang="en-US" smtClean="0"/>
              <a:t>Number of times the basic operation will be executed on typical  input</a:t>
            </a:r>
          </a:p>
          <a:p>
            <a:pPr lvl="1">
              <a:defRPr/>
            </a:pPr>
            <a:r>
              <a:rPr lang="en-US" smtClean="0"/>
              <a:t>NOT the average of worst and best case</a:t>
            </a:r>
          </a:p>
          <a:p>
            <a:pPr lvl="1">
              <a:defRPr/>
            </a:pPr>
            <a:r>
              <a:rPr lang="en-US" smtClean="0"/>
              <a:t>Expected number of basic operations considered as a random variable under some assumption about the probability distribution of all possible inputs</a:t>
            </a:r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 Sequential search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8153400" cy="2209800"/>
          </a:xfrm>
        </p:spPr>
        <p:txBody>
          <a:bodyPr/>
          <a:lstStyle/>
          <a:p>
            <a:pPr>
              <a:defRPr/>
            </a:pPr>
            <a:r>
              <a:rPr lang="en-US" smtClean="0"/>
              <a:t>Worst case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mtClean="0"/>
              <a:t>Best case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mtClean="0"/>
              <a:t>Average case</a:t>
            </a:r>
          </a:p>
        </p:txBody>
      </p:sp>
      <p:pic>
        <p:nvPicPr>
          <p:cNvPr id="20484" name="Picture 4" descr="2_1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219200"/>
            <a:ext cx="7391400" cy="3281363"/>
          </a:xfr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Let’s consider again sequential search. The standard assumptions are that (a) the probability of a successful search is equal to </a:t>
            </a:r>
            <a:r>
              <a:rPr lang="en-US" i="1" dirty="0" smtClean="0"/>
              <a:t>p (0 ≤ p ≤ 1) and (b) the </a:t>
            </a:r>
            <a:r>
              <a:rPr lang="en-US" dirty="0" smtClean="0"/>
              <a:t>probability of the first match occurring in the </a:t>
            </a:r>
            <a:r>
              <a:rPr lang="en-US" i="1" dirty="0" err="1" smtClean="0"/>
              <a:t>ith</a:t>
            </a:r>
            <a:r>
              <a:rPr lang="en-US" i="1" dirty="0" smtClean="0"/>
              <a:t> position of the list is the same </a:t>
            </a:r>
            <a:r>
              <a:rPr lang="en-US" dirty="0" smtClean="0"/>
              <a:t>for every </a:t>
            </a:r>
            <a:r>
              <a:rPr lang="en-US" i="1" dirty="0" err="1" smtClean="0"/>
              <a:t>i</a:t>
            </a:r>
            <a:r>
              <a:rPr lang="en-US" i="1" dirty="0" smtClean="0"/>
              <a:t>.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dirty="0" smtClean="0"/>
              <a:t>    </a:t>
            </a:r>
            <a:r>
              <a:rPr lang="en-US" dirty="0" smtClean="0"/>
              <a:t>we can find the average number of key comparisons </a:t>
            </a:r>
            <a:r>
              <a:rPr lang="en-US" i="1" dirty="0" err="1" smtClean="0"/>
              <a:t>Cavg</a:t>
            </a:r>
            <a:r>
              <a:rPr lang="en-US" i="1" dirty="0" smtClean="0"/>
              <a:t>(n) as follows. In the case of a successful search, the </a:t>
            </a:r>
            <a:r>
              <a:rPr lang="en-US" dirty="0" smtClean="0"/>
              <a:t>probability of the first match occurring in the </a:t>
            </a:r>
            <a:r>
              <a:rPr lang="en-US" i="1" dirty="0" err="1" smtClean="0"/>
              <a:t>ith</a:t>
            </a:r>
            <a:r>
              <a:rPr lang="en-US" i="1" dirty="0" smtClean="0"/>
              <a:t> position of the list is </a:t>
            </a:r>
            <a:r>
              <a:rPr lang="en-US" i="1" dirty="0" err="1" smtClean="0"/>
              <a:t>p/n</a:t>
            </a:r>
            <a:r>
              <a:rPr lang="en-US" i="1" dirty="0" smtClean="0"/>
              <a:t> for </a:t>
            </a:r>
            <a:r>
              <a:rPr lang="en-US" dirty="0" smtClean="0"/>
              <a:t>every </a:t>
            </a:r>
            <a:r>
              <a:rPr lang="en-US" i="1" dirty="0" err="1" smtClean="0"/>
              <a:t>i</a:t>
            </a:r>
            <a:r>
              <a:rPr lang="en-US" i="1" dirty="0" smtClean="0"/>
              <a:t>, and the number of comparisons made by the algorithm in such a situation </a:t>
            </a:r>
            <a:r>
              <a:rPr lang="en-US" dirty="0" smtClean="0"/>
              <a:t>is obviously </a:t>
            </a:r>
            <a:r>
              <a:rPr lang="en-US" i="1" dirty="0" err="1" smtClean="0"/>
              <a:t>i</a:t>
            </a:r>
            <a:r>
              <a:rPr lang="en-US" i="1" dirty="0" smtClean="0"/>
              <a:t>. In the case of an unsuccessful search, the number of comparisons </a:t>
            </a:r>
            <a:r>
              <a:rPr lang="en-US" dirty="0" smtClean="0"/>
              <a:t>will be </a:t>
            </a:r>
            <a:r>
              <a:rPr lang="en-US" i="1" dirty="0" smtClean="0"/>
              <a:t>n with the probability of such a search being (1− p). Therefore,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609600"/>
          </a:xfrm>
        </p:spPr>
        <p:txBody>
          <a:bodyPr/>
          <a:lstStyle/>
          <a:p>
            <a:r>
              <a:rPr lang="en-US" sz="3200" smtClean="0">
                <a:effectLst/>
              </a:rPr>
              <a:t>Types of formulas for basic operation’s count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Exact formula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e.g., C(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n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-1)/2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Formula indicating order of growth with specific multiplicative constant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e.g., C(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lang="en-US" smtClean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smtClean="0"/>
              <a:t> 0.5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Formula indicating order of growth with unknown multiplicative constant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e.g., C(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lang="en-US" smtClean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smtClean="0"/>
              <a:t> </a:t>
            </a:r>
            <a:r>
              <a:rPr lang="en-US" i="1" smtClean="0"/>
              <a:t>cn</a:t>
            </a:r>
            <a:r>
              <a:rPr lang="en-US" baseline="30000" smtClean="0"/>
              <a:t>2</a:t>
            </a:r>
            <a:endParaRPr lang="en-US" smtClean="0"/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Order of growth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4905375"/>
          </a:xfrm>
        </p:spPr>
        <p:txBody>
          <a:bodyPr/>
          <a:lstStyle/>
          <a:p>
            <a:r>
              <a:rPr lang="en-US" smtClean="0"/>
              <a:t>Most important: Order of growth within a constant multiple as </a:t>
            </a:r>
            <a:r>
              <a:rPr lang="en-US" i="1" smtClean="0"/>
              <a:t>n</a:t>
            </a:r>
            <a:r>
              <a:rPr lang="en-US" smtClean="0">
                <a:ea typeface="Lucida Grande" pitchFamily="84" charset="0"/>
                <a:cs typeface="Lucida Grande" pitchFamily="84" charset="0"/>
              </a:rPr>
              <a:t>→∞</a:t>
            </a:r>
            <a:endParaRPr lang="en-US" smtClean="0">
              <a:cs typeface="Times New Roman" pitchFamily="18" charset="0"/>
            </a:endParaRP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Example: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How much faster will algorithm run on computer that is twice as fast?</a:t>
            </a: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/>
            <a:r>
              <a:rPr lang="en-US" sz="2400" smtClean="0">
                <a:cs typeface="Times New Roman" pitchFamily="18" charset="0"/>
              </a:rPr>
              <a:t>How much longer does it take to solve problem of double input size?</a:t>
            </a:r>
          </a:p>
          <a:p>
            <a:endParaRPr 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3117</TotalTime>
  <Words>617</Words>
  <Application>Microsoft Office PowerPoint</Application>
  <PresentationFormat>On-screen Show (4:3)</PresentationFormat>
  <Paragraphs>91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CS1</vt:lpstr>
      <vt:lpstr>CSE408 Measuring of input size &amp; running time</vt:lpstr>
      <vt:lpstr>Analysis of algorithms</vt:lpstr>
      <vt:lpstr>Theoretical analysis of time efficiency</vt:lpstr>
      <vt:lpstr>Empirical analysis of time efficiency</vt:lpstr>
      <vt:lpstr>Best-case, average-case, worst-case</vt:lpstr>
      <vt:lpstr>Example: Sequential search</vt:lpstr>
      <vt:lpstr>Example</vt:lpstr>
      <vt:lpstr>Types of formulas for basic operation’s count</vt:lpstr>
      <vt:lpstr>Order of growth </vt:lpstr>
      <vt:lpstr>Values of some important functions as n  </vt:lpstr>
      <vt:lpstr>Slide 10</vt:lpstr>
      <vt:lpstr>Slide 11</vt:lpstr>
      <vt:lpstr>Conclusion </vt:lpstr>
      <vt:lpstr>Slide 13</vt:lpstr>
      <vt:lpstr>Slide 14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Fundamentals of the Analysis of Algorithm Efficiency</dc:title>
  <dc:creator>Anany Levitin</dc:creator>
  <cp:lastModifiedBy>DELL</cp:lastModifiedBy>
  <cp:revision>150</cp:revision>
  <cp:lastPrinted>2006-05-23T17:31:30Z</cp:lastPrinted>
  <dcterms:created xsi:type="dcterms:W3CDTF">1999-08-23T17:38:43Z</dcterms:created>
  <dcterms:modified xsi:type="dcterms:W3CDTF">2014-12-17T07:08:53Z</dcterms:modified>
</cp:coreProperties>
</file>