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401" r:id="rId2"/>
    <p:sldId id="382" r:id="rId3"/>
    <p:sldId id="387" r:id="rId4"/>
    <p:sldId id="388" r:id="rId5"/>
    <p:sldId id="389" r:id="rId6"/>
    <p:sldId id="390" r:id="rId7"/>
    <p:sldId id="391" r:id="rId8"/>
    <p:sldId id="392" r:id="rId9"/>
    <p:sldId id="308" r:id="rId10"/>
    <p:sldId id="329" r:id="rId11"/>
    <p:sldId id="330" r:id="rId12"/>
    <p:sldId id="331" r:id="rId13"/>
    <p:sldId id="337" r:id="rId14"/>
    <p:sldId id="347" r:id="rId15"/>
    <p:sldId id="345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344" r:id="rId24"/>
    <p:sldId id="332" r:id="rId25"/>
    <p:sldId id="402" r:id="rId2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</p:showPr>
  <p:clrMru>
    <a:srgbClr val="FF8A15"/>
    <a:srgbClr val="FF9933"/>
    <a:srgbClr val="FF6600"/>
    <a:srgbClr val="CCFF99"/>
    <a:srgbClr val="FFCC99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352A9FD2-4F8E-41A3-984F-148290A90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09600" y="381000"/>
            <a:ext cx="38163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l" defTabSz="1003300">
              <a:defRPr/>
            </a:pPr>
            <a:r>
              <a:rPr lang="en-US" sz="1800" b="1" i="1"/>
              <a:t>Design and Analysis of Algorithms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43400" y="381000"/>
            <a:ext cx="2382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r" defTabSz="1003300">
              <a:defRPr/>
            </a:pPr>
            <a:r>
              <a:rPr lang="en-US" sz="1800" b="1" i="1"/>
              <a:t>Chapter 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4805C86D-7D3C-4DDA-A5AB-0874DB4E1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357E8-D4A9-426F-A4F5-49CAE57A5F0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D899FF-D9F0-4D12-AD52-10CB824A750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F3418-764D-493C-8112-32F9DAD7064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7AEDC-D42A-4CFE-8C43-8EEB876E7FD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2C76C-51BD-447C-A4DF-D4428BA4430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08025"/>
            <a:ext cx="48006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BDC5A-C3DF-4842-8E6F-2CAE6E2C5D2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32208-BCD9-4BC1-98A5-3C6D2A2FC26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A4EA8-280C-4026-A704-67780C3739D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8FFEF-22D2-46DC-A080-F3286983115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286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66825"/>
            <a:ext cx="8305800" cy="49053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 userDrawn="1"/>
        </p:nvSpPr>
        <p:spPr bwMode="auto">
          <a:xfrm>
            <a:off x="2743200" y="64770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00" dirty="0">
              <a:latin typeface="Arial Narrow" pitchFamily="34" charset="0"/>
              <a:ea typeface="ヒラギノ角ゴ Pro W3" pitchFamily="84" charset="-128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3094" grpId="0" build="p" autoUpdateAnimBg="0" advAuto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itchFamily="34" charset="0"/>
        <a:buChar char="•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20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79388" y="2568575"/>
            <a:ext cx="8856662" cy="1470025"/>
          </a:xfrm>
        </p:spPr>
        <p:txBody>
          <a:bodyPr/>
          <a:lstStyle/>
          <a:p>
            <a:pPr algn="ctr"/>
            <a:r>
              <a:rPr lang="en-US" sz="4800" smtClean="0">
                <a:latin typeface="Broadway" pitchFamily="82" charset="0"/>
              </a:rPr>
              <a:t>CSE408</a:t>
            </a:r>
            <a:br>
              <a:rPr lang="en-US" sz="4800" smtClean="0">
                <a:latin typeface="Broadway" pitchFamily="82" charset="0"/>
              </a:rPr>
            </a:br>
            <a:r>
              <a:rPr lang="en-US" sz="4800" smtClean="0">
                <a:latin typeface="Broadway" pitchFamily="82" charset="0"/>
              </a:rPr>
              <a:t>Asymptotic notations</a:t>
            </a:r>
            <a:endParaRPr lang="en-IN" sz="4800" smtClean="0"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  <a:ln>
            <a:solidFill>
              <a:srgbClr val="FF8A1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3810000" y="4724400"/>
            <a:ext cx="177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Arial Rounded MT Bold" pitchFamily="34" charset="0"/>
              </a:rPr>
              <a:t>Lecture #4</a:t>
            </a:r>
            <a:endParaRPr lang="en-IN">
              <a:solidFill>
                <a:schemeClr val="bg2"/>
              </a:solidFill>
              <a:latin typeface="Arial Rounded MT Bold" pitchFamily="34" charset="0"/>
            </a:endParaRPr>
          </a:p>
        </p:txBody>
      </p:sp>
      <p:sp>
        <p:nvSpPr>
          <p:cNvPr id="15365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Big-oh</a:t>
            </a:r>
          </a:p>
        </p:txBody>
      </p:sp>
      <p:pic>
        <p:nvPicPr>
          <p:cNvPr id="24579" name="Picture 4" descr="figs2_1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219200"/>
            <a:ext cx="6324600" cy="52784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Big-omega</a:t>
            </a:r>
          </a:p>
        </p:txBody>
      </p:sp>
      <p:pic>
        <p:nvPicPr>
          <p:cNvPr id="25603" name="Picture 4" descr="figs2_2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219200"/>
            <a:ext cx="5867400" cy="52371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Theta</a:t>
            </a:r>
          </a:p>
        </p:txBody>
      </p:sp>
      <p:pic>
        <p:nvPicPr>
          <p:cNvPr id="26627" name="Picture 4" descr="figs2_3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09700" y="1219200"/>
            <a:ext cx="6210300" cy="52657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563563"/>
          </a:xfrm>
        </p:spPr>
        <p:txBody>
          <a:bodyPr/>
          <a:lstStyle/>
          <a:p>
            <a:r>
              <a:rPr lang="en-US" sz="3000" smtClean="0"/>
              <a:t>Some properties of asymptotic order of growth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18" charset="2"/>
              </a:rPr>
              <a:t></a:t>
            </a:r>
            <a:r>
              <a:rPr lang="en-US" smtClean="0"/>
              <a:t> O(</a:t>
            </a: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</a:t>
            </a:r>
            <a:br>
              <a:rPr lang="en-US" smtClean="0"/>
            </a:br>
            <a:endParaRPr lang="en-US" smtClean="0"/>
          </a:p>
          <a:p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18" charset="2"/>
              </a:rPr>
              <a:t></a:t>
            </a:r>
            <a:r>
              <a:rPr lang="en-US" smtClean="0"/>
              <a:t> O(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iff </a:t>
            </a:r>
            <a:r>
              <a:rPr lang="en-US" i="1" smtClean="0">
                <a:cs typeface="Times New Roman" pitchFamily="18" charset="0"/>
              </a:rPr>
              <a:t>g</a:t>
            </a:r>
            <a:r>
              <a:rPr lang="en-US" smtClean="0">
                <a:cs typeface="Times New Roman" pitchFamily="18" charset="0"/>
              </a:rPr>
              <a:t>(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) </a:t>
            </a:r>
            <a:r>
              <a:rPr kumimoji="0" lang="en-US" smtClean="0">
                <a:sym typeface="Symbol" pitchFamily="18" charset="2"/>
              </a:rPr>
              <a:t>(</a:t>
            </a:r>
            <a:r>
              <a:rPr kumimoji="0" lang="en-US" i="1" smtClean="0">
                <a:sym typeface="Symbol" pitchFamily="18" charset="2"/>
              </a:rPr>
              <a:t>f</a:t>
            </a:r>
            <a:r>
              <a:rPr kumimoji="0" lang="en-US" smtClean="0">
                <a:sym typeface="Symbol" pitchFamily="18" charset="2"/>
              </a:rPr>
              <a:t>(n))</a:t>
            </a:r>
            <a:r>
              <a:rPr lang="en-US" smtClean="0"/>
              <a:t> </a:t>
            </a:r>
            <a:r>
              <a:rPr lang="en-US" i="1" smtClean="0"/>
              <a:t/>
            </a:r>
            <a:br>
              <a:rPr lang="en-US" i="1" smtClean="0"/>
            </a:br>
            <a:endParaRPr lang="en-US" i="1" smtClean="0"/>
          </a:p>
          <a:p>
            <a:r>
              <a:rPr lang="en-US" smtClean="0"/>
              <a:t>If </a:t>
            </a:r>
            <a:r>
              <a:rPr lang="en-US" i="1" smtClean="0"/>
              <a:t>f</a:t>
            </a:r>
            <a:r>
              <a:rPr lang="en-US" baseline="-25000" smtClean="0"/>
              <a:t> 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18" charset="2"/>
              </a:rPr>
              <a:t></a:t>
            </a:r>
            <a:r>
              <a:rPr lang="en-US" smtClean="0"/>
              <a:t> O(</a:t>
            </a:r>
            <a:r>
              <a:rPr lang="en-US" i="1" smtClean="0"/>
              <a:t>g</a:t>
            </a:r>
            <a:r>
              <a:rPr lang="en-US" baseline="-25000" smtClean="0"/>
              <a:t> 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and 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18" charset="2"/>
              </a:rPr>
              <a:t></a:t>
            </a:r>
            <a:r>
              <a:rPr lang="en-US" smtClean="0"/>
              <a:t> O(</a:t>
            </a:r>
            <a:r>
              <a:rPr lang="en-US" i="1" smtClean="0"/>
              <a:t>h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, then</a:t>
            </a:r>
            <a:r>
              <a:rPr lang="en-US" i="1" smtClean="0"/>
              <a:t> 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18" charset="2"/>
              </a:rPr>
              <a:t></a:t>
            </a:r>
            <a:r>
              <a:rPr lang="en-US" smtClean="0"/>
              <a:t> O(</a:t>
            </a:r>
            <a:r>
              <a:rPr lang="en-US" i="1" smtClean="0"/>
              <a:t>h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</a:t>
            </a:r>
            <a:r>
              <a:rPr kumimoji="0" lang="en-US" smtClean="0">
                <a:sym typeface="Symbol" pitchFamily="18" charset="2"/>
              </a:rPr>
              <a:t/>
            </a:r>
            <a:br>
              <a:rPr kumimoji="0" lang="en-US" smtClean="0">
                <a:sym typeface="Symbol" pitchFamily="18" charset="2"/>
              </a:rPr>
            </a:br>
            <a:r>
              <a:rPr kumimoji="0" lang="en-US" smtClean="0">
                <a:sym typeface="Symbol" pitchFamily="18" charset="2"/>
              </a:rPr>
              <a:t/>
            </a:r>
            <a:br>
              <a:rPr kumimoji="0" lang="en-US" smtClean="0">
                <a:sym typeface="Symbol" pitchFamily="18" charset="2"/>
              </a:rPr>
            </a:br>
            <a:r>
              <a:rPr kumimoji="0" lang="en-US" smtClean="0">
                <a:sym typeface="Symbol" pitchFamily="18" charset="2"/>
              </a:rPr>
              <a:t>Note similarity with </a:t>
            </a:r>
            <a:r>
              <a:rPr kumimoji="0" lang="en-US" i="1" smtClean="0">
                <a:sym typeface="Symbol" pitchFamily="18" charset="2"/>
              </a:rPr>
              <a:t>a </a:t>
            </a:r>
            <a:r>
              <a:rPr kumimoji="0" lang="en-US" i="1" smtClean="0">
                <a:latin typeface="Lucida Grande" pitchFamily="84" charset="0"/>
                <a:cs typeface="Times New Roman" pitchFamily="18" charset="0"/>
                <a:sym typeface="Symbol" pitchFamily="18" charset="2"/>
              </a:rPr>
              <a:t>≤</a:t>
            </a:r>
            <a:r>
              <a:rPr kumimoji="0" lang="en-US" i="1" smtClean="0"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mtClean="0">
                <a:cs typeface="Times New Roman" pitchFamily="18" charset="0"/>
                <a:sym typeface="Symbol" pitchFamily="18" charset="2"/>
              </a:rPr>
              <a:t>b</a:t>
            </a:r>
            <a:br>
              <a:rPr kumimoji="0" lang="en-US" smtClean="0">
                <a:cs typeface="Times New Roman" pitchFamily="18" charset="0"/>
                <a:sym typeface="Symbol" pitchFamily="18" charset="2"/>
              </a:rPr>
            </a:br>
            <a:endParaRPr kumimoji="0" lang="en-US" smtClean="0">
              <a:cs typeface="Times New Roman" pitchFamily="18" charset="0"/>
              <a:sym typeface="Symbol" pitchFamily="18" charset="2"/>
            </a:endParaRPr>
          </a:p>
          <a:p>
            <a:r>
              <a:rPr lang="en-US" smtClean="0"/>
              <a:t>If </a:t>
            </a:r>
            <a:r>
              <a:rPr lang="en-US" i="1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18" charset="2"/>
              </a:rPr>
              <a:t></a:t>
            </a:r>
            <a:r>
              <a:rPr lang="en-US" smtClean="0"/>
              <a:t> O(</a:t>
            </a:r>
            <a:r>
              <a:rPr lang="en-US" i="1" smtClean="0"/>
              <a:t>g</a:t>
            </a:r>
            <a:r>
              <a:rPr lang="en-US" baseline="-25000" smtClean="0"/>
              <a:t>1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and </a:t>
            </a:r>
            <a:r>
              <a:rPr lang="en-US" i="1" smtClean="0"/>
              <a:t>f</a:t>
            </a:r>
            <a:r>
              <a:rPr lang="en-US" baseline="-25000" smtClean="0"/>
              <a:t>2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18" charset="2"/>
              </a:rPr>
              <a:t></a:t>
            </a:r>
            <a:r>
              <a:rPr lang="en-US" smtClean="0"/>
              <a:t> O(</a:t>
            </a:r>
            <a:r>
              <a:rPr lang="en-US" i="1" smtClean="0"/>
              <a:t>g</a:t>
            </a:r>
            <a:r>
              <a:rPr lang="en-US" baseline="-25000" smtClean="0"/>
              <a:t>2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, then</a:t>
            </a:r>
            <a:endParaRPr lang="en-US" smtClean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mtClean="0">
                <a:cs typeface="Times New Roman" pitchFamily="18" charset="0"/>
              </a:rPr>
              <a:t>                	 </a:t>
            </a:r>
            <a:r>
              <a:rPr lang="en-US" i="1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18" charset="2"/>
              </a:rPr>
              <a:t>+</a:t>
            </a:r>
            <a:r>
              <a:rPr lang="en-US" smtClean="0"/>
              <a:t> </a:t>
            </a:r>
            <a:r>
              <a:rPr lang="en-US" i="1" smtClean="0"/>
              <a:t>f</a:t>
            </a:r>
            <a:r>
              <a:rPr lang="en-US" baseline="-25000" smtClean="0"/>
              <a:t>2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18" charset="2"/>
              </a:rPr>
              <a:t></a:t>
            </a:r>
            <a:r>
              <a:rPr lang="en-US" smtClean="0"/>
              <a:t> O(max{</a:t>
            </a:r>
            <a:r>
              <a:rPr lang="en-US" i="1" smtClean="0"/>
              <a:t>g</a:t>
            </a:r>
            <a:r>
              <a:rPr lang="en-US" baseline="-25000" smtClean="0"/>
              <a:t>1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), </a:t>
            </a:r>
            <a:r>
              <a:rPr lang="en-US" i="1" smtClean="0"/>
              <a:t>g</a:t>
            </a:r>
            <a:r>
              <a:rPr lang="en-US" baseline="-25000" smtClean="0"/>
              <a:t>2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)}) </a:t>
            </a:r>
            <a:r>
              <a:rPr lang="en-US" smtClean="0">
                <a:cs typeface="Times New Roman" pitchFamily="18" charset="0"/>
              </a:rPr>
              <a:t/>
            </a:r>
            <a:br>
              <a:rPr lang="en-US" smtClean="0">
                <a:cs typeface="Times New Roman" pitchFamily="18" charset="0"/>
              </a:rPr>
            </a:br>
            <a:endParaRPr lang="en-US" smtClean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487363"/>
          </a:xfrm>
        </p:spPr>
        <p:txBody>
          <a:bodyPr/>
          <a:lstStyle/>
          <a:p>
            <a:r>
              <a:rPr lang="en-US" sz="3000" smtClean="0"/>
              <a:t>Establishing order of growth using limits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2438400" cy="68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lim</a:t>
            </a:r>
            <a:r>
              <a:rPr lang="en-US" baseline="-25000" smtClean="0">
                <a:cs typeface="Times New Roman" pitchFamily="18" charset="0"/>
              </a:rPr>
              <a:t> </a:t>
            </a:r>
            <a:r>
              <a:rPr lang="en-US" i="1" smtClean="0"/>
              <a:t>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)/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794000" y="1371600"/>
            <a:ext cx="6238875" cy="2133600"/>
            <a:chOff x="1728" y="864"/>
            <a:chExt cx="3930" cy="1344"/>
          </a:xfrm>
        </p:grpSpPr>
        <p:sp>
          <p:nvSpPr>
            <p:cNvPr id="28679" name="AutoShape 5"/>
            <p:cNvSpPr>
              <a:spLocks/>
            </p:cNvSpPr>
            <p:nvPr/>
          </p:nvSpPr>
          <p:spPr bwMode="auto">
            <a:xfrm>
              <a:off x="1728" y="864"/>
              <a:ext cx="336" cy="13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1842" y="912"/>
              <a:ext cx="380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0</a:t>
              </a:r>
              <a:r>
                <a:rPr lang="en-US" sz="2000"/>
                <a:t>    order of growth of </a:t>
              </a:r>
              <a:r>
                <a:rPr kumimoji="1" lang="en-US" sz="20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kumimoji="1" lang="en-US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sz="20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n)</a:t>
              </a:r>
              <a:r>
                <a:rPr lang="en-US" sz="2000"/>
                <a:t>  &lt;  order of growth of </a:t>
              </a:r>
              <a:r>
                <a:rPr kumimoji="1" lang="en-US" sz="20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r>
                <a:rPr kumimoji="1" lang="en-US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sz="20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kumimoji="1" lang="en-US" sz="2000"/>
                <a:t> </a:t>
              </a:r>
            </a:p>
          </p:txBody>
        </p:sp>
        <p:sp>
          <p:nvSpPr>
            <p:cNvPr id="292871" name="Text Box 7"/>
            <p:cNvSpPr txBox="1">
              <a:spLocks noChangeArrowheads="1"/>
            </p:cNvSpPr>
            <p:nvPr/>
          </p:nvSpPr>
          <p:spPr bwMode="auto">
            <a:xfrm>
              <a:off x="1930" y="1344"/>
              <a:ext cx="372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 </a:t>
              </a:r>
              <a:r>
                <a:rPr lang="en-US" sz="20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&gt; 0</a:t>
              </a:r>
              <a:r>
                <a:rPr lang="en-US" sz="2000" dirty="0"/>
                <a:t>  order of growth of </a:t>
              </a:r>
              <a:r>
                <a:rPr kumimoji="1" lang="en-US" sz="2000" b="1" i="1" dirty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kumimoji="1" lang="en-US" sz="2000" b="1" dirty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sz="2000" b="1" i="1" dirty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n)</a:t>
              </a:r>
              <a:r>
                <a:rPr lang="en-US" sz="2000" dirty="0"/>
                <a:t> = order of growth of </a:t>
              </a:r>
              <a:r>
                <a:rPr kumimoji="1" lang="en-US" sz="2000" b="1" i="1" dirty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r>
                <a:rPr kumimoji="1" lang="en-US" sz="2000" b="1" dirty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sz="2000" b="1" i="1" dirty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sz="2000" b="1" dirty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kumimoji="1" lang="en-US" sz="2000" dirty="0"/>
                <a:t> </a:t>
              </a:r>
            </a:p>
          </p:txBody>
        </p:sp>
        <p:sp>
          <p:nvSpPr>
            <p:cNvPr id="292872" name="Text Box 8"/>
            <p:cNvSpPr txBox="1">
              <a:spLocks noChangeArrowheads="1"/>
            </p:cNvSpPr>
            <p:nvPr/>
          </p:nvSpPr>
          <p:spPr bwMode="auto">
            <a:xfrm>
              <a:off x="1952" y="1824"/>
              <a:ext cx="36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∞</a:t>
              </a:r>
              <a:r>
                <a:rPr lang="en-US" sz="2000"/>
                <a:t>    order of growth of </a:t>
              </a:r>
              <a:r>
                <a:rPr kumimoji="1" lang="en-US" sz="20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kumimoji="1" lang="en-US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sz="20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n)</a:t>
              </a:r>
              <a:r>
                <a:rPr lang="en-US" sz="2000"/>
                <a:t> &gt;  order of growth of </a:t>
              </a:r>
              <a:r>
                <a:rPr kumimoji="1" lang="en-US" sz="20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r>
                <a:rPr kumimoji="1" lang="en-US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sz="20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kumimoji="1" lang="en-US" sz="2000"/>
                <a:t> </a:t>
              </a:r>
            </a:p>
          </p:txBody>
        </p:sp>
      </p:grp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762000" y="3810000"/>
            <a:ext cx="7696200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Examples:</a:t>
            </a:r>
          </a:p>
          <a:p>
            <a:pPr algn="l">
              <a:buFontTx/>
              <a:buChar char="•"/>
              <a:defRPr/>
            </a:pPr>
            <a:r>
              <a:rPr lang="en-US"/>
              <a:t>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vs.            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algn="l">
              <a:buFontTx/>
              <a:buChar char="•"/>
              <a:defRPr/>
            </a:pPr>
            <a:r>
              <a:rPr lang="en-US"/>
              <a:t>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+1)/2        vs.            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/>
              <a:t> </a:t>
            </a:r>
          </a:p>
          <a:p>
            <a:pPr algn="l">
              <a:buFontTx/>
              <a:buChar char="•"/>
              <a:defRPr/>
            </a:pPr>
            <a:endParaRPr lang="en-US"/>
          </a:p>
          <a:p>
            <a:pPr algn="l">
              <a:defRPr/>
            </a:pPr>
            <a:endParaRPr lang="en-US" i="1"/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457200" y="24384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→∞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458200" cy="685800"/>
          </a:xfrm>
        </p:spPr>
        <p:txBody>
          <a:bodyPr/>
          <a:lstStyle/>
          <a:p>
            <a:r>
              <a:rPr lang="en-US" smtClean="0"/>
              <a:t>L’Hôpital’s rule and Stirling’s formula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L’Hôpital’s rule:  If </a:t>
            </a:r>
            <a:r>
              <a:rPr lang="en-US" i="1" smtClean="0"/>
              <a:t>lim</a:t>
            </a:r>
            <a:r>
              <a:rPr lang="en-US" i="1" baseline="-25000" smtClean="0"/>
              <a:t>n</a:t>
            </a:r>
            <a:r>
              <a:rPr lang="en-US" baseline="-25000" smtClean="0">
                <a:cs typeface="Times New Roman" pitchFamily="18" charset="0"/>
                <a:sym typeface="Symbol" pitchFamily="18" charset="2"/>
              </a:rPr>
              <a:t></a:t>
            </a:r>
            <a:r>
              <a:rPr lang="en-US" baseline="-25000" smtClean="0">
                <a:cs typeface="Times New Roman" pitchFamily="18" charset="0"/>
              </a:rPr>
              <a:t> </a:t>
            </a: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</a:t>
            </a:r>
            <a:r>
              <a:rPr lang="en-US" i="1" smtClean="0"/>
              <a:t>lim</a:t>
            </a:r>
            <a:r>
              <a:rPr lang="en-US" i="1" baseline="-25000" smtClean="0"/>
              <a:t>n</a:t>
            </a:r>
            <a:r>
              <a:rPr lang="en-US" baseline="-25000" smtClean="0">
                <a:cs typeface="Times New Roman" pitchFamily="18" charset="0"/>
                <a:sym typeface="Symbol" pitchFamily="18" charset="2"/>
              </a:rPr>
              <a:t></a:t>
            </a:r>
            <a:r>
              <a:rPr lang="en-US" baseline="-25000" smtClean="0">
                <a:cs typeface="Times New Roman" pitchFamily="18" charset="0"/>
              </a:rPr>
              <a:t> </a:t>
            </a:r>
            <a:r>
              <a:rPr lang="en-US" i="1" smtClean="0"/>
              <a:t>g(n</a:t>
            </a:r>
            <a:r>
              <a:rPr lang="en-US" smtClean="0"/>
              <a:t>) = </a:t>
            </a:r>
            <a:r>
              <a:rPr lang="en-US" smtClean="0">
                <a:sym typeface="Symbol" pitchFamily="18" charset="2"/>
              </a:rPr>
              <a:t>  and </a:t>
            </a:r>
            <a:endParaRPr lang="en-US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cs typeface="Times New Roman" pitchFamily="18" charset="0"/>
              </a:rPr>
              <a:t>                               the derivatives </a:t>
            </a:r>
            <a:r>
              <a:rPr lang="en-US" i="1" smtClean="0">
                <a:cs typeface="Times New Roman" pitchFamily="18" charset="0"/>
              </a:rPr>
              <a:t>f</a:t>
            </a:r>
            <a:r>
              <a:rPr lang="en-US" smtClean="0">
                <a:cs typeface="Times New Roman" pitchFamily="18" charset="0"/>
              </a:rPr>
              <a:t>´, </a:t>
            </a:r>
            <a:r>
              <a:rPr lang="en-US" i="1" smtClean="0"/>
              <a:t>g</a:t>
            </a:r>
            <a:r>
              <a:rPr lang="en-US" smtClean="0">
                <a:cs typeface="Times New Roman" pitchFamily="18" charset="0"/>
              </a:rPr>
              <a:t>´ exist, then																																																																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cs typeface="Times New Roman" pitchFamily="18" charset="0"/>
              </a:rPr>
              <a:t>Stirling’s formula:  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!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 (2</a:t>
            </a:r>
            <a:r>
              <a:rPr lang="en-US" i="1" smtClean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baseline="30000" smtClean="0">
                <a:cs typeface="Times New Roman" pitchFamily="18" charset="0"/>
                <a:sym typeface="Symbol" pitchFamily="18" charset="2"/>
              </a:rPr>
              <a:t>1/2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smtClean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/e)</a:t>
            </a:r>
            <a:r>
              <a:rPr lang="en-US" i="1" baseline="30000" smtClean="0">
                <a:cs typeface="Times New Roman" pitchFamily="18" charset="0"/>
                <a:sym typeface="Symbol" pitchFamily="18" charset="2"/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i="1" baseline="30000" smtClean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cs typeface="Times New Roman" pitchFamily="18" charset="0"/>
              </a:rPr>
              <a:t>													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cs typeface="Times New Roman" pitchFamily="18" charset="0"/>
              </a:rPr>
              <a:t>  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3429000" y="2438400"/>
            <a:ext cx="3978275" cy="841375"/>
            <a:chOff x="2806" y="2352"/>
            <a:chExt cx="2249" cy="581"/>
          </a:xfrm>
        </p:grpSpPr>
        <p:grpSp>
          <p:nvGrpSpPr>
            <p:cNvPr id="29703" name="Group 5"/>
            <p:cNvGrpSpPr>
              <a:grpSpLocks/>
            </p:cNvGrpSpPr>
            <p:nvPr/>
          </p:nvGrpSpPr>
          <p:grpSpPr bwMode="auto">
            <a:xfrm>
              <a:off x="3264" y="2352"/>
              <a:ext cx="480" cy="568"/>
              <a:chOff x="3792" y="122"/>
              <a:chExt cx="480" cy="568"/>
            </a:xfrm>
          </p:grpSpPr>
          <p:sp>
            <p:nvSpPr>
              <p:cNvPr id="287750" name="Text Box 6"/>
              <p:cNvSpPr txBox="1">
                <a:spLocks noChangeArrowheads="1"/>
              </p:cNvSpPr>
              <p:nvPr/>
            </p:nvSpPr>
            <p:spPr bwMode="auto">
              <a:xfrm>
                <a:off x="3832" y="122"/>
                <a:ext cx="401" cy="5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r>
                  <a:rPr kumimoji="1" 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</a:t>
                </a:r>
                <a:r>
                  <a:rPr kumimoji="1" 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defRPr/>
                </a:pPr>
                <a:r>
                  <a:rPr kumimoji="1" 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g</a:t>
                </a:r>
                <a:r>
                  <a:rPr kumimoji="1" 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</a:t>
                </a:r>
                <a:r>
                  <a:rPr kumimoji="1" 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29711" name="Line 7"/>
              <p:cNvSpPr>
                <a:spLocks noChangeShapeType="1"/>
              </p:cNvSpPr>
              <p:nvPr/>
            </p:nvSpPr>
            <p:spPr bwMode="auto">
              <a:xfrm>
                <a:off x="3792" y="432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2806" y="2448"/>
              <a:ext cx="363" cy="48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lim</a:t>
              </a:r>
              <a:endParaRPr kumimoji="1" lang="en-US" sz="16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r>
                <a:rPr kumimoji="1" lang="en-US" sz="16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sz="16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</a:t>
              </a:r>
              <a:endParaRPr lang="en-US" baseline="-25000">
                <a:cs typeface="Times New Roman" pitchFamily="18" charset="0"/>
              </a:endParaRP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3805" y="2496"/>
              <a:ext cx="244" cy="31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= </a:t>
              </a:r>
              <a:endParaRPr kumimoji="1" lang="en-US"/>
            </a:p>
          </p:txBody>
        </p:sp>
        <p:grpSp>
          <p:nvGrpSpPr>
            <p:cNvPr id="29706" name="Group 10"/>
            <p:cNvGrpSpPr>
              <a:grpSpLocks/>
            </p:cNvGrpSpPr>
            <p:nvPr/>
          </p:nvGrpSpPr>
          <p:grpSpPr bwMode="auto">
            <a:xfrm>
              <a:off x="4527" y="2352"/>
              <a:ext cx="528" cy="568"/>
              <a:chOff x="3792" y="122"/>
              <a:chExt cx="480" cy="568"/>
            </a:xfrm>
          </p:grpSpPr>
          <p:sp>
            <p:nvSpPr>
              <p:cNvPr id="287755" name="Text Box 11"/>
              <p:cNvSpPr txBox="1">
                <a:spLocks noChangeArrowheads="1"/>
              </p:cNvSpPr>
              <p:nvPr/>
            </p:nvSpPr>
            <p:spPr bwMode="auto">
              <a:xfrm>
                <a:off x="3807" y="122"/>
                <a:ext cx="456" cy="5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 </a:t>
                </a:r>
                <a:r>
                  <a:rPr kumimoji="1" 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´(</a:t>
                </a:r>
                <a:r>
                  <a:rPr kumimoji="1" 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defRPr/>
                </a:pPr>
                <a:r>
                  <a:rPr kumimoji="1" 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g </a:t>
                </a:r>
                <a:r>
                  <a:rPr kumimoji="1" 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´(</a:t>
                </a:r>
                <a:r>
                  <a:rPr kumimoji="1" lang="en-US" b="1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29709" name="Line 12"/>
              <p:cNvSpPr>
                <a:spLocks noChangeShapeType="1"/>
              </p:cNvSpPr>
              <p:nvPr/>
            </p:nvSpPr>
            <p:spPr bwMode="auto">
              <a:xfrm>
                <a:off x="3792" y="432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57" name="Text Box 13"/>
            <p:cNvSpPr txBox="1">
              <a:spLocks noChangeArrowheads="1"/>
            </p:cNvSpPr>
            <p:nvPr/>
          </p:nvSpPr>
          <p:spPr bwMode="auto">
            <a:xfrm>
              <a:off x="4103" y="2448"/>
              <a:ext cx="363" cy="48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lim</a:t>
              </a:r>
              <a:endParaRPr kumimoji="1" lang="en-US" sz="16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r>
                <a:rPr kumimoji="1" lang="en-US" sz="1600" b="1" i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sz="16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</a:t>
              </a:r>
              <a:endParaRPr kumimoji="1" lang="en-US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609600" y="3352800"/>
            <a:ext cx="3276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 log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vs.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i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609600" y="5105400"/>
            <a:ext cx="3276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kumimoji="1" lang="en-US" b="1" i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vs.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  <a:endParaRPr kumimoji="1" lang="en-US" b="1" i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Exmaple</a:t>
            </a:r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33425" y="3367088"/>
            <a:ext cx="8058150" cy="704850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19138" y="2962275"/>
            <a:ext cx="8086725" cy="1514475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7238" y="3419475"/>
            <a:ext cx="8010525" cy="600075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90563" y="2714625"/>
            <a:ext cx="8143875" cy="2085975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(heading)"/>
              </a:rPr>
              <a:t>Asymptotic Notations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The efficiency analysis framework concentrates on the order of growth of an algorithm’s basic operation count as the principal indicator of the algorithm’s</a:t>
            </a:r>
          </a:p>
          <a:p>
            <a:pPr algn="just">
              <a:buFont typeface="Arial" pitchFamily="34" charset="0"/>
              <a:buNone/>
            </a:pPr>
            <a:endParaRPr lang="en-US" smtClean="0"/>
          </a:p>
          <a:p>
            <a:pPr algn="just"/>
            <a:r>
              <a:rPr lang="en-US" smtClean="0"/>
              <a:t>To compare and rank such orders of growth, computer scientists use three notations:</a:t>
            </a:r>
            <a:r>
              <a:rPr lang="en-US" i="1" smtClean="0"/>
              <a:t>(big oh), (big omega), and  (big theta)</a:t>
            </a:r>
            <a:r>
              <a:rPr lang="en-US" smtClean="0"/>
              <a:t>efficiency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Oh Notation</a:t>
            </a: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9613" y="2133600"/>
            <a:ext cx="8105775" cy="25717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14375" y="2043113"/>
            <a:ext cx="8096250" cy="3352800"/>
          </a:xfrm>
          <a:noFill/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7620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defRPr/>
            </a:pPr>
            <a:r>
              <a:rPr kumimoji="1" lang="en-US" sz="3600" ker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Small Oh Notation</a:t>
            </a:r>
            <a:endParaRPr kumimoji="1" lang="en-US" sz="3600" kern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Exmaple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43088" y="3552825"/>
            <a:ext cx="5838825" cy="333375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534400" cy="533400"/>
          </a:xfrm>
        </p:spPr>
        <p:txBody>
          <a:bodyPr/>
          <a:lstStyle/>
          <a:p>
            <a:r>
              <a:rPr lang="en-US" sz="3000" smtClean="0"/>
              <a:t>Orders of growth of some important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763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smtClean="0"/>
              <a:t>All logarithmic functions log</a:t>
            </a:r>
            <a:r>
              <a:rPr kumimoji="0" lang="en-US" i="1" baseline="-25000" smtClean="0"/>
              <a:t>a </a:t>
            </a:r>
            <a:r>
              <a:rPr kumimoji="0" lang="en-US" i="1" smtClean="0"/>
              <a:t>n</a:t>
            </a:r>
            <a:r>
              <a:rPr kumimoji="0" lang="en-US" smtClean="0"/>
              <a:t> belong to the same class</a:t>
            </a:r>
            <a:r>
              <a:rPr kumimoji="0" lang="en-US" smtClean="0">
                <a:sym typeface="Symbol" pitchFamily="18" charset="2"/>
              </a:rPr>
              <a:t> </a:t>
            </a:r>
            <a:br>
              <a:rPr kumimoji="0" lang="en-US" smtClean="0">
                <a:sym typeface="Symbol" pitchFamily="18" charset="2"/>
              </a:rPr>
            </a:br>
            <a:r>
              <a:rPr kumimoji="0" lang="en-US" smtClean="0">
                <a:sym typeface="Symbol" pitchFamily="18" charset="2"/>
              </a:rPr>
              <a:t>(</a:t>
            </a:r>
            <a:r>
              <a:rPr lang="en-US" smtClean="0">
                <a:sym typeface="Symbol" pitchFamily="18" charset="2"/>
              </a:rPr>
              <a:t>log </a:t>
            </a:r>
            <a:r>
              <a:rPr lang="en-US" i="1" smtClean="0">
                <a:sym typeface="Symbol" pitchFamily="18" charset="2"/>
              </a:rPr>
              <a:t>n</a:t>
            </a:r>
            <a:r>
              <a:rPr kumimoji="0" lang="en-US" smtClean="0">
                <a:sym typeface="Symbol" pitchFamily="18" charset="2"/>
              </a:rPr>
              <a:t>) no matter what the logarithm’s base </a:t>
            </a:r>
            <a:r>
              <a:rPr kumimoji="0" lang="en-US" i="1" smtClean="0">
                <a:sym typeface="Symbol" pitchFamily="18" charset="2"/>
              </a:rPr>
              <a:t>a </a:t>
            </a:r>
            <a:r>
              <a:rPr kumimoji="0" lang="en-US" smtClean="0">
                <a:sym typeface="Symbol" pitchFamily="18" charset="2"/>
              </a:rPr>
              <a:t>&gt; 1 is</a:t>
            </a:r>
            <a:r>
              <a:rPr kumimoji="0" lang="en-US" sz="2000" smtClean="0">
                <a:sym typeface="Symbol" pitchFamily="18" charset="2"/>
              </a:rPr>
              <a:t/>
            </a:r>
            <a:br>
              <a:rPr kumimoji="0" lang="en-US" sz="2000" smtClean="0">
                <a:sym typeface="Symbol" pitchFamily="18" charset="2"/>
              </a:rPr>
            </a:br>
            <a:r>
              <a:rPr kumimoji="0" lang="en-US" sz="2000" smtClean="0">
                <a:sym typeface="Symbol" pitchFamily="18" charset="2"/>
              </a:rPr>
              <a:t/>
            </a:r>
            <a:br>
              <a:rPr kumimoji="0" lang="en-US" sz="2000" smtClean="0">
                <a:sym typeface="Symbol" pitchFamily="18" charset="2"/>
              </a:rPr>
            </a:br>
            <a:endParaRPr lang="en-US" sz="200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kumimoji="0" lang="en-US" smtClean="0"/>
              <a:t>All polynomials of the same degree </a:t>
            </a:r>
            <a:r>
              <a:rPr kumimoji="0" lang="en-US" i="1" smtClean="0"/>
              <a:t>k </a:t>
            </a:r>
            <a:r>
              <a:rPr kumimoji="0" lang="en-US" smtClean="0"/>
              <a:t>belong to the same class: </a:t>
            </a:r>
            <a:r>
              <a:rPr lang="en-US" i="1" smtClean="0">
                <a:cs typeface="Times New Roman" pitchFamily="18" charset="0"/>
              </a:rPr>
              <a:t>a</a:t>
            </a:r>
            <a:r>
              <a:rPr lang="en-US" i="1" baseline="-25000" smtClean="0">
                <a:cs typeface="Times New Roman" pitchFamily="18" charset="0"/>
              </a:rPr>
              <a:t>k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i="1" baseline="30000" smtClean="0">
                <a:cs typeface="Times New Roman" pitchFamily="18" charset="0"/>
              </a:rPr>
              <a:t>k</a:t>
            </a:r>
            <a:r>
              <a:rPr lang="en-US" smtClean="0">
                <a:cs typeface="Times New Roman" pitchFamily="18" charset="0"/>
              </a:rPr>
              <a:t> + </a:t>
            </a:r>
            <a:r>
              <a:rPr lang="en-US" i="1" smtClean="0">
                <a:cs typeface="Times New Roman" pitchFamily="18" charset="0"/>
              </a:rPr>
              <a:t>a</a:t>
            </a:r>
            <a:r>
              <a:rPr lang="en-US" i="1" baseline="-25000" smtClean="0">
                <a:cs typeface="Times New Roman" pitchFamily="18" charset="0"/>
              </a:rPr>
              <a:t>k</a:t>
            </a:r>
            <a:r>
              <a:rPr lang="en-US" baseline="-25000" smtClean="0">
                <a:cs typeface="Times New Roman" pitchFamily="18" charset="0"/>
              </a:rPr>
              <a:t>-1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i="1" baseline="30000" smtClean="0">
                <a:cs typeface="Times New Roman" pitchFamily="18" charset="0"/>
              </a:rPr>
              <a:t>k</a:t>
            </a:r>
            <a:r>
              <a:rPr lang="en-US" baseline="30000" smtClean="0">
                <a:cs typeface="Times New Roman" pitchFamily="18" charset="0"/>
              </a:rPr>
              <a:t>-1</a:t>
            </a:r>
            <a:r>
              <a:rPr lang="en-US" smtClean="0">
                <a:cs typeface="Times New Roman" pitchFamily="18" charset="0"/>
              </a:rPr>
              <a:t> + … + </a:t>
            </a:r>
            <a:r>
              <a:rPr lang="en-US" i="1" smtClean="0">
                <a:cs typeface="Times New Roman" pitchFamily="18" charset="0"/>
              </a:rPr>
              <a:t>a</a:t>
            </a:r>
            <a:r>
              <a:rPr lang="en-US" baseline="-25000" smtClean="0">
                <a:cs typeface="Times New Roman" pitchFamily="18" charset="0"/>
              </a:rPr>
              <a:t>0 </a:t>
            </a:r>
            <a:r>
              <a:rPr kumimoji="0" lang="en-US" smtClean="0">
                <a:sym typeface="Symbol" pitchFamily="18" charset="2"/>
              </a:rPr>
              <a:t> (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30000" smtClean="0">
                <a:sym typeface="Symbol" pitchFamily="18" charset="2"/>
              </a:rPr>
              <a:t>k</a:t>
            </a:r>
            <a:r>
              <a:rPr kumimoji="0" lang="en-US" smtClean="0">
                <a:sym typeface="Symbol" pitchFamily="18" charset="2"/>
              </a:rPr>
              <a:t>) </a:t>
            </a:r>
            <a:br>
              <a:rPr kumimoji="0" lang="en-US" smtClean="0">
                <a:sym typeface="Symbol" pitchFamily="18" charset="2"/>
              </a:rPr>
            </a:br>
            <a:r>
              <a:rPr kumimoji="0" lang="en-US" sz="2000" smtClean="0">
                <a:sym typeface="Symbol" pitchFamily="18" charset="2"/>
              </a:rPr>
              <a:t/>
            </a:r>
            <a:br>
              <a:rPr kumimoji="0" lang="en-US" sz="2000" smtClean="0">
                <a:sym typeface="Symbol" pitchFamily="18" charset="2"/>
              </a:rPr>
            </a:br>
            <a:endParaRPr kumimoji="0" lang="en-US" sz="200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kumimoji="0" lang="en-US" smtClean="0">
                <a:sym typeface="Symbol" pitchFamily="18" charset="2"/>
              </a:rPr>
              <a:t>Exponential functions </a:t>
            </a:r>
            <a:r>
              <a:rPr kumimoji="0" lang="en-US" i="1" smtClean="0">
                <a:sym typeface="Symbol" pitchFamily="18" charset="2"/>
              </a:rPr>
              <a:t>a</a:t>
            </a:r>
            <a:r>
              <a:rPr kumimoji="0" lang="en-US" i="1" baseline="30000" smtClean="0">
                <a:sym typeface="Symbol" pitchFamily="18" charset="2"/>
              </a:rPr>
              <a:t>n </a:t>
            </a:r>
            <a:r>
              <a:rPr kumimoji="0" lang="en-US" smtClean="0">
                <a:sym typeface="Symbol" pitchFamily="18" charset="2"/>
              </a:rPr>
              <a:t>have different orders of growth for different </a:t>
            </a:r>
            <a:r>
              <a:rPr kumimoji="0" lang="en-US" i="1" smtClean="0">
                <a:sym typeface="Symbol" pitchFamily="18" charset="2"/>
              </a:rPr>
              <a:t>a</a:t>
            </a:r>
            <a:r>
              <a:rPr kumimoji="0" lang="en-US" smtClean="0">
                <a:sym typeface="Symbol" pitchFamily="18" charset="2"/>
              </a:rPr>
              <a:t>’s</a:t>
            </a:r>
            <a:r>
              <a:rPr kumimoji="0" lang="en-US" sz="2000" i="1" smtClean="0">
                <a:sym typeface="Symbol" pitchFamily="18" charset="2"/>
              </a:rPr>
              <a:t/>
            </a:r>
            <a:br>
              <a:rPr kumimoji="0" lang="en-US" sz="2000" i="1" smtClean="0">
                <a:sym typeface="Symbol" pitchFamily="18" charset="2"/>
              </a:rPr>
            </a:br>
            <a:r>
              <a:rPr kumimoji="0" lang="en-US" sz="2000" i="1" smtClean="0">
                <a:sym typeface="Symbol" pitchFamily="18" charset="2"/>
              </a:rPr>
              <a:t/>
            </a:r>
            <a:br>
              <a:rPr kumimoji="0" lang="en-US" sz="2000" i="1" smtClean="0">
                <a:sym typeface="Symbol" pitchFamily="18" charset="2"/>
              </a:rPr>
            </a:br>
            <a:endParaRPr kumimoji="0" lang="en-US" sz="2000" i="1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cs typeface="Times New Roman" pitchFamily="18" charset="0"/>
              </a:rPr>
              <a:t>order </a:t>
            </a:r>
            <a:r>
              <a:rPr lang="en-US" smtClean="0">
                <a:sym typeface="Symbol" pitchFamily="18" charset="2"/>
              </a:rPr>
              <a:t>log </a:t>
            </a:r>
            <a:r>
              <a:rPr lang="en-US" i="1" smtClean="0">
                <a:sym typeface="Symbol" pitchFamily="18" charset="2"/>
              </a:rPr>
              <a:t>n  &lt; </a:t>
            </a:r>
            <a:r>
              <a:rPr lang="en-US" smtClean="0">
                <a:sym typeface="Symbol" pitchFamily="18" charset="2"/>
              </a:rPr>
              <a:t>order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30000" smtClean="0">
                <a:sym typeface="Symbol" pitchFamily="18" charset="2"/>
              </a:rPr>
              <a:t> 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(&gt;0)  &lt; order </a:t>
            </a:r>
            <a:r>
              <a:rPr kumimoji="0" lang="en-US" i="1" smtClean="0">
                <a:sym typeface="Symbol" pitchFamily="18" charset="2"/>
              </a:rPr>
              <a:t>a</a:t>
            </a:r>
            <a:r>
              <a:rPr kumimoji="0" lang="en-US" i="1" baseline="30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 &lt; order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! &lt; order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i="1" baseline="30000" smtClean="0">
                <a:sym typeface="Symbol" pitchFamily="18" charset="2"/>
              </a:rPr>
              <a:t>n</a:t>
            </a:r>
            <a:r>
              <a:rPr lang="en-US" sz="1600" smtClean="0">
                <a:cs typeface="Times New Roman" pitchFamily="18" charset="0"/>
              </a:rPr>
              <a:t>																											</a:t>
            </a:r>
            <a:endParaRPr lang="en-US" sz="1600" i="1" baseline="30000" smtClean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											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cs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asymptotic efficiency classes</a:t>
            </a:r>
          </a:p>
        </p:txBody>
      </p:sp>
      <p:graphicFrame>
        <p:nvGraphicFramePr>
          <p:cNvPr id="265255" name="Group 39"/>
          <p:cNvGraphicFramePr>
            <a:graphicFrameLocks noGrp="1"/>
          </p:cNvGraphicFramePr>
          <p:nvPr/>
        </p:nvGraphicFramePr>
        <p:xfrm>
          <a:off x="1295400" y="1219200"/>
          <a:ext cx="7010400" cy="495300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n-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log</a:t>
                      </a: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-n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1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!</a:t>
                      </a:r>
                      <a:endParaRPr kumimoji="1" 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 Notation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362200"/>
            <a:ext cx="7848600" cy="2281238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2475" y="2014538"/>
            <a:ext cx="8020050" cy="340995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omega Notation </a:t>
            </a: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6275" y="1905000"/>
            <a:ext cx="8172450" cy="2662238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85925" y="2838450"/>
            <a:ext cx="6153150" cy="17621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Theta Notation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133600"/>
            <a:ext cx="8305800" cy="2627313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241550"/>
            <a:ext cx="8305800" cy="301625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order of growth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6825"/>
            <a:ext cx="87630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A way of comparing functions that ignores constant factors and small input sizes</a:t>
            </a:r>
          </a:p>
          <a:p>
            <a:endParaRPr lang="en-US" smtClean="0"/>
          </a:p>
          <a:p>
            <a:r>
              <a:rPr lang="en-US" smtClean="0"/>
              <a:t>O(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)): class of functions </a:t>
            </a: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that grow </a:t>
            </a:r>
            <a:r>
              <a:rPr lang="en-US" u="sng" smtClean="0"/>
              <a:t>no faster</a:t>
            </a:r>
            <a:r>
              <a:rPr lang="en-US" smtClean="0"/>
              <a:t> than 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l-GR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smtClean="0"/>
              <a:t>(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)): class of functions </a:t>
            </a: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that grow </a:t>
            </a:r>
            <a:r>
              <a:rPr lang="en-US" u="sng" smtClean="0"/>
              <a:t>at same rate</a:t>
            </a:r>
            <a:r>
              <a:rPr lang="en-US" smtClean="0"/>
              <a:t> as 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l-GR" smtClean="0">
                <a:latin typeface="Lucida Grande" pitchFamily="84" charset="0"/>
                <a:cs typeface="Times New Roman" pitchFamily="18" charset="0"/>
              </a:rPr>
              <a:t>Ω</a:t>
            </a:r>
            <a:r>
              <a:rPr lang="en-US" smtClean="0"/>
              <a:t>(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)): class of functions </a:t>
            </a: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that grow </a:t>
            </a:r>
            <a:r>
              <a:rPr lang="en-US" u="sng" smtClean="0"/>
              <a:t>at least as fast</a:t>
            </a:r>
            <a:r>
              <a:rPr lang="en-US" smtClean="0"/>
              <a:t> as 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3148</TotalTime>
  <Words>339</Words>
  <Application>Microsoft Office PowerPoint</Application>
  <PresentationFormat>On-screen Show (4:3)</PresentationFormat>
  <Paragraphs>100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Times New Roman</vt:lpstr>
      <vt:lpstr>Arial</vt:lpstr>
      <vt:lpstr>Monotype Sorts</vt:lpstr>
      <vt:lpstr>Arial Narrow</vt:lpstr>
      <vt:lpstr>ヒラギノ角ゴ Pro W3</vt:lpstr>
      <vt:lpstr>Broadway</vt:lpstr>
      <vt:lpstr>Arial Rounded MT Bold</vt:lpstr>
      <vt:lpstr>Calibri(heading)</vt:lpstr>
      <vt:lpstr>Lucida Grande</vt:lpstr>
      <vt:lpstr>Symbol</vt:lpstr>
      <vt:lpstr>CS1</vt:lpstr>
      <vt:lpstr>CSE408 Asymptotic notations</vt:lpstr>
      <vt:lpstr>Asymptotic Notations</vt:lpstr>
      <vt:lpstr>O Notation</vt:lpstr>
      <vt:lpstr>Example </vt:lpstr>
      <vt:lpstr>Big omega Notation </vt:lpstr>
      <vt:lpstr>Example</vt:lpstr>
      <vt:lpstr>Theta Notation</vt:lpstr>
      <vt:lpstr>Example</vt:lpstr>
      <vt:lpstr>Asymptotic order of growth</vt:lpstr>
      <vt:lpstr>Big-oh</vt:lpstr>
      <vt:lpstr>Big-omega</vt:lpstr>
      <vt:lpstr>Theta</vt:lpstr>
      <vt:lpstr>Some properties of asymptotic order of growth</vt:lpstr>
      <vt:lpstr>Establishing order of growth using limits</vt:lpstr>
      <vt:lpstr>L’Hôpital’s rule and Stirling’s formula</vt:lpstr>
      <vt:lpstr>Exmaple</vt:lpstr>
      <vt:lpstr>Example</vt:lpstr>
      <vt:lpstr>Example</vt:lpstr>
      <vt:lpstr>Example</vt:lpstr>
      <vt:lpstr>Small Oh Notation</vt:lpstr>
      <vt:lpstr>Slide 20</vt:lpstr>
      <vt:lpstr>Exmaple</vt:lpstr>
      <vt:lpstr>Orders of growth of some important functions</vt:lpstr>
      <vt:lpstr>Basic asymptotic efficiency classes</vt:lpstr>
      <vt:lpstr>Slide 24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Fundamentals of the Analysis of Algorithm Efficiency</dc:title>
  <dc:creator>Anany Levitin</dc:creator>
  <cp:lastModifiedBy>DELL</cp:lastModifiedBy>
  <cp:revision>153</cp:revision>
  <cp:lastPrinted>2006-05-23T17:31:30Z</cp:lastPrinted>
  <dcterms:created xsi:type="dcterms:W3CDTF">1999-08-23T17:38:43Z</dcterms:created>
  <dcterms:modified xsi:type="dcterms:W3CDTF">2014-12-17T08:40:46Z</dcterms:modified>
</cp:coreProperties>
</file>